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57" r:id="rId3"/>
    <p:sldId id="262" r:id="rId4"/>
    <p:sldId id="259" r:id="rId5"/>
    <p:sldId id="260" r:id="rId6"/>
    <p:sldId id="261" r:id="rId7"/>
    <p:sldId id="263" r:id="rId8"/>
    <p:sldId id="264" r:id="rId9"/>
    <p:sldId id="274" r:id="rId10"/>
    <p:sldId id="265" r:id="rId11"/>
    <p:sldId id="267" r:id="rId12"/>
    <p:sldId id="276" r:id="rId13"/>
    <p:sldId id="269" r:id="rId14"/>
    <p:sldId id="270" r:id="rId15"/>
    <p:sldId id="272" r:id="rId16"/>
    <p:sldId id="271"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4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0925925925925923E-2"/>
          <c:y val="0.15399450068741408"/>
          <c:w val="0.94907407407407407"/>
          <c:h val="0.78115739226607617"/>
        </c:manualLayout>
      </c:layout>
      <c:barChart>
        <c:barDir val="col"/>
        <c:grouping val="clustered"/>
        <c:varyColors val="0"/>
        <c:ser>
          <c:idx val="0"/>
          <c:order val="0"/>
          <c:tx>
            <c:strRef>
              <c:f>Sheet1!$B$1</c:f>
              <c:strCache>
                <c:ptCount val="1"/>
                <c:pt idx="0">
                  <c:v>Positive</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20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c:f>
              <c:strCache>
                <c:ptCount val="1"/>
                <c:pt idx="0">
                  <c:v>Sentiment Polarity</c:v>
                </c:pt>
              </c:strCache>
            </c:strRef>
          </c:cat>
          <c:val>
            <c:numRef>
              <c:f>Sheet1!$B$2</c:f>
              <c:numCache>
                <c:formatCode>General</c:formatCode>
                <c:ptCount val="1"/>
                <c:pt idx="0">
                  <c:v>123</c:v>
                </c:pt>
              </c:numCache>
            </c:numRef>
          </c:val>
          <c:extLst xmlns:c16r2="http://schemas.microsoft.com/office/drawing/2015/06/chart">
            <c:ext xmlns:c16="http://schemas.microsoft.com/office/drawing/2014/chart" uri="{C3380CC4-5D6E-409C-BE32-E72D297353CC}">
              <c16:uniqueId val="{00000000-A25F-42B2-95EC-E4EF003312A5}"/>
            </c:ext>
          </c:extLst>
        </c:ser>
        <c:ser>
          <c:idx val="1"/>
          <c:order val="1"/>
          <c:tx>
            <c:strRef>
              <c:f>Sheet1!$C$1</c:f>
              <c:strCache>
                <c:ptCount val="1"/>
                <c:pt idx="0">
                  <c:v>Neutral</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20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c:f>
              <c:strCache>
                <c:ptCount val="1"/>
                <c:pt idx="0">
                  <c:v>Sentiment Polarity</c:v>
                </c:pt>
              </c:strCache>
            </c:strRef>
          </c:cat>
          <c:val>
            <c:numRef>
              <c:f>Sheet1!$C$2</c:f>
              <c:numCache>
                <c:formatCode>General</c:formatCode>
                <c:ptCount val="1"/>
                <c:pt idx="0">
                  <c:v>32</c:v>
                </c:pt>
              </c:numCache>
            </c:numRef>
          </c:val>
          <c:extLst xmlns:c16r2="http://schemas.microsoft.com/office/drawing/2015/06/chart">
            <c:ext xmlns:c16="http://schemas.microsoft.com/office/drawing/2014/chart" uri="{C3380CC4-5D6E-409C-BE32-E72D297353CC}">
              <c16:uniqueId val="{00000001-A25F-42B2-95EC-E4EF003312A5}"/>
            </c:ext>
          </c:extLst>
        </c:ser>
        <c:ser>
          <c:idx val="2"/>
          <c:order val="2"/>
          <c:tx>
            <c:strRef>
              <c:f>Sheet1!$D$1</c:f>
              <c:strCache>
                <c:ptCount val="1"/>
                <c:pt idx="0">
                  <c:v>Negative</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8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c:f>
              <c:strCache>
                <c:ptCount val="1"/>
                <c:pt idx="0">
                  <c:v>Sentiment Polarity</c:v>
                </c:pt>
              </c:strCache>
            </c:strRef>
          </c:cat>
          <c:val>
            <c:numRef>
              <c:f>Sheet1!$D$2</c:f>
              <c:numCache>
                <c:formatCode>General</c:formatCode>
                <c:ptCount val="1"/>
                <c:pt idx="0">
                  <c:v>137</c:v>
                </c:pt>
              </c:numCache>
            </c:numRef>
          </c:val>
          <c:extLst xmlns:c16r2="http://schemas.microsoft.com/office/drawing/2015/06/chart">
            <c:ext xmlns:c16="http://schemas.microsoft.com/office/drawing/2014/chart" uri="{C3380CC4-5D6E-409C-BE32-E72D297353CC}">
              <c16:uniqueId val="{00000002-A25F-42B2-95EC-E4EF003312A5}"/>
            </c:ext>
          </c:extLst>
        </c:ser>
        <c:dLbls>
          <c:dLblPos val="outEnd"/>
          <c:showLegendKey val="0"/>
          <c:showVal val="1"/>
          <c:showCatName val="0"/>
          <c:showSerName val="0"/>
          <c:showPercent val="0"/>
          <c:showBubbleSize val="0"/>
        </c:dLbls>
        <c:gapWidth val="444"/>
        <c:overlap val="-90"/>
        <c:axId val="138409744"/>
        <c:axId val="138411312"/>
      </c:barChart>
      <c:catAx>
        <c:axId val="13840974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cap="all" spc="120" normalizeH="0" baseline="0">
                <a:solidFill>
                  <a:schemeClr val="tx1">
                    <a:lumMod val="65000"/>
                    <a:lumOff val="35000"/>
                  </a:schemeClr>
                </a:solidFill>
                <a:latin typeface="Times New Roman" pitchFamily="18" charset="0"/>
                <a:ea typeface="+mn-ea"/>
                <a:cs typeface="Times New Roman" pitchFamily="18" charset="0"/>
              </a:defRPr>
            </a:pPr>
            <a:endParaRPr lang="en-US"/>
          </a:p>
        </c:txPr>
        <c:crossAx val="138411312"/>
        <c:crosses val="autoZero"/>
        <c:auto val="1"/>
        <c:lblAlgn val="ctr"/>
        <c:lblOffset val="100"/>
        <c:noMultiLvlLbl val="0"/>
      </c:catAx>
      <c:valAx>
        <c:axId val="138411312"/>
        <c:scaling>
          <c:orientation val="minMax"/>
        </c:scaling>
        <c:delete val="1"/>
        <c:axPos val="l"/>
        <c:numFmt formatCode="General" sourceLinked="1"/>
        <c:majorTickMark val="none"/>
        <c:minorTickMark val="none"/>
        <c:tickLblPos val="nextTo"/>
        <c:crossAx val="13840974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Times New Roman" pitchFamily="18" charset="0"/>
              <a:ea typeface="+mn-ea"/>
              <a:cs typeface="Times New Roman" pitchFamily="18" charset="0"/>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5432098765432098E-3"/>
          <c:y val="6.9800393860930815E-2"/>
          <c:w val="0.96604938271604934"/>
          <c:h val="0.84505971436355087"/>
        </c:manualLayout>
      </c:layout>
      <c:barChart>
        <c:barDir val="col"/>
        <c:grouping val="clustered"/>
        <c:varyColors val="0"/>
        <c:ser>
          <c:idx val="0"/>
          <c:order val="0"/>
          <c:tx>
            <c:strRef>
              <c:f>Sheet1!$B$1</c:f>
              <c:strCache>
                <c:ptCount val="1"/>
                <c:pt idx="0">
                  <c:v>Positive </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c:f>
              <c:strCache>
                <c:ptCount val="1"/>
                <c:pt idx="0">
                  <c:v>Sentiment polarity before the result</c:v>
                </c:pt>
              </c:strCache>
            </c:strRef>
          </c:cat>
          <c:val>
            <c:numRef>
              <c:f>Sheet1!$B$2</c:f>
              <c:numCache>
                <c:formatCode>General</c:formatCode>
                <c:ptCount val="1"/>
                <c:pt idx="0">
                  <c:v>83</c:v>
                </c:pt>
              </c:numCache>
            </c:numRef>
          </c:val>
          <c:extLst xmlns:c16r2="http://schemas.microsoft.com/office/drawing/2015/06/chart">
            <c:ext xmlns:c16="http://schemas.microsoft.com/office/drawing/2014/chart" uri="{C3380CC4-5D6E-409C-BE32-E72D297353CC}">
              <c16:uniqueId val="{00000000-0FFA-4CAB-82A5-7F5C3A8737FD}"/>
            </c:ext>
          </c:extLst>
        </c:ser>
        <c:ser>
          <c:idx val="1"/>
          <c:order val="1"/>
          <c:tx>
            <c:strRef>
              <c:f>Sheet1!$C$1</c:f>
              <c:strCache>
                <c:ptCount val="1"/>
                <c:pt idx="0">
                  <c:v>Neutral</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c:f>
              <c:strCache>
                <c:ptCount val="1"/>
                <c:pt idx="0">
                  <c:v>Sentiment polarity before the result</c:v>
                </c:pt>
              </c:strCache>
            </c:strRef>
          </c:cat>
          <c:val>
            <c:numRef>
              <c:f>Sheet1!$C$2</c:f>
              <c:numCache>
                <c:formatCode>General</c:formatCode>
                <c:ptCount val="1"/>
                <c:pt idx="0">
                  <c:v>18</c:v>
                </c:pt>
              </c:numCache>
            </c:numRef>
          </c:val>
          <c:extLst xmlns:c16r2="http://schemas.microsoft.com/office/drawing/2015/06/chart">
            <c:ext xmlns:c16="http://schemas.microsoft.com/office/drawing/2014/chart" uri="{C3380CC4-5D6E-409C-BE32-E72D297353CC}">
              <c16:uniqueId val="{00000001-0FFA-4CAB-82A5-7F5C3A8737FD}"/>
            </c:ext>
          </c:extLst>
        </c:ser>
        <c:ser>
          <c:idx val="2"/>
          <c:order val="2"/>
          <c:tx>
            <c:strRef>
              <c:f>Sheet1!$D$1</c:f>
              <c:strCache>
                <c:ptCount val="1"/>
                <c:pt idx="0">
                  <c:v>Negative</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c:f>
              <c:strCache>
                <c:ptCount val="1"/>
                <c:pt idx="0">
                  <c:v>Sentiment polarity before the result</c:v>
                </c:pt>
              </c:strCache>
            </c:strRef>
          </c:cat>
          <c:val>
            <c:numRef>
              <c:f>Sheet1!$D$2</c:f>
              <c:numCache>
                <c:formatCode>General</c:formatCode>
                <c:ptCount val="1"/>
                <c:pt idx="0">
                  <c:v>88</c:v>
                </c:pt>
              </c:numCache>
            </c:numRef>
          </c:val>
          <c:extLst xmlns:c16r2="http://schemas.microsoft.com/office/drawing/2015/06/chart">
            <c:ext xmlns:c16="http://schemas.microsoft.com/office/drawing/2014/chart" uri="{C3380CC4-5D6E-409C-BE32-E72D297353CC}">
              <c16:uniqueId val="{00000002-0FFA-4CAB-82A5-7F5C3A8737FD}"/>
            </c:ext>
          </c:extLst>
        </c:ser>
        <c:dLbls>
          <c:dLblPos val="outEnd"/>
          <c:showLegendKey val="0"/>
          <c:showVal val="1"/>
          <c:showCatName val="0"/>
          <c:showSerName val="0"/>
          <c:showPercent val="0"/>
          <c:showBubbleSize val="0"/>
        </c:dLbls>
        <c:gapWidth val="444"/>
        <c:overlap val="-90"/>
        <c:axId val="138412096"/>
        <c:axId val="111158304"/>
      </c:barChart>
      <c:catAx>
        <c:axId val="13841209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cap="all" spc="120" normalizeH="0" baseline="0">
                <a:solidFill>
                  <a:schemeClr val="tx1">
                    <a:lumMod val="65000"/>
                    <a:lumOff val="35000"/>
                  </a:schemeClr>
                </a:solidFill>
                <a:latin typeface="Times New Roman" pitchFamily="18" charset="0"/>
                <a:ea typeface="+mn-ea"/>
                <a:cs typeface="Times New Roman" pitchFamily="18" charset="0"/>
              </a:defRPr>
            </a:pPr>
            <a:endParaRPr lang="en-US"/>
          </a:p>
        </c:txPr>
        <c:crossAx val="111158304"/>
        <c:crosses val="autoZero"/>
        <c:auto val="1"/>
        <c:lblAlgn val="ctr"/>
        <c:lblOffset val="100"/>
        <c:noMultiLvlLbl val="0"/>
      </c:catAx>
      <c:valAx>
        <c:axId val="111158304"/>
        <c:scaling>
          <c:orientation val="minMax"/>
        </c:scaling>
        <c:delete val="1"/>
        <c:axPos val="l"/>
        <c:numFmt formatCode="General" sourceLinked="1"/>
        <c:majorTickMark val="none"/>
        <c:minorTickMark val="none"/>
        <c:tickLblPos val="nextTo"/>
        <c:crossAx val="138412096"/>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Times New Roman" pitchFamily="18" charset="0"/>
              <a:ea typeface="+mn-ea"/>
              <a:cs typeface="Times New Roman" pitchFamily="18" charset="0"/>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8938674923565494E-2"/>
          <c:y val="6.9762796523369544E-2"/>
          <c:w val="0.94960877362832696"/>
          <c:h val="0.86659511195864081"/>
        </c:manualLayout>
      </c:layout>
      <c:barChart>
        <c:barDir val="col"/>
        <c:grouping val="clustered"/>
        <c:varyColors val="0"/>
        <c:ser>
          <c:idx val="0"/>
          <c:order val="0"/>
          <c:tx>
            <c:strRef>
              <c:f>Sheet1!$B$1</c:f>
              <c:strCache>
                <c:ptCount val="1"/>
                <c:pt idx="0">
                  <c:v>Positive</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c:f>
              <c:strCache>
                <c:ptCount val="1"/>
                <c:pt idx="0">
                  <c:v>Sentiment polarity after the result</c:v>
                </c:pt>
              </c:strCache>
            </c:strRef>
          </c:cat>
          <c:val>
            <c:numRef>
              <c:f>Sheet1!$B$2</c:f>
              <c:numCache>
                <c:formatCode>General</c:formatCode>
                <c:ptCount val="1"/>
                <c:pt idx="0">
                  <c:v>40</c:v>
                </c:pt>
              </c:numCache>
            </c:numRef>
          </c:val>
          <c:extLst xmlns:c16r2="http://schemas.microsoft.com/office/drawing/2015/06/chart">
            <c:ext xmlns:c16="http://schemas.microsoft.com/office/drawing/2014/chart" uri="{C3380CC4-5D6E-409C-BE32-E72D297353CC}">
              <c16:uniqueId val="{00000000-2DDF-4408-BBC8-FF074F48E933}"/>
            </c:ext>
          </c:extLst>
        </c:ser>
        <c:ser>
          <c:idx val="1"/>
          <c:order val="1"/>
          <c:tx>
            <c:strRef>
              <c:f>Sheet1!$C$1</c:f>
              <c:strCache>
                <c:ptCount val="1"/>
                <c:pt idx="0">
                  <c:v>Neutral</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c:f>
              <c:strCache>
                <c:ptCount val="1"/>
                <c:pt idx="0">
                  <c:v>Sentiment polarity after the result</c:v>
                </c:pt>
              </c:strCache>
            </c:strRef>
          </c:cat>
          <c:val>
            <c:numRef>
              <c:f>Sheet1!$C$2</c:f>
              <c:numCache>
                <c:formatCode>General</c:formatCode>
                <c:ptCount val="1"/>
                <c:pt idx="0">
                  <c:v>14</c:v>
                </c:pt>
              </c:numCache>
            </c:numRef>
          </c:val>
          <c:extLst xmlns:c16r2="http://schemas.microsoft.com/office/drawing/2015/06/chart">
            <c:ext xmlns:c16="http://schemas.microsoft.com/office/drawing/2014/chart" uri="{C3380CC4-5D6E-409C-BE32-E72D297353CC}">
              <c16:uniqueId val="{00000001-2DDF-4408-BBC8-FF074F48E933}"/>
            </c:ext>
          </c:extLst>
        </c:ser>
        <c:ser>
          <c:idx val="2"/>
          <c:order val="2"/>
          <c:tx>
            <c:strRef>
              <c:f>Sheet1!$D$1</c:f>
              <c:strCache>
                <c:ptCount val="1"/>
                <c:pt idx="0">
                  <c:v>Negative</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c:f>
              <c:strCache>
                <c:ptCount val="1"/>
                <c:pt idx="0">
                  <c:v>Sentiment polarity after the result</c:v>
                </c:pt>
              </c:strCache>
            </c:strRef>
          </c:cat>
          <c:val>
            <c:numRef>
              <c:f>Sheet1!$D$2</c:f>
              <c:numCache>
                <c:formatCode>General</c:formatCode>
                <c:ptCount val="1"/>
                <c:pt idx="0">
                  <c:v>49</c:v>
                </c:pt>
              </c:numCache>
            </c:numRef>
          </c:val>
          <c:extLst xmlns:c16r2="http://schemas.microsoft.com/office/drawing/2015/06/chart">
            <c:ext xmlns:c16="http://schemas.microsoft.com/office/drawing/2014/chart" uri="{C3380CC4-5D6E-409C-BE32-E72D297353CC}">
              <c16:uniqueId val="{00000002-2DDF-4408-BBC8-FF074F48E933}"/>
            </c:ext>
          </c:extLst>
        </c:ser>
        <c:dLbls>
          <c:dLblPos val="outEnd"/>
          <c:showLegendKey val="0"/>
          <c:showVal val="1"/>
          <c:showCatName val="0"/>
          <c:showSerName val="0"/>
          <c:showPercent val="0"/>
          <c:showBubbleSize val="0"/>
        </c:dLbls>
        <c:gapWidth val="444"/>
        <c:overlap val="-90"/>
        <c:axId val="235530352"/>
        <c:axId val="235530744"/>
      </c:barChart>
      <c:catAx>
        <c:axId val="23553035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cap="all" spc="120" normalizeH="0" baseline="0">
                <a:solidFill>
                  <a:schemeClr val="tx1">
                    <a:lumMod val="65000"/>
                    <a:lumOff val="35000"/>
                  </a:schemeClr>
                </a:solidFill>
                <a:latin typeface="Times New Roman" pitchFamily="18" charset="0"/>
                <a:ea typeface="+mn-ea"/>
                <a:cs typeface="Times New Roman" pitchFamily="18" charset="0"/>
              </a:defRPr>
            </a:pPr>
            <a:endParaRPr lang="en-US"/>
          </a:p>
        </c:txPr>
        <c:crossAx val="235530744"/>
        <c:crosses val="autoZero"/>
        <c:auto val="1"/>
        <c:lblAlgn val="ctr"/>
        <c:lblOffset val="100"/>
        <c:noMultiLvlLbl val="0"/>
      </c:catAx>
      <c:valAx>
        <c:axId val="235530744"/>
        <c:scaling>
          <c:orientation val="minMax"/>
        </c:scaling>
        <c:delete val="1"/>
        <c:axPos val="l"/>
        <c:numFmt formatCode="General" sourceLinked="1"/>
        <c:majorTickMark val="none"/>
        <c:minorTickMark val="none"/>
        <c:tickLblPos val="nextTo"/>
        <c:crossAx val="23553035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Times New Roman" pitchFamily="18" charset="0"/>
              <a:ea typeface="+mn-ea"/>
              <a:cs typeface="Times New Roman" pitchFamily="18" charset="0"/>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AB638B-88F1-4D4F-8BFF-3C0AADEE8802}" type="doc">
      <dgm:prSet loTypeId="urn:microsoft.com/office/officeart/2005/8/layout/radial4" loCatId="relationship" qsTypeId="urn:microsoft.com/office/officeart/2005/8/quickstyle/simple3" qsCatId="simple" csTypeId="urn:microsoft.com/office/officeart/2005/8/colors/colorful2" csCatId="colorful" phldr="1"/>
      <dgm:spPr/>
      <dgm:t>
        <a:bodyPr/>
        <a:lstStyle/>
        <a:p>
          <a:endParaRPr lang="en-US"/>
        </a:p>
      </dgm:t>
    </dgm:pt>
    <dgm:pt modelId="{CF64030E-99E7-4265-8819-19D5EFC18B40}">
      <dgm:prSet custT="1"/>
      <dgm:spPr/>
      <dgm:t>
        <a:bodyPr/>
        <a:lstStyle/>
        <a:p>
          <a:pPr rtl="0" eaLnBrk="1" latinLnBrk="0" hangingPunct="1">
            <a:buClr>
              <a:schemeClr val="accent1"/>
            </a:buClr>
            <a:buSzPct val="80000"/>
            <a:buFont typeface="Wingdings 3" panose="05040102010807070707" pitchFamily="18" charset="2"/>
            <a:buNone/>
          </a:pPr>
          <a:r>
            <a:rPr lang="en-US" sz="2200" dirty="0"/>
            <a:t>Synonymous </a:t>
          </a:r>
          <a:r>
            <a:rPr lang="en-US" sz="2200" dirty="0" smtClean="0"/>
            <a:t>&amp; </a:t>
          </a:r>
          <a:r>
            <a:rPr lang="en-US" sz="2200" dirty="0"/>
            <a:t>Interchangeable Names</a:t>
          </a:r>
        </a:p>
      </dgm:t>
    </dgm:pt>
    <dgm:pt modelId="{CA603F65-3452-492A-BAB0-F3E936F9B161}" type="parTrans" cxnId="{5B5486A7-CCFD-40F9-9CF6-7E99880CA86D}">
      <dgm:prSet/>
      <dgm:spPr/>
      <dgm:t>
        <a:bodyPr/>
        <a:lstStyle/>
        <a:p>
          <a:endParaRPr lang="en-US"/>
        </a:p>
      </dgm:t>
    </dgm:pt>
    <dgm:pt modelId="{60EBB9B9-688B-4CB3-A946-A3A956E66914}" type="sibTrans" cxnId="{5B5486A7-CCFD-40F9-9CF6-7E99880CA86D}">
      <dgm:prSet/>
      <dgm:spPr/>
      <dgm:t>
        <a:bodyPr/>
        <a:lstStyle/>
        <a:p>
          <a:endParaRPr lang="en-US"/>
        </a:p>
      </dgm:t>
    </dgm:pt>
    <dgm:pt modelId="{2221A12D-E5F6-4BF6-B03C-6425E6420DF5}">
      <dgm:prSet custT="1"/>
      <dgm:spPr/>
      <dgm:t>
        <a:bodyPr/>
        <a:lstStyle/>
        <a:p>
          <a:pPr rtl="0" eaLnBrk="1" latinLnBrk="0" hangingPunct="1"/>
          <a:r>
            <a:rPr lang="en-US" sz="1800" dirty="0"/>
            <a:t>Subjective Analysis</a:t>
          </a:r>
        </a:p>
      </dgm:t>
    </dgm:pt>
    <dgm:pt modelId="{69BA70F9-7837-4953-990B-2ADD163508E2}" type="parTrans" cxnId="{0868A4FD-756B-40DB-B54F-6BFDF51DFA56}">
      <dgm:prSet/>
      <dgm:spPr/>
      <dgm:t>
        <a:bodyPr/>
        <a:lstStyle/>
        <a:p>
          <a:endParaRPr lang="en-US"/>
        </a:p>
      </dgm:t>
    </dgm:pt>
    <dgm:pt modelId="{242DC3CC-03B6-43C4-BFEA-86F0704F5004}" type="sibTrans" cxnId="{0868A4FD-756B-40DB-B54F-6BFDF51DFA56}">
      <dgm:prSet/>
      <dgm:spPr/>
      <dgm:t>
        <a:bodyPr/>
        <a:lstStyle/>
        <a:p>
          <a:endParaRPr lang="en-US"/>
        </a:p>
      </dgm:t>
    </dgm:pt>
    <dgm:pt modelId="{C060F604-529F-40CD-8DF0-4671F7B5EBB4}">
      <dgm:prSet custT="1"/>
      <dgm:spPr/>
      <dgm:t>
        <a:bodyPr/>
        <a:lstStyle/>
        <a:p>
          <a:pPr rtl="0" eaLnBrk="1" latinLnBrk="0" hangingPunct="1"/>
          <a:r>
            <a:rPr lang="en-US" sz="1800" dirty="0"/>
            <a:t>Review Mining </a:t>
          </a:r>
        </a:p>
      </dgm:t>
    </dgm:pt>
    <dgm:pt modelId="{AC878860-2FA0-46A3-9546-833DC2BB8E3F}" type="parTrans" cxnId="{4384517D-B98E-4BEA-A8A6-45144DC5A2AF}">
      <dgm:prSet/>
      <dgm:spPr/>
      <dgm:t>
        <a:bodyPr/>
        <a:lstStyle/>
        <a:p>
          <a:endParaRPr lang="en-US"/>
        </a:p>
      </dgm:t>
    </dgm:pt>
    <dgm:pt modelId="{E9F2D92A-E497-40D0-8FB6-DC1DC67A9172}" type="sibTrans" cxnId="{4384517D-B98E-4BEA-A8A6-45144DC5A2AF}">
      <dgm:prSet/>
      <dgm:spPr/>
      <dgm:t>
        <a:bodyPr/>
        <a:lstStyle/>
        <a:p>
          <a:endParaRPr lang="en-US"/>
        </a:p>
      </dgm:t>
    </dgm:pt>
    <dgm:pt modelId="{72B267A1-6C6C-4F8A-A2C2-D58946015F60}">
      <dgm:prSet custT="1"/>
      <dgm:spPr/>
      <dgm:t>
        <a:bodyPr/>
        <a:lstStyle/>
        <a:p>
          <a:pPr rtl="0" eaLnBrk="1" latinLnBrk="0" hangingPunct="1"/>
          <a:r>
            <a:rPr lang="en-US" sz="1800" dirty="0"/>
            <a:t>Opinion Mining</a:t>
          </a:r>
        </a:p>
      </dgm:t>
    </dgm:pt>
    <dgm:pt modelId="{43F1C0EF-DA1D-46AA-9028-A029BE005986}" type="parTrans" cxnId="{7BCDE134-FFCB-468F-B6B9-B79FB3E21243}">
      <dgm:prSet/>
      <dgm:spPr/>
      <dgm:t>
        <a:bodyPr/>
        <a:lstStyle/>
        <a:p>
          <a:endParaRPr lang="en-US"/>
        </a:p>
      </dgm:t>
    </dgm:pt>
    <dgm:pt modelId="{F094DC78-802D-43D0-B687-7E8EA8E66AB6}" type="sibTrans" cxnId="{7BCDE134-FFCB-468F-B6B9-B79FB3E21243}">
      <dgm:prSet/>
      <dgm:spPr/>
      <dgm:t>
        <a:bodyPr/>
        <a:lstStyle/>
        <a:p>
          <a:endParaRPr lang="en-US"/>
        </a:p>
      </dgm:t>
    </dgm:pt>
    <dgm:pt modelId="{05F70E87-7753-4EA7-83C9-AA2F2D08A6E0}">
      <dgm:prSet custT="1"/>
      <dgm:spPr/>
      <dgm:t>
        <a:bodyPr/>
        <a:lstStyle/>
        <a:p>
          <a:pPr rtl="0" eaLnBrk="1" latinLnBrk="0" hangingPunct="1"/>
          <a:r>
            <a:rPr lang="en-US" sz="1800"/>
            <a:t>Appraisal Extraction</a:t>
          </a:r>
        </a:p>
      </dgm:t>
    </dgm:pt>
    <dgm:pt modelId="{58DFF138-3141-42FC-8FA5-5B15E2FF0B52}" type="parTrans" cxnId="{DE8C82B7-52DA-4B38-BC75-A6DDA6126C3B}">
      <dgm:prSet/>
      <dgm:spPr/>
      <dgm:t>
        <a:bodyPr/>
        <a:lstStyle/>
        <a:p>
          <a:endParaRPr lang="en-US"/>
        </a:p>
      </dgm:t>
    </dgm:pt>
    <dgm:pt modelId="{9EC573AE-603E-4113-BF7E-D0DC7ADD1980}" type="sibTrans" cxnId="{DE8C82B7-52DA-4B38-BC75-A6DDA6126C3B}">
      <dgm:prSet/>
      <dgm:spPr/>
      <dgm:t>
        <a:bodyPr/>
        <a:lstStyle/>
        <a:p>
          <a:endParaRPr lang="en-US"/>
        </a:p>
      </dgm:t>
    </dgm:pt>
    <dgm:pt modelId="{D6EAC18E-6696-4546-BFB5-7D37483060C4}" type="pres">
      <dgm:prSet presAssocID="{4EAB638B-88F1-4D4F-8BFF-3C0AADEE8802}" presName="cycle" presStyleCnt="0">
        <dgm:presLayoutVars>
          <dgm:chMax val="1"/>
          <dgm:dir/>
          <dgm:animLvl val="ctr"/>
          <dgm:resizeHandles val="exact"/>
        </dgm:presLayoutVars>
      </dgm:prSet>
      <dgm:spPr/>
      <dgm:t>
        <a:bodyPr/>
        <a:lstStyle/>
        <a:p>
          <a:endParaRPr lang="en-IN"/>
        </a:p>
      </dgm:t>
    </dgm:pt>
    <dgm:pt modelId="{E4CD1834-24FC-4E1D-A45E-790B91225A7D}" type="pres">
      <dgm:prSet presAssocID="{CF64030E-99E7-4265-8819-19D5EFC18B40}" presName="centerShape" presStyleLbl="node0" presStyleIdx="0" presStyleCnt="1" custScaleX="175029" custScaleY="131322"/>
      <dgm:spPr/>
      <dgm:t>
        <a:bodyPr/>
        <a:lstStyle/>
        <a:p>
          <a:endParaRPr lang="en-IN"/>
        </a:p>
      </dgm:t>
    </dgm:pt>
    <dgm:pt modelId="{5E539A87-A806-4ECE-97D8-DDE9C724D652}" type="pres">
      <dgm:prSet presAssocID="{69BA70F9-7837-4953-990B-2ADD163508E2}" presName="parTrans" presStyleLbl="bgSibTrans2D1" presStyleIdx="0" presStyleCnt="4"/>
      <dgm:spPr/>
      <dgm:t>
        <a:bodyPr/>
        <a:lstStyle/>
        <a:p>
          <a:endParaRPr lang="en-IN"/>
        </a:p>
      </dgm:t>
    </dgm:pt>
    <dgm:pt modelId="{98088043-5853-46C8-8E17-01B8DDB77E67}" type="pres">
      <dgm:prSet presAssocID="{2221A12D-E5F6-4BF6-B03C-6425E6420DF5}" presName="node" presStyleLbl="node1" presStyleIdx="0" presStyleCnt="4" custScaleX="86396" custScaleY="59397" custRadScaleRad="137051" custRadScaleInc="-20488">
        <dgm:presLayoutVars>
          <dgm:bulletEnabled val="1"/>
        </dgm:presLayoutVars>
      </dgm:prSet>
      <dgm:spPr/>
      <dgm:t>
        <a:bodyPr/>
        <a:lstStyle/>
        <a:p>
          <a:endParaRPr lang="en-IN"/>
        </a:p>
      </dgm:t>
    </dgm:pt>
    <dgm:pt modelId="{2D83E30E-CDB5-45B2-AFEF-38814F599986}" type="pres">
      <dgm:prSet presAssocID="{AC878860-2FA0-46A3-9546-833DC2BB8E3F}" presName="parTrans" presStyleLbl="bgSibTrans2D1" presStyleIdx="1" presStyleCnt="4"/>
      <dgm:spPr/>
      <dgm:t>
        <a:bodyPr/>
        <a:lstStyle/>
        <a:p>
          <a:endParaRPr lang="en-IN"/>
        </a:p>
      </dgm:t>
    </dgm:pt>
    <dgm:pt modelId="{19617526-5D71-407B-8110-329555BF7103}" type="pres">
      <dgm:prSet presAssocID="{C060F604-529F-40CD-8DF0-4671F7B5EBB4}" presName="node" presStyleLbl="node1" presStyleIdx="1" presStyleCnt="4" custScaleX="86396" custScaleY="59397" custRadScaleRad="107168" custRadScaleInc="-11709">
        <dgm:presLayoutVars>
          <dgm:bulletEnabled val="1"/>
        </dgm:presLayoutVars>
      </dgm:prSet>
      <dgm:spPr/>
      <dgm:t>
        <a:bodyPr/>
        <a:lstStyle/>
        <a:p>
          <a:endParaRPr lang="en-IN"/>
        </a:p>
      </dgm:t>
    </dgm:pt>
    <dgm:pt modelId="{C5CD3AD3-F3A8-43DF-9463-9BDA2992B526}" type="pres">
      <dgm:prSet presAssocID="{43F1C0EF-DA1D-46AA-9028-A029BE005986}" presName="parTrans" presStyleLbl="bgSibTrans2D1" presStyleIdx="2" presStyleCnt="4"/>
      <dgm:spPr/>
      <dgm:t>
        <a:bodyPr/>
        <a:lstStyle/>
        <a:p>
          <a:endParaRPr lang="en-IN"/>
        </a:p>
      </dgm:t>
    </dgm:pt>
    <dgm:pt modelId="{0C242BA0-6862-4294-8084-330FC020D4AD}" type="pres">
      <dgm:prSet presAssocID="{72B267A1-6C6C-4F8A-A2C2-D58946015F60}" presName="node" presStyleLbl="node1" presStyleIdx="2" presStyleCnt="4" custScaleX="86396" custScaleY="59397" custRadScaleRad="103453" custRadScaleInc="3406">
        <dgm:presLayoutVars>
          <dgm:bulletEnabled val="1"/>
        </dgm:presLayoutVars>
      </dgm:prSet>
      <dgm:spPr/>
      <dgm:t>
        <a:bodyPr/>
        <a:lstStyle/>
        <a:p>
          <a:endParaRPr lang="en-IN"/>
        </a:p>
      </dgm:t>
    </dgm:pt>
    <dgm:pt modelId="{A2BFA2AF-DECA-4A74-BC97-23985E4BEAF9}" type="pres">
      <dgm:prSet presAssocID="{58DFF138-3141-42FC-8FA5-5B15E2FF0B52}" presName="parTrans" presStyleLbl="bgSibTrans2D1" presStyleIdx="3" presStyleCnt="4"/>
      <dgm:spPr/>
      <dgm:t>
        <a:bodyPr/>
        <a:lstStyle/>
        <a:p>
          <a:endParaRPr lang="en-IN"/>
        </a:p>
      </dgm:t>
    </dgm:pt>
    <dgm:pt modelId="{91BCD474-ADC6-48BD-B9E0-466DA30A4A0C}" type="pres">
      <dgm:prSet presAssocID="{05F70E87-7753-4EA7-83C9-AA2F2D08A6E0}" presName="node" presStyleLbl="node1" presStyleIdx="3" presStyleCnt="4" custScaleX="86396" custScaleY="59397" custRadScaleRad="137317" custRadScaleInc="13820">
        <dgm:presLayoutVars>
          <dgm:bulletEnabled val="1"/>
        </dgm:presLayoutVars>
      </dgm:prSet>
      <dgm:spPr/>
      <dgm:t>
        <a:bodyPr/>
        <a:lstStyle/>
        <a:p>
          <a:endParaRPr lang="en-IN"/>
        </a:p>
      </dgm:t>
    </dgm:pt>
  </dgm:ptLst>
  <dgm:cxnLst>
    <dgm:cxn modelId="{693AF2BE-A710-4048-BDC8-83CF58257924}" type="presOf" srcId="{43F1C0EF-DA1D-46AA-9028-A029BE005986}" destId="{C5CD3AD3-F3A8-43DF-9463-9BDA2992B526}" srcOrd="0" destOrd="0" presId="urn:microsoft.com/office/officeart/2005/8/layout/radial4"/>
    <dgm:cxn modelId="{DBB93F96-FDCE-4ECE-9516-8782AFE98215}" type="presOf" srcId="{72B267A1-6C6C-4F8A-A2C2-D58946015F60}" destId="{0C242BA0-6862-4294-8084-330FC020D4AD}" srcOrd="0" destOrd="0" presId="urn:microsoft.com/office/officeart/2005/8/layout/radial4"/>
    <dgm:cxn modelId="{721E3079-E105-4F4B-9F49-62131C222483}" type="presOf" srcId="{CF64030E-99E7-4265-8819-19D5EFC18B40}" destId="{E4CD1834-24FC-4E1D-A45E-790B91225A7D}" srcOrd="0" destOrd="0" presId="urn:microsoft.com/office/officeart/2005/8/layout/radial4"/>
    <dgm:cxn modelId="{187FFD1C-C4CC-455B-AE2C-209C4A5AAEA4}" type="presOf" srcId="{58DFF138-3141-42FC-8FA5-5B15E2FF0B52}" destId="{A2BFA2AF-DECA-4A74-BC97-23985E4BEAF9}" srcOrd="0" destOrd="0" presId="urn:microsoft.com/office/officeart/2005/8/layout/radial4"/>
    <dgm:cxn modelId="{427CD2A2-3385-401A-91A9-DB40F7D218D8}" type="presOf" srcId="{4EAB638B-88F1-4D4F-8BFF-3C0AADEE8802}" destId="{D6EAC18E-6696-4546-BFB5-7D37483060C4}" srcOrd="0" destOrd="0" presId="urn:microsoft.com/office/officeart/2005/8/layout/radial4"/>
    <dgm:cxn modelId="{0868A4FD-756B-40DB-B54F-6BFDF51DFA56}" srcId="{CF64030E-99E7-4265-8819-19D5EFC18B40}" destId="{2221A12D-E5F6-4BF6-B03C-6425E6420DF5}" srcOrd="0" destOrd="0" parTransId="{69BA70F9-7837-4953-990B-2ADD163508E2}" sibTransId="{242DC3CC-03B6-43C4-BFEA-86F0704F5004}"/>
    <dgm:cxn modelId="{5B5486A7-CCFD-40F9-9CF6-7E99880CA86D}" srcId="{4EAB638B-88F1-4D4F-8BFF-3C0AADEE8802}" destId="{CF64030E-99E7-4265-8819-19D5EFC18B40}" srcOrd="0" destOrd="0" parTransId="{CA603F65-3452-492A-BAB0-F3E936F9B161}" sibTransId="{60EBB9B9-688B-4CB3-A946-A3A956E66914}"/>
    <dgm:cxn modelId="{C45DC645-E258-4252-97E7-C442048D8D7C}" type="presOf" srcId="{2221A12D-E5F6-4BF6-B03C-6425E6420DF5}" destId="{98088043-5853-46C8-8E17-01B8DDB77E67}" srcOrd="0" destOrd="0" presId="urn:microsoft.com/office/officeart/2005/8/layout/radial4"/>
    <dgm:cxn modelId="{C8552AD9-01BB-4674-B085-B420001BE4B0}" type="presOf" srcId="{AC878860-2FA0-46A3-9546-833DC2BB8E3F}" destId="{2D83E30E-CDB5-45B2-AFEF-38814F599986}" srcOrd="0" destOrd="0" presId="urn:microsoft.com/office/officeart/2005/8/layout/radial4"/>
    <dgm:cxn modelId="{BD3CB11C-A14C-415B-BD3A-803C44089D3B}" type="presOf" srcId="{C060F604-529F-40CD-8DF0-4671F7B5EBB4}" destId="{19617526-5D71-407B-8110-329555BF7103}" srcOrd="0" destOrd="0" presId="urn:microsoft.com/office/officeart/2005/8/layout/radial4"/>
    <dgm:cxn modelId="{883C3480-7547-40B7-B8CF-831489560E70}" type="presOf" srcId="{05F70E87-7753-4EA7-83C9-AA2F2D08A6E0}" destId="{91BCD474-ADC6-48BD-B9E0-466DA30A4A0C}" srcOrd="0" destOrd="0" presId="urn:microsoft.com/office/officeart/2005/8/layout/radial4"/>
    <dgm:cxn modelId="{2437C113-85A4-440D-8524-A454237B5E75}" type="presOf" srcId="{69BA70F9-7837-4953-990B-2ADD163508E2}" destId="{5E539A87-A806-4ECE-97D8-DDE9C724D652}" srcOrd="0" destOrd="0" presId="urn:microsoft.com/office/officeart/2005/8/layout/radial4"/>
    <dgm:cxn modelId="{7BCDE134-FFCB-468F-B6B9-B79FB3E21243}" srcId="{CF64030E-99E7-4265-8819-19D5EFC18B40}" destId="{72B267A1-6C6C-4F8A-A2C2-D58946015F60}" srcOrd="2" destOrd="0" parTransId="{43F1C0EF-DA1D-46AA-9028-A029BE005986}" sibTransId="{F094DC78-802D-43D0-B687-7E8EA8E66AB6}"/>
    <dgm:cxn modelId="{DE8C82B7-52DA-4B38-BC75-A6DDA6126C3B}" srcId="{CF64030E-99E7-4265-8819-19D5EFC18B40}" destId="{05F70E87-7753-4EA7-83C9-AA2F2D08A6E0}" srcOrd="3" destOrd="0" parTransId="{58DFF138-3141-42FC-8FA5-5B15E2FF0B52}" sibTransId="{9EC573AE-603E-4113-BF7E-D0DC7ADD1980}"/>
    <dgm:cxn modelId="{4384517D-B98E-4BEA-A8A6-45144DC5A2AF}" srcId="{CF64030E-99E7-4265-8819-19D5EFC18B40}" destId="{C060F604-529F-40CD-8DF0-4671F7B5EBB4}" srcOrd="1" destOrd="0" parTransId="{AC878860-2FA0-46A3-9546-833DC2BB8E3F}" sibTransId="{E9F2D92A-E497-40D0-8FB6-DC1DC67A9172}"/>
    <dgm:cxn modelId="{7A89C488-1631-4277-A3C8-F85D057AC5A2}" type="presParOf" srcId="{D6EAC18E-6696-4546-BFB5-7D37483060C4}" destId="{E4CD1834-24FC-4E1D-A45E-790B91225A7D}" srcOrd="0" destOrd="0" presId="urn:microsoft.com/office/officeart/2005/8/layout/radial4"/>
    <dgm:cxn modelId="{F28F834D-2CF1-43D6-9573-2C55EDBD8BBE}" type="presParOf" srcId="{D6EAC18E-6696-4546-BFB5-7D37483060C4}" destId="{5E539A87-A806-4ECE-97D8-DDE9C724D652}" srcOrd="1" destOrd="0" presId="urn:microsoft.com/office/officeart/2005/8/layout/radial4"/>
    <dgm:cxn modelId="{696198C4-9A27-47B2-88A1-67F9C19A934D}" type="presParOf" srcId="{D6EAC18E-6696-4546-BFB5-7D37483060C4}" destId="{98088043-5853-46C8-8E17-01B8DDB77E67}" srcOrd="2" destOrd="0" presId="urn:microsoft.com/office/officeart/2005/8/layout/radial4"/>
    <dgm:cxn modelId="{774E44A3-3553-4457-BACC-AC10A1DAEAF9}" type="presParOf" srcId="{D6EAC18E-6696-4546-BFB5-7D37483060C4}" destId="{2D83E30E-CDB5-45B2-AFEF-38814F599986}" srcOrd="3" destOrd="0" presId="urn:microsoft.com/office/officeart/2005/8/layout/radial4"/>
    <dgm:cxn modelId="{0A5EE841-2E32-4820-BF2C-3CB7F6F266E5}" type="presParOf" srcId="{D6EAC18E-6696-4546-BFB5-7D37483060C4}" destId="{19617526-5D71-407B-8110-329555BF7103}" srcOrd="4" destOrd="0" presId="urn:microsoft.com/office/officeart/2005/8/layout/radial4"/>
    <dgm:cxn modelId="{E6E569E8-05B4-4724-8C16-115A1574B661}" type="presParOf" srcId="{D6EAC18E-6696-4546-BFB5-7D37483060C4}" destId="{C5CD3AD3-F3A8-43DF-9463-9BDA2992B526}" srcOrd="5" destOrd="0" presId="urn:microsoft.com/office/officeart/2005/8/layout/radial4"/>
    <dgm:cxn modelId="{3451FEAE-C5CD-421E-8642-9B0AB09C0F0E}" type="presParOf" srcId="{D6EAC18E-6696-4546-BFB5-7D37483060C4}" destId="{0C242BA0-6862-4294-8084-330FC020D4AD}" srcOrd="6" destOrd="0" presId="urn:microsoft.com/office/officeart/2005/8/layout/radial4"/>
    <dgm:cxn modelId="{5F821ED3-4815-48B7-BF21-794DAA44073C}" type="presParOf" srcId="{D6EAC18E-6696-4546-BFB5-7D37483060C4}" destId="{A2BFA2AF-DECA-4A74-BC97-23985E4BEAF9}" srcOrd="7" destOrd="0" presId="urn:microsoft.com/office/officeart/2005/8/layout/radial4"/>
    <dgm:cxn modelId="{A51961D2-347E-4EFA-B8C0-33C8588858E2}" type="presParOf" srcId="{D6EAC18E-6696-4546-BFB5-7D37483060C4}" destId="{91BCD474-ADC6-48BD-B9E0-466DA30A4A0C}" srcOrd="8"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8A0337-0338-4F56-83A5-9F41D3522440}" type="datetimeFigureOut">
              <a:rPr lang="en-IN" smtClean="0"/>
              <a:t>31-07-2017</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0FC74A-6E54-4F86-8909-55B837B15DEA}" type="slidenum">
              <a:rPr lang="en-IN" smtClean="0"/>
              <a:t>‹#›</a:t>
            </a:fld>
            <a:endParaRPr lang="en-IN"/>
          </a:p>
        </p:txBody>
      </p:sp>
    </p:spTree>
    <p:extLst>
      <p:ext uri="{BB962C8B-B14F-4D97-AF65-F5344CB8AC3E}">
        <p14:creationId xmlns:p14="http://schemas.microsoft.com/office/powerpoint/2010/main" val="1553541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E39FC45-D780-4A3D-B687-BDC649BACBA3}" type="datetimeFigureOut">
              <a:rPr lang="en-IN" smtClean="0"/>
              <a:t>31-07-2017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2BEADC5-1CDC-4101-A048-92760F43887E}" type="slidenum">
              <a:rPr lang="en-IN" smtClean="0"/>
              <a:t>‹#›</a:t>
            </a:fld>
            <a:endParaRPr lang="en-IN"/>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39FC45-D780-4A3D-B687-BDC649BACBA3}" type="datetimeFigureOut">
              <a:rPr lang="en-IN" smtClean="0"/>
              <a:t>31-07-2017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2BEADC5-1CDC-4101-A048-92760F43887E}"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39FC45-D780-4A3D-B687-BDC649BACBA3}" type="datetimeFigureOut">
              <a:rPr lang="en-IN" smtClean="0"/>
              <a:t>31-07-2017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2BEADC5-1CDC-4101-A048-92760F43887E}"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E39FC45-D780-4A3D-B687-BDC649BACBA3}" type="datetimeFigureOut">
              <a:rPr lang="en-IN" smtClean="0"/>
              <a:t>31-07-2017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2BEADC5-1CDC-4101-A048-92760F43887E}" type="slidenum">
              <a:rPr lang="en-IN" smtClean="0"/>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39FC45-D780-4A3D-B687-BDC649BACBA3}" type="datetimeFigureOut">
              <a:rPr lang="en-IN" smtClean="0"/>
              <a:t>31-07-2017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2BEADC5-1CDC-4101-A048-92760F43887E}"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E39FC45-D780-4A3D-B687-BDC649BACBA3}" type="datetimeFigureOut">
              <a:rPr lang="en-IN" smtClean="0"/>
              <a:t>31-07-2017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2BEADC5-1CDC-4101-A048-92760F43887E}" type="slidenum">
              <a:rPr lang="en-IN" smtClean="0"/>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E39FC45-D780-4A3D-B687-BDC649BACBA3}" type="datetimeFigureOut">
              <a:rPr lang="en-IN" smtClean="0"/>
              <a:t>31-07-2017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2BEADC5-1CDC-4101-A048-92760F43887E}" type="slidenum">
              <a:rPr lang="en-IN" smtClean="0"/>
              <a:t>‹#›</a:t>
            </a:fld>
            <a:endParaRPr lang="en-IN"/>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39FC45-D780-4A3D-B687-BDC649BACBA3}" type="datetimeFigureOut">
              <a:rPr lang="en-IN" smtClean="0"/>
              <a:t>31-07-2017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2BEADC5-1CDC-4101-A048-92760F43887E}"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39FC45-D780-4A3D-B687-BDC649BACBA3}" type="datetimeFigureOut">
              <a:rPr lang="en-IN" smtClean="0"/>
              <a:t>31-07-2017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2BEADC5-1CDC-4101-A048-92760F43887E}"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39FC45-D780-4A3D-B687-BDC649BACBA3}" type="datetimeFigureOut">
              <a:rPr lang="en-IN" smtClean="0"/>
              <a:t>31-07-2017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2BEADC5-1CDC-4101-A048-92760F43887E}"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39FC45-D780-4A3D-B687-BDC649BACBA3}" type="datetimeFigureOut">
              <a:rPr lang="en-IN" smtClean="0"/>
              <a:t>31-07-2017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2BEADC5-1CDC-4101-A048-92760F43887E}" type="slidenum">
              <a:rPr lang="en-IN" smtClean="0"/>
              <a:t>‹#›</a:t>
            </a:fld>
            <a:endParaRPr lang="en-IN"/>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E39FC45-D780-4A3D-B687-BDC649BACBA3}" type="datetimeFigureOut">
              <a:rPr lang="en-IN" smtClean="0"/>
              <a:t>31-07-2017</a:t>
            </a:fld>
            <a:endParaRPr lang="en-IN"/>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IN"/>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42BEADC5-1CDC-4101-A048-92760F43887E}"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892" y="3284984"/>
            <a:ext cx="8640961" cy="1944216"/>
          </a:xfrm>
        </p:spPr>
        <p:txBody>
          <a:bodyPr>
            <a:normAutofit/>
          </a:bodyPr>
          <a:lstStyle/>
          <a:p>
            <a:pPr marL="182880" indent="0" algn="ctr">
              <a:buNone/>
            </a:pPr>
            <a:r>
              <a:rPr lang="en-IN" sz="3600" i="1" dirty="0">
                <a:effectLst>
                  <a:outerShdw blurRad="38100" dist="38100" dir="2700000" algn="tl">
                    <a:srgbClr val="000000">
                      <a:alpha val="43137"/>
                    </a:srgbClr>
                  </a:outerShdw>
                </a:effectLst>
                <a:latin typeface="Times New Roman" pitchFamily="18" charset="0"/>
                <a:cs typeface="Times New Roman" pitchFamily="18" charset="0"/>
              </a:rPr>
              <a:t>The Sellout</a:t>
            </a:r>
            <a:r>
              <a:rPr lang="en-IN" sz="3600" dirty="0">
                <a:effectLst>
                  <a:outerShdw blurRad="38100" dist="38100" dir="2700000" algn="tl">
                    <a:srgbClr val="000000">
                      <a:alpha val="43137"/>
                    </a:srgbClr>
                  </a:outerShdw>
                </a:effectLst>
                <a:latin typeface="Times New Roman" pitchFamily="18" charset="0"/>
                <a:cs typeface="Times New Roman" pitchFamily="18" charset="0"/>
              </a:rPr>
              <a:t>: </a:t>
            </a:r>
            <a:r>
              <a:rPr lang="en-IN" sz="3600" dirty="0" smtClean="0">
                <a:effectLst>
                  <a:outerShdw blurRad="38100" dist="38100" dir="2700000" algn="tl">
                    <a:srgbClr val="000000">
                      <a:alpha val="43137"/>
                    </a:srgbClr>
                  </a:outerShdw>
                </a:effectLst>
                <a:latin typeface="Times New Roman" pitchFamily="18" charset="0"/>
                <a:cs typeface="Times New Roman" pitchFamily="18" charset="0"/>
              </a:rPr>
              <a:t>Readers </a:t>
            </a:r>
            <a:r>
              <a:rPr lang="en-IN" sz="3600" dirty="0">
                <a:effectLst>
                  <a:outerShdw blurRad="38100" dist="38100" dir="2700000" algn="tl">
                    <a:srgbClr val="000000">
                      <a:alpha val="43137"/>
                    </a:srgbClr>
                  </a:outerShdw>
                </a:effectLst>
                <a:latin typeface="Times New Roman" pitchFamily="18" charset="0"/>
                <a:cs typeface="Times New Roman" pitchFamily="18" charset="0"/>
              </a:rPr>
              <a:t>S</a:t>
            </a:r>
            <a:r>
              <a:rPr lang="en-IN" sz="3600" dirty="0" smtClean="0">
                <a:effectLst>
                  <a:outerShdw blurRad="38100" dist="38100" dir="2700000" algn="tl">
                    <a:srgbClr val="000000">
                      <a:alpha val="43137"/>
                    </a:srgbClr>
                  </a:outerShdw>
                </a:effectLst>
                <a:latin typeface="Times New Roman" pitchFamily="18" charset="0"/>
                <a:cs typeface="Times New Roman" pitchFamily="18" charset="0"/>
              </a:rPr>
              <a:t>entiment </a:t>
            </a:r>
            <a:r>
              <a:rPr lang="en-IN" sz="3600" dirty="0">
                <a:effectLst>
                  <a:outerShdw blurRad="38100" dist="38100" dir="2700000" algn="tl">
                    <a:srgbClr val="000000">
                      <a:alpha val="43137"/>
                    </a:srgbClr>
                  </a:outerShdw>
                </a:effectLst>
                <a:latin typeface="Times New Roman" pitchFamily="18" charset="0"/>
                <a:cs typeface="Times New Roman" pitchFamily="18" charset="0"/>
              </a:rPr>
              <a:t>A</a:t>
            </a:r>
            <a:r>
              <a:rPr lang="en-IN" sz="3600" dirty="0" smtClean="0">
                <a:effectLst>
                  <a:outerShdw blurRad="38100" dist="38100" dir="2700000" algn="tl">
                    <a:srgbClr val="000000">
                      <a:alpha val="43137"/>
                    </a:srgbClr>
                  </a:outerShdw>
                </a:effectLst>
                <a:latin typeface="Times New Roman" pitchFamily="18" charset="0"/>
                <a:cs typeface="Times New Roman" pitchFamily="18" charset="0"/>
              </a:rPr>
              <a:t>nalysis </a:t>
            </a:r>
            <a:r>
              <a:rPr lang="en-IN" sz="3600" dirty="0">
                <a:effectLst>
                  <a:outerShdw blurRad="38100" dist="38100" dir="2700000" algn="tl">
                    <a:srgbClr val="000000">
                      <a:alpha val="43137"/>
                    </a:srgbClr>
                  </a:outerShdw>
                </a:effectLst>
                <a:latin typeface="Times New Roman" pitchFamily="18" charset="0"/>
                <a:cs typeface="Times New Roman" pitchFamily="18" charset="0"/>
              </a:rPr>
              <a:t>of 2016 Man Booker Prize </a:t>
            </a:r>
            <a:r>
              <a:rPr lang="en-IN" sz="3600" dirty="0" smtClean="0">
                <a:effectLst>
                  <a:outerShdw blurRad="38100" dist="38100" dir="2700000" algn="tl">
                    <a:srgbClr val="000000">
                      <a:alpha val="43137"/>
                    </a:srgbClr>
                  </a:outerShdw>
                </a:effectLst>
                <a:latin typeface="Times New Roman" pitchFamily="18" charset="0"/>
                <a:cs typeface="Times New Roman" pitchFamily="18" charset="0"/>
              </a:rPr>
              <a:t>Winner</a:t>
            </a:r>
            <a:endParaRPr lang="en-IN" sz="36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026" name="Picture 2" descr="C:\Users\Admin\Desktop\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6227" y="529451"/>
            <a:ext cx="7371546" cy="197297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311860" y="6011763"/>
            <a:ext cx="2520280" cy="369332"/>
          </a:xfrm>
          <a:prstGeom prst="rect">
            <a:avLst/>
          </a:prstGeom>
          <a:noFill/>
          <a:ln>
            <a:noFill/>
          </a:ln>
        </p:spPr>
        <p:txBody>
          <a:bodyPr wrap="square" rtlCol="0">
            <a:spAutoFit/>
          </a:bodyPr>
          <a:lstStyle/>
          <a:p>
            <a:pPr algn="ctr"/>
            <a:r>
              <a:rPr lang="en-US" b="1" dirty="0" smtClean="0">
                <a:latin typeface="Times New Roman" panose="02020603050405020304" pitchFamily="18" charset="0"/>
                <a:cs typeface="Times New Roman" panose="02020603050405020304" pitchFamily="18" charset="0"/>
              </a:rPr>
              <a:t>Paper ID : 748</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56472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341784"/>
            <a:ext cx="9108504" cy="1143000"/>
          </a:xfrm>
        </p:spPr>
        <p:txBody>
          <a:bodyPr>
            <a:normAutofit fontScale="90000"/>
          </a:bodyPr>
          <a:lstStyle/>
          <a:p>
            <a:pPr marL="0" indent="0" algn="ctr">
              <a:buNone/>
            </a:pPr>
            <a:r>
              <a:rPr lang="en-IN" dirty="0" smtClean="0">
                <a:effectLst>
                  <a:outerShdw blurRad="38100" dist="38100" dir="2700000" algn="tl">
                    <a:srgbClr val="000000">
                      <a:alpha val="43137"/>
                    </a:srgbClr>
                  </a:outerShdw>
                </a:effectLst>
                <a:latin typeface="Times New Roman" pitchFamily="18" charset="0"/>
                <a:cs typeface="Times New Roman" pitchFamily="18" charset="0"/>
              </a:rPr>
              <a:t>Sentiment </a:t>
            </a:r>
            <a:r>
              <a:rPr lang="en-IN" sz="5100" dirty="0" smtClean="0">
                <a:effectLst>
                  <a:outerShdw blurRad="38100" dist="38100" dir="2700000" algn="tl">
                    <a:srgbClr val="000000">
                      <a:alpha val="43137"/>
                    </a:srgbClr>
                  </a:outerShdw>
                </a:effectLst>
                <a:latin typeface="Times New Roman" pitchFamily="18" charset="0"/>
                <a:cs typeface="Times New Roman" pitchFamily="18" charset="0"/>
              </a:rPr>
              <a:t>Analysis</a:t>
            </a:r>
            <a:r>
              <a:rPr lang="en-IN"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IN" dirty="0">
                <a:effectLst>
                  <a:outerShdw blurRad="38100" dist="38100" dir="2700000" algn="tl">
                    <a:srgbClr val="000000">
                      <a:alpha val="43137"/>
                    </a:srgbClr>
                  </a:outerShdw>
                </a:effectLst>
                <a:latin typeface="Times New Roman" pitchFamily="18" charset="0"/>
                <a:cs typeface="Times New Roman" pitchFamily="18" charset="0"/>
              </a:rPr>
              <a:t>before the </a:t>
            </a:r>
            <a:r>
              <a:rPr lang="en-IN" dirty="0" smtClean="0">
                <a:effectLst>
                  <a:outerShdw blurRad="38100" dist="38100" dir="2700000" algn="tl">
                    <a:srgbClr val="000000">
                      <a:alpha val="43137"/>
                    </a:srgbClr>
                  </a:outerShdw>
                </a:effectLst>
                <a:latin typeface="Times New Roman" pitchFamily="18" charset="0"/>
                <a:cs typeface="Times New Roman" pitchFamily="18" charset="0"/>
              </a:rPr>
              <a:t>result</a:t>
            </a:r>
            <a:endParaRPr lang="en-IN"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sz="quarter" idx="13"/>
          </p:nvPr>
        </p:nvSpPr>
        <p:spPr>
          <a:xfrm>
            <a:off x="539552" y="2060848"/>
            <a:ext cx="8136904" cy="3474720"/>
          </a:xfrm>
        </p:spPr>
        <p:txBody>
          <a:bodyPr/>
          <a:lstStyle/>
          <a:p>
            <a:pPr marL="342900" indent="-342900" algn="just"/>
            <a:r>
              <a:rPr lang="en-IN" sz="2400" dirty="0" smtClean="0">
                <a:latin typeface="Times New Roman" pitchFamily="18" charset="0"/>
                <a:cs typeface="Times New Roman" pitchFamily="18" charset="0"/>
              </a:rPr>
              <a:t>Sentiment </a:t>
            </a:r>
            <a:r>
              <a:rPr lang="en-IN" sz="2400" dirty="0">
                <a:latin typeface="Times New Roman" pitchFamily="18" charset="0"/>
                <a:cs typeface="Times New Roman" pitchFamily="18" charset="0"/>
              </a:rPr>
              <a:t>polarity of the reviews are analysed to understand whether the reviews are of positive or negative sentiment. </a:t>
            </a:r>
            <a:endParaRPr lang="en-IN" sz="2400" dirty="0" smtClean="0">
              <a:latin typeface="Times New Roman" pitchFamily="18" charset="0"/>
              <a:cs typeface="Times New Roman" pitchFamily="18" charset="0"/>
            </a:endParaRPr>
          </a:p>
          <a:p>
            <a:pPr marL="342900" indent="-342900" algn="just"/>
            <a:r>
              <a:rPr lang="en-IN" sz="2400" dirty="0" smtClean="0">
                <a:latin typeface="Times New Roman" pitchFamily="18" charset="0"/>
                <a:cs typeface="Times New Roman" pitchFamily="18" charset="0"/>
              </a:rPr>
              <a:t>Out </a:t>
            </a:r>
            <a:r>
              <a:rPr lang="en-IN" sz="2400" dirty="0">
                <a:latin typeface="Times New Roman" pitchFamily="18" charset="0"/>
                <a:cs typeface="Times New Roman" pitchFamily="18" charset="0"/>
              </a:rPr>
              <a:t>of 292 reviews, 189 reviews occurred before the announcement of the result.</a:t>
            </a:r>
          </a:p>
          <a:p>
            <a:endParaRPr lang="en-IN" dirty="0"/>
          </a:p>
        </p:txBody>
      </p:sp>
    </p:spTree>
    <p:extLst>
      <p:ext uri="{BB962C8B-B14F-4D97-AF65-F5344CB8AC3E}">
        <p14:creationId xmlns:p14="http://schemas.microsoft.com/office/powerpoint/2010/main" val="15608102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16024" y="260648"/>
            <a:ext cx="8748464" cy="926976"/>
          </a:xfrm>
        </p:spPr>
        <p:txBody>
          <a:bodyPr>
            <a:noAutofit/>
          </a:bodyPr>
          <a:lstStyle/>
          <a:p>
            <a:pPr marL="0" indent="0" algn="ctr">
              <a:buNone/>
            </a:pPr>
            <a:r>
              <a:rPr lang="en-IN" sz="4100" dirty="0">
                <a:effectLst>
                  <a:outerShdw blurRad="38100" dist="38100" dir="2700000" algn="tl">
                    <a:srgbClr val="000000">
                      <a:alpha val="43137"/>
                    </a:srgbClr>
                  </a:outerShdw>
                </a:effectLst>
                <a:latin typeface="Times New Roman" pitchFamily="18" charset="0"/>
                <a:cs typeface="Times New Roman" pitchFamily="18" charset="0"/>
              </a:rPr>
              <a:t>Sentiment </a:t>
            </a:r>
            <a:r>
              <a:rPr lang="en-IN" sz="4100" dirty="0" smtClean="0">
                <a:effectLst>
                  <a:outerShdw blurRad="38100" dist="38100" dir="2700000" algn="tl">
                    <a:srgbClr val="000000">
                      <a:alpha val="43137"/>
                    </a:srgbClr>
                  </a:outerShdw>
                </a:effectLst>
                <a:latin typeface="Times New Roman" pitchFamily="18" charset="0"/>
                <a:cs typeface="Times New Roman" pitchFamily="18" charset="0"/>
              </a:rPr>
              <a:t>Analysis </a:t>
            </a:r>
            <a:r>
              <a:rPr lang="en-IN" sz="4100" dirty="0">
                <a:effectLst>
                  <a:outerShdw blurRad="38100" dist="38100" dir="2700000" algn="tl">
                    <a:srgbClr val="000000">
                      <a:alpha val="43137"/>
                    </a:srgbClr>
                  </a:outerShdw>
                </a:effectLst>
                <a:latin typeface="Times New Roman" pitchFamily="18" charset="0"/>
                <a:cs typeface="Times New Roman" pitchFamily="18" charset="0"/>
              </a:rPr>
              <a:t>after the </a:t>
            </a:r>
            <a:r>
              <a:rPr lang="en-IN" sz="4100" dirty="0" smtClean="0">
                <a:effectLst>
                  <a:outerShdw blurRad="38100" dist="38100" dir="2700000" algn="tl">
                    <a:srgbClr val="000000">
                      <a:alpha val="43137"/>
                    </a:srgbClr>
                  </a:outerShdw>
                </a:effectLst>
                <a:latin typeface="Times New Roman" pitchFamily="18" charset="0"/>
                <a:cs typeface="Times New Roman" pitchFamily="18" charset="0"/>
              </a:rPr>
              <a:t>result</a:t>
            </a:r>
            <a:endParaRPr lang="en-IN" sz="41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sz="quarter" idx="13"/>
          </p:nvPr>
        </p:nvSpPr>
        <p:spPr>
          <a:xfrm>
            <a:off x="395536" y="1700808"/>
            <a:ext cx="8435280" cy="4464496"/>
          </a:xfrm>
        </p:spPr>
        <p:txBody>
          <a:bodyPr>
            <a:normAutofit/>
          </a:bodyPr>
          <a:lstStyle/>
          <a:p>
            <a:pPr algn="just"/>
            <a:r>
              <a:rPr lang="en-IN" sz="2400" dirty="0">
                <a:latin typeface="Times New Roman" pitchFamily="18" charset="0"/>
                <a:cs typeface="Times New Roman" pitchFamily="18" charset="0"/>
              </a:rPr>
              <a:t>It was found that there was no </a:t>
            </a:r>
            <a:r>
              <a:rPr lang="en-IN" sz="2400" dirty="0" smtClean="0">
                <a:latin typeface="Times New Roman" pitchFamily="18" charset="0"/>
                <a:cs typeface="Times New Roman" pitchFamily="18" charset="0"/>
              </a:rPr>
              <a:t>significant change </a:t>
            </a:r>
            <a:r>
              <a:rPr lang="en-IN" sz="2400" dirty="0">
                <a:latin typeface="Times New Roman" pitchFamily="18" charset="0"/>
                <a:cs typeface="Times New Roman" pitchFamily="18" charset="0"/>
              </a:rPr>
              <a:t>in the reviewer’s criticism, a large number of reviewers continue to review the novel critically with evidences of negative sentiment being more than the positive sentiment. </a:t>
            </a:r>
            <a:endParaRPr lang="en-IN" sz="2400" dirty="0" smtClean="0">
              <a:latin typeface="Times New Roman" pitchFamily="18" charset="0"/>
              <a:cs typeface="Times New Roman" pitchFamily="18" charset="0"/>
            </a:endParaRPr>
          </a:p>
          <a:p>
            <a:pPr algn="just"/>
            <a:r>
              <a:rPr lang="en-IN" sz="2400" dirty="0" smtClean="0">
                <a:latin typeface="Times New Roman" pitchFamily="18" charset="0"/>
                <a:cs typeface="Times New Roman" pitchFamily="18" charset="0"/>
              </a:rPr>
              <a:t>Before </a:t>
            </a:r>
            <a:r>
              <a:rPr lang="en-IN" sz="2400" dirty="0">
                <a:latin typeface="Times New Roman" pitchFamily="18" charset="0"/>
                <a:cs typeface="Times New Roman" pitchFamily="18" charset="0"/>
              </a:rPr>
              <a:t>the result of the award, there were 83 positive sentiments, 18 neutral and 88 negative. </a:t>
            </a:r>
            <a:endParaRPr lang="en-IN" sz="2400" dirty="0" smtClean="0">
              <a:latin typeface="Times New Roman" pitchFamily="18" charset="0"/>
              <a:cs typeface="Times New Roman" pitchFamily="18" charset="0"/>
            </a:endParaRPr>
          </a:p>
          <a:p>
            <a:pPr algn="just"/>
            <a:r>
              <a:rPr lang="en-IN" sz="2400" dirty="0" smtClean="0">
                <a:latin typeface="Times New Roman" pitchFamily="18" charset="0"/>
                <a:cs typeface="Times New Roman" pitchFamily="18" charset="0"/>
              </a:rPr>
              <a:t>Subsequently</a:t>
            </a:r>
            <a:r>
              <a:rPr lang="en-IN" sz="2400" dirty="0">
                <a:latin typeface="Times New Roman" pitchFamily="18" charset="0"/>
                <a:cs typeface="Times New Roman" pitchFamily="18" charset="0"/>
              </a:rPr>
              <a:t>, the number reduces to 40 positive sentiments, 14 neutral and 49 negative</a:t>
            </a:r>
            <a:r>
              <a:rPr lang="en-IN" sz="2400" dirty="0" smtClean="0">
                <a:latin typeface="Times New Roman" pitchFamily="18" charset="0"/>
                <a:cs typeface="Times New Roman" pitchFamily="18" charset="0"/>
              </a:rPr>
              <a:t>.</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2000852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16024" y="260648"/>
            <a:ext cx="8748464" cy="926976"/>
          </a:xfrm>
        </p:spPr>
        <p:txBody>
          <a:bodyPr>
            <a:noAutofit/>
          </a:bodyPr>
          <a:lstStyle/>
          <a:p>
            <a:pPr marL="0" lvl="0" indent="0" fontAlgn="base">
              <a:spcAft>
                <a:spcPct val="0"/>
              </a:spcAft>
              <a:buNone/>
            </a:pPr>
            <a:r>
              <a:rPr lang="en-US" dirty="0">
                <a:effectLst>
                  <a:outerShdw blurRad="38100" dist="38100" dir="2700000" algn="tl">
                    <a:srgbClr val="000000">
                      <a:alpha val="43137"/>
                    </a:srgbClr>
                  </a:outerShdw>
                </a:effectLst>
                <a:latin typeface="Times New Roman" pitchFamily="18" charset="0"/>
                <a:cs typeface="Times New Roman" pitchFamily="18" charset="0"/>
              </a:rPr>
              <a:t>Most frequent word in the reviews</a:t>
            </a:r>
          </a:p>
        </p:txBody>
      </p:sp>
      <p:sp>
        <p:nvSpPr>
          <p:cNvPr id="3" name="Content Placeholder 2"/>
          <p:cNvSpPr>
            <a:spLocks noGrp="1"/>
          </p:cNvSpPr>
          <p:nvPr>
            <p:ph sz="quarter" idx="13"/>
          </p:nvPr>
        </p:nvSpPr>
        <p:spPr>
          <a:xfrm>
            <a:off x="395536" y="1700808"/>
            <a:ext cx="8435280" cy="4464496"/>
          </a:xfrm>
        </p:spPr>
        <p:txBody>
          <a:bodyPr>
            <a:normAutofit/>
          </a:bodyPr>
          <a:lstStyle/>
          <a:p>
            <a:pPr algn="just"/>
            <a:r>
              <a:rPr lang="en-US" sz="2400" dirty="0" smtClean="0">
                <a:solidFill>
                  <a:srgbClr val="000000"/>
                </a:solidFill>
                <a:latin typeface="Times New Roman" pitchFamily="18" charset="0"/>
                <a:ea typeface="Calibri" pitchFamily="34" charset="0"/>
                <a:cs typeface="Times New Roman" pitchFamily="18" charset="0"/>
              </a:rPr>
              <a:t>The </a:t>
            </a:r>
            <a:r>
              <a:rPr lang="en-US" sz="2400" dirty="0">
                <a:solidFill>
                  <a:srgbClr val="000000"/>
                </a:solidFill>
                <a:latin typeface="Times New Roman" pitchFamily="18" charset="0"/>
                <a:ea typeface="Calibri" pitchFamily="34" charset="0"/>
                <a:cs typeface="Times New Roman" pitchFamily="18" charset="0"/>
              </a:rPr>
              <a:t>Most frequent words used in book reviews have been shown in the Table below.</a:t>
            </a:r>
          </a:p>
          <a:p>
            <a:pPr algn="just"/>
            <a:r>
              <a:rPr lang="en-US" sz="2400" dirty="0">
                <a:solidFill>
                  <a:srgbClr val="000000"/>
                </a:solidFill>
                <a:latin typeface="Times New Roman" pitchFamily="18" charset="0"/>
                <a:ea typeface="Calibri" pitchFamily="34" charset="0"/>
                <a:cs typeface="Times New Roman" pitchFamily="18" charset="0"/>
              </a:rPr>
              <a:t>The first 20 words with maximum frequency have been listed below</a:t>
            </a:r>
            <a:endParaRPr lang="en-IN" sz="2400" dirty="0" smtClean="0">
              <a:latin typeface="Times New Roman" pitchFamily="18" charset="0"/>
              <a:cs typeface="Times New Roman" pitchFamily="18" charset="0"/>
            </a:endParaRPr>
          </a:p>
          <a:p>
            <a:pPr algn="just"/>
            <a:endParaRPr lang="en-IN" sz="2400" dirty="0">
              <a:latin typeface="Times New Roman" pitchFamily="18" charset="0"/>
              <a:cs typeface="Times New Roman" pitchFamily="18" charset="0"/>
            </a:endParaRPr>
          </a:p>
        </p:txBody>
      </p:sp>
      <p:graphicFrame>
        <p:nvGraphicFramePr>
          <p:cNvPr id="5" name="Content Placeholder 3"/>
          <p:cNvGraphicFramePr>
            <a:graphicFrameLocks/>
          </p:cNvGraphicFramePr>
          <p:nvPr>
            <p:extLst>
              <p:ext uri="{D42A27DB-BD31-4B8C-83A1-F6EECF244321}">
                <p14:modId xmlns:p14="http://schemas.microsoft.com/office/powerpoint/2010/main" val="934444823"/>
              </p:ext>
            </p:extLst>
          </p:nvPr>
        </p:nvGraphicFramePr>
        <p:xfrm>
          <a:off x="2573175" y="3140968"/>
          <a:ext cx="3888431" cy="3396347"/>
        </p:xfrm>
        <a:graphic>
          <a:graphicData uri="http://schemas.openxmlformats.org/drawingml/2006/table">
            <a:tbl>
              <a:tblPr firstRow="1" firstCol="1" bandRow="1">
                <a:tableStyleId>{5C22544A-7EE6-4342-B048-85BDC9FD1C3A}</a:tableStyleId>
              </a:tblPr>
              <a:tblGrid>
                <a:gridCol w="1223218">
                  <a:extLst>
                    <a:ext uri="{9D8B030D-6E8A-4147-A177-3AD203B41FA5}">
                      <a16:colId xmlns:a16="http://schemas.microsoft.com/office/drawing/2014/main" xmlns="" val="20000"/>
                    </a:ext>
                  </a:extLst>
                </a:gridCol>
                <a:gridCol w="1179704">
                  <a:extLst>
                    <a:ext uri="{9D8B030D-6E8A-4147-A177-3AD203B41FA5}">
                      <a16:colId xmlns:a16="http://schemas.microsoft.com/office/drawing/2014/main" xmlns="" val="20001"/>
                    </a:ext>
                  </a:extLst>
                </a:gridCol>
                <a:gridCol w="1485509">
                  <a:extLst>
                    <a:ext uri="{9D8B030D-6E8A-4147-A177-3AD203B41FA5}">
                      <a16:colId xmlns:a16="http://schemas.microsoft.com/office/drawing/2014/main" xmlns="" val="20002"/>
                    </a:ext>
                  </a:extLst>
                </a:gridCol>
              </a:tblGrid>
              <a:tr h="580657">
                <a:tc>
                  <a:txBody>
                    <a:bodyPr/>
                    <a:lstStyle/>
                    <a:p>
                      <a:pPr algn="ctr">
                        <a:lnSpc>
                          <a:spcPct val="115000"/>
                        </a:lnSpc>
                        <a:spcAft>
                          <a:spcPts val="1000"/>
                        </a:spcAft>
                      </a:pPr>
                      <a:r>
                        <a:rPr lang="en-IN" sz="1200" dirty="0">
                          <a:effectLst/>
                        </a:rPr>
                        <a:t>Sl. No.</a:t>
                      </a:r>
                      <a:endParaRPr lang="en-IN" sz="1100"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en-IN" sz="1200">
                          <a:effectLst/>
                        </a:rPr>
                        <a:t>Word</a:t>
                      </a:r>
                      <a:endParaRPr lang="en-IN" sz="110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en-IN" sz="1200" dirty="0">
                          <a:effectLst/>
                        </a:rPr>
                        <a:t>Frequency</a:t>
                      </a:r>
                      <a:endParaRPr lang="en-IN" sz="11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0"/>
                  </a:ext>
                </a:extLst>
              </a:tr>
              <a:tr h="281569">
                <a:tc>
                  <a:txBody>
                    <a:bodyPr/>
                    <a:lstStyle/>
                    <a:p>
                      <a:pPr algn="ctr">
                        <a:lnSpc>
                          <a:spcPct val="115000"/>
                        </a:lnSpc>
                        <a:spcAft>
                          <a:spcPts val="0"/>
                        </a:spcAft>
                      </a:pPr>
                      <a:r>
                        <a:rPr lang="en-IN" sz="1200">
                          <a:effectLst/>
                        </a:rPr>
                        <a:t>1.</a:t>
                      </a:r>
                      <a:endParaRPr lang="en-IN"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IN" sz="1200">
                          <a:effectLst/>
                        </a:rPr>
                        <a:t>book</a:t>
                      </a:r>
                      <a:endParaRPr lang="en-IN"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IN" sz="1200">
                          <a:effectLst/>
                        </a:rPr>
                        <a:t>531</a:t>
                      </a:r>
                      <a:endParaRPr lang="en-IN" sz="110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1"/>
                  </a:ext>
                </a:extLst>
              </a:tr>
              <a:tr h="281569">
                <a:tc>
                  <a:txBody>
                    <a:bodyPr/>
                    <a:lstStyle/>
                    <a:p>
                      <a:pPr algn="ctr">
                        <a:lnSpc>
                          <a:spcPct val="115000"/>
                        </a:lnSpc>
                        <a:spcAft>
                          <a:spcPts val="0"/>
                        </a:spcAft>
                      </a:pPr>
                      <a:r>
                        <a:rPr lang="en-IN" sz="1200">
                          <a:effectLst/>
                        </a:rPr>
                        <a:t>2.</a:t>
                      </a:r>
                      <a:endParaRPr lang="en-IN"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IN" sz="1200">
                          <a:effectLst/>
                        </a:rPr>
                        <a:t>read</a:t>
                      </a:r>
                      <a:endParaRPr lang="en-IN"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IN" sz="1200" dirty="0">
                          <a:effectLst/>
                        </a:rPr>
                        <a:t>279</a:t>
                      </a:r>
                      <a:endParaRPr lang="en-IN" sz="11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2"/>
                  </a:ext>
                </a:extLst>
              </a:tr>
              <a:tr h="281569">
                <a:tc>
                  <a:txBody>
                    <a:bodyPr/>
                    <a:lstStyle/>
                    <a:p>
                      <a:pPr algn="ctr">
                        <a:lnSpc>
                          <a:spcPct val="115000"/>
                        </a:lnSpc>
                        <a:spcAft>
                          <a:spcPts val="0"/>
                        </a:spcAft>
                      </a:pPr>
                      <a:r>
                        <a:rPr lang="en-IN" sz="1200">
                          <a:effectLst/>
                        </a:rPr>
                        <a:t>3.</a:t>
                      </a:r>
                      <a:endParaRPr lang="en-IN"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IN" sz="1200">
                          <a:effectLst/>
                        </a:rPr>
                        <a:t>black</a:t>
                      </a:r>
                      <a:endParaRPr lang="en-IN"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IN" sz="1200">
                          <a:effectLst/>
                        </a:rPr>
                        <a:t>251</a:t>
                      </a:r>
                      <a:endParaRPr lang="en-IN" sz="110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3"/>
                  </a:ext>
                </a:extLst>
              </a:tr>
              <a:tr h="281569">
                <a:tc>
                  <a:txBody>
                    <a:bodyPr/>
                    <a:lstStyle/>
                    <a:p>
                      <a:pPr algn="ctr">
                        <a:lnSpc>
                          <a:spcPct val="115000"/>
                        </a:lnSpc>
                        <a:spcAft>
                          <a:spcPts val="0"/>
                        </a:spcAft>
                      </a:pPr>
                      <a:r>
                        <a:rPr lang="en-IN" sz="1200">
                          <a:effectLst/>
                        </a:rPr>
                        <a:t>4.</a:t>
                      </a:r>
                      <a:endParaRPr lang="en-IN"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IN" sz="1200">
                          <a:effectLst/>
                        </a:rPr>
                        <a:t>beatty</a:t>
                      </a:r>
                      <a:endParaRPr lang="en-IN"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IN" sz="1200">
                          <a:effectLst/>
                        </a:rPr>
                        <a:t>214</a:t>
                      </a:r>
                      <a:endParaRPr lang="en-IN" sz="110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4"/>
                  </a:ext>
                </a:extLst>
              </a:tr>
              <a:tr h="281569">
                <a:tc>
                  <a:txBody>
                    <a:bodyPr/>
                    <a:lstStyle/>
                    <a:p>
                      <a:pPr algn="ctr">
                        <a:lnSpc>
                          <a:spcPct val="115000"/>
                        </a:lnSpc>
                        <a:spcAft>
                          <a:spcPts val="0"/>
                        </a:spcAft>
                      </a:pPr>
                      <a:r>
                        <a:rPr lang="en-IN" sz="1200">
                          <a:effectLst/>
                        </a:rPr>
                        <a:t>5.</a:t>
                      </a:r>
                      <a:endParaRPr lang="en-IN"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IN" sz="1200" dirty="0">
                          <a:effectLst/>
                        </a:rPr>
                        <a:t>satire</a:t>
                      </a:r>
                      <a:endParaRPr lang="en-IN"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IN" sz="1200">
                          <a:effectLst/>
                        </a:rPr>
                        <a:t>176</a:t>
                      </a:r>
                      <a:endParaRPr lang="en-IN" sz="110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5"/>
                  </a:ext>
                </a:extLst>
              </a:tr>
              <a:tr h="281569">
                <a:tc>
                  <a:txBody>
                    <a:bodyPr/>
                    <a:lstStyle/>
                    <a:p>
                      <a:pPr algn="ctr">
                        <a:lnSpc>
                          <a:spcPct val="115000"/>
                        </a:lnSpc>
                        <a:spcAft>
                          <a:spcPts val="0"/>
                        </a:spcAft>
                      </a:pPr>
                      <a:r>
                        <a:rPr lang="en-IN" sz="1200">
                          <a:effectLst/>
                        </a:rPr>
                        <a:t>6.</a:t>
                      </a:r>
                      <a:endParaRPr lang="en-IN"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IN" sz="1200">
                          <a:effectLst/>
                        </a:rPr>
                        <a:t>novel</a:t>
                      </a:r>
                      <a:endParaRPr lang="en-IN"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IN" sz="1200">
                          <a:effectLst/>
                        </a:rPr>
                        <a:t>164</a:t>
                      </a:r>
                      <a:endParaRPr lang="en-IN" sz="110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6"/>
                  </a:ext>
                </a:extLst>
              </a:tr>
              <a:tr h="281569">
                <a:tc>
                  <a:txBody>
                    <a:bodyPr/>
                    <a:lstStyle/>
                    <a:p>
                      <a:pPr algn="ctr">
                        <a:lnSpc>
                          <a:spcPct val="115000"/>
                        </a:lnSpc>
                        <a:spcAft>
                          <a:spcPts val="0"/>
                        </a:spcAft>
                      </a:pPr>
                      <a:r>
                        <a:rPr lang="en-IN" sz="1200">
                          <a:effectLst/>
                        </a:rPr>
                        <a:t>7.</a:t>
                      </a:r>
                      <a:endParaRPr lang="en-IN"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IN" sz="1200">
                          <a:effectLst/>
                        </a:rPr>
                        <a:t>race</a:t>
                      </a:r>
                      <a:endParaRPr lang="en-IN"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IN" sz="1200">
                          <a:effectLst/>
                        </a:rPr>
                        <a:t>147</a:t>
                      </a:r>
                      <a:endParaRPr lang="en-IN" sz="110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7"/>
                  </a:ext>
                </a:extLst>
              </a:tr>
              <a:tr h="281569">
                <a:tc>
                  <a:txBody>
                    <a:bodyPr/>
                    <a:lstStyle/>
                    <a:p>
                      <a:pPr algn="ctr">
                        <a:lnSpc>
                          <a:spcPct val="115000"/>
                        </a:lnSpc>
                        <a:spcAft>
                          <a:spcPts val="0"/>
                        </a:spcAft>
                      </a:pPr>
                      <a:r>
                        <a:rPr lang="en-IN" sz="1200">
                          <a:effectLst/>
                        </a:rPr>
                        <a:t>8.</a:t>
                      </a:r>
                      <a:endParaRPr lang="en-IN"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IN" sz="1200">
                          <a:effectLst/>
                        </a:rPr>
                        <a:t>sellout</a:t>
                      </a:r>
                      <a:endParaRPr lang="en-IN"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IN" sz="1200">
                          <a:effectLst/>
                        </a:rPr>
                        <a:t>139</a:t>
                      </a:r>
                      <a:endParaRPr lang="en-IN" sz="110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8"/>
                  </a:ext>
                </a:extLst>
              </a:tr>
              <a:tr h="281569">
                <a:tc>
                  <a:txBody>
                    <a:bodyPr/>
                    <a:lstStyle/>
                    <a:p>
                      <a:pPr algn="ctr">
                        <a:lnSpc>
                          <a:spcPct val="115000"/>
                        </a:lnSpc>
                        <a:spcAft>
                          <a:spcPts val="0"/>
                        </a:spcAft>
                      </a:pPr>
                      <a:r>
                        <a:rPr lang="en-IN" sz="1200">
                          <a:effectLst/>
                        </a:rPr>
                        <a:t>9.</a:t>
                      </a:r>
                      <a:endParaRPr lang="en-IN"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IN" sz="1200">
                          <a:effectLst/>
                        </a:rPr>
                        <a:t>funny</a:t>
                      </a:r>
                      <a:endParaRPr lang="en-IN"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IN" sz="1200">
                          <a:effectLst/>
                        </a:rPr>
                        <a:t>135</a:t>
                      </a:r>
                      <a:endParaRPr lang="en-IN" sz="110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9"/>
                  </a:ext>
                </a:extLst>
              </a:tr>
              <a:tr h="281569">
                <a:tc>
                  <a:txBody>
                    <a:bodyPr/>
                    <a:lstStyle/>
                    <a:p>
                      <a:pPr algn="ctr">
                        <a:lnSpc>
                          <a:spcPct val="115000"/>
                        </a:lnSpc>
                        <a:spcAft>
                          <a:spcPts val="0"/>
                        </a:spcAft>
                      </a:pPr>
                      <a:r>
                        <a:rPr lang="en-IN" sz="1200" dirty="0">
                          <a:effectLst/>
                        </a:rPr>
                        <a:t>10.</a:t>
                      </a:r>
                      <a:endParaRPr lang="en-IN"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IN" sz="1200">
                          <a:effectLst/>
                        </a:rPr>
                        <a:t>people</a:t>
                      </a:r>
                      <a:endParaRPr lang="en-IN"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IN" sz="1200" dirty="0">
                          <a:effectLst/>
                        </a:rPr>
                        <a:t>126</a:t>
                      </a:r>
                      <a:endParaRPr lang="en-IN" sz="11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969534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620688"/>
            <a:ext cx="6512511" cy="1143000"/>
          </a:xfrm>
        </p:spPr>
        <p:txBody>
          <a:bodyPr>
            <a:normAutofit/>
          </a:bodyPr>
          <a:lstStyle/>
          <a:p>
            <a:pPr marL="0" indent="0" algn="ctr">
              <a:buNone/>
            </a:pPr>
            <a:r>
              <a:rPr lang="en-IN" dirty="0">
                <a:effectLst>
                  <a:outerShdw blurRad="38100" dist="38100" dir="2700000" algn="tl">
                    <a:srgbClr val="000000">
                      <a:alpha val="43137"/>
                    </a:srgbClr>
                  </a:outerShdw>
                </a:effectLst>
                <a:latin typeface="Times New Roman" pitchFamily="18" charset="0"/>
                <a:cs typeface="Times New Roman" pitchFamily="18" charset="0"/>
              </a:rPr>
              <a:t>WordCloud</a:t>
            </a:r>
          </a:p>
        </p:txBody>
      </p:sp>
      <p:sp>
        <p:nvSpPr>
          <p:cNvPr id="3" name="Content Placeholder 2"/>
          <p:cNvSpPr>
            <a:spLocks noGrp="1"/>
          </p:cNvSpPr>
          <p:nvPr>
            <p:ph sz="quarter" idx="13"/>
          </p:nvPr>
        </p:nvSpPr>
        <p:spPr>
          <a:xfrm>
            <a:off x="539552" y="1700808"/>
            <a:ext cx="7920880" cy="3474720"/>
          </a:xfrm>
        </p:spPr>
        <p:txBody>
          <a:bodyPr>
            <a:normAutofit/>
          </a:bodyPr>
          <a:lstStyle/>
          <a:p>
            <a:pPr marL="342900" indent="-342900" algn="just"/>
            <a:r>
              <a:rPr lang="en-IN" sz="2400" dirty="0" smtClean="0">
                <a:latin typeface="Times New Roman" pitchFamily="18" charset="0"/>
                <a:cs typeface="Times New Roman" pitchFamily="18" charset="0"/>
              </a:rPr>
              <a:t>WordCloud </a:t>
            </a:r>
            <a:r>
              <a:rPr lang="en-IN" sz="2400" dirty="0">
                <a:latin typeface="Times New Roman" pitchFamily="18" charset="0"/>
                <a:cs typeface="Times New Roman" pitchFamily="18" charset="0"/>
              </a:rPr>
              <a:t>of frequently used words in the </a:t>
            </a:r>
            <a:r>
              <a:rPr lang="en-IN" sz="2400" dirty="0" smtClean="0">
                <a:latin typeface="Times New Roman" pitchFamily="18" charset="0"/>
                <a:cs typeface="Times New Roman" pitchFamily="18" charset="0"/>
              </a:rPr>
              <a:t>reviews is considered </a:t>
            </a:r>
            <a:r>
              <a:rPr lang="en-IN" sz="2400" dirty="0">
                <a:latin typeface="Times New Roman" pitchFamily="18" charset="0"/>
                <a:cs typeface="Times New Roman" pitchFamily="18" charset="0"/>
              </a:rPr>
              <a:t>for visual understanding/analysing the data</a:t>
            </a:r>
            <a:r>
              <a:rPr lang="en-IN" sz="2400" dirty="0" smtClean="0">
                <a:latin typeface="Times New Roman" pitchFamily="18" charset="0"/>
                <a:cs typeface="Times New Roman" pitchFamily="18" charset="0"/>
              </a:rPr>
              <a:t>.</a:t>
            </a:r>
          </a:p>
          <a:p>
            <a:pPr marL="342900" indent="-342900" algn="just"/>
            <a:r>
              <a:rPr lang="en-IN" sz="2400" dirty="0" smtClean="0">
                <a:latin typeface="Times New Roman" pitchFamily="18" charset="0"/>
                <a:cs typeface="Times New Roman" pitchFamily="18" charset="0"/>
              </a:rPr>
              <a:t>The </a:t>
            </a:r>
            <a:r>
              <a:rPr lang="en-IN" sz="2400" dirty="0">
                <a:latin typeface="Times New Roman" pitchFamily="18" charset="0"/>
                <a:cs typeface="Times New Roman" pitchFamily="18" charset="0"/>
              </a:rPr>
              <a:t>most occurred word in the reviews has been made as wordcloud for the easy visualization</a:t>
            </a:r>
            <a:r>
              <a:rPr lang="en-IN" sz="2400" dirty="0" smtClean="0">
                <a:latin typeface="Times New Roman" pitchFamily="18" charset="0"/>
                <a:cs typeface="Times New Roman" pitchFamily="18" charset="0"/>
              </a:rPr>
              <a:t>.</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31461746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6512511" cy="1143000"/>
          </a:xfrm>
        </p:spPr>
        <p:txBody>
          <a:bodyPr/>
          <a:lstStyle/>
          <a:p>
            <a:pPr marL="0" indent="0" algn="ctr">
              <a:buNone/>
            </a:pPr>
            <a:r>
              <a:rPr lang="en-IN" dirty="0">
                <a:effectLst>
                  <a:outerShdw blurRad="38100" dist="38100" dir="2700000" algn="tl">
                    <a:srgbClr val="000000">
                      <a:alpha val="43137"/>
                    </a:srgbClr>
                  </a:outerShdw>
                </a:effectLst>
                <a:latin typeface="Times New Roman" pitchFamily="18" charset="0"/>
                <a:cs typeface="Times New Roman" pitchFamily="18" charset="0"/>
              </a:rPr>
              <a:t>WordCloud</a:t>
            </a:r>
          </a:p>
        </p:txBody>
      </p:sp>
      <p:pic>
        <p:nvPicPr>
          <p:cNvPr id="4" name="Content Placeholder 3" descr="E:\LIS\PHD\journals and conferences\sample text\wordcloud.jpeg"/>
          <p:cNvPicPr>
            <a:picLocks noGrp="1"/>
          </p:cNvPicPr>
          <p:nvPr>
            <p:ph sz="quarter" idx="13"/>
          </p:nvPr>
        </p:nvPicPr>
        <p:blipFill rotWithShape="1">
          <a:blip r:embed="rId2">
            <a:extLst>
              <a:ext uri="{28A0092B-C50C-407E-A947-70E740481C1C}">
                <a14:useLocalDpi xmlns:a14="http://schemas.microsoft.com/office/drawing/2010/main" val="0"/>
              </a:ext>
            </a:extLst>
          </a:blip>
          <a:srcRect l="16908" r="18029"/>
          <a:stretch/>
        </p:blipFill>
        <p:spPr bwMode="auto">
          <a:xfrm>
            <a:off x="1619672" y="1700808"/>
            <a:ext cx="5760640" cy="4896544"/>
          </a:xfrm>
          <a:prstGeom prst="rect">
            <a:avLst/>
          </a:prstGeom>
          <a:noFill/>
          <a:ln>
            <a:noFill/>
          </a:ln>
        </p:spPr>
      </p:pic>
    </p:spTree>
    <p:extLst>
      <p:ext uri="{BB962C8B-B14F-4D97-AF65-F5344CB8AC3E}">
        <p14:creationId xmlns:p14="http://schemas.microsoft.com/office/powerpoint/2010/main" val="1760745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188640"/>
            <a:ext cx="6512511" cy="1143000"/>
          </a:xfrm>
        </p:spPr>
        <p:txBody>
          <a:bodyPr/>
          <a:lstStyle/>
          <a:p>
            <a:pPr marL="0" indent="0" algn="ctr">
              <a:buNone/>
            </a:pPr>
            <a:r>
              <a:rPr lang="en-IN" dirty="0">
                <a:effectLst>
                  <a:outerShdw blurRad="38100" dist="38100" dir="2700000" algn="tl">
                    <a:srgbClr val="000000">
                      <a:alpha val="43137"/>
                    </a:srgbClr>
                  </a:outerShdw>
                </a:effectLst>
                <a:latin typeface="Times New Roman" pitchFamily="18" charset="0"/>
                <a:cs typeface="Times New Roman" pitchFamily="18" charset="0"/>
              </a:rPr>
              <a:t>Conclusion</a:t>
            </a:r>
          </a:p>
        </p:txBody>
      </p:sp>
      <p:sp>
        <p:nvSpPr>
          <p:cNvPr id="3" name="Content Placeholder 2"/>
          <p:cNvSpPr>
            <a:spLocks noGrp="1"/>
          </p:cNvSpPr>
          <p:nvPr>
            <p:ph sz="quarter" idx="13"/>
          </p:nvPr>
        </p:nvSpPr>
        <p:spPr>
          <a:xfrm>
            <a:off x="179512" y="1556792"/>
            <a:ext cx="8784976" cy="4997152"/>
          </a:xfrm>
        </p:spPr>
        <p:txBody>
          <a:bodyPr>
            <a:normAutofit/>
          </a:bodyPr>
          <a:lstStyle/>
          <a:p>
            <a:pPr algn="just"/>
            <a:r>
              <a:rPr lang="en-IN" sz="2400" dirty="0">
                <a:latin typeface="Times New Roman" pitchFamily="18" charset="0"/>
                <a:cs typeface="Times New Roman" pitchFamily="18" charset="0"/>
              </a:rPr>
              <a:t>The number of reviews for different book varies, but the reviews provide accessible and plentiful data for relatively easy analysis for a range of applications. </a:t>
            </a:r>
            <a:endParaRPr lang="en-IN" sz="2400" dirty="0" smtClean="0">
              <a:latin typeface="Times New Roman" pitchFamily="18" charset="0"/>
              <a:cs typeface="Times New Roman" pitchFamily="18" charset="0"/>
            </a:endParaRPr>
          </a:p>
          <a:p>
            <a:pPr algn="just"/>
            <a:r>
              <a:rPr lang="en-IN" sz="2400" dirty="0" smtClean="0">
                <a:latin typeface="Times New Roman" pitchFamily="18" charset="0"/>
                <a:cs typeface="Times New Roman" pitchFamily="18" charset="0"/>
              </a:rPr>
              <a:t>This </a:t>
            </a:r>
            <a:r>
              <a:rPr lang="en-IN" sz="2400" dirty="0">
                <a:latin typeface="Times New Roman" pitchFamily="18" charset="0"/>
                <a:cs typeface="Times New Roman" pitchFamily="18" charset="0"/>
              </a:rPr>
              <a:t>paper seeks to apply and extend the current work in the field of natural language processing and sentiment analysis to data retrieved from Goodreads.</a:t>
            </a:r>
          </a:p>
          <a:p>
            <a:pPr algn="just"/>
            <a:r>
              <a:rPr lang="en-IN" sz="2400" dirty="0" smtClean="0">
                <a:latin typeface="Times New Roman" pitchFamily="18" charset="0"/>
                <a:cs typeface="Times New Roman" pitchFamily="18" charset="0"/>
              </a:rPr>
              <a:t>Positive</a:t>
            </a:r>
            <a:r>
              <a:rPr lang="en-IN" sz="2400" dirty="0">
                <a:latin typeface="Times New Roman" pitchFamily="18" charset="0"/>
                <a:cs typeface="Times New Roman" pitchFamily="18" charset="0"/>
              </a:rPr>
              <a:t>, Neutral and Negative sentiment were calculated separately</a:t>
            </a:r>
            <a:r>
              <a:rPr lang="en-IN" sz="2400" dirty="0" smtClean="0">
                <a:latin typeface="Times New Roman" pitchFamily="18" charset="0"/>
                <a:cs typeface="Times New Roman" pitchFamily="18" charset="0"/>
              </a:rPr>
              <a:t>.</a:t>
            </a:r>
          </a:p>
          <a:p>
            <a:pPr algn="just"/>
            <a:r>
              <a:rPr lang="en-IN" sz="2400" dirty="0" smtClean="0">
                <a:latin typeface="Times New Roman" pitchFamily="18" charset="0"/>
                <a:cs typeface="Times New Roman" pitchFamily="18" charset="0"/>
              </a:rPr>
              <a:t> </a:t>
            </a:r>
            <a:r>
              <a:rPr lang="en-IN" sz="2400" dirty="0">
                <a:latin typeface="Times New Roman" pitchFamily="18" charset="0"/>
                <a:cs typeface="Times New Roman" pitchFamily="18" charset="0"/>
              </a:rPr>
              <a:t>On the whole, negative sentiment is more than the positive sentiment. Word frequencies were also formed and the most occurred word in the reviews has been tabulated.</a:t>
            </a:r>
          </a:p>
          <a:p>
            <a:endParaRPr lang="en-IN" dirty="0"/>
          </a:p>
        </p:txBody>
      </p:sp>
    </p:spTree>
    <p:extLst>
      <p:ext uri="{BB962C8B-B14F-4D97-AF65-F5344CB8AC3E}">
        <p14:creationId xmlns:p14="http://schemas.microsoft.com/office/powerpoint/2010/main" val="9907660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260648"/>
            <a:ext cx="6512511" cy="1143000"/>
          </a:xfrm>
        </p:spPr>
        <p:txBody>
          <a:bodyPr/>
          <a:lstStyle/>
          <a:p>
            <a:pPr marL="0" indent="0" algn="ctr">
              <a:buNone/>
            </a:pPr>
            <a:r>
              <a:rPr lang="en-IN" dirty="0">
                <a:effectLst>
                  <a:outerShdw blurRad="38100" dist="38100" dir="2700000" algn="tl">
                    <a:srgbClr val="000000">
                      <a:alpha val="43137"/>
                    </a:srgbClr>
                  </a:outerShdw>
                </a:effectLst>
                <a:latin typeface="Times New Roman" pitchFamily="18" charset="0"/>
                <a:cs typeface="Times New Roman" pitchFamily="18" charset="0"/>
              </a:rPr>
              <a:t>Conclusion</a:t>
            </a:r>
          </a:p>
        </p:txBody>
      </p:sp>
      <p:sp>
        <p:nvSpPr>
          <p:cNvPr id="3" name="Content Placeholder 2"/>
          <p:cNvSpPr>
            <a:spLocks noGrp="1"/>
          </p:cNvSpPr>
          <p:nvPr>
            <p:ph sz="quarter" idx="13"/>
          </p:nvPr>
        </p:nvSpPr>
        <p:spPr>
          <a:xfrm>
            <a:off x="539552" y="1484784"/>
            <a:ext cx="8064896" cy="5040560"/>
          </a:xfrm>
        </p:spPr>
        <p:txBody>
          <a:bodyPr>
            <a:normAutofit/>
          </a:bodyPr>
          <a:lstStyle/>
          <a:p>
            <a:pPr marL="342900" indent="-342900" algn="just"/>
            <a:r>
              <a:rPr lang="en-IN" sz="2400" dirty="0">
                <a:latin typeface="Times New Roman" pitchFamily="18" charset="0"/>
                <a:cs typeface="Times New Roman" pitchFamily="18" charset="0"/>
              </a:rPr>
              <a:t>Public sentiments which is difficult to comprehend differs with the expert, at least in this case of Goodreads users. </a:t>
            </a:r>
            <a:endParaRPr lang="en-IN" sz="2400" dirty="0" smtClean="0">
              <a:latin typeface="Times New Roman" pitchFamily="18" charset="0"/>
              <a:cs typeface="Times New Roman" pitchFamily="18" charset="0"/>
            </a:endParaRPr>
          </a:p>
          <a:p>
            <a:pPr marL="342900" indent="-342900" algn="just"/>
            <a:r>
              <a:rPr lang="en-IN" sz="2400" dirty="0" smtClean="0">
                <a:latin typeface="Times New Roman" pitchFamily="18" charset="0"/>
                <a:cs typeface="Times New Roman" pitchFamily="18" charset="0"/>
              </a:rPr>
              <a:t>Popular </a:t>
            </a:r>
            <a:r>
              <a:rPr lang="en-IN" sz="2400" dirty="0">
                <a:latin typeface="Times New Roman" pitchFamily="18" charset="0"/>
                <a:cs typeface="Times New Roman" pitchFamily="18" charset="0"/>
              </a:rPr>
              <a:t>reading differs from acclaimed or accomplish novel</a:t>
            </a:r>
            <a:r>
              <a:rPr lang="en-IN" sz="2400" dirty="0" smtClean="0">
                <a:latin typeface="Times New Roman" pitchFamily="18" charset="0"/>
                <a:cs typeface="Times New Roman" pitchFamily="18" charset="0"/>
              </a:rPr>
              <a:t>.</a:t>
            </a:r>
          </a:p>
          <a:p>
            <a:pPr marL="342900" indent="-342900" algn="just"/>
            <a:r>
              <a:rPr lang="en-IN" sz="2400" dirty="0" smtClean="0">
                <a:latin typeface="Times New Roman" pitchFamily="18" charset="0"/>
                <a:cs typeface="Times New Roman" pitchFamily="18" charset="0"/>
              </a:rPr>
              <a:t>Unlike </a:t>
            </a:r>
            <a:r>
              <a:rPr lang="en-IN" sz="2400" dirty="0">
                <a:latin typeface="Times New Roman" pitchFamily="18" charset="0"/>
                <a:cs typeface="Times New Roman" pitchFamily="18" charset="0"/>
              </a:rPr>
              <a:t>Twitter predictive data, </a:t>
            </a:r>
            <a:r>
              <a:rPr lang="en-IN" sz="2400" dirty="0" smtClean="0">
                <a:latin typeface="Times New Roman" pitchFamily="18" charset="0"/>
                <a:cs typeface="Times New Roman" pitchFamily="18" charset="0"/>
              </a:rPr>
              <a:t>Goodreads </a:t>
            </a:r>
            <a:r>
              <a:rPr lang="en-IN" sz="2400" dirty="0">
                <a:latin typeface="Times New Roman" pitchFamily="18" charset="0"/>
                <a:cs typeface="Times New Roman" pitchFamily="18" charset="0"/>
              </a:rPr>
              <a:t>reviews did not show any indication that the book reviews would predict award winning novel by analysing the sentiments of the readers.   </a:t>
            </a:r>
          </a:p>
          <a:p>
            <a:pPr marL="342900" indent="-342900" algn="just"/>
            <a:r>
              <a:rPr lang="en-IN" sz="2400" dirty="0">
                <a:latin typeface="Times New Roman" pitchFamily="18" charset="0"/>
                <a:cs typeface="Times New Roman" pitchFamily="18" charset="0"/>
              </a:rPr>
              <a:t>Hence, users driven acquisition are a popular choice among Librarian and it is believed that sentiment analysis has an important role to play. </a:t>
            </a:r>
          </a:p>
          <a:p>
            <a:pPr marL="0" indent="0" algn="just">
              <a:buNone/>
            </a:pPr>
            <a:endParaRPr lang="en-IN" sz="1800" dirty="0"/>
          </a:p>
        </p:txBody>
      </p:sp>
    </p:spTree>
    <p:extLst>
      <p:ext uri="{BB962C8B-B14F-4D97-AF65-F5344CB8AC3E}">
        <p14:creationId xmlns:p14="http://schemas.microsoft.com/office/powerpoint/2010/main" val="28715067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420888"/>
            <a:ext cx="8229600" cy="1728192"/>
          </a:xfrm>
        </p:spPr>
        <p:txBody>
          <a:bodyPr>
            <a:noAutofit/>
          </a:bodyPr>
          <a:lstStyle/>
          <a:p>
            <a:pPr marL="0" indent="0" algn="ctr">
              <a:buNone/>
            </a:pPr>
            <a:r>
              <a:rPr lang="en-IN" sz="8000" dirty="0">
                <a:latin typeface="Gabriola" pitchFamily="82" charset="0"/>
              </a:rPr>
              <a:t>Thank </a:t>
            </a:r>
            <a:r>
              <a:rPr lang="en-IN" sz="8000" dirty="0" smtClean="0">
                <a:latin typeface="Gabriola" pitchFamily="82" charset="0"/>
              </a:rPr>
              <a:t>you</a:t>
            </a:r>
            <a:endParaRPr lang="en-IN" sz="8000" dirty="0">
              <a:latin typeface="Gabriola" pitchFamily="82" charset="0"/>
            </a:endParaRPr>
          </a:p>
        </p:txBody>
      </p:sp>
    </p:spTree>
    <p:extLst>
      <p:ext uri="{BB962C8B-B14F-4D97-AF65-F5344CB8AC3E}">
        <p14:creationId xmlns:p14="http://schemas.microsoft.com/office/powerpoint/2010/main" val="797716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810344"/>
          </a:xfrm>
        </p:spPr>
        <p:txBody>
          <a:bodyPr>
            <a:normAutofit/>
          </a:bodyPr>
          <a:lstStyle/>
          <a:p>
            <a:pPr marL="0" indent="0" algn="ctr">
              <a:buNone/>
            </a:pPr>
            <a:r>
              <a:rPr lang="en-IN" sz="3200" dirty="0" smtClean="0">
                <a:latin typeface="Times New Roman" pitchFamily="18" charset="0"/>
                <a:cs typeface="Times New Roman" pitchFamily="18" charset="0"/>
              </a:rPr>
              <a:t>INTRODUCTION</a:t>
            </a:r>
            <a:endParaRPr lang="en-IN" sz="3200" dirty="0">
              <a:latin typeface="Times New Roman" pitchFamily="18" charset="0"/>
              <a:cs typeface="Times New Roman" pitchFamily="18" charset="0"/>
            </a:endParaRPr>
          </a:p>
        </p:txBody>
      </p:sp>
      <p:sp>
        <p:nvSpPr>
          <p:cNvPr id="3" name="Content Placeholder 2"/>
          <p:cNvSpPr>
            <a:spLocks noGrp="1"/>
          </p:cNvSpPr>
          <p:nvPr>
            <p:ph sz="quarter" idx="13"/>
          </p:nvPr>
        </p:nvSpPr>
        <p:spPr>
          <a:xfrm>
            <a:off x="539552" y="1340768"/>
            <a:ext cx="8208912" cy="5112568"/>
          </a:xfrm>
        </p:spPr>
        <p:txBody>
          <a:bodyPr>
            <a:noAutofit/>
          </a:bodyPr>
          <a:lstStyle/>
          <a:p>
            <a:pPr algn="just"/>
            <a:r>
              <a:rPr lang="en-IN" sz="2400" dirty="0">
                <a:latin typeface="Times New Roman" pitchFamily="18" charset="0"/>
                <a:cs typeface="Times New Roman" pitchFamily="18" charset="0"/>
              </a:rPr>
              <a:t>Sentiment analysis also sometimes term as opinion mining refers to the use of natural language processing, text analysis, computational linguistics, and biometrics to systematically identify, extract, quantify, and study affective states and subjective information. </a:t>
            </a:r>
            <a:endParaRPr lang="en-IN" sz="2400" dirty="0" smtClean="0">
              <a:latin typeface="Times New Roman" pitchFamily="18" charset="0"/>
              <a:cs typeface="Times New Roman" pitchFamily="18" charset="0"/>
            </a:endParaRPr>
          </a:p>
          <a:p>
            <a:pPr algn="just"/>
            <a:r>
              <a:rPr lang="en-IN" sz="2400" dirty="0" smtClean="0">
                <a:latin typeface="Times New Roman" pitchFamily="18" charset="0"/>
                <a:cs typeface="Times New Roman" pitchFamily="18" charset="0"/>
              </a:rPr>
              <a:t>Sentiment </a:t>
            </a:r>
            <a:r>
              <a:rPr lang="en-IN" sz="2400" dirty="0">
                <a:latin typeface="Times New Roman" pitchFamily="18" charset="0"/>
                <a:cs typeface="Times New Roman" pitchFamily="18" charset="0"/>
              </a:rPr>
              <a:t>analysis is widely applied to </a:t>
            </a:r>
            <a:r>
              <a:rPr lang="en-IN" sz="2400" dirty="0" smtClean="0">
                <a:latin typeface="Times New Roman" pitchFamily="18" charset="0"/>
                <a:cs typeface="Times New Roman" pitchFamily="18" charset="0"/>
              </a:rPr>
              <a:t>understand customer</a:t>
            </a:r>
            <a:r>
              <a:rPr lang="en-IN" sz="2400" dirty="0">
                <a:latin typeface="Times New Roman" pitchFamily="18" charset="0"/>
                <a:cs typeface="Times New Roman" pitchFamily="18" charset="0"/>
              </a:rPr>
              <a:t> </a:t>
            </a:r>
            <a:r>
              <a:rPr lang="en-IN" sz="2400" dirty="0" smtClean="0">
                <a:latin typeface="Times New Roman" pitchFamily="18" charset="0"/>
                <a:cs typeface="Times New Roman" pitchFamily="18" charset="0"/>
              </a:rPr>
              <a:t>using reviews </a:t>
            </a:r>
            <a:r>
              <a:rPr lang="en-IN" sz="2400" dirty="0">
                <a:latin typeface="Times New Roman" pitchFamily="18" charset="0"/>
                <a:cs typeface="Times New Roman" pitchFamily="18" charset="0"/>
              </a:rPr>
              <a:t>and survey responses, online and social media, and healthcare materials for applications that range from marketing to customer service to clinical medicine. </a:t>
            </a:r>
            <a:endParaRPr lang="en-IN" sz="2400" dirty="0" smtClean="0">
              <a:latin typeface="Times New Roman" pitchFamily="18" charset="0"/>
              <a:cs typeface="Times New Roman" pitchFamily="18" charset="0"/>
            </a:endParaRPr>
          </a:p>
          <a:p>
            <a:pPr algn="just"/>
            <a:r>
              <a:rPr lang="en-IN" sz="2400" dirty="0" smtClean="0">
                <a:latin typeface="Times New Roman" pitchFamily="18" charset="0"/>
                <a:cs typeface="Times New Roman" pitchFamily="18" charset="0"/>
              </a:rPr>
              <a:t>This </a:t>
            </a:r>
            <a:r>
              <a:rPr lang="en-IN" sz="2400" dirty="0">
                <a:latin typeface="Times New Roman" pitchFamily="18" charset="0"/>
                <a:cs typeface="Times New Roman" pitchFamily="18" charset="0"/>
              </a:rPr>
              <a:t>paper mainly focuses on the sentiment analysis of the 2016 Man Booker prize winner book “The Sellout” in Goodreads </a:t>
            </a:r>
            <a:r>
              <a:rPr lang="en-IN" sz="2400" dirty="0" smtClean="0">
                <a:latin typeface="Times New Roman" pitchFamily="18" charset="0"/>
                <a:cs typeface="Times New Roman" pitchFamily="18" charset="0"/>
              </a:rPr>
              <a:t>website reviews. </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5916611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88640"/>
            <a:ext cx="6512511" cy="1143000"/>
          </a:xfrm>
        </p:spPr>
        <p:txBody>
          <a:bodyPr/>
          <a:lstStyle/>
          <a:p>
            <a:pPr marL="0" indent="0" algn="ctr">
              <a:buNone/>
            </a:pPr>
            <a:r>
              <a:rPr lang="en-IN" dirty="0">
                <a:latin typeface="Times New Roman" pitchFamily="18" charset="0"/>
                <a:cs typeface="Times New Roman" pitchFamily="18" charset="0"/>
              </a:rPr>
              <a:t>D</a:t>
            </a:r>
            <a:r>
              <a:rPr lang="en-IN" dirty="0" smtClean="0">
                <a:latin typeface="Times New Roman" pitchFamily="18" charset="0"/>
                <a:cs typeface="Times New Roman" pitchFamily="18" charset="0"/>
              </a:rPr>
              <a:t>efinition</a:t>
            </a:r>
            <a:endParaRPr lang="en-IN" dirty="0">
              <a:latin typeface="Times New Roman" pitchFamily="18" charset="0"/>
              <a:cs typeface="Times New Roman" pitchFamily="18" charset="0"/>
            </a:endParaRPr>
          </a:p>
        </p:txBody>
      </p:sp>
      <p:sp>
        <p:nvSpPr>
          <p:cNvPr id="3" name="Content Placeholder 2"/>
          <p:cNvSpPr>
            <a:spLocks noGrp="1"/>
          </p:cNvSpPr>
          <p:nvPr>
            <p:ph sz="quarter" idx="13"/>
          </p:nvPr>
        </p:nvSpPr>
        <p:spPr>
          <a:xfrm>
            <a:off x="467544" y="1268761"/>
            <a:ext cx="8229600" cy="2232248"/>
          </a:xfrm>
        </p:spPr>
        <p:txBody>
          <a:bodyPr/>
          <a:lstStyle/>
          <a:p>
            <a:pPr marL="45720" indent="0" algn="just">
              <a:buNone/>
            </a:pPr>
            <a:r>
              <a:rPr lang="en-IN" dirty="0">
                <a:latin typeface="Times New Roman" pitchFamily="18" charset="0"/>
                <a:cs typeface="Times New Roman" pitchFamily="18" charset="0"/>
              </a:rPr>
              <a:t>The term “sentiment” </a:t>
            </a:r>
            <a:r>
              <a:rPr lang="en-IN" dirty="0" smtClean="0">
                <a:latin typeface="Times New Roman" pitchFamily="18" charset="0"/>
                <a:cs typeface="Times New Roman" pitchFamily="18" charset="0"/>
              </a:rPr>
              <a:t>is used </a:t>
            </a:r>
            <a:r>
              <a:rPr lang="en-IN" dirty="0">
                <a:latin typeface="Times New Roman" pitchFamily="18" charset="0"/>
                <a:cs typeface="Times New Roman" pitchFamily="18" charset="0"/>
              </a:rPr>
              <a:t>in reference to the automatic analysis of evaluative text and tracking of the predictive judgments. </a:t>
            </a:r>
          </a:p>
          <a:p>
            <a:pPr marL="0" indent="0" algn="just">
              <a:buNone/>
            </a:pPr>
            <a:r>
              <a:rPr lang="en-IN" dirty="0" smtClean="0">
                <a:latin typeface="Times New Roman" pitchFamily="18" charset="0"/>
                <a:cs typeface="Times New Roman" pitchFamily="18" charset="0"/>
              </a:rPr>
              <a:t>						     - </a:t>
            </a:r>
            <a:r>
              <a:rPr lang="en-IN" dirty="0">
                <a:latin typeface="Times New Roman" pitchFamily="18" charset="0"/>
                <a:cs typeface="Times New Roman" pitchFamily="18" charset="0"/>
              </a:rPr>
              <a:t>Das </a:t>
            </a:r>
            <a:r>
              <a:rPr lang="en-IN">
                <a:latin typeface="Times New Roman" pitchFamily="18" charset="0"/>
                <a:cs typeface="Times New Roman" pitchFamily="18" charset="0"/>
              </a:rPr>
              <a:t>and </a:t>
            </a:r>
            <a:r>
              <a:rPr lang="en-IN" dirty="0" err="1">
                <a:latin typeface="Times New Roman" pitchFamily="18" charset="0"/>
                <a:cs typeface="Times New Roman" pitchFamily="18" charset="0"/>
              </a:rPr>
              <a:t>C</a:t>
            </a:r>
            <a:r>
              <a:rPr lang="en-IN" smtClean="0">
                <a:latin typeface="Times New Roman" pitchFamily="18" charset="0"/>
                <a:cs typeface="Times New Roman" pitchFamily="18" charset="0"/>
              </a:rPr>
              <a:t>hen</a:t>
            </a:r>
            <a:endParaRPr lang="en-IN" dirty="0" smtClean="0">
              <a:latin typeface="Times New Roman" pitchFamily="18" charset="0"/>
              <a:cs typeface="Times New Roman" pitchFamily="18" charset="0"/>
            </a:endParaRPr>
          </a:p>
          <a:p>
            <a:pPr marL="0" indent="0">
              <a:buNone/>
            </a:pPr>
            <a:endParaRPr lang="en-IN" dirty="0"/>
          </a:p>
          <a:p>
            <a:endParaRPr lang="en-IN" dirty="0"/>
          </a:p>
        </p:txBody>
      </p:sp>
      <p:graphicFrame>
        <p:nvGraphicFramePr>
          <p:cNvPr id="4" name="Diagram 3"/>
          <p:cNvGraphicFramePr/>
          <p:nvPr>
            <p:extLst>
              <p:ext uri="{D42A27DB-BD31-4B8C-83A1-F6EECF244321}">
                <p14:modId xmlns:p14="http://schemas.microsoft.com/office/powerpoint/2010/main" val="1029029751"/>
              </p:ext>
            </p:extLst>
          </p:nvPr>
        </p:nvGraphicFramePr>
        <p:xfrm>
          <a:off x="1115616" y="2852936"/>
          <a:ext cx="7056784" cy="35283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64810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pPr marL="0" indent="0" algn="ctr">
              <a:buNone/>
            </a:pPr>
            <a:r>
              <a:rPr lang="en-IN" dirty="0" smtClean="0">
                <a:latin typeface="Times New Roman" pitchFamily="18" charset="0"/>
                <a:cs typeface="Times New Roman" pitchFamily="18" charset="0"/>
              </a:rPr>
              <a:t>Methodology</a:t>
            </a:r>
            <a:endParaRPr lang="en-IN" dirty="0">
              <a:latin typeface="Times New Roman" pitchFamily="18" charset="0"/>
              <a:cs typeface="Times New Roman" pitchFamily="18" charset="0"/>
            </a:endParaRPr>
          </a:p>
        </p:txBody>
      </p:sp>
      <p:sp>
        <p:nvSpPr>
          <p:cNvPr id="3" name="Content Placeholder 2"/>
          <p:cNvSpPr>
            <a:spLocks noGrp="1"/>
          </p:cNvSpPr>
          <p:nvPr>
            <p:ph sz="quarter" idx="13"/>
          </p:nvPr>
        </p:nvSpPr>
        <p:spPr>
          <a:xfrm>
            <a:off x="179512" y="1340768"/>
            <a:ext cx="8856984" cy="5328592"/>
          </a:xfrm>
        </p:spPr>
        <p:txBody>
          <a:bodyPr>
            <a:normAutofit/>
          </a:bodyPr>
          <a:lstStyle/>
          <a:p>
            <a:pPr algn="just"/>
            <a:r>
              <a:rPr lang="en-IN" sz="2400" dirty="0" smtClean="0">
                <a:latin typeface="Times New Roman" pitchFamily="18" charset="0"/>
                <a:cs typeface="Times New Roman" pitchFamily="18" charset="0"/>
              </a:rPr>
              <a:t>The </a:t>
            </a:r>
            <a:r>
              <a:rPr lang="en-IN" sz="2400" dirty="0">
                <a:latin typeface="Times New Roman" pitchFamily="18" charset="0"/>
                <a:cs typeface="Times New Roman" pitchFamily="18" charset="0"/>
              </a:rPr>
              <a:t>data on book reviews was collected manually for the study from Goodreads website (www.goodreads.com).  </a:t>
            </a:r>
            <a:endParaRPr lang="en-IN" sz="2400" dirty="0" smtClean="0">
              <a:latin typeface="Times New Roman" pitchFamily="18" charset="0"/>
              <a:cs typeface="Times New Roman" pitchFamily="18" charset="0"/>
            </a:endParaRPr>
          </a:p>
          <a:p>
            <a:pPr algn="just"/>
            <a:r>
              <a:rPr lang="en-IN" sz="2400" dirty="0" smtClean="0">
                <a:latin typeface="Times New Roman" pitchFamily="18" charset="0"/>
                <a:cs typeface="Times New Roman" pitchFamily="18" charset="0"/>
              </a:rPr>
              <a:t>Booker </a:t>
            </a:r>
            <a:r>
              <a:rPr lang="en-IN" sz="2400" dirty="0">
                <a:latin typeface="Times New Roman" pitchFamily="18" charset="0"/>
                <a:cs typeface="Times New Roman" pitchFamily="18" charset="0"/>
              </a:rPr>
              <a:t>prize award 2016, The Sellout by Paul Beatty was </a:t>
            </a:r>
            <a:r>
              <a:rPr lang="en-IN" sz="2400" dirty="0" smtClean="0">
                <a:latin typeface="Times New Roman" pitchFamily="18" charset="0"/>
                <a:cs typeface="Times New Roman" pitchFamily="18" charset="0"/>
              </a:rPr>
              <a:t>selected </a:t>
            </a:r>
            <a:r>
              <a:rPr lang="en-IN" sz="2400" dirty="0">
                <a:latin typeface="Times New Roman" pitchFamily="18" charset="0"/>
                <a:cs typeface="Times New Roman" pitchFamily="18" charset="0"/>
              </a:rPr>
              <a:t>for the study which had a total of 3,150 reviews. </a:t>
            </a:r>
            <a:endParaRPr lang="en-IN" sz="2400" dirty="0" smtClean="0">
              <a:latin typeface="Times New Roman" pitchFamily="18" charset="0"/>
              <a:cs typeface="Times New Roman" pitchFamily="18" charset="0"/>
            </a:endParaRPr>
          </a:p>
          <a:p>
            <a:pPr algn="just"/>
            <a:r>
              <a:rPr lang="en-IN" sz="2400" dirty="0" smtClean="0">
                <a:latin typeface="Times New Roman" pitchFamily="18" charset="0"/>
                <a:cs typeface="Times New Roman" pitchFamily="18" charset="0"/>
              </a:rPr>
              <a:t>The </a:t>
            </a:r>
            <a:r>
              <a:rPr lang="en-IN" sz="2400" dirty="0">
                <a:latin typeface="Times New Roman" pitchFamily="18" charset="0"/>
                <a:cs typeface="Times New Roman" pitchFamily="18" charset="0"/>
              </a:rPr>
              <a:t>first 10 pages of the reviews had been considered for the study. </a:t>
            </a:r>
            <a:endParaRPr lang="en-IN" sz="2400" dirty="0" smtClean="0">
              <a:latin typeface="Times New Roman" pitchFamily="18" charset="0"/>
              <a:cs typeface="Times New Roman" pitchFamily="18" charset="0"/>
            </a:endParaRPr>
          </a:p>
          <a:p>
            <a:pPr algn="just"/>
            <a:r>
              <a:rPr lang="en-IN" sz="2400" dirty="0" smtClean="0">
                <a:latin typeface="Times New Roman" pitchFamily="18" charset="0"/>
                <a:cs typeface="Times New Roman" pitchFamily="18" charset="0"/>
              </a:rPr>
              <a:t>Each </a:t>
            </a:r>
            <a:r>
              <a:rPr lang="en-IN" sz="2400" dirty="0">
                <a:latin typeface="Times New Roman" pitchFamily="18" charset="0"/>
                <a:cs typeface="Times New Roman" pitchFamily="18" charset="0"/>
              </a:rPr>
              <a:t>page consists of thirty reviews. Data was collected for the period of January 09, 2015 to April 25, 2017. Total of 292 reviews was collected from the Goodreads website. Reviews in English language was only selected for analysis, hence 8 reviews has been excluded from the study as it was not in English language</a:t>
            </a:r>
            <a:r>
              <a:rPr lang="en-IN" sz="2400" dirty="0" smtClean="0">
                <a:latin typeface="Times New Roman" pitchFamily="18" charset="0"/>
                <a:cs typeface="Times New Roman" pitchFamily="18" charset="0"/>
              </a:rPr>
              <a:t>.</a:t>
            </a:r>
          </a:p>
          <a:p>
            <a:pPr algn="just"/>
            <a:r>
              <a:rPr lang="en-IN" sz="2400" dirty="0" smtClean="0">
                <a:latin typeface="Times New Roman" pitchFamily="18" charset="0"/>
                <a:cs typeface="Times New Roman" pitchFamily="18" charset="0"/>
              </a:rPr>
              <a:t>Out </a:t>
            </a:r>
            <a:r>
              <a:rPr lang="en-IN" sz="2400" dirty="0">
                <a:latin typeface="Times New Roman" pitchFamily="18" charset="0"/>
                <a:cs typeface="Times New Roman" pitchFamily="18" charset="0"/>
              </a:rPr>
              <a:t>of 292 reviews, 189 reviews occurred before the announcement of the result, and 103 reviews occurred after the announcement of the result</a:t>
            </a:r>
            <a:r>
              <a:rPr lang="en-IN" sz="2400" dirty="0" smtClean="0">
                <a:latin typeface="Times New Roman" pitchFamily="18" charset="0"/>
                <a:cs typeface="Times New Roman" pitchFamily="18" charset="0"/>
              </a:rPr>
              <a:t>.</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30698674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731520"/>
            <a:ext cx="8424936" cy="5865832"/>
          </a:xfrm>
        </p:spPr>
        <p:txBody>
          <a:bodyPr>
            <a:normAutofit/>
          </a:bodyPr>
          <a:lstStyle/>
          <a:p>
            <a:pPr algn="just"/>
            <a:r>
              <a:rPr lang="en-IN" sz="2400" dirty="0">
                <a:latin typeface="Times New Roman" pitchFamily="18" charset="0"/>
                <a:cs typeface="Times New Roman" pitchFamily="18" charset="0"/>
              </a:rPr>
              <a:t>Reviews were analysed in R. Text analysis and sentiment polarity were developed in R using various functions. </a:t>
            </a:r>
          </a:p>
          <a:p>
            <a:pPr algn="just"/>
            <a:r>
              <a:rPr lang="en-IN" sz="2400" dirty="0">
                <a:latin typeface="Times New Roman" pitchFamily="18" charset="0"/>
                <a:cs typeface="Times New Roman" pitchFamily="18" charset="0"/>
              </a:rPr>
              <a:t>The extracted text preparation is clean by converting plural to singular words, removing punctuations and numbers, URL, symbols, spaces etc. before any analysis.</a:t>
            </a:r>
          </a:p>
          <a:p>
            <a:pPr algn="just"/>
            <a:r>
              <a:rPr lang="en-IN" sz="2400" dirty="0">
                <a:latin typeface="Times New Roman" pitchFamily="18" charset="0"/>
                <a:cs typeface="Times New Roman" pitchFamily="18" charset="0"/>
              </a:rPr>
              <a:t>Sentiment scores has been developed for each review using sentiment function. Positive, Neutral and Negative sentiment were calculated separately</a:t>
            </a:r>
            <a:r>
              <a:rPr lang="en-IN" sz="2400" dirty="0" smtClean="0">
                <a:latin typeface="Times New Roman" pitchFamily="18" charset="0"/>
                <a:cs typeface="Times New Roman" pitchFamily="18" charset="0"/>
              </a:rPr>
              <a:t>.</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1991695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16632"/>
            <a:ext cx="7139136" cy="634082"/>
          </a:xfrm>
        </p:spPr>
        <p:txBody>
          <a:bodyPr>
            <a:normAutofit fontScale="90000"/>
          </a:bodyPr>
          <a:lstStyle/>
          <a:p>
            <a:pPr marL="0" indent="0" algn="ctr">
              <a:buNone/>
            </a:pPr>
            <a:r>
              <a:rPr lang="en-IN" b="1" dirty="0" smtClean="0">
                <a:latin typeface="Times New Roman" pitchFamily="18" charset="0"/>
                <a:cs typeface="Times New Roman" pitchFamily="18" charset="0"/>
              </a:rPr>
              <a:t>Results</a:t>
            </a:r>
            <a:endParaRPr lang="en-IN" dirty="0">
              <a:latin typeface="Times New Roman" pitchFamily="18" charset="0"/>
              <a:cs typeface="Times New Roman" pitchFamily="18" charset="0"/>
            </a:endParaRPr>
          </a:p>
        </p:txBody>
      </p:sp>
      <p:sp>
        <p:nvSpPr>
          <p:cNvPr id="3" name="Content Placeholder 2"/>
          <p:cNvSpPr>
            <a:spLocks noGrp="1"/>
          </p:cNvSpPr>
          <p:nvPr>
            <p:ph sz="quarter" idx="13"/>
          </p:nvPr>
        </p:nvSpPr>
        <p:spPr>
          <a:xfrm>
            <a:off x="1115616" y="894730"/>
            <a:ext cx="6912768" cy="374030"/>
          </a:xfrm>
        </p:spPr>
        <p:txBody>
          <a:bodyPr>
            <a:noAutofit/>
          </a:bodyPr>
          <a:lstStyle/>
          <a:p>
            <a:pPr marL="0" indent="0" algn="ctr">
              <a:buNone/>
            </a:pPr>
            <a:r>
              <a:rPr lang="en-IN" sz="2800" b="1" dirty="0" smtClean="0">
                <a:latin typeface="Times New Roman" pitchFamily="18" charset="0"/>
                <a:cs typeface="Times New Roman" pitchFamily="18" charset="0"/>
              </a:rPr>
              <a:t>Total Sentiment Polarities</a:t>
            </a:r>
          </a:p>
        </p:txBody>
      </p:sp>
      <p:graphicFrame>
        <p:nvGraphicFramePr>
          <p:cNvPr id="4" name="Chart 3"/>
          <p:cNvGraphicFramePr/>
          <p:nvPr>
            <p:extLst>
              <p:ext uri="{D42A27DB-BD31-4B8C-83A1-F6EECF244321}">
                <p14:modId xmlns:p14="http://schemas.microsoft.com/office/powerpoint/2010/main" val="3502739120"/>
              </p:ext>
            </p:extLst>
          </p:nvPr>
        </p:nvGraphicFramePr>
        <p:xfrm>
          <a:off x="1156792" y="1410826"/>
          <a:ext cx="6480720" cy="51865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834895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9552" y="692696"/>
            <a:ext cx="7920880" cy="3474720"/>
          </a:xfrm>
        </p:spPr>
        <p:txBody>
          <a:bodyPr>
            <a:normAutofit/>
          </a:bodyPr>
          <a:lstStyle/>
          <a:p>
            <a:pPr marL="45720" indent="0" algn="just">
              <a:lnSpc>
                <a:spcPct val="150000"/>
              </a:lnSpc>
              <a:buNone/>
            </a:pPr>
            <a:r>
              <a:rPr lang="en-IN" sz="2400" dirty="0" smtClean="0">
                <a:latin typeface="Times New Roman" pitchFamily="18" charset="0"/>
                <a:cs typeface="Times New Roman" pitchFamily="18" charset="0"/>
              </a:rPr>
              <a:t>Book review on </a:t>
            </a:r>
            <a:r>
              <a:rPr lang="en-IN" sz="2400" dirty="0">
                <a:latin typeface="Times New Roman" pitchFamily="18" charset="0"/>
                <a:cs typeface="Times New Roman" pitchFamily="18" charset="0"/>
              </a:rPr>
              <a:t>“The Sellout” has more negative reviews. Maximum </a:t>
            </a:r>
            <a:r>
              <a:rPr lang="en-IN" sz="2400" dirty="0">
                <a:solidFill>
                  <a:srgbClr val="FF0000"/>
                </a:solidFill>
                <a:latin typeface="Times New Roman" pitchFamily="18" charset="0"/>
                <a:cs typeface="Times New Roman" pitchFamily="18" charset="0"/>
              </a:rPr>
              <a:t>(47%) </a:t>
            </a:r>
            <a:r>
              <a:rPr lang="en-IN" sz="2400" dirty="0">
                <a:latin typeface="Times New Roman" pitchFamily="18" charset="0"/>
                <a:cs typeface="Times New Roman" pitchFamily="18" charset="0"/>
              </a:rPr>
              <a:t>of the users have critically reviewed the novel, </a:t>
            </a:r>
            <a:r>
              <a:rPr lang="en-IN" sz="2400" dirty="0" smtClean="0">
                <a:latin typeface="Times New Roman" pitchFamily="18" charset="0"/>
                <a:cs typeface="Times New Roman" pitchFamily="18" charset="0"/>
              </a:rPr>
              <a:t>while </a:t>
            </a:r>
            <a:r>
              <a:rPr lang="en-IN" sz="2400" dirty="0" smtClean="0">
                <a:solidFill>
                  <a:srgbClr val="FF0000"/>
                </a:solidFill>
                <a:latin typeface="Times New Roman" pitchFamily="18" charset="0"/>
                <a:cs typeface="Times New Roman" pitchFamily="18" charset="0"/>
              </a:rPr>
              <a:t>42.1</a:t>
            </a:r>
            <a:r>
              <a:rPr lang="en-IN" sz="2400" dirty="0">
                <a:solidFill>
                  <a:srgbClr val="FF0000"/>
                </a:solidFill>
                <a:latin typeface="Times New Roman" pitchFamily="18" charset="0"/>
                <a:cs typeface="Times New Roman" pitchFamily="18" charset="0"/>
              </a:rPr>
              <a:t>%</a:t>
            </a:r>
            <a:r>
              <a:rPr lang="en-IN" sz="2400" dirty="0">
                <a:latin typeface="Times New Roman" pitchFamily="18" charset="0"/>
                <a:cs typeface="Times New Roman" pitchFamily="18" charset="0"/>
              </a:rPr>
              <a:t> of the users have reviewed it with positive </a:t>
            </a:r>
            <a:r>
              <a:rPr lang="en-IN" sz="2400" dirty="0" smtClean="0">
                <a:latin typeface="Times New Roman" pitchFamily="18" charset="0"/>
                <a:cs typeface="Times New Roman" pitchFamily="18" charset="0"/>
              </a:rPr>
              <a:t>reviews. However, </a:t>
            </a:r>
            <a:r>
              <a:rPr lang="en-IN" sz="2400" dirty="0" smtClean="0">
                <a:solidFill>
                  <a:srgbClr val="FF0000"/>
                </a:solidFill>
                <a:latin typeface="Times New Roman" pitchFamily="18" charset="0"/>
                <a:cs typeface="Times New Roman" pitchFamily="18" charset="0"/>
              </a:rPr>
              <a:t>10.9</a:t>
            </a:r>
            <a:r>
              <a:rPr lang="en-IN" sz="2400" dirty="0">
                <a:solidFill>
                  <a:srgbClr val="FF0000"/>
                </a:solidFill>
                <a:latin typeface="Times New Roman" pitchFamily="18" charset="0"/>
                <a:cs typeface="Times New Roman" pitchFamily="18" charset="0"/>
              </a:rPr>
              <a:t>%</a:t>
            </a:r>
            <a:r>
              <a:rPr lang="en-IN" sz="2400" dirty="0">
                <a:latin typeface="Times New Roman" pitchFamily="18" charset="0"/>
                <a:cs typeface="Times New Roman" pitchFamily="18" charset="0"/>
              </a:rPr>
              <a:t> of the users have reported it with neutral reviews. </a:t>
            </a:r>
          </a:p>
        </p:txBody>
      </p:sp>
    </p:spTree>
    <p:extLst>
      <p:ext uri="{BB962C8B-B14F-4D97-AF65-F5344CB8AC3E}">
        <p14:creationId xmlns:p14="http://schemas.microsoft.com/office/powerpoint/2010/main" val="41818511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856" y="2492896"/>
            <a:ext cx="8229600" cy="1584176"/>
          </a:xfrm>
        </p:spPr>
        <p:txBody>
          <a:bodyPr>
            <a:normAutofit/>
          </a:bodyPr>
          <a:lstStyle/>
          <a:p>
            <a:pPr marL="0" indent="0" algn="ctr">
              <a:buNone/>
            </a:pPr>
            <a:r>
              <a:rPr lang="en-IN" b="1" dirty="0">
                <a:latin typeface="Times New Roman" pitchFamily="18" charset="0"/>
                <a:cs typeface="Times New Roman" pitchFamily="18" charset="0"/>
              </a:rPr>
              <a:t>Sentiment </a:t>
            </a:r>
            <a:r>
              <a:rPr lang="en-IN" b="1" dirty="0" smtClean="0">
                <a:latin typeface="Times New Roman" pitchFamily="18" charset="0"/>
                <a:cs typeface="Times New Roman" pitchFamily="18" charset="0"/>
              </a:rPr>
              <a:t>Analysis </a:t>
            </a:r>
            <a:br>
              <a:rPr lang="en-IN" b="1" dirty="0" smtClean="0">
                <a:latin typeface="Times New Roman" pitchFamily="18" charset="0"/>
                <a:cs typeface="Times New Roman" pitchFamily="18" charset="0"/>
              </a:rPr>
            </a:br>
            <a:r>
              <a:rPr lang="en-IN" b="1" dirty="0" smtClean="0">
                <a:latin typeface="Times New Roman" pitchFamily="18" charset="0"/>
                <a:cs typeface="Times New Roman" pitchFamily="18" charset="0"/>
              </a:rPr>
              <a:t>Before </a:t>
            </a:r>
            <a:r>
              <a:rPr lang="en-IN" b="1" dirty="0">
                <a:latin typeface="Times New Roman" pitchFamily="18" charset="0"/>
                <a:cs typeface="Times New Roman" pitchFamily="18" charset="0"/>
              </a:rPr>
              <a:t>and </a:t>
            </a:r>
            <a:r>
              <a:rPr lang="en-IN" b="1" dirty="0" smtClean="0">
                <a:latin typeface="Times New Roman" pitchFamily="18" charset="0"/>
                <a:cs typeface="Times New Roman" pitchFamily="18" charset="0"/>
              </a:rPr>
              <a:t>After </a:t>
            </a:r>
            <a:r>
              <a:rPr lang="en-IN" b="1" dirty="0">
                <a:latin typeface="Times New Roman" pitchFamily="18" charset="0"/>
                <a:cs typeface="Times New Roman" pitchFamily="18" charset="0"/>
              </a:rPr>
              <a:t>the </a:t>
            </a:r>
            <a:r>
              <a:rPr lang="en-IN" b="1" dirty="0" smtClean="0">
                <a:latin typeface="Times New Roman" pitchFamily="18" charset="0"/>
                <a:cs typeface="Times New Roman" pitchFamily="18" charset="0"/>
              </a:rPr>
              <a:t>Result</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21135571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noAutofit/>
          </a:bodyPr>
          <a:lstStyle/>
          <a:p>
            <a:pPr marL="0" indent="0" algn="ctr">
              <a:buNone/>
            </a:pPr>
            <a:r>
              <a:rPr lang="en-IN" sz="2800" dirty="0">
                <a:effectLst>
                  <a:outerShdw blurRad="38100" dist="38100" dir="2700000" algn="tl">
                    <a:srgbClr val="000000">
                      <a:alpha val="43137"/>
                    </a:srgbClr>
                  </a:outerShdw>
                </a:effectLst>
                <a:latin typeface="Times New Roman" pitchFamily="18" charset="0"/>
                <a:cs typeface="Times New Roman" pitchFamily="18" charset="0"/>
              </a:rPr>
              <a:t>Sentiment </a:t>
            </a:r>
            <a:r>
              <a:rPr lang="en-IN" sz="2800" dirty="0" smtClean="0">
                <a:effectLst>
                  <a:outerShdw blurRad="38100" dist="38100" dir="2700000" algn="tl">
                    <a:srgbClr val="000000">
                      <a:alpha val="43137"/>
                    </a:srgbClr>
                  </a:outerShdw>
                </a:effectLst>
                <a:latin typeface="Times New Roman" pitchFamily="18" charset="0"/>
                <a:cs typeface="Times New Roman" pitchFamily="18" charset="0"/>
              </a:rPr>
              <a:t>Analysis </a:t>
            </a:r>
            <a:r>
              <a:rPr lang="en-IN" sz="2800" dirty="0">
                <a:effectLst>
                  <a:outerShdw blurRad="38100" dist="38100" dir="2700000" algn="tl">
                    <a:srgbClr val="000000">
                      <a:alpha val="43137"/>
                    </a:srgbClr>
                  </a:outerShdw>
                </a:effectLst>
                <a:latin typeface="Times New Roman" pitchFamily="18" charset="0"/>
                <a:cs typeface="Times New Roman" pitchFamily="18" charset="0"/>
              </a:rPr>
              <a:t>before </a:t>
            </a:r>
            <a:r>
              <a:rPr lang="en-IN" sz="2800" dirty="0" smtClean="0">
                <a:effectLst>
                  <a:outerShdw blurRad="38100" dist="38100" dir="2700000" algn="tl">
                    <a:srgbClr val="000000">
                      <a:alpha val="43137"/>
                    </a:srgbClr>
                  </a:outerShdw>
                </a:effectLst>
                <a:latin typeface="Times New Roman" pitchFamily="18" charset="0"/>
                <a:cs typeface="Times New Roman" pitchFamily="18" charset="0"/>
              </a:rPr>
              <a:t>and after the result</a:t>
            </a:r>
            <a:endParaRPr lang="en-IN" sz="2800"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4" name="Content Placeholder 3"/>
          <p:cNvGraphicFramePr>
            <a:graphicFrameLocks/>
          </p:cNvGraphicFramePr>
          <p:nvPr>
            <p:extLst>
              <p:ext uri="{D42A27DB-BD31-4B8C-83A1-F6EECF244321}">
                <p14:modId xmlns:p14="http://schemas.microsoft.com/office/powerpoint/2010/main" val="1448609287"/>
              </p:ext>
            </p:extLst>
          </p:nvPr>
        </p:nvGraphicFramePr>
        <p:xfrm>
          <a:off x="251520" y="1124744"/>
          <a:ext cx="4176464" cy="547260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284286661"/>
              </p:ext>
            </p:extLst>
          </p:nvPr>
        </p:nvGraphicFramePr>
        <p:xfrm>
          <a:off x="4427984" y="1124744"/>
          <a:ext cx="4269160" cy="539031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22871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368</TotalTime>
  <Words>745</Words>
  <Application>Microsoft Office PowerPoint</Application>
  <PresentationFormat>On-screen Show (4:3)</PresentationFormat>
  <Paragraphs>86</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Calibri</vt:lpstr>
      <vt:lpstr>Gabriola</vt:lpstr>
      <vt:lpstr>Georgia</vt:lpstr>
      <vt:lpstr>Times New Roman</vt:lpstr>
      <vt:lpstr>Trebuchet MS</vt:lpstr>
      <vt:lpstr>Wingdings 3</vt:lpstr>
      <vt:lpstr>Slipstream</vt:lpstr>
      <vt:lpstr>The Sellout: Readers Sentiment Analysis of 2016 Man Booker Prize Winner</vt:lpstr>
      <vt:lpstr>INTRODUCTION</vt:lpstr>
      <vt:lpstr>Definition</vt:lpstr>
      <vt:lpstr>Methodology</vt:lpstr>
      <vt:lpstr>PowerPoint Presentation</vt:lpstr>
      <vt:lpstr>Results</vt:lpstr>
      <vt:lpstr>PowerPoint Presentation</vt:lpstr>
      <vt:lpstr>Sentiment Analysis  Before and After the Result</vt:lpstr>
      <vt:lpstr>Sentiment Analysis before and after the result</vt:lpstr>
      <vt:lpstr>Sentiment Analysis before the result</vt:lpstr>
      <vt:lpstr>Sentiment Analysis after the result</vt:lpstr>
      <vt:lpstr>Most frequent word in the reviews</vt:lpstr>
      <vt:lpstr>WordCloud</vt:lpstr>
      <vt:lpstr>WordCloud</vt:lpstr>
      <vt:lpstr>Conclusion</vt:lpstr>
      <vt:lpstr>Conclusion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33</cp:revision>
  <dcterms:created xsi:type="dcterms:W3CDTF">2017-07-26T05:04:16Z</dcterms:created>
  <dcterms:modified xsi:type="dcterms:W3CDTF">2017-07-31T09:26:25Z</dcterms:modified>
</cp:coreProperties>
</file>