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3" r:id="rId2"/>
    <p:sldMasterId id="2147483792" r:id="rId3"/>
    <p:sldMasterId id="2147483819" r:id="rId4"/>
  </p:sldMasterIdLst>
  <p:notesMasterIdLst>
    <p:notesMasterId r:id="rId30"/>
  </p:notesMasterIdLst>
  <p:handoutMasterIdLst>
    <p:handoutMasterId r:id="rId31"/>
  </p:handoutMasterIdLst>
  <p:sldIdLst>
    <p:sldId id="511" r:id="rId5"/>
    <p:sldId id="733" r:id="rId6"/>
    <p:sldId id="776" r:id="rId7"/>
    <p:sldId id="737" r:id="rId8"/>
    <p:sldId id="780" r:id="rId9"/>
    <p:sldId id="777" r:id="rId10"/>
    <p:sldId id="753" r:id="rId11"/>
    <p:sldId id="781" r:id="rId12"/>
    <p:sldId id="711" r:id="rId13"/>
    <p:sldId id="774" r:id="rId14"/>
    <p:sldId id="727" r:id="rId15"/>
    <p:sldId id="728" r:id="rId16"/>
    <p:sldId id="724" r:id="rId17"/>
    <p:sldId id="782" r:id="rId18"/>
    <p:sldId id="754" r:id="rId19"/>
    <p:sldId id="783" r:id="rId20"/>
    <p:sldId id="744" r:id="rId21"/>
    <p:sldId id="745" r:id="rId22"/>
    <p:sldId id="751" r:id="rId23"/>
    <p:sldId id="752" r:id="rId24"/>
    <p:sldId id="749" r:id="rId25"/>
    <p:sldId id="764" r:id="rId26"/>
    <p:sldId id="784" r:id="rId27"/>
    <p:sldId id="469" r:id="rId28"/>
    <p:sldId id="739" r:id="rId29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uSina" initials="A" lastIdx="0" clrIdx="0">
    <p:extLst>
      <p:ext uri="{19B8F6BF-5375-455C-9EA6-DF929625EA0E}">
        <p15:presenceInfo xmlns:p15="http://schemas.microsoft.com/office/powerpoint/2012/main" userId="AbuS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70C0"/>
    <a:srgbClr val="902B20"/>
    <a:srgbClr val="F0F8FF"/>
    <a:srgbClr val="EEB9B4"/>
    <a:srgbClr val="E6978E"/>
    <a:srgbClr val="00B0F0"/>
    <a:srgbClr val="7F7F7F"/>
    <a:srgbClr val="222A35"/>
    <a:srgbClr val="EEE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34" autoAdjust="0"/>
    <p:restoredTop sz="93899" autoAdjust="0"/>
  </p:normalViewPr>
  <p:slideViewPr>
    <p:cSldViewPr snapToGrid="0">
      <p:cViewPr varScale="1">
        <p:scale>
          <a:sx n="65" d="100"/>
          <a:sy n="65" d="100"/>
        </p:scale>
        <p:origin x="600" y="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0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24EA-8346-4C8B-943C-AD383301A03D}" type="datetimeFigureOut">
              <a:rPr lang="id-ID" smtClean="0"/>
              <a:t>03/08/2017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E71F5-2935-4BFA-B369-9FA3FAF5566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5029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D06E5-932C-4F36-8614-8789767FBCD2}" type="datetimeFigureOut">
              <a:rPr lang="id-ID" smtClean="0"/>
              <a:t>03/08/2017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8DD1-33AA-4996-977A-42B26A155BBE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593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agrovoc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lm.nih.gov/research/umls/" TargetMode="External"/><Relationship Id="rId5" Type="http://schemas.openxmlformats.org/officeDocument/2006/relationships/hyperlink" Target="http://id.loc.gov/authorities/subjects/" TargetMode="External"/><Relationship Id="rId4" Type="http://schemas.openxmlformats.org/officeDocument/2006/relationships/hyperlink" Target="http://www.eionet.europa.eu/geme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8DD1-33AA-4996-977A-42B26A155BBE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10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External Vocabulary Services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AGROVOC</a:t>
            </a:r>
            <a:r>
              <a:rPr lang="en-US" dirty="0"/>
              <a:t>  (Agricultural Vocabulary)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GEMET</a:t>
            </a:r>
            <a:r>
              <a:rPr lang="en-US" dirty="0"/>
              <a:t>  (</a:t>
            </a:r>
            <a:r>
              <a:rPr lang="en-US" dirty="0" err="1"/>
              <a:t>GEneral</a:t>
            </a:r>
            <a:r>
              <a:rPr lang="en-US" dirty="0"/>
              <a:t> Multilingual Environmental Thesaurus)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LCSH</a:t>
            </a:r>
            <a:r>
              <a:rPr lang="en-US" dirty="0"/>
              <a:t>  (Library of Congress Subject Headings)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UMLS</a:t>
            </a:r>
            <a:r>
              <a:rPr lang="en-US" dirty="0"/>
              <a:t>  (Unified Medical Language System)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38DD1-33AA-4996-977A-42B26A155BBE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450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9618DB-F9C0-4268-BDD8-146B165A06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3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2F00E-A518-B246-A0A6-23B0C121C5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41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30DD0-43BC-40C5-99BB-C5BA2604E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 b="4801"/>
          <a:stretch/>
        </p:blipFill>
        <p:spPr>
          <a:xfrm>
            <a:off x="-2783542" y="-5893505"/>
            <a:ext cx="14967437" cy="132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40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Rectangle 21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5" name="Freeform 34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7" name="Straight Connector 36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15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4" name="Straight Connector 3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73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994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247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43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56589" y="1280867"/>
            <a:ext cx="1550340" cy="259899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55740" y="839411"/>
            <a:ext cx="1776413" cy="297797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83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078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10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1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9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3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516313"/>
            <a:ext cx="1366837" cy="136683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823209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Rectangle 22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222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614791"/>
            <a:ext cx="1366837" cy="136683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921687"/>
            <a:ext cx="1366837" cy="1366837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1" name="Freeform 3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88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053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37125" y="3083109"/>
            <a:ext cx="2317750" cy="2317750"/>
          </a:xfrm>
          <a:prstGeom prst="ellipse">
            <a:avLst/>
          </a:prstGeom>
          <a:ln w="9842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754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193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751E-5C5C-44C9-B1F1-1DBAC0D72CA2}" type="datetimeFigureOut">
              <a:rPr lang="en-IN" smtClean="0"/>
              <a:t>03-08-2017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64D7B-06DD-4136-A7DC-F4AB3C16899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7628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5_Title Slide"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11241-FACF-F847-9981-62C4B65FC21D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CED0A-8D02-364D-B2EE-F6CC6763D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647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rotWithShape="1">
          <a:gsLst>
            <a:gs pos="0">
              <a:schemeClr val="bg1">
                <a:tint val="40000"/>
                <a:satMod val="350000"/>
              </a:schemeClr>
            </a:gs>
            <a:gs pos="9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5327893" y="3356991"/>
            <a:ext cx="5952827" cy="0"/>
          </a:xfrm>
          <a:prstGeom prst="line">
            <a:avLst/>
          </a:prstGeom>
          <a:ln w="28575" cmpd="sng">
            <a:solidFill>
              <a:schemeClr val="tx1">
                <a:alpha val="32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BackgroundID.psd"/>
          <p:cNvPicPr>
            <a:picLocks noChangeAspect="1"/>
          </p:cNvPicPr>
          <p:nvPr userDrawn="1"/>
        </p:nvPicPr>
        <p:blipFill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579" y="188551"/>
            <a:ext cx="4397248" cy="2770632"/>
          </a:xfrm>
          <a:prstGeom prst="rect">
            <a:avLst/>
          </a:prstGeom>
        </p:spPr>
      </p:pic>
      <p:pic>
        <p:nvPicPr>
          <p:cNvPr id="4" name="Picture 6" descr="C:\Users\videlizard\Pictures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1" y="454026"/>
            <a:ext cx="53086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293" y="2420861"/>
            <a:ext cx="10369440" cy="1080151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 b="0" i="0">
                <a:solidFill>
                  <a:srgbClr val="7EB606"/>
                </a:solidFill>
                <a:latin typeface="+mn-lt"/>
                <a:cs typeface="Gill Sans Ligh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23907" y="3645031"/>
            <a:ext cx="5952827" cy="1368191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661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ID.psd"/>
          <p:cNvPicPr>
            <a:picLocks noChangeAspect="1"/>
          </p:cNvPicPr>
          <p:nvPr userDrawn="1"/>
        </p:nvPicPr>
        <p:blipFill>
          <a:blip r:embed="rId3" cstate="email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579" y="188551"/>
            <a:ext cx="4397248" cy="2770632"/>
          </a:xfrm>
          <a:prstGeom prst="rect">
            <a:avLst/>
          </a:prstGeom>
        </p:spPr>
      </p:pic>
      <p:pic>
        <p:nvPicPr>
          <p:cNvPr id="4" name="Picture 6" descr="C:\Users\videlizard\Pictures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051" y="454026"/>
            <a:ext cx="5308600" cy="139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280" y="2564880"/>
            <a:ext cx="10369440" cy="1080151"/>
          </a:xfrm>
        </p:spPr>
        <p:txBody>
          <a:bodyPr>
            <a:normAutofit/>
          </a:bodyPr>
          <a:lstStyle>
            <a:lvl1pPr algn="l">
              <a:lnSpc>
                <a:spcPct val="80000"/>
              </a:lnSpc>
              <a:defRPr sz="4800" b="0" i="0">
                <a:solidFill>
                  <a:srgbClr val="7EB606"/>
                </a:solidFill>
                <a:latin typeface="+mn-lt"/>
                <a:cs typeface="Gill Sans Ligh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27893" y="3789051"/>
            <a:ext cx="5952827" cy="1368191"/>
          </a:xfr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2000" b="0" i="0">
                <a:solidFill>
                  <a:schemeClr val="bg1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0" i="1">
                <a:solidFill>
                  <a:schemeClr val="bg2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r>
              <a:rPr lang="fr-FR" dirty="0" err="1"/>
              <a:t>orcid.</a:t>
            </a:r>
            <a:r>
              <a:rPr lang="fr-FR" dirty="0" err="1">
                <a:solidFill>
                  <a:schemeClr val="accent1"/>
                </a:solidFill>
              </a:rPr>
              <a:t>org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91FF1-2DE7-1B44-BCF6-E26C6F71C7A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924514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352" y="1196690"/>
            <a:ext cx="9753600" cy="4884070"/>
          </a:xfrm>
        </p:spPr>
        <p:txBody>
          <a:bodyPr lIns="0" r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BF9F-B6C0-8A47-A016-38C8DF6FB6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3533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32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352" y="1268700"/>
            <a:ext cx="9753600" cy="4812060"/>
          </a:xfrm>
        </p:spPr>
        <p:txBody>
          <a:bodyPr lIns="0" rIns="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CBF9F-B6C0-8A47-A016-38C8DF6FB6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292717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1292353" y="4069081"/>
            <a:ext cx="9791700" cy="2016125"/>
          </a:xfrm>
          <a:ln w="25400">
            <a:noFill/>
          </a:ln>
        </p:spPr>
        <p:txBody>
          <a:bodyPr lIns="0" rIns="0">
            <a:normAutofit/>
          </a:bodyPr>
          <a:lstStyle/>
          <a:p>
            <a:endParaRPr lang="en-US"/>
          </a:p>
        </p:txBody>
      </p:sp>
      <p:pic>
        <p:nvPicPr>
          <p:cNvPr id="4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352" y="1371600"/>
            <a:ext cx="9753600" cy="914400"/>
          </a:xfrm>
        </p:spPr>
        <p:txBody>
          <a:bodyPr lIns="0" rIns="0" anchor="b"/>
          <a:lstStyle>
            <a:lvl1pPr algn="l">
              <a:defRPr sz="4400" b="0" cap="none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352" y="2377440"/>
            <a:ext cx="9753600" cy="1600200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239187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000"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68427" y="6356352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9AF94-2F37-4140-A116-391BF7DACD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8" name="Action Button: Back or Previous 17">
            <a:hlinkClick r:id="" action="ppaction://hlinkshowjump?jump=previousslide" highlightClick="1"/>
          </p:cNvPr>
          <p:cNvSpPr/>
          <p:nvPr userDrawn="1"/>
        </p:nvSpPr>
        <p:spPr>
          <a:xfrm>
            <a:off x="306191" y="3625567"/>
            <a:ext cx="381000" cy="285751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sp useBgFill="1">
        <p:nvSpPr>
          <p:cNvPr id="19" name="Action Button: Custom 18">
            <a:hlinkClick r:id="" action="ppaction://hlinkshowjump?jump=nextslide" highlightClick="1"/>
          </p:cNvPr>
          <p:cNvSpPr/>
          <p:nvPr userDrawn="1"/>
        </p:nvSpPr>
        <p:spPr>
          <a:xfrm flipV="1">
            <a:off x="11545691" y="3625567"/>
            <a:ext cx="285749" cy="285751"/>
          </a:xfrm>
          <a:prstGeom prst="actionButtonBlank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47242548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333" y="1268700"/>
            <a:ext cx="4754880" cy="4814044"/>
          </a:xfr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7" y="1268700"/>
            <a:ext cx="4754880" cy="4814044"/>
          </a:xfr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0BAE-47D0-9948-98B5-6632034C98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34102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352" y="1268701"/>
            <a:ext cx="4754880" cy="639763"/>
          </a:xfrm>
        </p:spPr>
        <p:txBody>
          <a:bodyPr lIns="0" r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2352" y="1988801"/>
            <a:ext cx="4754880" cy="4097841"/>
          </a:xfrm>
        </p:spPr>
        <p:txBody>
          <a:bodyPr lIns="0" r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1072" y="1268701"/>
            <a:ext cx="4754880" cy="639763"/>
          </a:xfrm>
        </p:spPr>
        <p:txBody>
          <a:bodyPr lIns="0" r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2" y="1988801"/>
            <a:ext cx="4754880" cy="40978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A2F4-0943-644E-9329-59FA3C3FB55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23837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27"/>
          <p:cNvSpPr>
            <a:spLocks noGrp="1"/>
          </p:cNvSpPr>
          <p:nvPr>
            <p:ph type="body" sz="quarter" idx="22"/>
          </p:nvPr>
        </p:nvSpPr>
        <p:spPr>
          <a:xfrm>
            <a:off x="8741664" y="2636890"/>
            <a:ext cx="2305051" cy="344387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/>
          </p:nvPr>
        </p:nvSpPr>
        <p:spPr>
          <a:xfrm>
            <a:off x="1295400" y="2636890"/>
            <a:ext cx="2305051" cy="344387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258561" y="1268700"/>
            <a:ext cx="2304353" cy="129698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8741665" y="1268700"/>
            <a:ext cx="2304353" cy="129698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775457" y="1268700"/>
            <a:ext cx="2304353" cy="129698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  <p:sp>
        <p:nvSpPr>
          <p:cNvPr id="22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1292353" y="1268700"/>
            <a:ext cx="2304353" cy="1296987"/>
          </a:xfrm>
        </p:spPr>
        <p:txBody>
          <a:bodyPr lIns="0" rIns="0"/>
          <a:lstStyle>
            <a:lvl1pPr marL="0" indent="0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i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>
                <a:latin typeface="Gill Sans"/>
                <a:cs typeface="Gill Sans"/>
              </a:rPr>
              <a:t>.</a:t>
            </a:r>
            <a:r>
              <a:rPr lang="fr-FR" i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087F1-0329-B24E-A6F7-8CF24DD82AC7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  <p:pic>
        <p:nvPicPr>
          <p:cNvPr id="23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Placeholder 27"/>
          <p:cNvSpPr>
            <a:spLocks noGrp="1"/>
          </p:cNvSpPr>
          <p:nvPr>
            <p:ph type="body" sz="quarter" idx="20"/>
          </p:nvPr>
        </p:nvSpPr>
        <p:spPr>
          <a:xfrm>
            <a:off x="3777488" y="2636890"/>
            <a:ext cx="2305051" cy="344387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21"/>
          </p:nvPr>
        </p:nvSpPr>
        <p:spPr>
          <a:xfrm>
            <a:off x="6259576" y="2636890"/>
            <a:ext cx="2305051" cy="344387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13186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B45AB-352B-5141-BFA6-8E06FEEA80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9522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658575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9E2BB-42F0-C64F-92BA-B29F38AD6C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00020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A4C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2352" y="2551200"/>
            <a:ext cx="9753600" cy="914400"/>
          </a:xfrm>
        </p:spPr>
        <p:txBody>
          <a:bodyPr lIns="0" rIns="0" anchor="b"/>
          <a:lstStyle>
            <a:lvl1pPr algn="l">
              <a:defRPr sz="4400" b="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1292352" y="3557040"/>
            <a:ext cx="9753600" cy="1600200"/>
          </a:xfrm>
        </p:spPr>
        <p:txBody>
          <a:bodyPr lIns="0" rIns="0"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86064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352" y="1371600"/>
            <a:ext cx="3657600" cy="1162051"/>
          </a:xfrm>
        </p:spPr>
        <p:txBody>
          <a:bodyPr lIns="0" rIns="0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792" y="1371600"/>
            <a:ext cx="5852160" cy="4709160"/>
          </a:xfrm>
        </p:spPr>
        <p:txBody>
          <a:bodyPr lIns="0" rIns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2352" y="2532888"/>
            <a:ext cx="3657600" cy="35478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C7613-DBF7-E244-8FE1-5ECF54A4F12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8" name="Picture 7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825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632" y="1371600"/>
            <a:ext cx="7315200" cy="335584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8F0AA-4B8D-8C45-BD6F-E4CBCF2178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8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1398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1" name="Freeform 2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294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352" y="1371600"/>
            <a:ext cx="9753600" cy="914400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2352" y="2377440"/>
            <a:ext cx="9753600" cy="3703320"/>
          </a:xfrm>
        </p:spPr>
        <p:txBody>
          <a:bodyPr vert="eaVert"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8B901-DDD6-0A41-8B02-9DF90DF12867}" type="datetime3">
              <a:rPr lang="ja-JP" altLang="en-US" smtClean="0"/>
              <a:t>平成29年8月3日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5BDDD-1A45-B942-9400-0A27E43167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06917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3856" y="1371600"/>
            <a:ext cx="2292096" cy="4709160"/>
          </a:xfrm>
        </p:spPr>
        <p:txBody>
          <a:bodyPr vert="eaVert" tIns="0" bIns="0"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2352" y="1371600"/>
            <a:ext cx="7339584" cy="4709160"/>
          </a:xfrm>
        </p:spPr>
        <p:txBody>
          <a:bodyPr vert="eaVert" t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87D22-DFCE-5341-BF98-E29ED3EB7A03}" type="datetime3">
              <a:rPr lang="ja-JP" altLang="en-US" smtClean="0"/>
              <a:t>平成29年8月3日</a:t>
            </a:fld>
            <a:endParaRPr lang="fr-FR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B46C1-1D14-6E49-A4D1-87B449D7B6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33038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6E77D-945D-AA43-8839-40B2402AE592}" type="datetime3">
              <a:rPr lang="ja-JP" altLang="en-US" smtClean="0"/>
              <a:t>平成29年8月3日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B45AB-352B-5141-BFA6-8E06FEEA80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5546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60206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333" y="1196690"/>
            <a:ext cx="4754880" cy="4886054"/>
          </a:xfr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1800">
                <a:solidFill>
                  <a:schemeClr val="bg2"/>
                </a:solidFill>
              </a:defRPr>
            </a:lvl4pPr>
            <a:lvl5pPr>
              <a:defRPr sz="1800">
                <a:solidFill>
                  <a:schemeClr val="bg2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027" y="1196690"/>
            <a:ext cx="4754880" cy="4886054"/>
          </a:xfrm>
        </p:spPr>
        <p:txBody>
          <a:bodyPr lIns="0" rIns="0"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0DC01-6578-F040-BDE8-A7BA122E95A4}" type="datetime3">
              <a:rPr lang="ja-JP" altLang="en-US" smtClean="0"/>
              <a:t>平成29年8月3日</a:t>
            </a:fld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80BAE-47D0-9948-98B5-6632034C98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5546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4679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:\Workspace II\Brian\orcid\new project\letterhead\sources\lin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3465"/>
            <a:ext cx="121920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:\Users\videlizard\Pictures\logo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3" y="260352"/>
            <a:ext cx="2654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2352" y="1268701"/>
            <a:ext cx="4754880" cy="639763"/>
          </a:xfrm>
        </p:spPr>
        <p:txBody>
          <a:bodyPr lIns="0" r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2352" y="1988801"/>
            <a:ext cx="4754880" cy="4097841"/>
          </a:xfrm>
        </p:spPr>
        <p:txBody>
          <a:bodyPr lIns="0" r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1072" y="1268701"/>
            <a:ext cx="4754880" cy="639763"/>
          </a:xfrm>
        </p:spPr>
        <p:txBody>
          <a:bodyPr lIns="0" r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2" y="1988801"/>
            <a:ext cx="4754880" cy="40978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C61A0-FCBF-5B4F-9546-8A9384769B3E}" type="datetime3">
              <a:rPr lang="ja-JP" altLang="en-US" smtClean="0"/>
              <a:t>平成29年8月3日</a:t>
            </a:fld>
            <a:endParaRPr lang="fr-FR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i="1" dirty="0" err="1">
                <a:solidFill>
                  <a:schemeClr val="bg2"/>
                </a:solidFill>
                <a:latin typeface="Gill Sans"/>
                <a:cs typeface="Gill Sans"/>
              </a:rPr>
              <a:t>orcid</a:t>
            </a:r>
            <a:r>
              <a:rPr lang="fr-FR" i="1" dirty="0" err="1">
                <a:latin typeface="Gill Sans"/>
                <a:cs typeface="Gill Sans"/>
              </a:rPr>
              <a:t>.</a:t>
            </a:r>
            <a:r>
              <a:rPr lang="fr-FR" i="1" dirty="0" err="1">
                <a:solidFill>
                  <a:schemeClr val="accent1"/>
                </a:solidFill>
                <a:latin typeface="Gill Sans"/>
                <a:cs typeface="Gill Sans"/>
              </a:rPr>
              <a:t>org</a:t>
            </a:r>
            <a:endParaRPr lang="fr-FR" i="1" dirty="0">
              <a:solidFill>
                <a:schemeClr val="accent1"/>
              </a:solidFill>
              <a:latin typeface="Gill Sans"/>
              <a:cs typeface="Gill San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A2F4-0943-644E-9329-59FA3C3FB55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55467" y="66260"/>
            <a:ext cx="9753600" cy="914400"/>
          </a:xfrm>
        </p:spPr>
        <p:txBody>
          <a:bodyPr lIns="0" rIns="0"/>
          <a:lstStyle>
            <a:lvl1pPr algn="r">
              <a:defRPr>
                <a:solidFill>
                  <a:srgbClr val="A4CD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0525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315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531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636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95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1" name="Freeform 2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535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6" name="Freeform 1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08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6" name="Freeform 1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09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</a:rPr>
              <a:pPr algn="ctr"/>
              <a:t>‹#›</a:t>
            </a:fld>
            <a:endParaRPr lang="id-ID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887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5" name="Freeform 1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96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0" name="Freeform 2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916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987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Rectangle 21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5" name="Freeform 34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7" name="Straight Connector 36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41552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485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32456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43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56589" y="1280867"/>
            <a:ext cx="1550340" cy="259899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55740" y="839411"/>
            <a:ext cx="1776413" cy="297797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5761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73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812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77661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516313"/>
            <a:ext cx="1366837" cy="136683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823209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Rectangle 22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956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614791"/>
            <a:ext cx="1366837" cy="136683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921687"/>
            <a:ext cx="1366837" cy="1366837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1" name="Freeform 3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610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5318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37125" y="3083109"/>
            <a:ext cx="2317750" cy="2317750"/>
          </a:xfrm>
          <a:prstGeom prst="ellipse">
            <a:avLst/>
          </a:prstGeom>
          <a:ln w="9842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9559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14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655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620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4" name="Straight Connector 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4677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22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12192000" cy="4152123"/>
          </a:xfrm>
          <a:prstGeom prst="rect">
            <a:avLst/>
          </a:prstGeom>
          <a:pattFill prst="pct5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5737" y="921256"/>
            <a:ext cx="1660525" cy="165893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2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116673" y="1993246"/>
            <a:ext cx="4059266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4058337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0" name="Group 1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1" name="Freeform 2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2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3" name="Straight Connector 2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935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400" dirty="0">
              <a:solidFill>
                <a:schemeClr val="bg1"/>
              </a:solidFill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1993246"/>
            <a:ext cx="12192000" cy="2635316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6" name="Freeform 1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9" name="Freeform 1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915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037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037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037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071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071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071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08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108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8139319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139319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8139319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10176638" y="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0176638" y="2286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0176638" y="4572000"/>
            <a:ext cx="2034000" cy="2286000"/>
          </a:xfrm>
        </p:spPr>
        <p:txBody>
          <a:bodyPr/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20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84250" y="305131"/>
            <a:ext cx="3513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050" b="1" smtClean="0">
                <a:solidFill>
                  <a:schemeClr val="accent2"/>
                </a:solidFill>
              </a:rPr>
              <a:pPr algn="ctr"/>
              <a:t>‹#›</a:t>
            </a:fld>
            <a:endParaRPr lang="id-ID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2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7" name="Freeform 1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0" name="Freeform 1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2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662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5" name="Freeform 1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3124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0" name="Freeform 2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37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44493" y="2113494"/>
            <a:ext cx="1697846" cy="1697847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Rectangle 1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5" name="Rectangle 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15" name="Freeform 1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Group 1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18" name="Freeform 1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0" name="Straight Connector 1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8271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43475" y="1228725"/>
            <a:ext cx="2362200" cy="326072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431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222375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33786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858048" y="1945431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22375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33786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858048" y="4177345"/>
            <a:ext cx="3106738" cy="201621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Freeform 5"/>
          <p:cNvSpPr>
            <a:spLocks/>
          </p:cNvSpPr>
          <p:nvPr userDrawn="1"/>
        </p:nvSpPr>
        <p:spPr bwMode="auto">
          <a:xfrm flipH="1">
            <a:off x="9305255" y="2655843"/>
            <a:ext cx="1337469" cy="1337469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8" name="Freeform 5"/>
          <p:cNvSpPr>
            <a:spLocks/>
          </p:cNvSpPr>
          <p:nvPr userDrawn="1"/>
        </p:nvSpPr>
        <p:spPr bwMode="auto">
          <a:xfrm flipH="1">
            <a:off x="10870156" y="3855256"/>
            <a:ext cx="521440" cy="521440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 flipH="1">
            <a:off x="8352858" y="2453988"/>
            <a:ext cx="521761" cy="521761"/>
          </a:xfrm>
          <a:custGeom>
            <a:avLst/>
            <a:gdLst>
              <a:gd name="T0" fmla="*/ 731 w 1169"/>
              <a:gd name="T1" fmla="*/ 0 h 1169"/>
              <a:gd name="T2" fmla="*/ 0 w 1169"/>
              <a:gd name="T3" fmla="*/ 0 h 1169"/>
              <a:gd name="T4" fmla="*/ 0 w 1169"/>
              <a:gd name="T5" fmla="*/ 731 h 1169"/>
              <a:gd name="T6" fmla="*/ 439 w 1169"/>
              <a:gd name="T7" fmla="*/ 1169 h 1169"/>
              <a:gd name="T8" fmla="*/ 1169 w 1169"/>
              <a:gd name="T9" fmla="*/ 1169 h 1169"/>
              <a:gd name="T10" fmla="*/ 1169 w 1169"/>
              <a:gd name="T11" fmla="*/ 439 h 1169"/>
              <a:gd name="T12" fmla="*/ 731 w 1169"/>
              <a:gd name="T13" fmla="*/ 0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69" h="1169">
                <a:moveTo>
                  <a:pt x="7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731"/>
                  <a:pt x="0" y="731"/>
                  <a:pt x="0" y="731"/>
                </a:cubicBezTo>
                <a:cubicBezTo>
                  <a:pt x="0" y="973"/>
                  <a:pt x="196" y="1169"/>
                  <a:pt x="439" y="1169"/>
                </a:cubicBezTo>
                <a:cubicBezTo>
                  <a:pt x="1169" y="1169"/>
                  <a:pt x="1169" y="1169"/>
                  <a:pt x="1169" y="1169"/>
                </a:cubicBezTo>
                <a:cubicBezTo>
                  <a:pt x="1169" y="439"/>
                  <a:pt x="1169" y="439"/>
                  <a:pt x="1169" y="439"/>
                </a:cubicBezTo>
                <a:cubicBezTo>
                  <a:pt x="1169" y="196"/>
                  <a:pt x="973" y="0"/>
                  <a:pt x="731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sz="140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Rectangle 21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5" name="Freeform 34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3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7" name="Straight Connector 36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1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192213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87822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809924" y="2152650"/>
            <a:ext cx="3206750" cy="313848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Rectangle 2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1" name="Group 30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2" name="Freeform 31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32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4" name="Straight Connector 33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63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516763" y="2283008"/>
            <a:ext cx="4969744" cy="3753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716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45466" y="2283008"/>
            <a:ext cx="4969744" cy="3753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7296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4325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56589" y="1280867"/>
            <a:ext cx="1550340" cy="259899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55740" y="839411"/>
            <a:ext cx="1776413" cy="297797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2947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66299" y="3164617"/>
            <a:ext cx="6819990" cy="402051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993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0" y="-23813"/>
            <a:ext cx="12192000" cy="411797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502324" y="662473"/>
            <a:ext cx="2734983" cy="2969860"/>
          </a:xfrm>
          <a:custGeom>
            <a:avLst/>
            <a:gdLst>
              <a:gd name="connsiteX0" fmla="*/ 0 w 2091170"/>
              <a:gd name="connsiteY0" fmla="*/ 0 h 3109819"/>
              <a:gd name="connsiteX1" fmla="*/ 2091170 w 2091170"/>
              <a:gd name="connsiteY1" fmla="*/ 0 h 3109819"/>
              <a:gd name="connsiteX2" fmla="*/ 2091170 w 2091170"/>
              <a:gd name="connsiteY2" fmla="*/ 3109819 h 3109819"/>
              <a:gd name="connsiteX3" fmla="*/ 0 w 2091170"/>
              <a:gd name="connsiteY3" fmla="*/ 3109819 h 3109819"/>
              <a:gd name="connsiteX4" fmla="*/ 0 w 2091170"/>
              <a:gd name="connsiteY4" fmla="*/ 0 h 3109819"/>
              <a:gd name="connsiteX0" fmla="*/ 0 w 2091170"/>
              <a:gd name="connsiteY0" fmla="*/ 317241 h 3427060"/>
              <a:gd name="connsiteX1" fmla="*/ 1363383 w 2091170"/>
              <a:gd name="connsiteY1" fmla="*/ 0 h 3427060"/>
              <a:gd name="connsiteX2" fmla="*/ 2091170 w 2091170"/>
              <a:gd name="connsiteY2" fmla="*/ 3427060 h 3427060"/>
              <a:gd name="connsiteX3" fmla="*/ 0 w 2091170"/>
              <a:gd name="connsiteY3" fmla="*/ 3427060 h 3427060"/>
              <a:gd name="connsiteX4" fmla="*/ 0 w 2091170"/>
              <a:gd name="connsiteY4" fmla="*/ 317241 h 3427060"/>
              <a:gd name="connsiteX0" fmla="*/ 0 w 2734983"/>
              <a:gd name="connsiteY0" fmla="*/ 317241 h 3427060"/>
              <a:gd name="connsiteX1" fmla="*/ 1363383 w 2734983"/>
              <a:gd name="connsiteY1" fmla="*/ 0 h 3427060"/>
              <a:gd name="connsiteX2" fmla="*/ 2734983 w 2734983"/>
              <a:gd name="connsiteY2" fmla="*/ 2521990 h 3427060"/>
              <a:gd name="connsiteX3" fmla="*/ 0 w 2734983"/>
              <a:gd name="connsiteY3" fmla="*/ 3427060 h 3427060"/>
              <a:gd name="connsiteX4" fmla="*/ 0 w 2734983"/>
              <a:gd name="connsiteY4" fmla="*/ 317241 h 3427060"/>
              <a:gd name="connsiteX0" fmla="*/ 0 w 2734983"/>
              <a:gd name="connsiteY0" fmla="*/ 317241 h 2969860"/>
              <a:gd name="connsiteX1" fmla="*/ 1363383 w 2734983"/>
              <a:gd name="connsiteY1" fmla="*/ 0 h 2969860"/>
              <a:gd name="connsiteX2" fmla="*/ 2734983 w 2734983"/>
              <a:gd name="connsiteY2" fmla="*/ 2521990 h 2969860"/>
              <a:gd name="connsiteX3" fmla="*/ 1408923 w 2734983"/>
              <a:gd name="connsiteY3" fmla="*/ 2969860 h 2969860"/>
              <a:gd name="connsiteX4" fmla="*/ 0 w 2734983"/>
              <a:gd name="connsiteY4" fmla="*/ 317241 h 296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983" h="2969860">
                <a:moveTo>
                  <a:pt x="0" y="317241"/>
                </a:moveTo>
                <a:lnTo>
                  <a:pt x="1363383" y="0"/>
                </a:lnTo>
                <a:lnTo>
                  <a:pt x="2734983" y="2521990"/>
                </a:lnTo>
                <a:lnTo>
                  <a:pt x="1408923" y="2969860"/>
                </a:lnTo>
                <a:lnTo>
                  <a:pt x="0" y="317241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089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" y="0"/>
            <a:ext cx="12187314" cy="4000500"/>
          </a:xfrm>
          <a:prstGeom prst="rect">
            <a:avLst/>
          </a:prstGeom>
          <a:pattFill prst="pct90">
            <a:fgClr>
              <a:schemeClr val="tx2">
                <a:lumMod val="75000"/>
              </a:schemeClr>
            </a:fgClr>
            <a:bgClr>
              <a:schemeClr val="tx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5098" y="1704098"/>
            <a:ext cx="3633145" cy="228846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81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140431"/>
            <a:ext cx="12192000" cy="324119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Rectangle 12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4" name="Freeform 23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4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29" name="Straight Connector 28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87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45017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971864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50878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030475" y="2284944"/>
            <a:ext cx="1697846" cy="16978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Rectangle 15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7" name="Rectangle 16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7" name="Freeform 26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2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9" name="Group 28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0" name="Freeform 29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30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72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516313"/>
            <a:ext cx="1366837" cy="1366837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823209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3" name="Rectangle 22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4" name="TextBox 23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6" name="Freeform 25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26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9" name="Freeform 28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29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1" name="Straight Connector 30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0129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96106" y="3614791"/>
            <a:ext cx="1366837" cy="1366837"/>
          </a:xfrm>
          <a:prstGeom prst="ellipse">
            <a:avLst/>
          </a:prstGeom>
          <a:ln w="5715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29057" y="4921687"/>
            <a:ext cx="1366837" cy="1366837"/>
          </a:xfrm>
          <a:prstGeom prst="ellipse">
            <a:avLst/>
          </a:prstGeom>
          <a:ln w="57150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4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4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5" name="Rectangle 2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26" name="TextBox 2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31" name="Freeform 3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3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3" name="Straight Connector 32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32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96106" y="971203"/>
            <a:ext cx="1366837" cy="1366837"/>
          </a:xfrm>
          <a:prstGeom prst="ellipse">
            <a:avLst/>
          </a:prstGeom>
          <a:ln w="57150">
            <a:solidFill>
              <a:schemeClr val="accent2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5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529057" y="2278099"/>
            <a:ext cx="1366837" cy="1366837"/>
          </a:xfrm>
          <a:prstGeom prst="ellipse">
            <a:avLst/>
          </a:prstGeom>
          <a:ln w="57150">
            <a:solidFill>
              <a:schemeClr val="accent3"/>
            </a:solidFill>
          </a:ln>
        </p:spPr>
        <p:txBody>
          <a:bodyPr>
            <a:norm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868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37125" y="3083109"/>
            <a:ext cx="2317750" cy="2317750"/>
          </a:xfrm>
          <a:prstGeom prst="ellipse">
            <a:avLst/>
          </a:prstGeom>
          <a:ln w="98425">
            <a:solidFill>
              <a:schemeClr val="accent6"/>
            </a:solidFill>
          </a:ln>
        </p:spPr>
        <p:txBody>
          <a:bodyPr>
            <a:norm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32139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39908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Rectangle 13"/>
          <p:cNvSpPr/>
          <p:nvPr userDrawn="1"/>
        </p:nvSpPr>
        <p:spPr>
          <a:xfrm>
            <a:off x="11528983" y="273543"/>
            <a:ext cx="461914" cy="3676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11528983" y="641189"/>
            <a:ext cx="46191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40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560205" y="305131"/>
            <a:ext cx="399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</a:rPr>
              <a:pPr algn="ctr"/>
              <a:t>‹#›</a:t>
            </a:fld>
            <a:endParaRPr lang="id-ID" sz="11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47419" y="6409324"/>
            <a:ext cx="224082" cy="221156"/>
            <a:chOff x="4328868" y="5502988"/>
            <a:chExt cx="500307" cy="493774"/>
          </a:xfrm>
        </p:grpSpPr>
        <p:sp>
          <p:nvSpPr>
            <p:cNvPr id="25" name="Freeform 24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5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7" name="Group 26"/>
          <p:cNvGrpSpPr/>
          <p:nvPr userDrawn="1"/>
        </p:nvGrpSpPr>
        <p:grpSpPr>
          <a:xfrm flipH="1">
            <a:off x="933709" y="6409324"/>
            <a:ext cx="224082" cy="221156"/>
            <a:chOff x="4328868" y="5502988"/>
            <a:chExt cx="500307" cy="493774"/>
          </a:xfrm>
        </p:grpSpPr>
        <p:sp>
          <p:nvSpPr>
            <p:cNvPr id="28" name="Freeform 27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28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cxnSp>
        <p:nvCxnSpPr>
          <p:cNvPr id="30" name="Straight Connector 29"/>
          <p:cNvCxnSpPr/>
          <p:nvPr userDrawn="1"/>
        </p:nvCxnSpPr>
        <p:spPr>
          <a:xfrm>
            <a:off x="552709" y="6522684"/>
            <a:ext cx="381000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4204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5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BC63-C649-42C3-9C85-0F873F8F0B35}" type="datetimeFigureOut">
              <a:rPr lang="id-ID" smtClean="0"/>
              <a:t>03/08/2017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DFD3-2AF0-4B06-81C8-CF1C6F54D29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730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59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0" r:id="rId19"/>
    <p:sldLayoutId id="2147483668" r:id="rId20"/>
    <p:sldLayoutId id="2147483667" r:id="rId21"/>
    <p:sldLayoutId id="2147483669" r:id="rId22"/>
    <p:sldLayoutId id="2147483672" r:id="rId23"/>
    <p:sldLayoutId id="2147483674" r:id="rId24"/>
    <p:sldLayoutId id="2147483676" r:id="rId25"/>
    <p:sldLayoutId id="214748381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2352" y="1371600"/>
            <a:ext cx="975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92352" y="2377440"/>
            <a:ext cx="9753600" cy="370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9187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7EB60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 i="1" dirty="0" err="1">
                <a:latin typeface="Gill Sans"/>
                <a:cs typeface="Gill Sans"/>
              </a:rPr>
              <a:t>orcid.org</a:t>
            </a:r>
            <a:endParaRPr lang="fr-FR" i="1" dirty="0">
              <a:latin typeface="Gill Sans"/>
              <a:cs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68427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6087F1-0329-B24E-A6F7-8CF24DD82AC7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128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 MT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10000"/>
        <a:buFont typeface="Arial" charset="0"/>
        <a:buChar char="•"/>
        <a:defRPr sz="3200" kern="12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3"/>
        </a:buClr>
        <a:buSzPct val="105000"/>
        <a:buFont typeface="Arial"/>
        <a:buChar char="•"/>
        <a:defRPr sz="2800" kern="1200">
          <a:solidFill>
            <a:schemeClr val="bg2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Wingdings" charset="2"/>
        <a:buChar char="§"/>
        <a:defRPr sz="2400" kern="1200">
          <a:solidFill>
            <a:schemeClr val="bg2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chemeClr val="bg2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chemeClr val="bg2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BC63-C649-42C3-9C85-0F873F8F0B35}" type="datetimeFigureOut">
              <a:rPr lang="id-ID" smtClean="0"/>
              <a:t>03/08/2017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DFD3-2AF0-4B06-81C8-CF1C6F54D29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8891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FBC63-C649-42C3-9C85-0F873F8F0B35}" type="datetimeFigureOut">
              <a:rPr lang="id-ID" smtClean="0"/>
              <a:t>03/08/2017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DFD3-2AF0-4B06-81C8-CF1C6F54D29C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70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.gwu.edu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ivo.brown.edu/" TargetMode="External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A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C57AEB16-2627-4338-B1FD-398C6ABACB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15032" y="4865304"/>
            <a:ext cx="3561936" cy="113877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r>
              <a:rPr lang="en-US" sz="2800" b="1" spc="-151" dirty="0">
                <a:solidFill>
                  <a:schemeClr val="bg1"/>
                </a:solidFill>
              </a:rPr>
              <a:t>Kannan P</a:t>
            </a:r>
          </a:p>
          <a:p>
            <a:r>
              <a:rPr lang="en-US" sz="2000" spc="-15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Scientist C,  INFLIBNET Centre | kannan@inflibnet.ac.in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63776" y="2678295"/>
            <a:ext cx="76579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Source Sans Pro Light" panose="020B0403030403020204" pitchFamily="34" charset="0"/>
              </a:rPr>
              <a:t>VIVO: Faculty Research Information System and Discovery</a:t>
            </a:r>
            <a:endParaRPr lang="id-ID" sz="4000" dirty="0">
              <a:solidFill>
                <a:schemeClr val="accent1">
                  <a:lumMod val="40000"/>
                  <a:lumOff val="60000"/>
                </a:schemeClr>
              </a:solidFill>
              <a:latin typeface="Source Sans Pro Light" panose="020B04030304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AC7C7-8D6B-4FCE-B35A-74D53F5B2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t="18793" r="65819" b="7831"/>
          <a:stretch/>
        </p:blipFill>
        <p:spPr>
          <a:xfrm>
            <a:off x="584167" y="1439119"/>
            <a:ext cx="2956467" cy="30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5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53" y="974741"/>
            <a:ext cx="6059781" cy="7071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043" y="123675"/>
            <a:ext cx="58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Before VIVO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35008" y="71993"/>
            <a:ext cx="58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After VIVO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629237" y="3422178"/>
            <a:ext cx="1303020" cy="2925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33710" y="2072640"/>
            <a:ext cx="1303020" cy="92583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617807" y="3047631"/>
            <a:ext cx="1303020" cy="31278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72500" y="2620672"/>
            <a:ext cx="2022447" cy="377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Publication Count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190615" y="5958552"/>
            <a:ext cx="1190174" cy="3777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Altmetric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067961" y="6077419"/>
            <a:ext cx="970074" cy="18368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292414" y="3332980"/>
            <a:ext cx="2201050" cy="19345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 flipH="1">
            <a:off x="5398229" y="71993"/>
            <a:ext cx="13015" cy="664195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254498" y="3438768"/>
            <a:ext cx="1026181" cy="14191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SKOS: AGROVOC, GEMET, LCSH, UMLS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74370" y="3426740"/>
            <a:ext cx="2022447" cy="3055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Map of Science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559270" y="3047631"/>
            <a:ext cx="2022447" cy="3127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Co-author Network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8" y="929643"/>
            <a:ext cx="3938758" cy="5606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t="1022"/>
          <a:stretch/>
        </p:blipFill>
        <p:spPr>
          <a:xfrm>
            <a:off x="6035007" y="940451"/>
            <a:ext cx="5897249" cy="65809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07" y="963068"/>
            <a:ext cx="6201909" cy="547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 animBg="1"/>
      <p:bldP spid="16" grpId="0" animBg="1"/>
      <p:bldP spid="17" grpId="0" animBg="1"/>
      <p:bldP spid="21" grpId="0" animBg="1"/>
      <p:bldP spid="24" grpId="0" animBg="1"/>
      <p:bldP spid="29" grpId="0" animBg="1"/>
      <p:bldP spid="35" grpId="0" animBg="1"/>
      <p:bldP spid="34" grpId="0" animBg="1"/>
      <p:bldP spid="23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4004" y="106283"/>
            <a:ext cx="58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Map of Science for Institute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6008" y="71993"/>
            <a:ext cx="58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Temporal Graph for faculty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198329" y="71993"/>
            <a:ext cx="13015" cy="6641958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1143000"/>
            <a:ext cx="6188076" cy="5200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509" y="1143000"/>
            <a:ext cx="593397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4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16200000">
            <a:off x="-2069796" y="2849483"/>
            <a:ext cx="581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Capability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05" y="516542"/>
            <a:ext cx="8622996" cy="60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53" y="868537"/>
            <a:ext cx="10872592" cy="59894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8751" y="211859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List of Ontology used in VIVO</a:t>
            </a:r>
          </a:p>
        </p:txBody>
      </p:sp>
    </p:spTree>
    <p:extLst>
      <p:ext uri="{BB962C8B-B14F-4D97-AF65-F5344CB8AC3E}">
        <p14:creationId xmlns:p14="http://schemas.microsoft.com/office/powerpoint/2010/main" val="31754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4CFE97-590E-408D-A651-1BBCBC64C5C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94496-E218-4FFC-85B2-6B60384F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14" y="2085883"/>
            <a:ext cx="2809571" cy="9609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1D9D38-7E3D-4713-87D5-C0070F8B0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71" y="1885333"/>
            <a:ext cx="3362325" cy="136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8F633-35A9-4B94-91AE-0367992AA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5" y="4366642"/>
            <a:ext cx="3905250" cy="1171575"/>
          </a:xfrm>
          <a:prstGeom prst="rect">
            <a:avLst/>
          </a:prstGeom>
        </p:spPr>
      </p:pic>
      <p:pic>
        <p:nvPicPr>
          <p:cNvPr id="11" name="Picture 2" descr="Image result for web of science">
            <a:extLst>
              <a:ext uri="{FF2B5EF4-FFF2-40B4-BE49-F238E27FC236}">
                <a16:creationId xmlns:a16="http://schemas.microsoft.com/office/drawing/2014/main" id="{0958C977-E7B9-4684-920A-B4FCAF4E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747" y="4164786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AD30D1-2AC1-43AC-98B3-804DF4A90B02}"/>
              </a:ext>
            </a:extLst>
          </p:cNvPr>
          <p:cNvSpPr txBox="1">
            <a:spLocks/>
          </p:cNvSpPr>
          <p:nvPr/>
        </p:nvSpPr>
        <p:spPr>
          <a:xfrm>
            <a:off x="898901" y="419677"/>
            <a:ext cx="4929159" cy="7116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Authorised Service Providers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6C3770-BC4F-4A43-9430-BB17B70F1D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69" y="3247408"/>
            <a:ext cx="1161997" cy="11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4687539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Who is using VIVO?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15EDB-AC29-4905-AA1A-C9FA0B3C9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43" y="143559"/>
            <a:ext cx="1083518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6FA0D-8FD5-4B19-A772-B46898AE2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522" y="2577982"/>
            <a:ext cx="10115550" cy="33147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7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6200000">
            <a:off x="-4687539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</a:rPr>
              <a:t>Who is using VIVO?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047" y="2885548"/>
            <a:ext cx="2743944" cy="1192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6" y="1070721"/>
            <a:ext cx="2553762" cy="11378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73" y="612762"/>
            <a:ext cx="2053761" cy="2053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0"/>
          <a:stretch/>
        </p:blipFill>
        <p:spPr>
          <a:xfrm>
            <a:off x="8308628" y="4682837"/>
            <a:ext cx="2405756" cy="11443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0" y="4791075"/>
            <a:ext cx="3320795" cy="1036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7"/>
          <a:stretch/>
        </p:blipFill>
        <p:spPr>
          <a:xfrm>
            <a:off x="5648417" y="5066236"/>
            <a:ext cx="1824136" cy="48576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4647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8-16 at 4.17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1" y="0"/>
            <a:ext cx="11042099" cy="856326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 rot="16200000">
            <a:off x="-4687539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Who is using VIVO?</a:t>
            </a:r>
          </a:p>
        </p:txBody>
      </p:sp>
    </p:spTree>
    <p:extLst>
      <p:ext uri="{BB962C8B-B14F-4D97-AF65-F5344CB8AC3E}">
        <p14:creationId xmlns:p14="http://schemas.microsoft.com/office/powerpoint/2010/main" val="17236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00" y="-1"/>
            <a:ext cx="10819200" cy="9327125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354" y="1042887"/>
            <a:ext cx="3867629" cy="236593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8" name="Rectangle 7"/>
          <p:cNvSpPr/>
          <p:nvPr/>
        </p:nvSpPr>
        <p:spPr>
          <a:xfrm>
            <a:off x="1452437" y="6082749"/>
            <a:ext cx="9285136" cy="8984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205247"/>
            <a:ext cx="9144000" cy="65275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Andale Mono" charset="0"/>
                <a:cs typeface="Andale Mono" charset="0"/>
              </a:rPr>
              <a:t>https://experts.colorado.edu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4687539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Who is using VIVO?</a:t>
            </a:r>
          </a:p>
        </p:txBody>
      </p:sp>
    </p:spTree>
    <p:extLst>
      <p:ext uri="{BB962C8B-B14F-4D97-AF65-F5344CB8AC3E}">
        <p14:creationId xmlns:p14="http://schemas.microsoft.com/office/powerpoint/2010/main" val="139351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Shape 57" descr="Screen Shot 2016-08-15 at 11.19.22 AM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35702" y="137303"/>
            <a:ext cx="10356298" cy="749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58"/>
          <p:cNvSpPr txBox="1"/>
          <p:nvPr/>
        </p:nvSpPr>
        <p:spPr>
          <a:xfrm>
            <a:off x="7200300" y="6091834"/>
            <a:ext cx="3156000" cy="6340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r>
              <a:rPr lang="en" sz="2300" u="sng" dirty="0">
                <a:solidFill>
                  <a:schemeClr val="hlink"/>
                </a:solidFill>
                <a:hlinkClick r:id="rId3"/>
              </a:rPr>
              <a:t>https://expert.gwu.edu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6200000">
            <a:off x="-4410444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Who is using VIVO?</a:t>
            </a:r>
          </a:p>
        </p:txBody>
      </p:sp>
    </p:spTree>
    <p:extLst>
      <p:ext uri="{BB962C8B-B14F-4D97-AF65-F5344CB8AC3E}">
        <p14:creationId xmlns:p14="http://schemas.microsoft.com/office/powerpoint/2010/main" val="27788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324" y="220661"/>
            <a:ext cx="11522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How are research related information shared or disseminated?</a:t>
            </a:r>
            <a:endParaRPr lang="id-ID" sz="3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1191937" y="1258801"/>
            <a:ext cx="6684704" cy="5049532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8" name="Rectangle 187"/>
          <p:cNvSpPr/>
          <p:nvPr/>
        </p:nvSpPr>
        <p:spPr>
          <a:xfrm>
            <a:off x="1191938" y="1300160"/>
            <a:ext cx="6684704" cy="492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4" name="TextBox 213"/>
          <p:cNvSpPr txBox="1"/>
          <p:nvPr/>
        </p:nvSpPr>
        <p:spPr>
          <a:xfrm>
            <a:off x="1309241" y="1153347"/>
            <a:ext cx="61059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</a:rPr>
              <a:t>Institutional repositories / National level repositories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</a:rPr>
              <a:t>Faculty profile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</a:rPr>
              <a:t>Preprint archives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</a:rPr>
              <a:t>Data repository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+mj-lt"/>
              </a:rPr>
              <a:t>Open Access Journal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Academic Identity registry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Citation databases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8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985" r="17916" b="19076"/>
          <a:stretch/>
        </p:blipFill>
        <p:spPr>
          <a:xfrm>
            <a:off x="8277225" y="1975644"/>
            <a:ext cx="3914775" cy="37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7" grpId="0" animBg="1"/>
      <p:bldP spid="188" grpId="0" animBg="1"/>
      <p:bldP spid="2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7-18 at 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046" y="409497"/>
            <a:ext cx="9708954" cy="6853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1853" y="6464057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  <a:hlinkClick r:id="rId3"/>
              </a:rPr>
              <a:t>https://vivo.brown.edu</a:t>
            </a:r>
            <a:r>
              <a:rPr lang="en-US" dirty="0">
                <a:latin typeface="Arial"/>
                <a:cs typeface="Arial"/>
              </a:rPr>
              <a:t>       </a:t>
            </a:r>
          </a:p>
        </p:txBody>
      </p:sp>
      <p:pic>
        <p:nvPicPr>
          <p:cNvPr id="8" name="Picture 7" descr="header-background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88" y="-1"/>
            <a:ext cx="10264106" cy="59574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 rot="16200000">
            <a:off x="-4050227" y="419677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Who is using VIVO?</a:t>
            </a:r>
          </a:p>
        </p:txBody>
      </p:sp>
    </p:spTree>
    <p:extLst>
      <p:ext uri="{BB962C8B-B14F-4D97-AF65-F5344CB8AC3E}">
        <p14:creationId xmlns:p14="http://schemas.microsoft.com/office/powerpoint/2010/main" val="153702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>
          <a:xfrm rot="16200000">
            <a:off x="-4007054" y="366512"/>
            <a:ext cx="10515600" cy="4555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Who is using VIVO?</a:t>
            </a:r>
          </a:p>
        </p:txBody>
      </p:sp>
      <p:pic>
        <p:nvPicPr>
          <p:cNvPr id="26" name="Screen Shot 2015-08-09 at 9.12.3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808" y="56277"/>
            <a:ext cx="10971043" cy="67379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0993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V="1">
            <a:off x="6096000" y="2363796"/>
            <a:ext cx="0" cy="79242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941125" y="3753716"/>
            <a:ext cx="79806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351509" y="3626123"/>
            <a:ext cx="798063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51534" y="72859"/>
            <a:ext cx="2888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Use Case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5842794" y="829259"/>
            <a:ext cx="506412" cy="506174"/>
          </a:xfrm>
          <a:custGeom>
            <a:avLst/>
            <a:gdLst>
              <a:gd name="T0" fmla="*/ 1726 w 2124"/>
              <a:gd name="T1" fmla="*/ 1327 h 2123"/>
              <a:gd name="T2" fmla="*/ 1726 w 2124"/>
              <a:gd name="T3" fmla="*/ 929 h 2123"/>
              <a:gd name="T4" fmla="*/ 1195 w 2124"/>
              <a:gd name="T5" fmla="*/ 929 h 2123"/>
              <a:gd name="T6" fmla="*/ 1195 w 2124"/>
              <a:gd name="T7" fmla="*/ 796 h 2123"/>
              <a:gd name="T8" fmla="*/ 1593 w 2124"/>
              <a:gd name="T9" fmla="*/ 796 h 2123"/>
              <a:gd name="T10" fmla="*/ 1593 w 2124"/>
              <a:gd name="T11" fmla="*/ 0 h 2123"/>
              <a:gd name="T12" fmla="*/ 664 w 2124"/>
              <a:gd name="T13" fmla="*/ 0 h 2123"/>
              <a:gd name="T14" fmla="*/ 664 w 2124"/>
              <a:gd name="T15" fmla="*/ 796 h 2123"/>
              <a:gd name="T16" fmla="*/ 1062 w 2124"/>
              <a:gd name="T17" fmla="*/ 796 h 2123"/>
              <a:gd name="T18" fmla="*/ 1062 w 2124"/>
              <a:gd name="T19" fmla="*/ 929 h 2123"/>
              <a:gd name="T20" fmla="*/ 399 w 2124"/>
              <a:gd name="T21" fmla="*/ 929 h 2123"/>
              <a:gd name="T22" fmla="*/ 399 w 2124"/>
              <a:gd name="T23" fmla="*/ 1327 h 2123"/>
              <a:gd name="T24" fmla="*/ 0 w 2124"/>
              <a:gd name="T25" fmla="*/ 1327 h 2123"/>
              <a:gd name="T26" fmla="*/ 0 w 2124"/>
              <a:gd name="T27" fmla="*/ 2123 h 2123"/>
              <a:gd name="T28" fmla="*/ 930 w 2124"/>
              <a:gd name="T29" fmla="*/ 2123 h 2123"/>
              <a:gd name="T30" fmla="*/ 930 w 2124"/>
              <a:gd name="T31" fmla="*/ 1327 h 2123"/>
              <a:gd name="T32" fmla="*/ 531 w 2124"/>
              <a:gd name="T33" fmla="*/ 1327 h 2123"/>
              <a:gd name="T34" fmla="*/ 531 w 2124"/>
              <a:gd name="T35" fmla="*/ 1061 h 2123"/>
              <a:gd name="T36" fmla="*/ 1593 w 2124"/>
              <a:gd name="T37" fmla="*/ 1061 h 2123"/>
              <a:gd name="T38" fmla="*/ 1593 w 2124"/>
              <a:gd name="T39" fmla="*/ 1327 h 2123"/>
              <a:gd name="T40" fmla="*/ 1195 w 2124"/>
              <a:gd name="T41" fmla="*/ 1327 h 2123"/>
              <a:gd name="T42" fmla="*/ 1195 w 2124"/>
              <a:gd name="T43" fmla="*/ 2123 h 2123"/>
              <a:gd name="T44" fmla="*/ 2124 w 2124"/>
              <a:gd name="T45" fmla="*/ 2123 h 2123"/>
              <a:gd name="T46" fmla="*/ 2124 w 2124"/>
              <a:gd name="T47" fmla="*/ 1327 h 2123"/>
              <a:gd name="T48" fmla="*/ 1726 w 2124"/>
              <a:gd name="T49" fmla="*/ 1327 h 2123"/>
              <a:gd name="T50" fmla="*/ 797 w 2124"/>
              <a:gd name="T51" fmla="*/ 1460 h 2123"/>
              <a:gd name="T52" fmla="*/ 797 w 2124"/>
              <a:gd name="T53" fmla="*/ 1592 h 2123"/>
              <a:gd name="T54" fmla="*/ 133 w 2124"/>
              <a:gd name="T55" fmla="*/ 1592 h 2123"/>
              <a:gd name="T56" fmla="*/ 133 w 2124"/>
              <a:gd name="T57" fmla="*/ 1460 h 2123"/>
              <a:gd name="T58" fmla="*/ 797 w 2124"/>
              <a:gd name="T59" fmla="*/ 1460 h 2123"/>
              <a:gd name="T60" fmla="*/ 797 w 2124"/>
              <a:gd name="T61" fmla="*/ 265 h 2123"/>
              <a:gd name="T62" fmla="*/ 797 w 2124"/>
              <a:gd name="T63" fmla="*/ 132 h 2123"/>
              <a:gd name="T64" fmla="*/ 1460 w 2124"/>
              <a:gd name="T65" fmla="*/ 132 h 2123"/>
              <a:gd name="T66" fmla="*/ 1460 w 2124"/>
              <a:gd name="T67" fmla="*/ 265 h 2123"/>
              <a:gd name="T68" fmla="*/ 797 w 2124"/>
              <a:gd name="T69" fmla="*/ 265 h 2123"/>
              <a:gd name="T70" fmla="*/ 1991 w 2124"/>
              <a:gd name="T71" fmla="*/ 1592 h 2123"/>
              <a:gd name="T72" fmla="*/ 1328 w 2124"/>
              <a:gd name="T73" fmla="*/ 1592 h 2123"/>
              <a:gd name="T74" fmla="*/ 1328 w 2124"/>
              <a:gd name="T75" fmla="*/ 1460 h 2123"/>
              <a:gd name="T76" fmla="*/ 1991 w 2124"/>
              <a:gd name="T77" fmla="*/ 1460 h 2123"/>
              <a:gd name="T78" fmla="*/ 1991 w 2124"/>
              <a:gd name="T79" fmla="*/ 1592 h 2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24" h="2123">
                <a:moveTo>
                  <a:pt x="1726" y="1327"/>
                </a:moveTo>
                <a:lnTo>
                  <a:pt x="1726" y="929"/>
                </a:lnTo>
                <a:lnTo>
                  <a:pt x="1195" y="929"/>
                </a:lnTo>
                <a:lnTo>
                  <a:pt x="1195" y="796"/>
                </a:lnTo>
                <a:lnTo>
                  <a:pt x="1593" y="796"/>
                </a:lnTo>
                <a:lnTo>
                  <a:pt x="1593" y="0"/>
                </a:lnTo>
                <a:lnTo>
                  <a:pt x="664" y="0"/>
                </a:lnTo>
                <a:lnTo>
                  <a:pt x="664" y="796"/>
                </a:lnTo>
                <a:lnTo>
                  <a:pt x="1062" y="796"/>
                </a:lnTo>
                <a:lnTo>
                  <a:pt x="1062" y="929"/>
                </a:lnTo>
                <a:lnTo>
                  <a:pt x="399" y="929"/>
                </a:lnTo>
                <a:lnTo>
                  <a:pt x="399" y="1327"/>
                </a:lnTo>
                <a:lnTo>
                  <a:pt x="0" y="1327"/>
                </a:lnTo>
                <a:lnTo>
                  <a:pt x="0" y="2123"/>
                </a:lnTo>
                <a:lnTo>
                  <a:pt x="930" y="2123"/>
                </a:lnTo>
                <a:lnTo>
                  <a:pt x="930" y="1327"/>
                </a:lnTo>
                <a:lnTo>
                  <a:pt x="531" y="1327"/>
                </a:lnTo>
                <a:lnTo>
                  <a:pt x="531" y="1061"/>
                </a:lnTo>
                <a:lnTo>
                  <a:pt x="1593" y="1061"/>
                </a:lnTo>
                <a:lnTo>
                  <a:pt x="1593" y="1327"/>
                </a:lnTo>
                <a:lnTo>
                  <a:pt x="1195" y="1327"/>
                </a:lnTo>
                <a:lnTo>
                  <a:pt x="1195" y="2123"/>
                </a:lnTo>
                <a:lnTo>
                  <a:pt x="2124" y="2123"/>
                </a:lnTo>
                <a:lnTo>
                  <a:pt x="2124" y="1327"/>
                </a:lnTo>
                <a:lnTo>
                  <a:pt x="1726" y="1327"/>
                </a:lnTo>
                <a:close/>
                <a:moveTo>
                  <a:pt x="797" y="1460"/>
                </a:moveTo>
                <a:lnTo>
                  <a:pt x="797" y="1592"/>
                </a:lnTo>
                <a:lnTo>
                  <a:pt x="133" y="1592"/>
                </a:lnTo>
                <a:lnTo>
                  <a:pt x="133" y="1460"/>
                </a:lnTo>
                <a:lnTo>
                  <a:pt x="797" y="1460"/>
                </a:lnTo>
                <a:close/>
                <a:moveTo>
                  <a:pt x="797" y="265"/>
                </a:moveTo>
                <a:lnTo>
                  <a:pt x="797" y="132"/>
                </a:lnTo>
                <a:lnTo>
                  <a:pt x="1460" y="132"/>
                </a:lnTo>
                <a:lnTo>
                  <a:pt x="1460" y="265"/>
                </a:lnTo>
                <a:lnTo>
                  <a:pt x="797" y="265"/>
                </a:lnTo>
                <a:close/>
                <a:moveTo>
                  <a:pt x="1991" y="1592"/>
                </a:moveTo>
                <a:lnTo>
                  <a:pt x="1328" y="1592"/>
                </a:lnTo>
                <a:lnTo>
                  <a:pt x="1328" y="1460"/>
                </a:lnTo>
                <a:lnTo>
                  <a:pt x="1991" y="1460"/>
                </a:lnTo>
                <a:lnTo>
                  <a:pt x="1991" y="159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1315" y="3012134"/>
            <a:ext cx="3730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Research Information System @</a:t>
            </a:r>
          </a:p>
          <a:p>
            <a:pPr lvl="0" algn="ctr"/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National Level </a:t>
            </a:r>
          </a:p>
          <a:p>
            <a:pPr lvl="0" algn="ctr"/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Academic Associations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9118" y="3096192"/>
            <a:ext cx="3794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Research Information System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@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Organisation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30763" y="1382636"/>
            <a:ext cx="37305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Research Information System @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Group of Institutes 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R&amp;D Laboratories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  <p:sp>
        <p:nvSpPr>
          <p:cNvPr id="59" name="Freeform 31"/>
          <p:cNvSpPr>
            <a:spLocks noEditPoints="1"/>
          </p:cNvSpPr>
          <p:nvPr/>
        </p:nvSpPr>
        <p:spPr bwMode="auto">
          <a:xfrm>
            <a:off x="9161975" y="2261471"/>
            <a:ext cx="749186" cy="750663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60" name="Group 59"/>
          <p:cNvGrpSpPr/>
          <p:nvPr/>
        </p:nvGrpSpPr>
        <p:grpSpPr>
          <a:xfrm>
            <a:off x="2240522" y="2454466"/>
            <a:ext cx="796564" cy="547205"/>
            <a:chOff x="9902825" y="4503738"/>
            <a:chExt cx="365125" cy="250825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61" name="Freeform 119"/>
            <p:cNvSpPr>
              <a:spLocks/>
            </p:cNvSpPr>
            <p:nvPr/>
          </p:nvSpPr>
          <p:spPr bwMode="auto">
            <a:xfrm>
              <a:off x="9948863" y="4549776"/>
              <a:ext cx="107950" cy="95250"/>
            </a:xfrm>
            <a:custGeom>
              <a:avLst/>
              <a:gdLst>
                <a:gd name="T0" fmla="*/ 18 w 19"/>
                <a:gd name="T1" fmla="*/ 17 h 17"/>
                <a:gd name="T2" fmla="*/ 18 w 19"/>
                <a:gd name="T3" fmla="*/ 14 h 17"/>
                <a:gd name="T4" fmla="*/ 14 w 19"/>
                <a:gd name="T5" fmla="*/ 12 h 17"/>
                <a:gd name="T6" fmla="*/ 12 w 19"/>
                <a:gd name="T7" fmla="*/ 11 h 17"/>
                <a:gd name="T8" fmla="*/ 12 w 19"/>
                <a:gd name="T9" fmla="*/ 9 h 17"/>
                <a:gd name="T10" fmla="*/ 12 w 19"/>
                <a:gd name="T11" fmla="*/ 7 h 17"/>
                <a:gd name="T12" fmla="*/ 13 w 19"/>
                <a:gd name="T13" fmla="*/ 6 h 17"/>
                <a:gd name="T14" fmla="*/ 13 w 19"/>
                <a:gd name="T15" fmla="*/ 5 h 17"/>
                <a:gd name="T16" fmla="*/ 13 w 19"/>
                <a:gd name="T17" fmla="*/ 3 h 17"/>
                <a:gd name="T18" fmla="*/ 9 w 19"/>
                <a:gd name="T19" fmla="*/ 0 h 17"/>
                <a:gd name="T20" fmla="*/ 6 w 19"/>
                <a:gd name="T21" fmla="*/ 3 h 17"/>
                <a:gd name="T22" fmla="*/ 6 w 19"/>
                <a:gd name="T23" fmla="*/ 5 h 17"/>
                <a:gd name="T24" fmla="*/ 5 w 19"/>
                <a:gd name="T25" fmla="*/ 6 h 17"/>
                <a:gd name="T26" fmla="*/ 6 w 19"/>
                <a:gd name="T27" fmla="*/ 7 h 17"/>
                <a:gd name="T28" fmla="*/ 7 w 19"/>
                <a:gd name="T29" fmla="*/ 9 h 17"/>
                <a:gd name="T30" fmla="*/ 7 w 19"/>
                <a:gd name="T31" fmla="*/ 11 h 17"/>
                <a:gd name="T32" fmla="*/ 5 w 19"/>
                <a:gd name="T33" fmla="*/ 12 h 17"/>
                <a:gd name="T34" fmla="*/ 0 w 19"/>
                <a:gd name="T35" fmla="*/ 14 h 17"/>
                <a:gd name="T36" fmla="*/ 0 w 19"/>
                <a:gd name="T37" fmla="*/ 17 h 17"/>
                <a:gd name="T38" fmla="*/ 18 w 19"/>
                <a:gd name="T3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8" y="17"/>
                  </a:moveTo>
                  <a:cubicBezTo>
                    <a:pt x="18" y="17"/>
                    <a:pt x="19" y="15"/>
                    <a:pt x="18" y="14"/>
                  </a:cubicBezTo>
                  <a:cubicBezTo>
                    <a:pt x="18" y="14"/>
                    <a:pt x="16" y="13"/>
                    <a:pt x="14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7"/>
                  </a:cubicBezTo>
                  <a:cubicBezTo>
                    <a:pt x="13" y="7"/>
                    <a:pt x="13" y="7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3" y="4"/>
                    <a:pt x="13" y="3"/>
                    <a:pt x="13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7" y="0"/>
                    <a:pt x="6" y="1"/>
                    <a:pt x="6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6" y="11"/>
                    <a:pt x="5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0" y="15"/>
                    <a:pt x="0" y="17"/>
                    <a:pt x="0" y="17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Rectangle 120"/>
            <p:cNvSpPr>
              <a:spLocks noChangeArrowheads="1"/>
            </p:cNvSpPr>
            <p:nvPr/>
          </p:nvSpPr>
          <p:spPr bwMode="auto">
            <a:xfrm>
              <a:off x="10085388" y="4549776"/>
              <a:ext cx="90487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Rectangle 121"/>
            <p:cNvSpPr>
              <a:spLocks noChangeArrowheads="1"/>
            </p:cNvSpPr>
            <p:nvPr/>
          </p:nvSpPr>
          <p:spPr bwMode="auto">
            <a:xfrm>
              <a:off x="10085388" y="4594226"/>
              <a:ext cx="136525" cy="238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Rectangle 122"/>
            <p:cNvSpPr>
              <a:spLocks noChangeArrowheads="1"/>
            </p:cNvSpPr>
            <p:nvPr/>
          </p:nvSpPr>
          <p:spPr bwMode="auto">
            <a:xfrm>
              <a:off x="10085388" y="4640263"/>
              <a:ext cx="114300" cy="22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123"/>
            <p:cNvSpPr>
              <a:spLocks noEditPoints="1"/>
            </p:cNvSpPr>
            <p:nvPr/>
          </p:nvSpPr>
          <p:spPr bwMode="auto">
            <a:xfrm>
              <a:off x="9902825" y="4503738"/>
              <a:ext cx="365125" cy="250825"/>
            </a:xfrm>
            <a:custGeom>
              <a:avLst/>
              <a:gdLst>
                <a:gd name="T0" fmla="*/ 0 w 64"/>
                <a:gd name="T1" fmla="*/ 0 h 44"/>
                <a:gd name="T2" fmla="*/ 0 w 64"/>
                <a:gd name="T3" fmla="*/ 44 h 44"/>
                <a:gd name="T4" fmla="*/ 64 w 64"/>
                <a:gd name="T5" fmla="*/ 44 h 44"/>
                <a:gd name="T6" fmla="*/ 64 w 64"/>
                <a:gd name="T7" fmla="*/ 0 h 44"/>
                <a:gd name="T8" fmla="*/ 0 w 64"/>
                <a:gd name="T9" fmla="*/ 0 h 44"/>
                <a:gd name="T10" fmla="*/ 60 w 64"/>
                <a:gd name="T11" fmla="*/ 40 h 44"/>
                <a:gd name="T12" fmla="*/ 52 w 64"/>
                <a:gd name="T13" fmla="*/ 40 h 44"/>
                <a:gd name="T14" fmla="*/ 52 w 64"/>
                <a:gd name="T15" fmla="*/ 38 h 44"/>
                <a:gd name="T16" fmla="*/ 46 w 64"/>
                <a:gd name="T17" fmla="*/ 32 h 44"/>
                <a:gd name="T18" fmla="*/ 40 w 64"/>
                <a:gd name="T19" fmla="*/ 38 h 44"/>
                <a:gd name="T20" fmla="*/ 40 w 64"/>
                <a:gd name="T21" fmla="*/ 40 h 44"/>
                <a:gd name="T22" fmla="*/ 24 w 64"/>
                <a:gd name="T23" fmla="*/ 40 h 44"/>
                <a:gd name="T24" fmla="*/ 24 w 64"/>
                <a:gd name="T25" fmla="*/ 38 h 44"/>
                <a:gd name="T26" fmla="*/ 18 w 64"/>
                <a:gd name="T27" fmla="*/ 32 h 44"/>
                <a:gd name="T28" fmla="*/ 12 w 64"/>
                <a:gd name="T29" fmla="*/ 38 h 44"/>
                <a:gd name="T30" fmla="*/ 12 w 64"/>
                <a:gd name="T31" fmla="*/ 40 h 44"/>
                <a:gd name="T32" fmla="*/ 4 w 64"/>
                <a:gd name="T33" fmla="*/ 40 h 44"/>
                <a:gd name="T34" fmla="*/ 4 w 64"/>
                <a:gd name="T35" fmla="*/ 4 h 44"/>
                <a:gd name="T36" fmla="*/ 60 w 64"/>
                <a:gd name="T37" fmla="*/ 4 h 44"/>
                <a:gd name="T38" fmla="*/ 60 w 64"/>
                <a:gd name="T39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44">
                  <a:moveTo>
                    <a:pt x="0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4" y="0"/>
                    <a:pt x="64" y="0"/>
                    <a:pt x="64" y="0"/>
                  </a:cubicBezTo>
                  <a:lnTo>
                    <a:pt x="0" y="0"/>
                  </a:lnTo>
                  <a:close/>
                  <a:moveTo>
                    <a:pt x="60" y="40"/>
                  </a:moveTo>
                  <a:cubicBezTo>
                    <a:pt x="52" y="40"/>
                    <a:pt x="52" y="40"/>
                    <a:pt x="52" y="40"/>
                  </a:cubicBezTo>
                  <a:cubicBezTo>
                    <a:pt x="52" y="39"/>
                    <a:pt x="52" y="39"/>
                    <a:pt x="52" y="38"/>
                  </a:cubicBezTo>
                  <a:cubicBezTo>
                    <a:pt x="52" y="35"/>
                    <a:pt x="49" y="32"/>
                    <a:pt x="46" y="32"/>
                  </a:cubicBezTo>
                  <a:cubicBezTo>
                    <a:pt x="43" y="32"/>
                    <a:pt x="40" y="35"/>
                    <a:pt x="40" y="38"/>
                  </a:cubicBezTo>
                  <a:cubicBezTo>
                    <a:pt x="40" y="39"/>
                    <a:pt x="40" y="39"/>
                    <a:pt x="40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9"/>
                    <a:pt x="24" y="39"/>
                    <a:pt x="24" y="38"/>
                  </a:cubicBezTo>
                  <a:cubicBezTo>
                    <a:pt x="24" y="35"/>
                    <a:pt x="21" y="32"/>
                    <a:pt x="18" y="32"/>
                  </a:cubicBezTo>
                  <a:cubicBezTo>
                    <a:pt x="15" y="32"/>
                    <a:pt x="12" y="35"/>
                    <a:pt x="12" y="38"/>
                  </a:cubicBezTo>
                  <a:cubicBezTo>
                    <a:pt x="12" y="39"/>
                    <a:pt x="12" y="39"/>
                    <a:pt x="12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0" y="4"/>
                    <a:pt x="60" y="4"/>
                    <a:pt x="60" y="4"/>
                  </a:cubicBezTo>
                  <a:lnTo>
                    <a:pt x="6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5207" y="3125808"/>
            <a:ext cx="1711117" cy="1467449"/>
            <a:chOff x="5265207" y="3125808"/>
            <a:chExt cx="1711117" cy="1467449"/>
          </a:xfrm>
        </p:grpSpPr>
        <p:grpSp>
          <p:nvGrpSpPr>
            <p:cNvPr id="67" name="Group 66"/>
            <p:cNvGrpSpPr/>
            <p:nvPr/>
          </p:nvGrpSpPr>
          <p:grpSpPr>
            <a:xfrm>
              <a:off x="5265207" y="3125808"/>
              <a:ext cx="1711117" cy="1467449"/>
              <a:chOff x="4222570" y="3268989"/>
              <a:chExt cx="3746861" cy="3515306"/>
            </a:xfrm>
          </p:grpSpPr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222570" y="3268989"/>
                <a:ext cx="3746861" cy="3515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Freeform 46"/>
              <p:cNvSpPr>
                <a:spLocks/>
              </p:cNvSpPr>
              <p:nvPr/>
            </p:nvSpPr>
            <p:spPr bwMode="auto">
              <a:xfrm>
                <a:off x="4640810" y="3702483"/>
                <a:ext cx="3029173" cy="1710231"/>
              </a:xfrm>
              <a:custGeom>
                <a:avLst/>
                <a:gdLst>
                  <a:gd name="T0" fmla="*/ 2513 w 2513"/>
                  <a:gd name="T1" fmla="*/ 0 h 1561"/>
                  <a:gd name="T2" fmla="*/ 0 w 2513"/>
                  <a:gd name="T3" fmla="*/ 0 h 1561"/>
                  <a:gd name="T4" fmla="*/ 0 w 2513"/>
                  <a:gd name="T5" fmla="*/ 1561 h 1561"/>
                  <a:gd name="T6" fmla="*/ 2513 w 2513"/>
                  <a:gd name="T7" fmla="*/ 0 h 1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13" h="1561">
                    <a:moveTo>
                      <a:pt x="2513" y="0"/>
                    </a:moveTo>
                    <a:lnTo>
                      <a:pt x="0" y="0"/>
                    </a:lnTo>
                    <a:lnTo>
                      <a:pt x="0" y="1561"/>
                    </a:lnTo>
                    <a:lnTo>
                      <a:pt x="2513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  <a:alpha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83254" y="3475399"/>
              <a:ext cx="15201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Multi-institutional 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Search</a:t>
              </a:r>
            </a:p>
          </p:txBody>
        </p:sp>
      </p:grpSp>
      <p:cxnSp>
        <p:nvCxnSpPr>
          <p:cNvPr id="33" name="Connector: Elbow 32"/>
          <p:cNvCxnSpPr/>
          <p:nvPr/>
        </p:nvCxnSpPr>
        <p:spPr>
          <a:xfrm>
            <a:off x="2605430" y="4197311"/>
            <a:ext cx="2817404" cy="18380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/>
          <p:cNvCxnSpPr>
            <a:cxnSpLocks/>
          </p:cNvCxnSpPr>
          <p:nvPr/>
        </p:nvCxnSpPr>
        <p:spPr>
          <a:xfrm flipV="1">
            <a:off x="4188649" y="2936867"/>
            <a:ext cx="4108638" cy="48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/>
          <p:cNvCxnSpPr>
            <a:cxnSpLocks/>
          </p:cNvCxnSpPr>
          <p:nvPr/>
        </p:nvCxnSpPr>
        <p:spPr>
          <a:xfrm flipV="1">
            <a:off x="3191128" y="2013537"/>
            <a:ext cx="1633953" cy="6698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8946368">
            <a:off x="5855653" y="5738330"/>
            <a:ext cx="598398" cy="598398"/>
            <a:chOff x="6894513" y="5880100"/>
            <a:chExt cx="376238" cy="376238"/>
          </a:xfrm>
          <a:solidFill>
            <a:schemeClr val="accent3"/>
          </a:solidFill>
          <a:effectLst/>
        </p:grpSpPr>
        <p:sp>
          <p:nvSpPr>
            <p:cNvPr id="79" name="Freeform 103"/>
            <p:cNvSpPr>
              <a:spLocks noEditPoints="1"/>
            </p:cNvSpPr>
            <p:nvPr/>
          </p:nvSpPr>
          <p:spPr bwMode="auto">
            <a:xfrm>
              <a:off x="7005638" y="5880100"/>
              <a:ext cx="265113" cy="265113"/>
            </a:xfrm>
            <a:custGeom>
              <a:avLst/>
              <a:gdLst>
                <a:gd name="T0" fmla="*/ 31 w 45"/>
                <a:gd name="T1" fmla="*/ 5 h 45"/>
                <a:gd name="T2" fmla="*/ 18 w 45"/>
                <a:gd name="T3" fmla="*/ 13 h 45"/>
                <a:gd name="T4" fmla="*/ 1 w 45"/>
                <a:gd name="T5" fmla="*/ 30 h 45"/>
                <a:gd name="T6" fmla="*/ 1 w 45"/>
                <a:gd name="T7" fmla="*/ 35 h 45"/>
                <a:gd name="T8" fmla="*/ 10 w 45"/>
                <a:gd name="T9" fmla="*/ 44 h 45"/>
                <a:gd name="T10" fmla="*/ 15 w 45"/>
                <a:gd name="T11" fmla="*/ 44 h 45"/>
                <a:gd name="T12" fmla="*/ 32 w 45"/>
                <a:gd name="T13" fmla="*/ 27 h 45"/>
                <a:gd name="T14" fmla="*/ 40 w 45"/>
                <a:gd name="T15" fmla="*/ 14 h 45"/>
                <a:gd name="T16" fmla="*/ 45 w 45"/>
                <a:gd name="T17" fmla="*/ 0 h 45"/>
                <a:gd name="T18" fmla="*/ 31 w 45"/>
                <a:gd name="T19" fmla="*/ 5 h 45"/>
                <a:gd name="T20" fmla="*/ 20 w 45"/>
                <a:gd name="T21" fmla="*/ 34 h 45"/>
                <a:gd name="T22" fmla="*/ 11 w 45"/>
                <a:gd name="T23" fmla="*/ 34 h 45"/>
                <a:gd name="T24" fmla="*/ 11 w 45"/>
                <a:gd name="T25" fmla="*/ 25 h 45"/>
                <a:gd name="T26" fmla="*/ 20 w 45"/>
                <a:gd name="T27" fmla="*/ 25 h 45"/>
                <a:gd name="T28" fmla="*/ 20 w 45"/>
                <a:gd name="T29" fmla="*/ 34 h 45"/>
                <a:gd name="T30" fmla="*/ 31 w 45"/>
                <a:gd name="T31" fmla="*/ 23 h 45"/>
                <a:gd name="T32" fmla="*/ 22 w 45"/>
                <a:gd name="T33" fmla="*/ 23 h 45"/>
                <a:gd name="T34" fmla="*/ 22 w 45"/>
                <a:gd name="T35" fmla="*/ 14 h 45"/>
                <a:gd name="T36" fmla="*/ 31 w 45"/>
                <a:gd name="T37" fmla="*/ 14 h 45"/>
                <a:gd name="T38" fmla="*/ 31 w 45"/>
                <a:gd name="T39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45">
                  <a:moveTo>
                    <a:pt x="31" y="5"/>
                  </a:moveTo>
                  <a:cubicBezTo>
                    <a:pt x="27" y="6"/>
                    <a:pt x="21" y="10"/>
                    <a:pt x="18" y="13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1" y="45"/>
                    <a:pt x="14" y="45"/>
                    <a:pt x="15" y="44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24"/>
                    <a:pt x="39" y="18"/>
                    <a:pt x="40" y="14"/>
                  </a:cubicBezTo>
                  <a:cubicBezTo>
                    <a:pt x="45" y="0"/>
                    <a:pt x="45" y="0"/>
                    <a:pt x="45" y="0"/>
                  </a:cubicBezTo>
                  <a:lnTo>
                    <a:pt x="31" y="5"/>
                  </a:lnTo>
                  <a:close/>
                  <a:moveTo>
                    <a:pt x="20" y="34"/>
                  </a:moveTo>
                  <a:cubicBezTo>
                    <a:pt x="17" y="36"/>
                    <a:pt x="13" y="36"/>
                    <a:pt x="11" y="34"/>
                  </a:cubicBezTo>
                  <a:cubicBezTo>
                    <a:pt x="9" y="32"/>
                    <a:pt x="9" y="28"/>
                    <a:pt x="11" y="25"/>
                  </a:cubicBezTo>
                  <a:cubicBezTo>
                    <a:pt x="13" y="23"/>
                    <a:pt x="17" y="23"/>
                    <a:pt x="20" y="25"/>
                  </a:cubicBezTo>
                  <a:cubicBezTo>
                    <a:pt x="22" y="28"/>
                    <a:pt x="22" y="32"/>
                    <a:pt x="20" y="34"/>
                  </a:cubicBezTo>
                  <a:close/>
                  <a:moveTo>
                    <a:pt x="31" y="23"/>
                  </a:moveTo>
                  <a:cubicBezTo>
                    <a:pt x="29" y="25"/>
                    <a:pt x="25" y="25"/>
                    <a:pt x="22" y="23"/>
                  </a:cubicBezTo>
                  <a:cubicBezTo>
                    <a:pt x="20" y="20"/>
                    <a:pt x="20" y="16"/>
                    <a:pt x="22" y="14"/>
                  </a:cubicBezTo>
                  <a:cubicBezTo>
                    <a:pt x="25" y="12"/>
                    <a:pt x="29" y="12"/>
                    <a:pt x="31" y="14"/>
                  </a:cubicBezTo>
                  <a:cubicBezTo>
                    <a:pt x="33" y="16"/>
                    <a:pt x="33" y="20"/>
                    <a:pt x="3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04"/>
            <p:cNvSpPr>
              <a:spLocks/>
            </p:cNvSpPr>
            <p:nvPr/>
          </p:nvSpPr>
          <p:spPr bwMode="auto">
            <a:xfrm>
              <a:off x="6905626" y="5986463"/>
              <a:ext cx="123825" cy="111125"/>
            </a:xfrm>
            <a:custGeom>
              <a:avLst/>
              <a:gdLst>
                <a:gd name="T0" fmla="*/ 7 w 21"/>
                <a:gd name="T1" fmla="*/ 17 h 19"/>
                <a:gd name="T2" fmla="*/ 21 w 21"/>
                <a:gd name="T3" fmla="*/ 3 h 19"/>
                <a:gd name="T4" fmla="*/ 10 w 21"/>
                <a:gd name="T5" fmla="*/ 3 h 19"/>
                <a:gd name="T6" fmla="*/ 1 w 21"/>
                <a:gd name="T7" fmla="*/ 12 h 19"/>
                <a:gd name="T8" fmla="*/ 1 w 21"/>
                <a:gd name="T9" fmla="*/ 17 h 19"/>
                <a:gd name="T10" fmla="*/ 7 w 21"/>
                <a:gd name="T11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9">
                  <a:moveTo>
                    <a:pt x="7" y="17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18" y="0"/>
                    <a:pt x="13" y="0"/>
                    <a:pt x="1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6"/>
                    <a:pt x="1" y="17"/>
                  </a:cubicBezTo>
                  <a:cubicBezTo>
                    <a:pt x="3" y="19"/>
                    <a:pt x="5" y="19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105"/>
            <p:cNvSpPr>
              <a:spLocks/>
            </p:cNvSpPr>
            <p:nvPr/>
          </p:nvSpPr>
          <p:spPr bwMode="auto">
            <a:xfrm>
              <a:off x="7053263" y="6121400"/>
              <a:ext cx="111125" cy="123825"/>
            </a:xfrm>
            <a:custGeom>
              <a:avLst/>
              <a:gdLst>
                <a:gd name="T0" fmla="*/ 2 w 19"/>
                <a:gd name="T1" fmla="*/ 14 h 21"/>
                <a:gd name="T2" fmla="*/ 2 w 19"/>
                <a:gd name="T3" fmla="*/ 20 h 21"/>
                <a:gd name="T4" fmla="*/ 7 w 19"/>
                <a:gd name="T5" fmla="*/ 20 h 21"/>
                <a:gd name="T6" fmla="*/ 16 w 19"/>
                <a:gd name="T7" fmla="*/ 11 h 21"/>
                <a:gd name="T8" fmla="*/ 16 w 19"/>
                <a:gd name="T9" fmla="*/ 0 h 21"/>
                <a:gd name="T10" fmla="*/ 2 w 19"/>
                <a:gd name="T11" fmla="*/ 1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1">
                  <a:moveTo>
                    <a:pt x="2" y="14"/>
                  </a:moveTo>
                  <a:cubicBezTo>
                    <a:pt x="0" y="16"/>
                    <a:pt x="0" y="18"/>
                    <a:pt x="2" y="20"/>
                  </a:cubicBezTo>
                  <a:cubicBezTo>
                    <a:pt x="3" y="21"/>
                    <a:pt x="6" y="21"/>
                    <a:pt x="7" y="2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9" y="8"/>
                    <a:pt x="19" y="3"/>
                    <a:pt x="16" y="0"/>
                  </a:cubicBezTo>
                  <a:lnTo>
                    <a:pt x="2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106"/>
            <p:cNvSpPr>
              <a:spLocks/>
            </p:cNvSpPr>
            <p:nvPr/>
          </p:nvSpPr>
          <p:spPr bwMode="auto">
            <a:xfrm>
              <a:off x="6981826" y="6103938"/>
              <a:ext cx="65088" cy="63500"/>
            </a:xfrm>
            <a:custGeom>
              <a:avLst/>
              <a:gdLst>
                <a:gd name="T0" fmla="*/ 1 w 11"/>
                <a:gd name="T1" fmla="*/ 2 h 11"/>
                <a:gd name="T2" fmla="*/ 1 w 11"/>
                <a:gd name="T3" fmla="*/ 4 h 11"/>
                <a:gd name="T4" fmla="*/ 7 w 11"/>
                <a:gd name="T5" fmla="*/ 10 h 11"/>
                <a:gd name="T6" fmla="*/ 9 w 11"/>
                <a:gd name="T7" fmla="*/ 10 h 11"/>
                <a:gd name="T8" fmla="*/ 11 w 11"/>
                <a:gd name="T9" fmla="*/ 9 h 11"/>
                <a:gd name="T10" fmla="*/ 2 w 11"/>
                <a:gd name="T11" fmla="*/ 0 h 11"/>
                <a:gd name="T12" fmla="*/ 1 w 11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9" y="11"/>
                    <a:pt x="9" y="1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" y="0"/>
                    <a:pt x="2" y="0"/>
                    <a:pt x="2" y="0"/>
                  </a:cubicBezTo>
                  <a:lnTo>
                    <a:pt x="1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107"/>
            <p:cNvSpPr>
              <a:spLocks/>
            </p:cNvSpPr>
            <p:nvPr/>
          </p:nvSpPr>
          <p:spPr bwMode="auto">
            <a:xfrm>
              <a:off x="6894513" y="6138863"/>
              <a:ext cx="117475" cy="117475"/>
            </a:xfrm>
            <a:custGeom>
              <a:avLst/>
              <a:gdLst>
                <a:gd name="T0" fmla="*/ 0 w 20"/>
                <a:gd name="T1" fmla="*/ 20 h 20"/>
                <a:gd name="T2" fmla="*/ 16 w 20"/>
                <a:gd name="T3" fmla="*/ 4 h 20"/>
                <a:gd name="T4" fmla="*/ 0 w 20"/>
                <a:gd name="T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cubicBezTo>
                    <a:pt x="8" y="16"/>
                    <a:pt x="20" y="8"/>
                    <a:pt x="16" y="4"/>
                  </a:cubicBezTo>
                  <a:cubicBezTo>
                    <a:pt x="12" y="0"/>
                    <a:pt x="4" y="12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30" y="5763461"/>
            <a:ext cx="560870" cy="56087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2" y="1803243"/>
            <a:ext cx="560870" cy="56087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377" y="2627272"/>
            <a:ext cx="560870" cy="56087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725714" y="1878526"/>
            <a:ext cx="332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Single Sign on / Semantic CV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18821" y="2285091"/>
            <a:ext cx="298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Single Sign on / Semantic CV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193711" y="5236439"/>
            <a:ext cx="3262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Single Sign on / Semantic CV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234735" y="6404025"/>
            <a:ext cx="189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Funding Agencies</a:t>
            </a:r>
          </a:p>
        </p:txBody>
      </p:sp>
      <p:cxnSp>
        <p:nvCxnSpPr>
          <p:cNvPr id="92" name="Straight Connector 91"/>
          <p:cNvCxnSpPr/>
          <p:nvPr/>
        </p:nvCxnSpPr>
        <p:spPr>
          <a:xfrm>
            <a:off x="2605430" y="3836213"/>
            <a:ext cx="0" cy="3610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4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75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6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4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  <p:bldP spid="21" grpId="0"/>
      <p:bldP spid="23" grpId="0"/>
      <p:bldP spid="32" grpId="0"/>
      <p:bldP spid="59" grpId="0" animBg="1"/>
      <p:bldP spid="87" grpId="0"/>
      <p:bldP spid="88" grpId="0"/>
      <p:bldP spid="89" grpId="0"/>
      <p:bldP spid="9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C93CA5-D8DC-4242-B725-27DF39456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9"/>
          <a:stretch/>
        </p:blipFill>
        <p:spPr>
          <a:xfrm>
            <a:off x="0" y="692269"/>
            <a:ext cx="6276814" cy="5673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E95E80-DAD6-490F-9650-3D4E3ADC9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3" r="16121" b="13515"/>
          <a:stretch/>
        </p:blipFill>
        <p:spPr>
          <a:xfrm>
            <a:off x="6276814" y="2424347"/>
            <a:ext cx="5953933" cy="2891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19A47-71BA-4F41-B908-2DF33DE65233}"/>
              </a:ext>
            </a:extLst>
          </p:cNvPr>
          <p:cNvSpPr txBox="1"/>
          <p:nvPr/>
        </p:nvSpPr>
        <p:spPr>
          <a:xfrm>
            <a:off x="6478292" y="645774"/>
            <a:ext cx="477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VIVO Workshop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16-18</a:t>
            </a:r>
            <a:r>
              <a:rPr lang="en-US" sz="3600" baseline="30000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th</a:t>
            </a:r>
            <a:r>
              <a:rPr lang="en-US" sz="3600" dirty="0">
                <a:solidFill>
                  <a:prstClr val="white">
                    <a:lumMod val="50000"/>
                  </a:prstClr>
                </a:solidFill>
                <a:latin typeface="Source Sans Pro Light"/>
              </a:rPr>
              <a:t> August, 2017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ourc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 rot="16200000">
            <a:off x="-2412993" y="2413007"/>
            <a:ext cx="6857987" cy="2032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3" name="Rectangle 112"/>
          <p:cNvSpPr/>
          <p:nvPr/>
        </p:nvSpPr>
        <p:spPr>
          <a:xfrm rot="16200000">
            <a:off x="-380992" y="2413005"/>
            <a:ext cx="6857987" cy="2032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4" name="Rectangle 113"/>
          <p:cNvSpPr/>
          <p:nvPr/>
        </p:nvSpPr>
        <p:spPr>
          <a:xfrm rot="16200000">
            <a:off x="1651010" y="2413005"/>
            <a:ext cx="6857982" cy="2032000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5" name="Rectangle 114"/>
          <p:cNvSpPr/>
          <p:nvPr/>
        </p:nvSpPr>
        <p:spPr>
          <a:xfrm rot="16200000">
            <a:off x="3683002" y="2412998"/>
            <a:ext cx="6857998" cy="2032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6" name="Rectangle 115"/>
          <p:cNvSpPr/>
          <p:nvPr/>
        </p:nvSpPr>
        <p:spPr>
          <a:xfrm rot="16200000">
            <a:off x="5715002" y="2412997"/>
            <a:ext cx="6857998" cy="20320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7" name="Rectangle 116"/>
          <p:cNvSpPr/>
          <p:nvPr/>
        </p:nvSpPr>
        <p:spPr>
          <a:xfrm rot="16200000">
            <a:off x="7747042" y="2413040"/>
            <a:ext cx="6857916" cy="2032000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Freeform 13"/>
          <p:cNvSpPr>
            <a:spLocks/>
          </p:cNvSpPr>
          <p:nvPr/>
        </p:nvSpPr>
        <p:spPr bwMode="auto">
          <a:xfrm>
            <a:off x="10164502" y="5621898"/>
            <a:ext cx="2027498" cy="1482489"/>
          </a:xfrm>
          <a:custGeom>
            <a:avLst/>
            <a:gdLst>
              <a:gd name="T0" fmla="*/ 1230 w 1276"/>
              <a:gd name="T1" fmla="*/ 748 h 933"/>
              <a:gd name="T2" fmla="*/ 1221 w 1276"/>
              <a:gd name="T3" fmla="*/ 748 h 933"/>
              <a:gd name="T4" fmla="*/ 1206 w 1276"/>
              <a:gd name="T5" fmla="*/ 748 h 933"/>
              <a:gd name="T6" fmla="*/ 1211 w 1276"/>
              <a:gd name="T7" fmla="*/ 216 h 933"/>
              <a:gd name="T8" fmla="*/ 1218 w 1276"/>
              <a:gd name="T9" fmla="*/ 216 h 933"/>
              <a:gd name="T10" fmla="*/ 1221 w 1276"/>
              <a:gd name="T11" fmla="*/ 214 h 933"/>
              <a:gd name="T12" fmla="*/ 1218 w 1276"/>
              <a:gd name="T13" fmla="*/ 185 h 933"/>
              <a:gd name="T14" fmla="*/ 1206 w 1276"/>
              <a:gd name="T15" fmla="*/ 182 h 933"/>
              <a:gd name="T16" fmla="*/ 1192 w 1276"/>
              <a:gd name="T17" fmla="*/ 180 h 933"/>
              <a:gd name="T18" fmla="*/ 1182 w 1276"/>
              <a:gd name="T19" fmla="*/ 0 h 933"/>
              <a:gd name="T20" fmla="*/ 1172 w 1276"/>
              <a:gd name="T21" fmla="*/ 180 h 933"/>
              <a:gd name="T22" fmla="*/ 1158 w 1276"/>
              <a:gd name="T23" fmla="*/ 180 h 933"/>
              <a:gd name="T24" fmla="*/ 1143 w 1276"/>
              <a:gd name="T25" fmla="*/ 182 h 933"/>
              <a:gd name="T26" fmla="*/ 1141 w 1276"/>
              <a:gd name="T27" fmla="*/ 212 h 933"/>
              <a:gd name="T28" fmla="*/ 1143 w 1276"/>
              <a:gd name="T29" fmla="*/ 214 h 933"/>
              <a:gd name="T30" fmla="*/ 1151 w 1276"/>
              <a:gd name="T31" fmla="*/ 214 h 933"/>
              <a:gd name="T32" fmla="*/ 1071 w 1276"/>
              <a:gd name="T33" fmla="*/ 659 h 933"/>
              <a:gd name="T34" fmla="*/ 659 w 1276"/>
              <a:gd name="T35" fmla="*/ 496 h 933"/>
              <a:gd name="T36" fmla="*/ 666 w 1276"/>
              <a:gd name="T37" fmla="*/ 491 h 933"/>
              <a:gd name="T38" fmla="*/ 611 w 1276"/>
              <a:gd name="T39" fmla="*/ 430 h 933"/>
              <a:gd name="T40" fmla="*/ 620 w 1276"/>
              <a:gd name="T41" fmla="*/ 425 h 933"/>
              <a:gd name="T42" fmla="*/ 606 w 1276"/>
              <a:gd name="T43" fmla="*/ 420 h 933"/>
              <a:gd name="T44" fmla="*/ 608 w 1276"/>
              <a:gd name="T45" fmla="*/ 406 h 933"/>
              <a:gd name="T46" fmla="*/ 606 w 1276"/>
              <a:gd name="T47" fmla="*/ 389 h 933"/>
              <a:gd name="T48" fmla="*/ 594 w 1276"/>
              <a:gd name="T49" fmla="*/ 379 h 933"/>
              <a:gd name="T50" fmla="*/ 586 w 1276"/>
              <a:gd name="T51" fmla="*/ 377 h 933"/>
              <a:gd name="T52" fmla="*/ 569 w 1276"/>
              <a:gd name="T53" fmla="*/ 377 h 933"/>
              <a:gd name="T54" fmla="*/ 562 w 1276"/>
              <a:gd name="T55" fmla="*/ 379 h 933"/>
              <a:gd name="T56" fmla="*/ 552 w 1276"/>
              <a:gd name="T57" fmla="*/ 391 h 933"/>
              <a:gd name="T58" fmla="*/ 548 w 1276"/>
              <a:gd name="T59" fmla="*/ 399 h 933"/>
              <a:gd name="T60" fmla="*/ 548 w 1276"/>
              <a:gd name="T61" fmla="*/ 413 h 933"/>
              <a:gd name="T62" fmla="*/ 552 w 1276"/>
              <a:gd name="T63" fmla="*/ 423 h 933"/>
              <a:gd name="T64" fmla="*/ 538 w 1276"/>
              <a:gd name="T65" fmla="*/ 425 h 933"/>
              <a:gd name="T66" fmla="*/ 548 w 1276"/>
              <a:gd name="T67" fmla="*/ 430 h 933"/>
              <a:gd name="T68" fmla="*/ 519 w 1276"/>
              <a:gd name="T69" fmla="*/ 491 h 933"/>
              <a:gd name="T70" fmla="*/ 412 w 1276"/>
              <a:gd name="T71" fmla="*/ 491 h 933"/>
              <a:gd name="T72" fmla="*/ 402 w 1276"/>
              <a:gd name="T73" fmla="*/ 491 h 933"/>
              <a:gd name="T74" fmla="*/ 359 w 1276"/>
              <a:gd name="T75" fmla="*/ 464 h 933"/>
              <a:gd name="T76" fmla="*/ 366 w 1276"/>
              <a:gd name="T77" fmla="*/ 459 h 933"/>
              <a:gd name="T78" fmla="*/ 204 w 1276"/>
              <a:gd name="T79" fmla="*/ 447 h 933"/>
              <a:gd name="T80" fmla="*/ 194 w 1276"/>
              <a:gd name="T81" fmla="*/ 416 h 933"/>
              <a:gd name="T82" fmla="*/ 177 w 1276"/>
              <a:gd name="T83" fmla="*/ 391 h 933"/>
              <a:gd name="T84" fmla="*/ 155 w 1276"/>
              <a:gd name="T85" fmla="*/ 369 h 933"/>
              <a:gd name="T86" fmla="*/ 141 w 1276"/>
              <a:gd name="T87" fmla="*/ 360 h 933"/>
              <a:gd name="T88" fmla="*/ 114 w 1276"/>
              <a:gd name="T89" fmla="*/ 350 h 933"/>
              <a:gd name="T90" fmla="*/ 112 w 1276"/>
              <a:gd name="T91" fmla="*/ 348 h 933"/>
              <a:gd name="T92" fmla="*/ 97 w 1276"/>
              <a:gd name="T93" fmla="*/ 345 h 933"/>
              <a:gd name="T94" fmla="*/ 92 w 1276"/>
              <a:gd name="T95" fmla="*/ 345 h 933"/>
              <a:gd name="T96" fmla="*/ 88 w 1276"/>
              <a:gd name="T97" fmla="*/ 345 h 933"/>
              <a:gd name="T98" fmla="*/ 78 w 1276"/>
              <a:gd name="T99" fmla="*/ 263 h 933"/>
              <a:gd name="T100" fmla="*/ 73 w 1276"/>
              <a:gd name="T101" fmla="*/ 345 h 933"/>
              <a:gd name="T102" fmla="*/ 68 w 1276"/>
              <a:gd name="T103" fmla="*/ 345 h 933"/>
              <a:gd name="T104" fmla="*/ 51 w 1276"/>
              <a:gd name="T105" fmla="*/ 348 h 933"/>
              <a:gd name="T106" fmla="*/ 51 w 1276"/>
              <a:gd name="T107" fmla="*/ 348 h 933"/>
              <a:gd name="T108" fmla="*/ 37 w 1276"/>
              <a:gd name="T109" fmla="*/ 355 h 933"/>
              <a:gd name="T110" fmla="*/ 22 w 1276"/>
              <a:gd name="T111" fmla="*/ 360 h 933"/>
              <a:gd name="T112" fmla="*/ 0 w 1276"/>
              <a:gd name="T113" fmla="*/ 374 h 933"/>
              <a:gd name="T114" fmla="*/ 1276 w 1276"/>
              <a:gd name="T115" fmla="*/ 933 h 933"/>
              <a:gd name="T116" fmla="*/ 1233 w 1276"/>
              <a:gd name="T117" fmla="*/ 739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76" h="933">
                <a:moveTo>
                  <a:pt x="1233" y="746"/>
                </a:moveTo>
                <a:lnTo>
                  <a:pt x="1230" y="748"/>
                </a:lnTo>
                <a:lnTo>
                  <a:pt x="1228" y="748"/>
                </a:lnTo>
                <a:lnTo>
                  <a:pt x="1221" y="748"/>
                </a:lnTo>
                <a:lnTo>
                  <a:pt x="1216" y="748"/>
                </a:lnTo>
                <a:lnTo>
                  <a:pt x="1206" y="748"/>
                </a:lnTo>
                <a:lnTo>
                  <a:pt x="1206" y="741"/>
                </a:lnTo>
                <a:lnTo>
                  <a:pt x="1211" y="216"/>
                </a:lnTo>
                <a:lnTo>
                  <a:pt x="1213" y="216"/>
                </a:lnTo>
                <a:lnTo>
                  <a:pt x="1218" y="216"/>
                </a:lnTo>
                <a:lnTo>
                  <a:pt x="1221" y="214"/>
                </a:lnTo>
                <a:lnTo>
                  <a:pt x="1221" y="214"/>
                </a:lnTo>
                <a:lnTo>
                  <a:pt x="1221" y="185"/>
                </a:lnTo>
                <a:lnTo>
                  <a:pt x="1218" y="185"/>
                </a:lnTo>
                <a:lnTo>
                  <a:pt x="1213" y="182"/>
                </a:lnTo>
                <a:lnTo>
                  <a:pt x="1206" y="182"/>
                </a:lnTo>
                <a:lnTo>
                  <a:pt x="1197" y="180"/>
                </a:lnTo>
                <a:lnTo>
                  <a:pt x="1192" y="180"/>
                </a:lnTo>
                <a:lnTo>
                  <a:pt x="1192" y="93"/>
                </a:lnTo>
                <a:lnTo>
                  <a:pt x="1182" y="0"/>
                </a:lnTo>
                <a:lnTo>
                  <a:pt x="1175" y="90"/>
                </a:lnTo>
                <a:lnTo>
                  <a:pt x="1172" y="180"/>
                </a:lnTo>
                <a:lnTo>
                  <a:pt x="1165" y="180"/>
                </a:lnTo>
                <a:lnTo>
                  <a:pt x="1158" y="180"/>
                </a:lnTo>
                <a:lnTo>
                  <a:pt x="1151" y="180"/>
                </a:lnTo>
                <a:lnTo>
                  <a:pt x="1143" y="182"/>
                </a:lnTo>
                <a:lnTo>
                  <a:pt x="1141" y="182"/>
                </a:lnTo>
                <a:lnTo>
                  <a:pt x="1141" y="212"/>
                </a:lnTo>
                <a:lnTo>
                  <a:pt x="1141" y="212"/>
                </a:lnTo>
                <a:lnTo>
                  <a:pt x="1143" y="214"/>
                </a:lnTo>
                <a:lnTo>
                  <a:pt x="1148" y="214"/>
                </a:lnTo>
                <a:lnTo>
                  <a:pt x="1151" y="214"/>
                </a:lnTo>
                <a:lnTo>
                  <a:pt x="1146" y="714"/>
                </a:lnTo>
                <a:lnTo>
                  <a:pt x="1071" y="659"/>
                </a:lnTo>
                <a:lnTo>
                  <a:pt x="661" y="651"/>
                </a:lnTo>
                <a:lnTo>
                  <a:pt x="659" y="496"/>
                </a:lnTo>
                <a:lnTo>
                  <a:pt x="666" y="496"/>
                </a:lnTo>
                <a:lnTo>
                  <a:pt x="666" y="491"/>
                </a:lnTo>
                <a:lnTo>
                  <a:pt x="611" y="491"/>
                </a:lnTo>
                <a:lnTo>
                  <a:pt x="611" y="430"/>
                </a:lnTo>
                <a:lnTo>
                  <a:pt x="620" y="428"/>
                </a:lnTo>
                <a:lnTo>
                  <a:pt x="620" y="425"/>
                </a:lnTo>
                <a:lnTo>
                  <a:pt x="603" y="423"/>
                </a:lnTo>
                <a:lnTo>
                  <a:pt x="606" y="420"/>
                </a:lnTo>
                <a:lnTo>
                  <a:pt x="608" y="413"/>
                </a:lnTo>
                <a:lnTo>
                  <a:pt x="608" y="406"/>
                </a:lnTo>
                <a:lnTo>
                  <a:pt x="608" y="399"/>
                </a:lnTo>
                <a:lnTo>
                  <a:pt x="606" y="389"/>
                </a:lnTo>
                <a:lnTo>
                  <a:pt x="601" y="384"/>
                </a:lnTo>
                <a:lnTo>
                  <a:pt x="594" y="379"/>
                </a:lnTo>
                <a:lnTo>
                  <a:pt x="586" y="377"/>
                </a:lnTo>
                <a:lnTo>
                  <a:pt x="586" y="377"/>
                </a:lnTo>
                <a:lnTo>
                  <a:pt x="577" y="374"/>
                </a:lnTo>
                <a:lnTo>
                  <a:pt x="569" y="377"/>
                </a:lnTo>
                <a:lnTo>
                  <a:pt x="569" y="377"/>
                </a:lnTo>
                <a:lnTo>
                  <a:pt x="562" y="379"/>
                </a:lnTo>
                <a:lnTo>
                  <a:pt x="557" y="384"/>
                </a:lnTo>
                <a:lnTo>
                  <a:pt x="552" y="391"/>
                </a:lnTo>
                <a:lnTo>
                  <a:pt x="548" y="399"/>
                </a:lnTo>
                <a:lnTo>
                  <a:pt x="548" y="399"/>
                </a:lnTo>
                <a:lnTo>
                  <a:pt x="548" y="406"/>
                </a:lnTo>
                <a:lnTo>
                  <a:pt x="548" y="413"/>
                </a:lnTo>
                <a:lnTo>
                  <a:pt x="552" y="420"/>
                </a:lnTo>
                <a:lnTo>
                  <a:pt x="552" y="423"/>
                </a:lnTo>
                <a:lnTo>
                  <a:pt x="552" y="423"/>
                </a:lnTo>
                <a:lnTo>
                  <a:pt x="538" y="425"/>
                </a:lnTo>
                <a:lnTo>
                  <a:pt x="538" y="430"/>
                </a:lnTo>
                <a:lnTo>
                  <a:pt x="548" y="430"/>
                </a:lnTo>
                <a:lnTo>
                  <a:pt x="550" y="491"/>
                </a:lnTo>
                <a:lnTo>
                  <a:pt x="519" y="491"/>
                </a:lnTo>
                <a:lnTo>
                  <a:pt x="509" y="491"/>
                </a:lnTo>
                <a:lnTo>
                  <a:pt x="412" y="491"/>
                </a:lnTo>
                <a:lnTo>
                  <a:pt x="412" y="491"/>
                </a:lnTo>
                <a:lnTo>
                  <a:pt x="402" y="491"/>
                </a:lnTo>
                <a:lnTo>
                  <a:pt x="359" y="491"/>
                </a:lnTo>
                <a:lnTo>
                  <a:pt x="359" y="464"/>
                </a:lnTo>
                <a:lnTo>
                  <a:pt x="366" y="464"/>
                </a:lnTo>
                <a:lnTo>
                  <a:pt x="366" y="459"/>
                </a:lnTo>
                <a:lnTo>
                  <a:pt x="206" y="459"/>
                </a:lnTo>
                <a:lnTo>
                  <a:pt x="204" y="447"/>
                </a:lnTo>
                <a:lnTo>
                  <a:pt x="201" y="430"/>
                </a:lnTo>
                <a:lnTo>
                  <a:pt x="194" y="416"/>
                </a:lnTo>
                <a:lnTo>
                  <a:pt x="187" y="403"/>
                </a:lnTo>
                <a:lnTo>
                  <a:pt x="177" y="391"/>
                </a:lnTo>
                <a:lnTo>
                  <a:pt x="167" y="379"/>
                </a:lnTo>
                <a:lnTo>
                  <a:pt x="155" y="369"/>
                </a:lnTo>
                <a:lnTo>
                  <a:pt x="141" y="362"/>
                </a:lnTo>
                <a:lnTo>
                  <a:pt x="141" y="360"/>
                </a:lnTo>
                <a:lnTo>
                  <a:pt x="126" y="355"/>
                </a:lnTo>
                <a:lnTo>
                  <a:pt x="114" y="350"/>
                </a:lnTo>
                <a:lnTo>
                  <a:pt x="114" y="348"/>
                </a:lnTo>
                <a:lnTo>
                  <a:pt x="112" y="348"/>
                </a:lnTo>
                <a:lnTo>
                  <a:pt x="112" y="348"/>
                </a:lnTo>
                <a:lnTo>
                  <a:pt x="97" y="345"/>
                </a:lnTo>
                <a:lnTo>
                  <a:pt x="95" y="345"/>
                </a:lnTo>
                <a:lnTo>
                  <a:pt x="92" y="345"/>
                </a:lnTo>
                <a:lnTo>
                  <a:pt x="90" y="345"/>
                </a:lnTo>
                <a:lnTo>
                  <a:pt x="88" y="345"/>
                </a:lnTo>
                <a:lnTo>
                  <a:pt x="90" y="263"/>
                </a:lnTo>
                <a:lnTo>
                  <a:pt x="78" y="263"/>
                </a:lnTo>
                <a:lnTo>
                  <a:pt x="75" y="345"/>
                </a:lnTo>
                <a:lnTo>
                  <a:pt x="73" y="345"/>
                </a:lnTo>
                <a:lnTo>
                  <a:pt x="71" y="345"/>
                </a:lnTo>
                <a:lnTo>
                  <a:pt x="68" y="345"/>
                </a:lnTo>
                <a:lnTo>
                  <a:pt x="54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48"/>
                </a:lnTo>
                <a:lnTo>
                  <a:pt x="51" y="350"/>
                </a:lnTo>
                <a:lnTo>
                  <a:pt x="37" y="355"/>
                </a:lnTo>
                <a:lnTo>
                  <a:pt x="22" y="360"/>
                </a:lnTo>
                <a:lnTo>
                  <a:pt x="22" y="360"/>
                </a:lnTo>
                <a:lnTo>
                  <a:pt x="8" y="369"/>
                </a:lnTo>
                <a:lnTo>
                  <a:pt x="0" y="374"/>
                </a:lnTo>
                <a:lnTo>
                  <a:pt x="0" y="933"/>
                </a:lnTo>
                <a:lnTo>
                  <a:pt x="1276" y="933"/>
                </a:lnTo>
                <a:lnTo>
                  <a:pt x="1276" y="739"/>
                </a:lnTo>
                <a:lnTo>
                  <a:pt x="1233" y="739"/>
                </a:lnTo>
                <a:lnTo>
                  <a:pt x="1233" y="74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6" name="Freeform 14"/>
          <p:cNvSpPr>
            <a:spLocks noEditPoints="1"/>
          </p:cNvSpPr>
          <p:nvPr/>
        </p:nvSpPr>
        <p:spPr bwMode="auto">
          <a:xfrm>
            <a:off x="8129058" y="4600204"/>
            <a:ext cx="2035444" cy="2504183"/>
          </a:xfrm>
          <a:custGeom>
            <a:avLst/>
            <a:gdLst>
              <a:gd name="T0" fmla="*/ 1247 w 1281"/>
              <a:gd name="T1" fmla="*/ 1059 h 1576"/>
              <a:gd name="T2" fmla="*/ 1063 w 1281"/>
              <a:gd name="T3" fmla="*/ 1107 h 1576"/>
              <a:gd name="T4" fmla="*/ 1010 w 1281"/>
              <a:gd name="T5" fmla="*/ 634 h 1576"/>
              <a:gd name="T6" fmla="*/ 879 w 1281"/>
              <a:gd name="T7" fmla="*/ 801 h 1576"/>
              <a:gd name="T8" fmla="*/ 831 w 1281"/>
              <a:gd name="T9" fmla="*/ 306 h 1576"/>
              <a:gd name="T10" fmla="*/ 882 w 1281"/>
              <a:gd name="T11" fmla="*/ 296 h 1576"/>
              <a:gd name="T12" fmla="*/ 882 w 1281"/>
              <a:gd name="T13" fmla="*/ 264 h 1576"/>
              <a:gd name="T14" fmla="*/ 884 w 1281"/>
              <a:gd name="T15" fmla="*/ 245 h 1576"/>
              <a:gd name="T16" fmla="*/ 879 w 1281"/>
              <a:gd name="T17" fmla="*/ 89 h 1576"/>
              <a:gd name="T18" fmla="*/ 877 w 1281"/>
              <a:gd name="T19" fmla="*/ 143 h 1576"/>
              <a:gd name="T20" fmla="*/ 795 w 1281"/>
              <a:gd name="T21" fmla="*/ 111 h 1576"/>
              <a:gd name="T22" fmla="*/ 790 w 1281"/>
              <a:gd name="T23" fmla="*/ 145 h 1576"/>
              <a:gd name="T24" fmla="*/ 710 w 1281"/>
              <a:gd name="T25" fmla="*/ 114 h 1576"/>
              <a:gd name="T26" fmla="*/ 703 w 1281"/>
              <a:gd name="T27" fmla="*/ 89 h 1576"/>
              <a:gd name="T28" fmla="*/ 623 w 1281"/>
              <a:gd name="T29" fmla="*/ 153 h 1576"/>
              <a:gd name="T30" fmla="*/ 615 w 1281"/>
              <a:gd name="T31" fmla="*/ 153 h 1576"/>
              <a:gd name="T32" fmla="*/ 615 w 1281"/>
              <a:gd name="T33" fmla="*/ 89 h 1576"/>
              <a:gd name="T34" fmla="*/ 536 w 1281"/>
              <a:gd name="T35" fmla="*/ 153 h 1576"/>
              <a:gd name="T36" fmla="*/ 528 w 1281"/>
              <a:gd name="T37" fmla="*/ 153 h 1576"/>
              <a:gd name="T38" fmla="*/ 526 w 1281"/>
              <a:gd name="T39" fmla="*/ 0 h 1576"/>
              <a:gd name="T40" fmla="*/ 521 w 1281"/>
              <a:gd name="T41" fmla="*/ 145 h 1576"/>
              <a:gd name="T42" fmla="*/ 499 w 1281"/>
              <a:gd name="T43" fmla="*/ 189 h 1576"/>
              <a:gd name="T44" fmla="*/ 468 w 1281"/>
              <a:gd name="T45" fmla="*/ 191 h 1576"/>
              <a:gd name="T46" fmla="*/ 448 w 1281"/>
              <a:gd name="T47" fmla="*/ 191 h 1576"/>
              <a:gd name="T48" fmla="*/ 429 w 1281"/>
              <a:gd name="T49" fmla="*/ 194 h 1576"/>
              <a:gd name="T50" fmla="*/ 412 w 1281"/>
              <a:gd name="T51" fmla="*/ 196 h 1576"/>
              <a:gd name="T52" fmla="*/ 395 w 1281"/>
              <a:gd name="T53" fmla="*/ 199 h 1576"/>
              <a:gd name="T54" fmla="*/ 366 w 1281"/>
              <a:gd name="T55" fmla="*/ 206 h 1576"/>
              <a:gd name="T56" fmla="*/ 354 w 1281"/>
              <a:gd name="T57" fmla="*/ 208 h 1576"/>
              <a:gd name="T58" fmla="*/ 347 w 1281"/>
              <a:gd name="T59" fmla="*/ 213 h 1576"/>
              <a:gd name="T60" fmla="*/ 342 w 1281"/>
              <a:gd name="T61" fmla="*/ 216 h 1576"/>
              <a:gd name="T62" fmla="*/ 342 w 1281"/>
              <a:gd name="T63" fmla="*/ 216 h 1576"/>
              <a:gd name="T64" fmla="*/ 337 w 1281"/>
              <a:gd name="T65" fmla="*/ 221 h 1576"/>
              <a:gd name="T66" fmla="*/ 339 w 1281"/>
              <a:gd name="T67" fmla="*/ 228 h 1576"/>
              <a:gd name="T68" fmla="*/ 337 w 1281"/>
              <a:gd name="T69" fmla="*/ 223 h 1576"/>
              <a:gd name="T70" fmla="*/ 337 w 1281"/>
              <a:gd name="T71" fmla="*/ 228 h 1576"/>
              <a:gd name="T72" fmla="*/ 339 w 1281"/>
              <a:gd name="T73" fmla="*/ 230 h 1576"/>
              <a:gd name="T74" fmla="*/ 342 w 1281"/>
              <a:gd name="T75" fmla="*/ 233 h 1576"/>
              <a:gd name="T76" fmla="*/ 344 w 1281"/>
              <a:gd name="T77" fmla="*/ 238 h 1576"/>
              <a:gd name="T78" fmla="*/ 352 w 1281"/>
              <a:gd name="T79" fmla="*/ 240 h 1576"/>
              <a:gd name="T80" fmla="*/ 359 w 1281"/>
              <a:gd name="T81" fmla="*/ 242 h 1576"/>
              <a:gd name="T82" fmla="*/ 368 w 1281"/>
              <a:gd name="T83" fmla="*/ 245 h 1576"/>
              <a:gd name="T84" fmla="*/ 378 w 1281"/>
              <a:gd name="T85" fmla="*/ 247 h 1576"/>
              <a:gd name="T86" fmla="*/ 390 w 1281"/>
              <a:gd name="T87" fmla="*/ 250 h 1576"/>
              <a:gd name="T88" fmla="*/ 400 w 1281"/>
              <a:gd name="T89" fmla="*/ 252 h 1576"/>
              <a:gd name="T90" fmla="*/ 402 w 1281"/>
              <a:gd name="T91" fmla="*/ 310 h 1576"/>
              <a:gd name="T92" fmla="*/ 402 w 1281"/>
              <a:gd name="T93" fmla="*/ 371 h 1576"/>
              <a:gd name="T94" fmla="*/ 402 w 1281"/>
              <a:gd name="T95" fmla="*/ 400 h 1576"/>
              <a:gd name="T96" fmla="*/ 400 w 1281"/>
              <a:gd name="T97" fmla="*/ 1260 h 1576"/>
              <a:gd name="T98" fmla="*/ 90 w 1281"/>
              <a:gd name="T99" fmla="*/ 383 h 1576"/>
              <a:gd name="T100" fmla="*/ 10 w 1281"/>
              <a:gd name="T101" fmla="*/ 1224 h 1576"/>
              <a:gd name="T102" fmla="*/ 1281 w 1281"/>
              <a:gd name="T103" fmla="*/ 1576 h 1576"/>
              <a:gd name="T104" fmla="*/ 352 w 1281"/>
              <a:gd name="T105" fmla="*/ 228 h 1576"/>
              <a:gd name="T106" fmla="*/ 342 w 1281"/>
              <a:gd name="T107" fmla="*/ 225 h 1576"/>
              <a:gd name="T108" fmla="*/ 342 w 1281"/>
              <a:gd name="T109" fmla="*/ 228 h 1576"/>
              <a:gd name="T110" fmla="*/ 410 w 1281"/>
              <a:gd name="T111" fmla="*/ 199 h 1576"/>
              <a:gd name="T112" fmla="*/ 412 w 1281"/>
              <a:gd name="T113" fmla="*/ 206 h 1576"/>
              <a:gd name="T114" fmla="*/ 419 w 1281"/>
              <a:gd name="T115" fmla="*/ 211 h 1576"/>
              <a:gd name="T116" fmla="*/ 427 w 1281"/>
              <a:gd name="T117" fmla="*/ 196 h 1576"/>
              <a:gd name="T118" fmla="*/ 429 w 1281"/>
              <a:gd name="T119" fmla="*/ 204 h 1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281" h="1576">
                <a:moveTo>
                  <a:pt x="1281" y="1017"/>
                </a:moveTo>
                <a:lnTo>
                  <a:pt x="1277" y="1022"/>
                </a:lnTo>
                <a:lnTo>
                  <a:pt x="1264" y="1032"/>
                </a:lnTo>
                <a:lnTo>
                  <a:pt x="1255" y="1044"/>
                </a:lnTo>
                <a:lnTo>
                  <a:pt x="1247" y="1059"/>
                </a:lnTo>
                <a:lnTo>
                  <a:pt x="1240" y="1073"/>
                </a:lnTo>
                <a:lnTo>
                  <a:pt x="1235" y="1090"/>
                </a:lnTo>
                <a:lnTo>
                  <a:pt x="1235" y="1102"/>
                </a:lnTo>
                <a:lnTo>
                  <a:pt x="1063" y="1102"/>
                </a:lnTo>
                <a:lnTo>
                  <a:pt x="1063" y="1107"/>
                </a:lnTo>
                <a:lnTo>
                  <a:pt x="1071" y="1107"/>
                </a:lnTo>
                <a:lnTo>
                  <a:pt x="1071" y="1134"/>
                </a:lnTo>
                <a:lnTo>
                  <a:pt x="1051" y="1134"/>
                </a:lnTo>
                <a:lnTo>
                  <a:pt x="1051" y="634"/>
                </a:lnTo>
                <a:lnTo>
                  <a:pt x="1010" y="634"/>
                </a:lnTo>
                <a:lnTo>
                  <a:pt x="1010" y="602"/>
                </a:lnTo>
                <a:lnTo>
                  <a:pt x="925" y="602"/>
                </a:lnTo>
                <a:lnTo>
                  <a:pt x="925" y="634"/>
                </a:lnTo>
                <a:lnTo>
                  <a:pt x="879" y="634"/>
                </a:lnTo>
                <a:lnTo>
                  <a:pt x="879" y="801"/>
                </a:lnTo>
                <a:lnTo>
                  <a:pt x="848" y="801"/>
                </a:lnTo>
                <a:lnTo>
                  <a:pt x="848" y="825"/>
                </a:lnTo>
                <a:lnTo>
                  <a:pt x="831" y="825"/>
                </a:lnTo>
                <a:lnTo>
                  <a:pt x="831" y="495"/>
                </a:lnTo>
                <a:lnTo>
                  <a:pt x="831" y="306"/>
                </a:lnTo>
                <a:lnTo>
                  <a:pt x="872" y="306"/>
                </a:lnTo>
                <a:lnTo>
                  <a:pt x="872" y="306"/>
                </a:lnTo>
                <a:lnTo>
                  <a:pt x="872" y="306"/>
                </a:lnTo>
                <a:lnTo>
                  <a:pt x="882" y="306"/>
                </a:lnTo>
                <a:lnTo>
                  <a:pt x="882" y="296"/>
                </a:lnTo>
                <a:lnTo>
                  <a:pt x="884" y="296"/>
                </a:lnTo>
                <a:lnTo>
                  <a:pt x="887" y="289"/>
                </a:lnTo>
                <a:lnTo>
                  <a:pt x="887" y="281"/>
                </a:lnTo>
                <a:lnTo>
                  <a:pt x="882" y="281"/>
                </a:lnTo>
                <a:lnTo>
                  <a:pt x="882" y="264"/>
                </a:lnTo>
                <a:lnTo>
                  <a:pt x="884" y="264"/>
                </a:lnTo>
                <a:lnTo>
                  <a:pt x="884" y="262"/>
                </a:lnTo>
                <a:lnTo>
                  <a:pt x="884" y="247"/>
                </a:lnTo>
                <a:lnTo>
                  <a:pt x="884" y="247"/>
                </a:lnTo>
                <a:lnTo>
                  <a:pt x="884" y="245"/>
                </a:lnTo>
                <a:lnTo>
                  <a:pt x="884" y="143"/>
                </a:lnTo>
                <a:lnTo>
                  <a:pt x="882" y="143"/>
                </a:lnTo>
                <a:lnTo>
                  <a:pt x="882" y="89"/>
                </a:lnTo>
                <a:lnTo>
                  <a:pt x="879" y="89"/>
                </a:lnTo>
                <a:lnTo>
                  <a:pt x="879" y="89"/>
                </a:lnTo>
                <a:lnTo>
                  <a:pt x="879" y="111"/>
                </a:lnTo>
                <a:lnTo>
                  <a:pt x="877" y="111"/>
                </a:lnTo>
                <a:lnTo>
                  <a:pt x="877" y="111"/>
                </a:lnTo>
                <a:lnTo>
                  <a:pt x="877" y="143"/>
                </a:lnTo>
                <a:lnTo>
                  <a:pt x="877" y="143"/>
                </a:lnTo>
                <a:lnTo>
                  <a:pt x="877" y="145"/>
                </a:lnTo>
                <a:lnTo>
                  <a:pt x="877" y="150"/>
                </a:lnTo>
                <a:lnTo>
                  <a:pt x="795" y="150"/>
                </a:lnTo>
                <a:lnTo>
                  <a:pt x="795" y="114"/>
                </a:lnTo>
                <a:lnTo>
                  <a:pt x="795" y="111"/>
                </a:lnTo>
                <a:lnTo>
                  <a:pt x="792" y="111"/>
                </a:lnTo>
                <a:lnTo>
                  <a:pt x="792" y="89"/>
                </a:lnTo>
                <a:lnTo>
                  <a:pt x="792" y="89"/>
                </a:lnTo>
                <a:lnTo>
                  <a:pt x="790" y="89"/>
                </a:lnTo>
                <a:lnTo>
                  <a:pt x="790" y="145"/>
                </a:lnTo>
                <a:lnTo>
                  <a:pt x="787" y="145"/>
                </a:lnTo>
                <a:lnTo>
                  <a:pt x="787" y="150"/>
                </a:lnTo>
                <a:lnTo>
                  <a:pt x="710" y="150"/>
                </a:lnTo>
                <a:lnTo>
                  <a:pt x="710" y="114"/>
                </a:lnTo>
                <a:lnTo>
                  <a:pt x="710" y="114"/>
                </a:lnTo>
                <a:lnTo>
                  <a:pt x="705" y="114"/>
                </a:lnTo>
                <a:lnTo>
                  <a:pt x="705" y="145"/>
                </a:lnTo>
                <a:lnTo>
                  <a:pt x="705" y="145"/>
                </a:lnTo>
                <a:lnTo>
                  <a:pt x="705" y="89"/>
                </a:lnTo>
                <a:lnTo>
                  <a:pt x="703" y="89"/>
                </a:lnTo>
                <a:lnTo>
                  <a:pt x="700" y="89"/>
                </a:lnTo>
                <a:lnTo>
                  <a:pt x="700" y="145"/>
                </a:lnTo>
                <a:lnTo>
                  <a:pt x="698" y="145"/>
                </a:lnTo>
                <a:lnTo>
                  <a:pt x="698" y="150"/>
                </a:lnTo>
                <a:lnTo>
                  <a:pt x="623" y="153"/>
                </a:lnTo>
                <a:lnTo>
                  <a:pt x="623" y="114"/>
                </a:lnTo>
                <a:lnTo>
                  <a:pt x="623" y="114"/>
                </a:lnTo>
                <a:lnTo>
                  <a:pt x="618" y="114"/>
                </a:lnTo>
                <a:lnTo>
                  <a:pt x="618" y="153"/>
                </a:lnTo>
                <a:lnTo>
                  <a:pt x="615" y="153"/>
                </a:lnTo>
                <a:lnTo>
                  <a:pt x="615" y="148"/>
                </a:lnTo>
                <a:lnTo>
                  <a:pt x="615" y="145"/>
                </a:lnTo>
                <a:lnTo>
                  <a:pt x="615" y="145"/>
                </a:lnTo>
                <a:lnTo>
                  <a:pt x="615" y="92"/>
                </a:lnTo>
                <a:lnTo>
                  <a:pt x="615" y="89"/>
                </a:lnTo>
                <a:lnTo>
                  <a:pt x="611" y="89"/>
                </a:lnTo>
                <a:lnTo>
                  <a:pt x="611" y="145"/>
                </a:lnTo>
                <a:lnTo>
                  <a:pt x="608" y="145"/>
                </a:lnTo>
                <a:lnTo>
                  <a:pt x="608" y="153"/>
                </a:lnTo>
                <a:lnTo>
                  <a:pt x="536" y="153"/>
                </a:lnTo>
                <a:lnTo>
                  <a:pt x="536" y="114"/>
                </a:lnTo>
                <a:lnTo>
                  <a:pt x="536" y="114"/>
                </a:lnTo>
                <a:lnTo>
                  <a:pt x="533" y="114"/>
                </a:lnTo>
                <a:lnTo>
                  <a:pt x="533" y="153"/>
                </a:lnTo>
                <a:lnTo>
                  <a:pt x="528" y="153"/>
                </a:lnTo>
                <a:lnTo>
                  <a:pt x="528" y="148"/>
                </a:lnTo>
                <a:lnTo>
                  <a:pt x="526" y="145"/>
                </a:lnTo>
                <a:lnTo>
                  <a:pt x="526" y="145"/>
                </a:lnTo>
                <a:lnTo>
                  <a:pt x="526" y="2"/>
                </a:lnTo>
                <a:lnTo>
                  <a:pt x="526" y="0"/>
                </a:lnTo>
                <a:lnTo>
                  <a:pt x="521" y="0"/>
                </a:lnTo>
                <a:lnTo>
                  <a:pt x="521" y="92"/>
                </a:lnTo>
                <a:lnTo>
                  <a:pt x="521" y="92"/>
                </a:lnTo>
                <a:lnTo>
                  <a:pt x="521" y="145"/>
                </a:lnTo>
                <a:lnTo>
                  <a:pt x="521" y="145"/>
                </a:lnTo>
                <a:lnTo>
                  <a:pt x="521" y="187"/>
                </a:lnTo>
                <a:lnTo>
                  <a:pt x="511" y="189"/>
                </a:lnTo>
                <a:lnTo>
                  <a:pt x="511" y="189"/>
                </a:lnTo>
                <a:lnTo>
                  <a:pt x="509" y="189"/>
                </a:lnTo>
                <a:lnTo>
                  <a:pt x="499" y="189"/>
                </a:lnTo>
                <a:lnTo>
                  <a:pt x="490" y="189"/>
                </a:lnTo>
                <a:lnTo>
                  <a:pt x="490" y="189"/>
                </a:lnTo>
                <a:lnTo>
                  <a:pt x="487" y="189"/>
                </a:lnTo>
                <a:lnTo>
                  <a:pt x="477" y="189"/>
                </a:lnTo>
                <a:lnTo>
                  <a:pt x="468" y="191"/>
                </a:lnTo>
                <a:lnTo>
                  <a:pt x="468" y="191"/>
                </a:lnTo>
                <a:lnTo>
                  <a:pt x="465" y="191"/>
                </a:lnTo>
                <a:lnTo>
                  <a:pt x="465" y="191"/>
                </a:lnTo>
                <a:lnTo>
                  <a:pt x="456" y="191"/>
                </a:lnTo>
                <a:lnTo>
                  <a:pt x="448" y="191"/>
                </a:lnTo>
                <a:lnTo>
                  <a:pt x="448" y="191"/>
                </a:lnTo>
                <a:lnTo>
                  <a:pt x="446" y="191"/>
                </a:lnTo>
                <a:lnTo>
                  <a:pt x="439" y="194"/>
                </a:lnTo>
                <a:lnTo>
                  <a:pt x="429" y="194"/>
                </a:lnTo>
                <a:lnTo>
                  <a:pt x="429" y="194"/>
                </a:lnTo>
                <a:lnTo>
                  <a:pt x="429" y="194"/>
                </a:lnTo>
                <a:lnTo>
                  <a:pt x="419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12" y="196"/>
                </a:lnTo>
                <a:lnTo>
                  <a:pt x="405" y="199"/>
                </a:lnTo>
                <a:lnTo>
                  <a:pt x="398" y="199"/>
                </a:lnTo>
                <a:lnTo>
                  <a:pt x="395" y="199"/>
                </a:lnTo>
                <a:lnTo>
                  <a:pt x="390" y="201"/>
                </a:lnTo>
                <a:lnTo>
                  <a:pt x="383" y="201"/>
                </a:lnTo>
                <a:lnTo>
                  <a:pt x="383" y="201"/>
                </a:lnTo>
                <a:lnTo>
                  <a:pt x="376" y="204"/>
                </a:lnTo>
                <a:lnTo>
                  <a:pt x="366" y="206"/>
                </a:lnTo>
                <a:lnTo>
                  <a:pt x="356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54" y="208"/>
                </a:lnTo>
                <a:lnTo>
                  <a:pt x="349" y="211"/>
                </a:lnTo>
                <a:lnTo>
                  <a:pt x="349" y="211"/>
                </a:lnTo>
                <a:lnTo>
                  <a:pt x="347" y="213"/>
                </a:lnTo>
                <a:lnTo>
                  <a:pt x="347" y="213"/>
                </a:lnTo>
                <a:lnTo>
                  <a:pt x="347" y="213"/>
                </a:lnTo>
                <a:lnTo>
                  <a:pt x="344" y="213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9" y="218"/>
                </a:lnTo>
                <a:lnTo>
                  <a:pt x="342" y="216"/>
                </a:lnTo>
                <a:lnTo>
                  <a:pt x="342" y="216"/>
                </a:lnTo>
                <a:lnTo>
                  <a:pt x="342" y="216"/>
                </a:lnTo>
                <a:lnTo>
                  <a:pt x="339" y="218"/>
                </a:lnTo>
                <a:lnTo>
                  <a:pt x="339" y="218"/>
                </a:lnTo>
                <a:lnTo>
                  <a:pt x="337" y="221"/>
                </a:lnTo>
                <a:lnTo>
                  <a:pt x="337" y="221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9" y="228"/>
                </a:lnTo>
                <a:lnTo>
                  <a:pt x="337" y="225"/>
                </a:lnTo>
                <a:lnTo>
                  <a:pt x="337" y="225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3"/>
                </a:lnTo>
                <a:lnTo>
                  <a:pt x="337" y="225"/>
                </a:lnTo>
                <a:lnTo>
                  <a:pt x="337" y="225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28"/>
                </a:lnTo>
                <a:lnTo>
                  <a:pt x="337" y="230"/>
                </a:lnTo>
                <a:lnTo>
                  <a:pt x="339" y="230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39" y="233"/>
                </a:lnTo>
                <a:lnTo>
                  <a:pt x="342" y="233"/>
                </a:lnTo>
                <a:lnTo>
                  <a:pt x="342" y="235"/>
                </a:lnTo>
                <a:lnTo>
                  <a:pt x="342" y="235"/>
                </a:lnTo>
                <a:lnTo>
                  <a:pt x="344" y="238"/>
                </a:lnTo>
                <a:lnTo>
                  <a:pt x="344" y="238"/>
                </a:lnTo>
                <a:lnTo>
                  <a:pt x="344" y="238"/>
                </a:lnTo>
                <a:lnTo>
                  <a:pt x="347" y="238"/>
                </a:lnTo>
                <a:lnTo>
                  <a:pt x="347" y="238"/>
                </a:lnTo>
                <a:lnTo>
                  <a:pt x="349" y="238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2" y="240"/>
                </a:lnTo>
                <a:lnTo>
                  <a:pt x="356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59" y="242"/>
                </a:lnTo>
                <a:lnTo>
                  <a:pt x="364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68" y="245"/>
                </a:lnTo>
                <a:lnTo>
                  <a:pt x="373" y="247"/>
                </a:lnTo>
                <a:lnTo>
                  <a:pt x="378" y="247"/>
                </a:lnTo>
                <a:lnTo>
                  <a:pt x="378" y="247"/>
                </a:lnTo>
                <a:lnTo>
                  <a:pt x="381" y="247"/>
                </a:lnTo>
                <a:lnTo>
                  <a:pt x="381" y="247"/>
                </a:lnTo>
                <a:lnTo>
                  <a:pt x="385" y="250"/>
                </a:lnTo>
                <a:lnTo>
                  <a:pt x="390" y="250"/>
                </a:lnTo>
                <a:lnTo>
                  <a:pt x="390" y="250"/>
                </a:lnTo>
                <a:lnTo>
                  <a:pt x="393" y="250"/>
                </a:lnTo>
                <a:lnTo>
                  <a:pt x="393" y="250"/>
                </a:lnTo>
                <a:lnTo>
                  <a:pt x="398" y="252"/>
                </a:lnTo>
                <a:lnTo>
                  <a:pt x="400" y="252"/>
                </a:lnTo>
                <a:lnTo>
                  <a:pt x="460" y="262"/>
                </a:lnTo>
                <a:lnTo>
                  <a:pt x="460" y="301"/>
                </a:lnTo>
                <a:lnTo>
                  <a:pt x="436" y="303"/>
                </a:lnTo>
                <a:lnTo>
                  <a:pt x="417" y="308"/>
                </a:lnTo>
                <a:lnTo>
                  <a:pt x="402" y="310"/>
                </a:lnTo>
                <a:lnTo>
                  <a:pt x="398" y="315"/>
                </a:lnTo>
                <a:lnTo>
                  <a:pt x="398" y="337"/>
                </a:lnTo>
                <a:lnTo>
                  <a:pt x="402" y="342"/>
                </a:lnTo>
                <a:lnTo>
                  <a:pt x="402" y="342"/>
                </a:lnTo>
                <a:lnTo>
                  <a:pt x="402" y="371"/>
                </a:lnTo>
                <a:lnTo>
                  <a:pt x="398" y="374"/>
                </a:lnTo>
                <a:lnTo>
                  <a:pt x="398" y="376"/>
                </a:lnTo>
                <a:lnTo>
                  <a:pt x="402" y="381"/>
                </a:lnTo>
                <a:lnTo>
                  <a:pt x="402" y="381"/>
                </a:lnTo>
                <a:lnTo>
                  <a:pt x="402" y="400"/>
                </a:lnTo>
                <a:lnTo>
                  <a:pt x="398" y="403"/>
                </a:lnTo>
                <a:lnTo>
                  <a:pt x="398" y="412"/>
                </a:lnTo>
                <a:lnTo>
                  <a:pt x="402" y="417"/>
                </a:lnTo>
                <a:lnTo>
                  <a:pt x="402" y="417"/>
                </a:lnTo>
                <a:lnTo>
                  <a:pt x="400" y="1260"/>
                </a:lnTo>
                <a:lnTo>
                  <a:pt x="378" y="1260"/>
                </a:lnTo>
                <a:lnTo>
                  <a:pt x="376" y="415"/>
                </a:lnTo>
                <a:lnTo>
                  <a:pt x="315" y="415"/>
                </a:lnTo>
                <a:lnTo>
                  <a:pt x="315" y="383"/>
                </a:lnTo>
                <a:lnTo>
                  <a:pt x="90" y="383"/>
                </a:lnTo>
                <a:lnTo>
                  <a:pt x="75" y="415"/>
                </a:lnTo>
                <a:lnTo>
                  <a:pt x="42" y="415"/>
                </a:lnTo>
                <a:lnTo>
                  <a:pt x="17" y="473"/>
                </a:lnTo>
                <a:lnTo>
                  <a:pt x="17" y="1224"/>
                </a:lnTo>
                <a:lnTo>
                  <a:pt x="10" y="1224"/>
                </a:lnTo>
                <a:lnTo>
                  <a:pt x="10" y="1221"/>
                </a:lnTo>
                <a:lnTo>
                  <a:pt x="5" y="1219"/>
                </a:lnTo>
                <a:lnTo>
                  <a:pt x="0" y="1219"/>
                </a:lnTo>
                <a:lnTo>
                  <a:pt x="0" y="1576"/>
                </a:lnTo>
                <a:lnTo>
                  <a:pt x="1281" y="1576"/>
                </a:lnTo>
                <a:lnTo>
                  <a:pt x="1281" y="1017"/>
                </a:lnTo>
                <a:close/>
                <a:moveTo>
                  <a:pt x="342" y="225"/>
                </a:moveTo>
                <a:lnTo>
                  <a:pt x="344" y="225"/>
                </a:lnTo>
                <a:lnTo>
                  <a:pt x="344" y="225"/>
                </a:lnTo>
                <a:lnTo>
                  <a:pt x="352" y="228"/>
                </a:lnTo>
                <a:lnTo>
                  <a:pt x="344" y="225"/>
                </a:lnTo>
                <a:lnTo>
                  <a:pt x="344" y="225"/>
                </a:lnTo>
                <a:lnTo>
                  <a:pt x="342" y="225"/>
                </a:lnTo>
                <a:lnTo>
                  <a:pt x="342" y="223"/>
                </a:lnTo>
                <a:lnTo>
                  <a:pt x="342" y="225"/>
                </a:lnTo>
                <a:close/>
                <a:moveTo>
                  <a:pt x="342" y="228"/>
                </a:moveTo>
                <a:lnTo>
                  <a:pt x="342" y="228"/>
                </a:lnTo>
                <a:lnTo>
                  <a:pt x="339" y="228"/>
                </a:lnTo>
                <a:lnTo>
                  <a:pt x="342" y="228"/>
                </a:lnTo>
                <a:lnTo>
                  <a:pt x="342" y="228"/>
                </a:lnTo>
                <a:lnTo>
                  <a:pt x="361" y="233"/>
                </a:lnTo>
                <a:lnTo>
                  <a:pt x="342" y="228"/>
                </a:lnTo>
                <a:close/>
                <a:moveTo>
                  <a:pt x="410" y="199"/>
                </a:moveTo>
                <a:lnTo>
                  <a:pt x="410" y="201"/>
                </a:lnTo>
                <a:lnTo>
                  <a:pt x="410" y="199"/>
                </a:lnTo>
                <a:lnTo>
                  <a:pt x="410" y="199"/>
                </a:lnTo>
                <a:lnTo>
                  <a:pt x="410" y="199"/>
                </a:lnTo>
                <a:close/>
                <a:moveTo>
                  <a:pt x="414" y="208"/>
                </a:move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2" y="206"/>
                </a:lnTo>
                <a:lnTo>
                  <a:pt x="414" y="208"/>
                </a:lnTo>
                <a:lnTo>
                  <a:pt x="419" y="211"/>
                </a:lnTo>
                <a:lnTo>
                  <a:pt x="414" y="208"/>
                </a:lnTo>
                <a:close/>
                <a:moveTo>
                  <a:pt x="427" y="199"/>
                </a:moveTo>
                <a:lnTo>
                  <a:pt x="427" y="196"/>
                </a:lnTo>
                <a:lnTo>
                  <a:pt x="429" y="196"/>
                </a:lnTo>
                <a:lnTo>
                  <a:pt x="427" y="196"/>
                </a:lnTo>
                <a:lnTo>
                  <a:pt x="427" y="199"/>
                </a:lnTo>
                <a:close/>
                <a:moveTo>
                  <a:pt x="429" y="206"/>
                </a:moveTo>
                <a:lnTo>
                  <a:pt x="429" y="204"/>
                </a:lnTo>
                <a:lnTo>
                  <a:pt x="429" y="204"/>
                </a:lnTo>
                <a:lnTo>
                  <a:pt x="429" y="204"/>
                </a:lnTo>
                <a:lnTo>
                  <a:pt x="429" y="206"/>
                </a:lnTo>
                <a:lnTo>
                  <a:pt x="431" y="206"/>
                </a:lnTo>
                <a:lnTo>
                  <a:pt x="429" y="20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7" name="Freeform 15"/>
          <p:cNvSpPr>
            <a:spLocks/>
          </p:cNvSpPr>
          <p:nvPr/>
        </p:nvSpPr>
        <p:spPr bwMode="auto">
          <a:xfrm>
            <a:off x="6098382" y="5208772"/>
            <a:ext cx="2030676" cy="1895615"/>
          </a:xfrm>
          <a:custGeom>
            <a:avLst/>
            <a:gdLst>
              <a:gd name="T0" fmla="*/ 1278 w 1278"/>
              <a:gd name="T1" fmla="*/ 836 h 1193"/>
              <a:gd name="T2" fmla="*/ 1271 w 1278"/>
              <a:gd name="T3" fmla="*/ 819 h 1193"/>
              <a:gd name="T4" fmla="*/ 1252 w 1278"/>
              <a:gd name="T5" fmla="*/ 821 h 1193"/>
              <a:gd name="T6" fmla="*/ 1242 w 1278"/>
              <a:gd name="T7" fmla="*/ 807 h 1193"/>
              <a:gd name="T8" fmla="*/ 1206 w 1278"/>
              <a:gd name="T9" fmla="*/ 700 h 1193"/>
              <a:gd name="T10" fmla="*/ 1167 w 1278"/>
              <a:gd name="T11" fmla="*/ 693 h 1193"/>
              <a:gd name="T12" fmla="*/ 1126 w 1278"/>
              <a:gd name="T13" fmla="*/ 651 h 1193"/>
              <a:gd name="T14" fmla="*/ 1075 w 1278"/>
              <a:gd name="T15" fmla="*/ 598 h 1193"/>
              <a:gd name="T16" fmla="*/ 1068 w 1278"/>
              <a:gd name="T17" fmla="*/ 586 h 1193"/>
              <a:gd name="T18" fmla="*/ 1053 w 1278"/>
              <a:gd name="T19" fmla="*/ 566 h 1193"/>
              <a:gd name="T20" fmla="*/ 1048 w 1278"/>
              <a:gd name="T21" fmla="*/ 581 h 1193"/>
              <a:gd name="T22" fmla="*/ 1034 w 1278"/>
              <a:gd name="T23" fmla="*/ 593 h 1193"/>
              <a:gd name="T24" fmla="*/ 1034 w 1278"/>
              <a:gd name="T25" fmla="*/ 625 h 1193"/>
              <a:gd name="T26" fmla="*/ 956 w 1278"/>
              <a:gd name="T27" fmla="*/ 685 h 1193"/>
              <a:gd name="T28" fmla="*/ 925 w 1278"/>
              <a:gd name="T29" fmla="*/ 695 h 1193"/>
              <a:gd name="T30" fmla="*/ 884 w 1278"/>
              <a:gd name="T31" fmla="*/ 824 h 1193"/>
              <a:gd name="T32" fmla="*/ 864 w 1278"/>
              <a:gd name="T33" fmla="*/ 807 h 1193"/>
              <a:gd name="T34" fmla="*/ 850 w 1278"/>
              <a:gd name="T35" fmla="*/ 838 h 1193"/>
              <a:gd name="T36" fmla="*/ 833 w 1278"/>
              <a:gd name="T37" fmla="*/ 819 h 1193"/>
              <a:gd name="T38" fmla="*/ 814 w 1278"/>
              <a:gd name="T39" fmla="*/ 841 h 1193"/>
              <a:gd name="T40" fmla="*/ 751 w 1278"/>
              <a:gd name="T41" fmla="*/ 32 h 1193"/>
              <a:gd name="T42" fmla="*/ 445 w 1278"/>
              <a:gd name="T43" fmla="*/ 855 h 1193"/>
              <a:gd name="T44" fmla="*/ 431 w 1278"/>
              <a:gd name="T45" fmla="*/ 739 h 1193"/>
              <a:gd name="T46" fmla="*/ 404 w 1278"/>
              <a:gd name="T47" fmla="*/ 756 h 1193"/>
              <a:gd name="T48" fmla="*/ 378 w 1278"/>
              <a:gd name="T49" fmla="*/ 561 h 1193"/>
              <a:gd name="T50" fmla="*/ 375 w 1278"/>
              <a:gd name="T51" fmla="*/ 547 h 1193"/>
              <a:gd name="T52" fmla="*/ 368 w 1278"/>
              <a:gd name="T53" fmla="*/ 569 h 1193"/>
              <a:gd name="T54" fmla="*/ 351 w 1278"/>
              <a:gd name="T55" fmla="*/ 479 h 1193"/>
              <a:gd name="T56" fmla="*/ 341 w 1278"/>
              <a:gd name="T57" fmla="*/ 348 h 1193"/>
              <a:gd name="T58" fmla="*/ 324 w 1278"/>
              <a:gd name="T59" fmla="*/ 372 h 1193"/>
              <a:gd name="T60" fmla="*/ 312 w 1278"/>
              <a:gd name="T61" fmla="*/ 479 h 1193"/>
              <a:gd name="T62" fmla="*/ 295 w 1278"/>
              <a:gd name="T63" fmla="*/ 561 h 1193"/>
              <a:gd name="T64" fmla="*/ 290 w 1278"/>
              <a:gd name="T65" fmla="*/ 547 h 1193"/>
              <a:gd name="T66" fmla="*/ 288 w 1278"/>
              <a:gd name="T67" fmla="*/ 569 h 1193"/>
              <a:gd name="T68" fmla="*/ 269 w 1278"/>
              <a:gd name="T69" fmla="*/ 693 h 1193"/>
              <a:gd name="T70" fmla="*/ 269 w 1278"/>
              <a:gd name="T71" fmla="*/ 695 h 1193"/>
              <a:gd name="T72" fmla="*/ 261 w 1278"/>
              <a:gd name="T73" fmla="*/ 758 h 1193"/>
              <a:gd name="T74" fmla="*/ 244 w 1278"/>
              <a:gd name="T75" fmla="*/ 712 h 1193"/>
              <a:gd name="T76" fmla="*/ 232 w 1278"/>
              <a:gd name="T77" fmla="*/ 574 h 1193"/>
              <a:gd name="T78" fmla="*/ 208 w 1278"/>
              <a:gd name="T79" fmla="*/ 710 h 1193"/>
              <a:gd name="T80" fmla="*/ 194 w 1278"/>
              <a:gd name="T81" fmla="*/ 748 h 1193"/>
              <a:gd name="T82" fmla="*/ 174 w 1278"/>
              <a:gd name="T83" fmla="*/ 688 h 1193"/>
              <a:gd name="T84" fmla="*/ 172 w 1278"/>
              <a:gd name="T85" fmla="*/ 685 h 1193"/>
              <a:gd name="T86" fmla="*/ 169 w 1278"/>
              <a:gd name="T87" fmla="*/ 615 h 1193"/>
              <a:gd name="T88" fmla="*/ 167 w 1278"/>
              <a:gd name="T89" fmla="*/ 610 h 1193"/>
              <a:gd name="T90" fmla="*/ 157 w 1278"/>
              <a:gd name="T91" fmla="*/ 557 h 1193"/>
              <a:gd name="T92" fmla="*/ 148 w 1278"/>
              <a:gd name="T93" fmla="*/ 547 h 1193"/>
              <a:gd name="T94" fmla="*/ 123 w 1278"/>
              <a:gd name="T95" fmla="*/ 479 h 1193"/>
              <a:gd name="T96" fmla="*/ 123 w 1278"/>
              <a:gd name="T97" fmla="*/ 464 h 1193"/>
              <a:gd name="T98" fmla="*/ 121 w 1278"/>
              <a:gd name="T99" fmla="*/ 304 h 1193"/>
              <a:gd name="T100" fmla="*/ 97 w 1278"/>
              <a:gd name="T101" fmla="*/ 464 h 1193"/>
              <a:gd name="T102" fmla="*/ 94 w 1278"/>
              <a:gd name="T103" fmla="*/ 476 h 1193"/>
              <a:gd name="T104" fmla="*/ 70 w 1278"/>
              <a:gd name="T105" fmla="*/ 554 h 1193"/>
              <a:gd name="T106" fmla="*/ 60 w 1278"/>
              <a:gd name="T107" fmla="*/ 549 h 1193"/>
              <a:gd name="T108" fmla="*/ 48 w 1278"/>
              <a:gd name="T109" fmla="*/ 610 h 1193"/>
              <a:gd name="T110" fmla="*/ 41 w 1278"/>
              <a:gd name="T111" fmla="*/ 746 h 1193"/>
              <a:gd name="T112" fmla="*/ 17 w 1278"/>
              <a:gd name="T113" fmla="*/ 739 h 1193"/>
              <a:gd name="T114" fmla="*/ 7 w 1278"/>
              <a:gd name="T115" fmla="*/ 848 h 1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78" h="1193">
                <a:moveTo>
                  <a:pt x="12" y="306"/>
                </a:moveTo>
                <a:lnTo>
                  <a:pt x="0" y="304"/>
                </a:lnTo>
                <a:lnTo>
                  <a:pt x="0" y="1193"/>
                </a:lnTo>
                <a:lnTo>
                  <a:pt x="1278" y="1193"/>
                </a:lnTo>
                <a:lnTo>
                  <a:pt x="1278" y="836"/>
                </a:lnTo>
                <a:lnTo>
                  <a:pt x="1274" y="836"/>
                </a:lnTo>
                <a:lnTo>
                  <a:pt x="1274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71" y="819"/>
                </a:lnTo>
                <a:lnTo>
                  <a:pt x="1269" y="819"/>
                </a:lnTo>
                <a:lnTo>
                  <a:pt x="1269" y="836"/>
                </a:lnTo>
                <a:lnTo>
                  <a:pt x="1257" y="836"/>
                </a:lnTo>
                <a:lnTo>
                  <a:pt x="1257" y="824"/>
                </a:lnTo>
                <a:lnTo>
                  <a:pt x="1252" y="821"/>
                </a:lnTo>
                <a:lnTo>
                  <a:pt x="1245" y="821"/>
                </a:lnTo>
                <a:lnTo>
                  <a:pt x="1245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2" y="807"/>
                </a:lnTo>
                <a:lnTo>
                  <a:pt x="1240" y="807"/>
                </a:lnTo>
                <a:lnTo>
                  <a:pt x="1240" y="821"/>
                </a:lnTo>
                <a:lnTo>
                  <a:pt x="1220" y="821"/>
                </a:lnTo>
                <a:lnTo>
                  <a:pt x="1223" y="702"/>
                </a:lnTo>
                <a:lnTo>
                  <a:pt x="1206" y="700"/>
                </a:lnTo>
                <a:lnTo>
                  <a:pt x="1182" y="700"/>
                </a:lnTo>
                <a:lnTo>
                  <a:pt x="1174" y="695"/>
                </a:lnTo>
                <a:lnTo>
                  <a:pt x="1174" y="695"/>
                </a:lnTo>
                <a:lnTo>
                  <a:pt x="1172" y="695"/>
                </a:lnTo>
                <a:lnTo>
                  <a:pt x="1167" y="693"/>
                </a:lnTo>
                <a:lnTo>
                  <a:pt x="1167" y="688"/>
                </a:lnTo>
                <a:lnTo>
                  <a:pt x="1155" y="685"/>
                </a:lnTo>
                <a:lnTo>
                  <a:pt x="1150" y="685"/>
                </a:lnTo>
                <a:lnTo>
                  <a:pt x="1140" y="668"/>
                </a:lnTo>
                <a:lnTo>
                  <a:pt x="1126" y="651"/>
                </a:lnTo>
                <a:lnTo>
                  <a:pt x="1111" y="639"/>
                </a:lnTo>
                <a:lnTo>
                  <a:pt x="1092" y="629"/>
                </a:lnTo>
                <a:lnTo>
                  <a:pt x="1073" y="625"/>
                </a:lnTo>
                <a:lnTo>
                  <a:pt x="1073" y="598"/>
                </a:lnTo>
                <a:lnTo>
                  <a:pt x="1075" y="598"/>
                </a:lnTo>
                <a:lnTo>
                  <a:pt x="1075" y="595"/>
                </a:lnTo>
                <a:lnTo>
                  <a:pt x="1075" y="593"/>
                </a:lnTo>
                <a:lnTo>
                  <a:pt x="1073" y="593"/>
                </a:lnTo>
                <a:lnTo>
                  <a:pt x="1070" y="588"/>
                </a:lnTo>
                <a:lnTo>
                  <a:pt x="1068" y="586"/>
                </a:lnTo>
                <a:lnTo>
                  <a:pt x="1063" y="583"/>
                </a:lnTo>
                <a:lnTo>
                  <a:pt x="1061" y="581"/>
                </a:lnTo>
                <a:lnTo>
                  <a:pt x="1056" y="581"/>
                </a:lnTo>
                <a:lnTo>
                  <a:pt x="1056" y="566"/>
                </a:lnTo>
                <a:lnTo>
                  <a:pt x="1053" y="566"/>
                </a:lnTo>
                <a:lnTo>
                  <a:pt x="1053" y="564"/>
                </a:lnTo>
                <a:lnTo>
                  <a:pt x="1053" y="566"/>
                </a:lnTo>
                <a:lnTo>
                  <a:pt x="1048" y="566"/>
                </a:lnTo>
                <a:lnTo>
                  <a:pt x="1048" y="581"/>
                </a:lnTo>
                <a:lnTo>
                  <a:pt x="1048" y="581"/>
                </a:lnTo>
                <a:lnTo>
                  <a:pt x="1046" y="581"/>
                </a:lnTo>
                <a:lnTo>
                  <a:pt x="1041" y="583"/>
                </a:lnTo>
                <a:lnTo>
                  <a:pt x="1039" y="586"/>
                </a:lnTo>
                <a:lnTo>
                  <a:pt x="1036" y="588"/>
                </a:lnTo>
                <a:lnTo>
                  <a:pt x="1034" y="593"/>
                </a:lnTo>
                <a:lnTo>
                  <a:pt x="1031" y="593"/>
                </a:lnTo>
                <a:lnTo>
                  <a:pt x="1031" y="595"/>
                </a:lnTo>
                <a:lnTo>
                  <a:pt x="1031" y="598"/>
                </a:lnTo>
                <a:lnTo>
                  <a:pt x="1034" y="598"/>
                </a:lnTo>
                <a:lnTo>
                  <a:pt x="1034" y="625"/>
                </a:lnTo>
                <a:lnTo>
                  <a:pt x="1014" y="629"/>
                </a:lnTo>
                <a:lnTo>
                  <a:pt x="995" y="639"/>
                </a:lnTo>
                <a:lnTo>
                  <a:pt x="978" y="651"/>
                </a:lnTo>
                <a:lnTo>
                  <a:pt x="964" y="668"/>
                </a:lnTo>
                <a:lnTo>
                  <a:pt x="956" y="685"/>
                </a:lnTo>
                <a:lnTo>
                  <a:pt x="949" y="685"/>
                </a:lnTo>
                <a:lnTo>
                  <a:pt x="937" y="688"/>
                </a:lnTo>
                <a:lnTo>
                  <a:pt x="937" y="693"/>
                </a:lnTo>
                <a:lnTo>
                  <a:pt x="935" y="695"/>
                </a:lnTo>
                <a:lnTo>
                  <a:pt x="925" y="695"/>
                </a:lnTo>
                <a:lnTo>
                  <a:pt x="925" y="697"/>
                </a:lnTo>
                <a:lnTo>
                  <a:pt x="922" y="700"/>
                </a:lnTo>
                <a:lnTo>
                  <a:pt x="896" y="700"/>
                </a:lnTo>
                <a:lnTo>
                  <a:pt x="881" y="702"/>
                </a:lnTo>
                <a:lnTo>
                  <a:pt x="884" y="824"/>
                </a:lnTo>
                <a:lnTo>
                  <a:pt x="867" y="824"/>
                </a:lnTo>
                <a:lnTo>
                  <a:pt x="867" y="807"/>
                </a:lnTo>
                <a:lnTo>
                  <a:pt x="864" y="807"/>
                </a:lnTo>
                <a:lnTo>
                  <a:pt x="864" y="807"/>
                </a:lnTo>
                <a:lnTo>
                  <a:pt x="864" y="807"/>
                </a:lnTo>
                <a:lnTo>
                  <a:pt x="862" y="807"/>
                </a:lnTo>
                <a:lnTo>
                  <a:pt x="862" y="824"/>
                </a:lnTo>
                <a:lnTo>
                  <a:pt x="855" y="824"/>
                </a:lnTo>
                <a:lnTo>
                  <a:pt x="850" y="826"/>
                </a:lnTo>
                <a:lnTo>
                  <a:pt x="850" y="838"/>
                </a:lnTo>
                <a:lnTo>
                  <a:pt x="850" y="838"/>
                </a:lnTo>
                <a:lnTo>
                  <a:pt x="835" y="838"/>
                </a:lnTo>
                <a:lnTo>
                  <a:pt x="833" y="819"/>
                </a:lnTo>
                <a:lnTo>
                  <a:pt x="833" y="819"/>
                </a:lnTo>
                <a:lnTo>
                  <a:pt x="833" y="819"/>
                </a:lnTo>
                <a:lnTo>
                  <a:pt x="830" y="819"/>
                </a:lnTo>
                <a:lnTo>
                  <a:pt x="828" y="819"/>
                </a:lnTo>
                <a:lnTo>
                  <a:pt x="828" y="838"/>
                </a:lnTo>
                <a:lnTo>
                  <a:pt x="818" y="838"/>
                </a:lnTo>
                <a:lnTo>
                  <a:pt x="814" y="841"/>
                </a:lnTo>
                <a:lnTo>
                  <a:pt x="814" y="841"/>
                </a:lnTo>
                <a:lnTo>
                  <a:pt x="809" y="841"/>
                </a:lnTo>
                <a:lnTo>
                  <a:pt x="811" y="90"/>
                </a:lnTo>
                <a:lnTo>
                  <a:pt x="782" y="32"/>
                </a:lnTo>
                <a:lnTo>
                  <a:pt x="751" y="32"/>
                </a:lnTo>
                <a:lnTo>
                  <a:pt x="734" y="0"/>
                </a:lnTo>
                <a:lnTo>
                  <a:pt x="508" y="0"/>
                </a:lnTo>
                <a:lnTo>
                  <a:pt x="508" y="32"/>
                </a:lnTo>
                <a:lnTo>
                  <a:pt x="448" y="32"/>
                </a:lnTo>
                <a:lnTo>
                  <a:pt x="445" y="855"/>
                </a:lnTo>
                <a:lnTo>
                  <a:pt x="438" y="848"/>
                </a:lnTo>
                <a:lnTo>
                  <a:pt x="438" y="836"/>
                </a:lnTo>
                <a:lnTo>
                  <a:pt x="436" y="746"/>
                </a:lnTo>
                <a:lnTo>
                  <a:pt x="436" y="739"/>
                </a:lnTo>
                <a:lnTo>
                  <a:pt x="431" y="739"/>
                </a:lnTo>
                <a:lnTo>
                  <a:pt x="429" y="739"/>
                </a:lnTo>
                <a:lnTo>
                  <a:pt x="429" y="746"/>
                </a:lnTo>
                <a:lnTo>
                  <a:pt x="429" y="758"/>
                </a:lnTo>
                <a:lnTo>
                  <a:pt x="404" y="758"/>
                </a:lnTo>
                <a:lnTo>
                  <a:pt x="404" y="756"/>
                </a:lnTo>
                <a:lnTo>
                  <a:pt x="399" y="746"/>
                </a:lnTo>
                <a:lnTo>
                  <a:pt x="399" y="693"/>
                </a:lnTo>
                <a:lnTo>
                  <a:pt x="392" y="676"/>
                </a:lnTo>
                <a:lnTo>
                  <a:pt x="392" y="622"/>
                </a:lnTo>
                <a:lnTo>
                  <a:pt x="378" y="561"/>
                </a:lnTo>
                <a:lnTo>
                  <a:pt x="380" y="561"/>
                </a:lnTo>
                <a:lnTo>
                  <a:pt x="380" y="547"/>
                </a:lnTo>
                <a:lnTo>
                  <a:pt x="375" y="547"/>
                </a:lnTo>
                <a:lnTo>
                  <a:pt x="375" y="547"/>
                </a:lnTo>
                <a:lnTo>
                  <a:pt x="375" y="547"/>
                </a:lnTo>
                <a:lnTo>
                  <a:pt x="368" y="547"/>
                </a:lnTo>
                <a:lnTo>
                  <a:pt x="368" y="554"/>
                </a:lnTo>
                <a:lnTo>
                  <a:pt x="366" y="554"/>
                </a:lnTo>
                <a:lnTo>
                  <a:pt x="366" y="569"/>
                </a:lnTo>
                <a:lnTo>
                  <a:pt x="368" y="569"/>
                </a:lnTo>
                <a:lnTo>
                  <a:pt x="358" y="610"/>
                </a:lnTo>
                <a:lnTo>
                  <a:pt x="346" y="481"/>
                </a:lnTo>
                <a:lnTo>
                  <a:pt x="351" y="481"/>
                </a:lnTo>
                <a:lnTo>
                  <a:pt x="351" y="479"/>
                </a:lnTo>
                <a:lnTo>
                  <a:pt x="351" y="479"/>
                </a:lnTo>
                <a:lnTo>
                  <a:pt x="351" y="469"/>
                </a:lnTo>
                <a:lnTo>
                  <a:pt x="344" y="469"/>
                </a:lnTo>
                <a:lnTo>
                  <a:pt x="337" y="372"/>
                </a:lnTo>
                <a:lnTo>
                  <a:pt x="341" y="372"/>
                </a:lnTo>
                <a:lnTo>
                  <a:pt x="341" y="348"/>
                </a:lnTo>
                <a:lnTo>
                  <a:pt x="341" y="309"/>
                </a:lnTo>
                <a:lnTo>
                  <a:pt x="320" y="309"/>
                </a:lnTo>
                <a:lnTo>
                  <a:pt x="320" y="348"/>
                </a:lnTo>
                <a:lnTo>
                  <a:pt x="320" y="372"/>
                </a:lnTo>
                <a:lnTo>
                  <a:pt x="324" y="372"/>
                </a:lnTo>
                <a:lnTo>
                  <a:pt x="324" y="374"/>
                </a:lnTo>
                <a:lnTo>
                  <a:pt x="317" y="469"/>
                </a:lnTo>
                <a:lnTo>
                  <a:pt x="312" y="469"/>
                </a:lnTo>
                <a:lnTo>
                  <a:pt x="312" y="472"/>
                </a:lnTo>
                <a:lnTo>
                  <a:pt x="312" y="479"/>
                </a:lnTo>
                <a:lnTo>
                  <a:pt x="312" y="481"/>
                </a:lnTo>
                <a:lnTo>
                  <a:pt x="317" y="481"/>
                </a:lnTo>
                <a:lnTo>
                  <a:pt x="305" y="610"/>
                </a:lnTo>
                <a:lnTo>
                  <a:pt x="295" y="566"/>
                </a:lnTo>
                <a:lnTo>
                  <a:pt x="295" y="561"/>
                </a:lnTo>
                <a:lnTo>
                  <a:pt x="298" y="561"/>
                </a:lnTo>
                <a:lnTo>
                  <a:pt x="298" y="547"/>
                </a:lnTo>
                <a:lnTo>
                  <a:pt x="290" y="547"/>
                </a:lnTo>
                <a:lnTo>
                  <a:pt x="290" y="547"/>
                </a:lnTo>
                <a:lnTo>
                  <a:pt x="290" y="547"/>
                </a:lnTo>
                <a:lnTo>
                  <a:pt x="286" y="547"/>
                </a:lnTo>
                <a:lnTo>
                  <a:pt x="286" y="554"/>
                </a:lnTo>
                <a:lnTo>
                  <a:pt x="286" y="554"/>
                </a:lnTo>
                <a:lnTo>
                  <a:pt x="286" y="569"/>
                </a:lnTo>
                <a:lnTo>
                  <a:pt x="288" y="569"/>
                </a:lnTo>
                <a:lnTo>
                  <a:pt x="276" y="622"/>
                </a:lnTo>
                <a:lnTo>
                  <a:pt x="276" y="622"/>
                </a:lnTo>
                <a:lnTo>
                  <a:pt x="274" y="627"/>
                </a:lnTo>
                <a:lnTo>
                  <a:pt x="274" y="676"/>
                </a:lnTo>
                <a:lnTo>
                  <a:pt x="269" y="693"/>
                </a:lnTo>
                <a:lnTo>
                  <a:pt x="269" y="693"/>
                </a:lnTo>
                <a:lnTo>
                  <a:pt x="269" y="693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695"/>
                </a:lnTo>
                <a:lnTo>
                  <a:pt x="269" y="746"/>
                </a:lnTo>
                <a:lnTo>
                  <a:pt x="261" y="756"/>
                </a:lnTo>
                <a:lnTo>
                  <a:pt x="261" y="756"/>
                </a:lnTo>
                <a:lnTo>
                  <a:pt x="261" y="758"/>
                </a:lnTo>
                <a:lnTo>
                  <a:pt x="261" y="758"/>
                </a:lnTo>
                <a:lnTo>
                  <a:pt x="252" y="758"/>
                </a:lnTo>
                <a:lnTo>
                  <a:pt x="252" y="748"/>
                </a:lnTo>
                <a:lnTo>
                  <a:pt x="244" y="748"/>
                </a:lnTo>
                <a:lnTo>
                  <a:pt x="244" y="712"/>
                </a:lnTo>
                <a:lnTo>
                  <a:pt x="244" y="710"/>
                </a:lnTo>
                <a:lnTo>
                  <a:pt x="240" y="710"/>
                </a:lnTo>
                <a:lnTo>
                  <a:pt x="225" y="574"/>
                </a:lnTo>
                <a:lnTo>
                  <a:pt x="225" y="574"/>
                </a:lnTo>
                <a:lnTo>
                  <a:pt x="232" y="574"/>
                </a:lnTo>
                <a:lnTo>
                  <a:pt x="232" y="537"/>
                </a:lnTo>
                <a:lnTo>
                  <a:pt x="215" y="537"/>
                </a:lnTo>
                <a:lnTo>
                  <a:pt x="215" y="574"/>
                </a:lnTo>
                <a:lnTo>
                  <a:pt x="220" y="574"/>
                </a:lnTo>
                <a:lnTo>
                  <a:pt x="208" y="710"/>
                </a:lnTo>
                <a:lnTo>
                  <a:pt x="208" y="710"/>
                </a:lnTo>
                <a:lnTo>
                  <a:pt x="208" y="710"/>
                </a:lnTo>
                <a:lnTo>
                  <a:pt x="201" y="710"/>
                </a:lnTo>
                <a:lnTo>
                  <a:pt x="201" y="748"/>
                </a:lnTo>
                <a:lnTo>
                  <a:pt x="194" y="748"/>
                </a:lnTo>
                <a:lnTo>
                  <a:pt x="194" y="758"/>
                </a:lnTo>
                <a:lnTo>
                  <a:pt x="179" y="758"/>
                </a:lnTo>
                <a:lnTo>
                  <a:pt x="179" y="758"/>
                </a:lnTo>
                <a:lnTo>
                  <a:pt x="174" y="746"/>
                </a:lnTo>
                <a:lnTo>
                  <a:pt x="174" y="688"/>
                </a:lnTo>
                <a:lnTo>
                  <a:pt x="174" y="688"/>
                </a:lnTo>
                <a:lnTo>
                  <a:pt x="174" y="688"/>
                </a:lnTo>
                <a:lnTo>
                  <a:pt x="172" y="688"/>
                </a:lnTo>
                <a:lnTo>
                  <a:pt x="172" y="685"/>
                </a:lnTo>
                <a:lnTo>
                  <a:pt x="172" y="685"/>
                </a:lnTo>
                <a:lnTo>
                  <a:pt x="172" y="685"/>
                </a:lnTo>
                <a:lnTo>
                  <a:pt x="169" y="683"/>
                </a:lnTo>
                <a:lnTo>
                  <a:pt x="169" y="617"/>
                </a:lnTo>
                <a:lnTo>
                  <a:pt x="169" y="617"/>
                </a:lnTo>
                <a:lnTo>
                  <a:pt x="169" y="615"/>
                </a:lnTo>
                <a:lnTo>
                  <a:pt x="167" y="615"/>
                </a:lnTo>
                <a:lnTo>
                  <a:pt x="167" y="615"/>
                </a:lnTo>
                <a:lnTo>
                  <a:pt x="167" y="610"/>
                </a:lnTo>
                <a:lnTo>
                  <a:pt x="167" y="610"/>
                </a:lnTo>
                <a:lnTo>
                  <a:pt x="167" y="610"/>
                </a:lnTo>
                <a:lnTo>
                  <a:pt x="165" y="610"/>
                </a:lnTo>
                <a:lnTo>
                  <a:pt x="165" y="610"/>
                </a:lnTo>
                <a:lnTo>
                  <a:pt x="155" y="569"/>
                </a:lnTo>
                <a:lnTo>
                  <a:pt x="157" y="569"/>
                </a:lnTo>
                <a:lnTo>
                  <a:pt x="157" y="557"/>
                </a:lnTo>
                <a:lnTo>
                  <a:pt x="155" y="557"/>
                </a:lnTo>
                <a:lnTo>
                  <a:pt x="155" y="547"/>
                </a:lnTo>
                <a:lnTo>
                  <a:pt x="148" y="547"/>
                </a:lnTo>
                <a:lnTo>
                  <a:pt x="148" y="547"/>
                </a:lnTo>
                <a:lnTo>
                  <a:pt x="148" y="547"/>
                </a:lnTo>
                <a:lnTo>
                  <a:pt x="143" y="547"/>
                </a:lnTo>
                <a:lnTo>
                  <a:pt x="143" y="561"/>
                </a:lnTo>
                <a:lnTo>
                  <a:pt x="145" y="561"/>
                </a:lnTo>
                <a:lnTo>
                  <a:pt x="136" y="603"/>
                </a:lnTo>
                <a:lnTo>
                  <a:pt x="123" y="479"/>
                </a:lnTo>
                <a:lnTo>
                  <a:pt x="131" y="476"/>
                </a:lnTo>
                <a:lnTo>
                  <a:pt x="131" y="476"/>
                </a:lnTo>
                <a:lnTo>
                  <a:pt x="131" y="467"/>
                </a:lnTo>
                <a:lnTo>
                  <a:pt x="128" y="464"/>
                </a:lnTo>
                <a:lnTo>
                  <a:pt x="123" y="464"/>
                </a:lnTo>
                <a:lnTo>
                  <a:pt x="116" y="370"/>
                </a:lnTo>
                <a:lnTo>
                  <a:pt x="116" y="370"/>
                </a:lnTo>
                <a:lnTo>
                  <a:pt x="121" y="370"/>
                </a:lnTo>
                <a:lnTo>
                  <a:pt x="121" y="343"/>
                </a:lnTo>
                <a:lnTo>
                  <a:pt x="121" y="304"/>
                </a:lnTo>
                <a:lnTo>
                  <a:pt x="99" y="304"/>
                </a:lnTo>
                <a:lnTo>
                  <a:pt x="99" y="343"/>
                </a:lnTo>
                <a:lnTo>
                  <a:pt x="99" y="370"/>
                </a:lnTo>
                <a:lnTo>
                  <a:pt x="104" y="370"/>
                </a:lnTo>
                <a:lnTo>
                  <a:pt x="97" y="464"/>
                </a:lnTo>
                <a:lnTo>
                  <a:pt x="90" y="464"/>
                </a:lnTo>
                <a:lnTo>
                  <a:pt x="90" y="474"/>
                </a:lnTo>
                <a:lnTo>
                  <a:pt x="90" y="474"/>
                </a:lnTo>
                <a:lnTo>
                  <a:pt x="90" y="476"/>
                </a:lnTo>
                <a:lnTo>
                  <a:pt x="94" y="476"/>
                </a:lnTo>
                <a:lnTo>
                  <a:pt x="82" y="603"/>
                </a:lnTo>
                <a:lnTo>
                  <a:pt x="75" y="569"/>
                </a:lnTo>
                <a:lnTo>
                  <a:pt x="75" y="569"/>
                </a:lnTo>
                <a:lnTo>
                  <a:pt x="75" y="554"/>
                </a:lnTo>
                <a:lnTo>
                  <a:pt x="70" y="554"/>
                </a:lnTo>
                <a:lnTo>
                  <a:pt x="70" y="549"/>
                </a:lnTo>
                <a:lnTo>
                  <a:pt x="65" y="549"/>
                </a:lnTo>
                <a:lnTo>
                  <a:pt x="65" y="547"/>
                </a:lnTo>
                <a:lnTo>
                  <a:pt x="65" y="549"/>
                </a:lnTo>
                <a:lnTo>
                  <a:pt x="60" y="549"/>
                </a:lnTo>
                <a:lnTo>
                  <a:pt x="60" y="561"/>
                </a:lnTo>
                <a:lnTo>
                  <a:pt x="63" y="561"/>
                </a:lnTo>
                <a:lnTo>
                  <a:pt x="51" y="610"/>
                </a:lnTo>
                <a:lnTo>
                  <a:pt x="51" y="610"/>
                </a:lnTo>
                <a:lnTo>
                  <a:pt x="48" y="610"/>
                </a:lnTo>
                <a:lnTo>
                  <a:pt x="46" y="610"/>
                </a:lnTo>
                <a:lnTo>
                  <a:pt x="46" y="683"/>
                </a:lnTo>
                <a:lnTo>
                  <a:pt x="41" y="685"/>
                </a:lnTo>
                <a:lnTo>
                  <a:pt x="41" y="700"/>
                </a:lnTo>
                <a:lnTo>
                  <a:pt x="41" y="746"/>
                </a:lnTo>
                <a:lnTo>
                  <a:pt x="34" y="756"/>
                </a:lnTo>
                <a:lnTo>
                  <a:pt x="34" y="758"/>
                </a:lnTo>
                <a:lnTo>
                  <a:pt x="19" y="758"/>
                </a:lnTo>
                <a:lnTo>
                  <a:pt x="17" y="746"/>
                </a:lnTo>
                <a:lnTo>
                  <a:pt x="17" y="739"/>
                </a:lnTo>
                <a:lnTo>
                  <a:pt x="17" y="739"/>
                </a:lnTo>
                <a:lnTo>
                  <a:pt x="12" y="739"/>
                </a:lnTo>
                <a:lnTo>
                  <a:pt x="12" y="746"/>
                </a:lnTo>
                <a:lnTo>
                  <a:pt x="7" y="836"/>
                </a:lnTo>
                <a:lnTo>
                  <a:pt x="7" y="848"/>
                </a:lnTo>
                <a:lnTo>
                  <a:pt x="5" y="851"/>
                </a:lnTo>
                <a:lnTo>
                  <a:pt x="10" y="365"/>
                </a:lnTo>
                <a:lnTo>
                  <a:pt x="12" y="30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" name="Freeform 16"/>
          <p:cNvSpPr>
            <a:spLocks/>
          </p:cNvSpPr>
          <p:nvPr/>
        </p:nvSpPr>
        <p:spPr bwMode="auto">
          <a:xfrm>
            <a:off x="4070883" y="4843313"/>
            <a:ext cx="2027498" cy="2261074"/>
          </a:xfrm>
          <a:custGeom>
            <a:avLst/>
            <a:gdLst>
              <a:gd name="T0" fmla="*/ 1242 w 1276"/>
              <a:gd name="T1" fmla="*/ 529 h 1423"/>
              <a:gd name="T2" fmla="*/ 1225 w 1276"/>
              <a:gd name="T3" fmla="*/ 527 h 1423"/>
              <a:gd name="T4" fmla="*/ 1196 w 1276"/>
              <a:gd name="T5" fmla="*/ 505 h 1423"/>
              <a:gd name="T6" fmla="*/ 1172 w 1276"/>
              <a:gd name="T7" fmla="*/ 483 h 1423"/>
              <a:gd name="T8" fmla="*/ 1148 w 1276"/>
              <a:gd name="T9" fmla="*/ 461 h 1423"/>
              <a:gd name="T10" fmla="*/ 1126 w 1276"/>
              <a:gd name="T11" fmla="*/ 439 h 1423"/>
              <a:gd name="T12" fmla="*/ 1043 w 1276"/>
              <a:gd name="T13" fmla="*/ 434 h 1423"/>
              <a:gd name="T14" fmla="*/ 1005 w 1276"/>
              <a:gd name="T15" fmla="*/ 447 h 1423"/>
              <a:gd name="T16" fmla="*/ 985 w 1276"/>
              <a:gd name="T17" fmla="*/ 461 h 1423"/>
              <a:gd name="T18" fmla="*/ 981 w 1276"/>
              <a:gd name="T19" fmla="*/ 481 h 1423"/>
              <a:gd name="T20" fmla="*/ 959 w 1276"/>
              <a:gd name="T21" fmla="*/ 495 h 1423"/>
              <a:gd name="T22" fmla="*/ 939 w 1276"/>
              <a:gd name="T23" fmla="*/ 505 h 1423"/>
              <a:gd name="T24" fmla="*/ 937 w 1276"/>
              <a:gd name="T25" fmla="*/ 524 h 1423"/>
              <a:gd name="T26" fmla="*/ 913 w 1276"/>
              <a:gd name="T27" fmla="*/ 529 h 1423"/>
              <a:gd name="T28" fmla="*/ 840 w 1276"/>
              <a:gd name="T29" fmla="*/ 534 h 1423"/>
              <a:gd name="T30" fmla="*/ 840 w 1276"/>
              <a:gd name="T31" fmla="*/ 595 h 1423"/>
              <a:gd name="T32" fmla="*/ 765 w 1276"/>
              <a:gd name="T33" fmla="*/ 876 h 1423"/>
              <a:gd name="T34" fmla="*/ 763 w 1276"/>
              <a:gd name="T35" fmla="*/ 544 h 1423"/>
              <a:gd name="T36" fmla="*/ 690 w 1276"/>
              <a:gd name="T37" fmla="*/ 539 h 1423"/>
              <a:gd name="T38" fmla="*/ 668 w 1276"/>
              <a:gd name="T39" fmla="*/ 534 h 1423"/>
              <a:gd name="T40" fmla="*/ 661 w 1276"/>
              <a:gd name="T41" fmla="*/ 515 h 1423"/>
              <a:gd name="T42" fmla="*/ 646 w 1276"/>
              <a:gd name="T43" fmla="*/ 502 h 1423"/>
              <a:gd name="T44" fmla="*/ 625 w 1276"/>
              <a:gd name="T45" fmla="*/ 490 h 1423"/>
              <a:gd name="T46" fmla="*/ 617 w 1276"/>
              <a:gd name="T47" fmla="*/ 471 h 1423"/>
              <a:gd name="T48" fmla="*/ 600 w 1276"/>
              <a:gd name="T49" fmla="*/ 456 h 1423"/>
              <a:gd name="T50" fmla="*/ 559 w 1276"/>
              <a:gd name="T51" fmla="*/ 444 h 1423"/>
              <a:gd name="T52" fmla="*/ 482 w 1276"/>
              <a:gd name="T53" fmla="*/ 449 h 1423"/>
              <a:gd name="T54" fmla="*/ 460 w 1276"/>
              <a:gd name="T55" fmla="*/ 471 h 1423"/>
              <a:gd name="T56" fmla="*/ 436 w 1276"/>
              <a:gd name="T57" fmla="*/ 493 h 1423"/>
              <a:gd name="T58" fmla="*/ 411 w 1276"/>
              <a:gd name="T59" fmla="*/ 512 h 1423"/>
              <a:gd name="T60" fmla="*/ 385 w 1276"/>
              <a:gd name="T61" fmla="*/ 534 h 1423"/>
              <a:gd name="T62" fmla="*/ 382 w 1276"/>
              <a:gd name="T63" fmla="*/ 536 h 1423"/>
              <a:gd name="T64" fmla="*/ 322 w 1276"/>
              <a:gd name="T65" fmla="*/ 328 h 1423"/>
              <a:gd name="T66" fmla="*/ 264 w 1276"/>
              <a:gd name="T67" fmla="*/ 274 h 1423"/>
              <a:gd name="T68" fmla="*/ 201 w 1276"/>
              <a:gd name="T69" fmla="*/ 233 h 1423"/>
              <a:gd name="T70" fmla="*/ 179 w 1276"/>
              <a:gd name="T71" fmla="*/ 328 h 1423"/>
              <a:gd name="T72" fmla="*/ 181 w 1276"/>
              <a:gd name="T73" fmla="*/ 255 h 1423"/>
              <a:gd name="T74" fmla="*/ 179 w 1276"/>
              <a:gd name="T75" fmla="*/ 252 h 1423"/>
              <a:gd name="T76" fmla="*/ 181 w 1276"/>
              <a:gd name="T77" fmla="*/ 213 h 1423"/>
              <a:gd name="T78" fmla="*/ 179 w 1276"/>
              <a:gd name="T79" fmla="*/ 213 h 1423"/>
              <a:gd name="T80" fmla="*/ 181 w 1276"/>
              <a:gd name="T81" fmla="*/ 174 h 1423"/>
              <a:gd name="T82" fmla="*/ 179 w 1276"/>
              <a:gd name="T83" fmla="*/ 172 h 1423"/>
              <a:gd name="T84" fmla="*/ 116 w 1276"/>
              <a:gd name="T85" fmla="*/ 109 h 1423"/>
              <a:gd name="T86" fmla="*/ 29 w 1276"/>
              <a:gd name="T87" fmla="*/ 104 h 1423"/>
              <a:gd name="T88" fmla="*/ 29 w 1276"/>
              <a:gd name="T89" fmla="*/ 31 h 1423"/>
              <a:gd name="T90" fmla="*/ 29 w 1276"/>
              <a:gd name="T91" fmla="*/ 9 h 1423"/>
              <a:gd name="T92" fmla="*/ 29 w 1276"/>
              <a:gd name="T93" fmla="*/ 0 h 1423"/>
              <a:gd name="T94" fmla="*/ 0 w 1276"/>
              <a:gd name="T95" fmla="*/ 1423 h 1423"/>
              <a:gd name="T96" fmla="*/ 1276 w 1276"/>
              <a:gd name="T97" fmla="*/ 534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76" h="1423">
                <a:moveTo>
                  <a:pt x="1276" y="534"/>
                </a:moveTo>
                <a:lnTo>
                  <a:pt x="1242" y="529"/>
                </a:lnTo>
                <a:lnTo>
                  <a:pt x="1223" y="532"/>
                </a:lnTo>
                <a:lnTo>
                  <a:pt x="1225" y="527"/>
                </a:lnTo>
                <a:lnTo>
                  <a:pt x="1196" y="524"/>
                </a:lnTo>
                <a:lnTo>
                  <a:pt x="1196" y="505"/>
                </a:lnTo>
                <a:lnTo>
                  <a:pt x="1172" y="502"/>
                </a:lnTo>
                <a:lnTo>
                  <a:pt x="1172" y="483"/>
                </a:lnTo>
                <a:lnTo>
                  <a:pt x="1148" y="481"/>
                </a:lnTo>
                <a:lnTo>
                  <a:pt x="1148" y="461"/>
                </a:lnTo>
                <a:lnTo>
                  <a:pt x="1123" y="459"/>
                </a:lnTo>
                <a:lnTo>
                  <a:pt x="1126" y="439"/>
                </a:lnTo>
                <a:lnTo>
                  <a:pt x="1094" y="434"/>
                </a:lnTo>
                <a:lnTo>
                  <a:pt x="1043" y="434"/>
                </a:lnTo>
                <a:lnTo>
                  <a:pt x="1007" y="439"/>
                </a:lnTo>
                <a:lnTo>
                  <a:pt x="1005" y="447"/>
                </a:lnTo>
                <a:lnTo>
                  <a:pt x="1005" y="459"/>
                </a:lnTo>
                <a:lnTo>
                  <a:pt x="985" y="461"/>
                </a:lnTo>
                <a:lnTo>
                  <a:pt x="983" y="471"/>
                </a:lnTo>
                <a:lnTo>
                  <a:pt x="981" y="481"/>
                </a:lnTo>
                <a:lnTo>
                  <a:pt x="964" y="483"/>
                </a:lnTo>
                <a:lnTo>
                  <a:pt x="959" y="495"/>
                </a:lnTo>
                <a:lnTo>
                  <a:pt x="959" y="502"/>
                </a:lnTo>
                <a:lnTo>
                  <a:pt x="939" y="505"/>
                </a:lnTo>
                <a:lnTo>
                  <a:pt x="937" y="517"/>
                </a:lnTo>
                <a:lnTo>
                  <a:pt x="937" y="524"/>
                </a:lnTo>
                <a:lnTo>
                  <a:pt x="915" y="527"/>
                </a:lnTo>
                <a:lnTo>
                  <a:pt x="913" y="529"/>
                </a:lnTo>
                <a:lnTo>
                  <a:pt x="893" y="527"/>
                </a:lnTo>
                <a:lnTo>
                  <a:pt x="840" y="534"/>
                </a:lnTo>
                <a:lnTo>
                  <a:pt x="840" y="595"/>
                </a:lnTo>
                <a:lnTo>
                  <a:pt x="840" y="595"/>
                </a:lnTo>
                <a:lnTo>
                  <a:pt x="840" y="876"/>
                </a:lnTo>
                <a:lnTo>
                  <a:pt x="765" y="876"/>
                </a:lnTo>
                <a:lnTo>
                  <a:pt x="763" y="600"/>
                </a:lnTo>
                <a:lnTo>
                  <a:pt x="763" y="544"/>
                </a:lnTo>
                <a:lnTo>
                  <a:pt x="707" y="536"/>
                </a:lnTo>
                <a:lnTo>
                  <a:pt x="690" y="539"/>
                </a:lnTo>
                <a:lnTo>
                  <a:pt x="688" y="536"/>
                </a:lnTo>
                <a:lnTo>
                  <a:pt x="668" y="534"/>
                </a:lnTo>
                <a:lnTo>
                  <a:pt x="668" y="527"/>
                </a:lnTo>
                <a:lnTo>
                  <a:pt x="661" y="515"/>
                </a:lnTo>
                <a:lnTo>
                  <a:pt x="646" y="512"/>
                </a:lnTo>
                <a:lnTo>
                  <a:pt x="646" y="502"/>
                </a:lnTo>
                <a:lnTo>
                  <a:pt x="639" y="493"/>
                </a:lnTo>
                <a:lnTo>
                  <a:pt x="625" y="490"/>
                </a:lnTo>
                <a:lnTo>
                  <a:pt x="625" y="481"/>
                </a:lnTo>
                <a:lnTo>
                  <a:pt x="617" y="471"/>
                </a:lnTo>
                <a:lnTo>
                  <a:pt x="603" y="468"/>
                </a:lnTo>
                <a:lnTo>
                  <a:pt x="600" y="456"/>
                </a:lnTo>
                <a:lnTo>
                  <a:pt x="598" y="449"/>
                </a:lnTo>
                <a:lnTo>
                  <a:pt x="559" y="444"/>
                </a:lnTo>
                <a:lnTo>
                  <a:pt x="511" y="444"/>
                </a:lnTo>
                <a:lnTo>
                  <a:pt x="482" y="449"/>
                </a:lnTo>
                <a:lnTo>
                  <a:pt x="482" y="466"/>
                </a:lnTo>
                <a:lnTo>
                  <a:pt x="460" y="471"/>
                </a:lnTo>
                <a:lnTo>
                  <a:pt x="460" y="488"/>
                </a:lnTo>
                <a:lnTo>
                  <a:pt x="436" y="493"/>
                </a:lnTo>
                <a:lnTo>
                  <a:pt x="436" y="510"/>
                </a:lnTo>
                <a:lnTo>
                  <a:pt x="411" y="512"/>
                </a:lnTo>
                <a:lnTo>
                  <a:pt x="411" y="532"/>
                </a:lnTo>
                <a:lnTo>
                  <a:pt x="385" y="534"/>
                </a:lnTo>
                <a:lnTo>
                  <a:pt x="385" y="536"/>
                </a:lnTo>
                <a:lnTo>
                  <a:pt x="382" y="536"/>
                </a:lnTo>
                <a:lnTo>
                  <a:pt x="382" y="328"/>
                </a:lnTo>
                <a:lnTo>
                  <a:pt x="322" y="328"/>
                </a:lnTo>
                <a:lnTo>
                  <a:pt x="322" y="274"/>
                </a:lnTo>
                <a:lnTo>
                  <a:pt x="264" y="274"/>
                </a:lnTo>
                <a:lnTo>
                  <a:pt x="264" y="233"/>
                </a:lnTo>
                <a:lnTo>
                  <a:pt x="201" y="233"/>
                </a:lnTo>
                <a:lnTo>
                  <a:pt x="201" y="328"/>
                </a:lnTo>
                <a:lnTo>
                  <a:pt x="179" y="328"/>
                </a:lnTo>
                <a:lnTo>
                  <a:pt x="179" y="257"/>
                </a:lnTo>
                <a:lnTo>
                  <a:pt x="181" y="255"/>
                </a:lnTo>
                <a:lnTo>
                  <a:pt x="181" y="252"/>
                </a:lnTo>
                <a:lnTo>
                  <a:pt x="179" y="252"/>
                </a:lnTo>
                <a:lnTo>
                  <a:pt x="179" y="218"/>
                </a:lnTo>
                <a:lnTo>
                  <a:pt x="181" y="213"/>
                </a:lnTo>
                <a:lnTo>
                  <a:pt x="181" y="213"/>
                </a:lnTo>
                <a:lnTo>
                  <a:pt x="179" y="213"/>
                </a:lnTo>
                <a:lnTo>
                  <a:pt x="179" y="177"/>
                </a:lnTo>
                <a:lnTo>
                  <a:pt x="181" y="174"/>
                </a:lnTo>
                <a:lnTo>
                  <a:pt x="181" y="172"/>
                </a:lnTo>
                <a:lnTo>
                  <a:pt x="179" y="172"/>
                </a:lnTo>
                <a:lnTo>
                  <a:pt x="179" y="114"/>
                </a:lnTo>
                <a:lnTo>
                  <a:pt x="116" y="109"/>
                </a:lnTo>
                <a:lnTo>
                  <a:pt x="43" y="104"/>
                </a:lnTo>
                <a:lnTo>
                  <a:pt x="29" y="104"/>
                </a:lnTo>
                <a:lnTo>
                  <a:pt x="29" y="51"/>
                </a:lnTo>
                <a:lnTo>
                  <a:pt x="29" y="31"/>
                </a:lnTo>
                <a:lnTo>
                  <a:pt x="29" y="26"/>
                </a:lnTo>
                <a:lnTo>
                  <a:pt x="29" y="9"/>
                </a:lnTo>
                <a:lnTo>
                  <a:pt x="29" y="4"/>
                </a:lnTo>
                <a:lnTo>
                  <a:pt x="29" y="0"/>
                </a:lnTo>
                <a:lnTo>
                  <a:pt x="0" y="0"/>
                </a:lnTo>
                <a:lnTo>
                  <a:pt x="0" y="1423"/>
                </a:lnTo>
                <a:lnTo>
                  <a:pt x="1276" y="1423"/>
                </a:lnTo>
                <a:lnTo>
                  <a:pt x="1276" y="5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9" name="Freeform 17"/>
          <p:cNvSpPr>
            <a:spLocks/>
          </p:cNvSpPr>
          <p:nvPr/>
        </p:nvSpPr>
        <p:spPr bwMode="auto">
          <a:xfrm>
            <a:off x="2035441" y="4360273"/>
            <a:ext cx="2035444" cy="2744114"/>
          </a:xfrm>
          <a:custGeom>
            <a:avLst/>
            <a:gdLst>
              <a:gd name="T0" fmla="*/ 1281 w 1281"/>
              <a:gd name="T1" fmla="*/ 1727 h 1727"/>
              <a:gd name="T2" fmla="*/ 1194 w 1281"/>
              <a:gd name="T3" fmla="*/ 304 h 1727"/>
              <a:gd name="T4" fmla="*/ 1194 w 1281"/>
              <a:gd name="T5" fmla="*/ 284 h 1727"/>
              <a:gd name="T6" fmla="*/ 1194 w 1281"/>
              <a:gd name="T7" fmla="*/ 265 h 1727"/>
              <a:gd name="T8" fmla="*/ 1080 w 1281"/>
              <a:gd name="T9" fmla="*/ 126 h 1727"/>
              <a:gd name="T10" fmla="*/ 1073 w 1281"/>
              <a:gd name="T11" fmla="*/ 80 h 1727"/>
              <a:gd name="T12" fmla="*/ 1063 w 1281"/>
              <a:gd name="T13" fmla="*/ 92 h 1727"/>
              <a:gd name="T14" fmla="*/ 1063 w 1281"/>
              <a:gd name="T15" fmla="*/ 12 h 1727"/>
              <a:gd name="T16" fmla="*/ 1061 w 1281"/>
              <a:gd name="T17" fmla="*/ 0 h 1727"/>
              <a:gd name="T18" fmla="*/ 1053 w 1281"/>
              <a:gd name="T19" fmla="*/ 92 h 1727"/>
              <a:gd name="T20" fmla="*/ 1053 w 1281"/>
              <a:gd name="T21" fmla="*/ 12 h 1727"/>
              <a:gd name="T22" fmla="*/ 1048 w 1281"/>
              <a:gd name="T23" fmla="*/ 0 h 1727"/>
              <a:gd name="T24" fmla="*/ 1041 w 1281"/>
              <a:gd name="T25" fmla="*/ 92 h 1727"/>
              <a:gd name="T26" fmla="*/ 1041 w 1281"/>
              <a:gd name="T27" fmla="*/ 12 h 1727"/>
              <a:gd name="T28" fmla="*/ 1039 w 1281"/>
              <a:gd name="T29" fmla="*/ 0 h 1727"/>
              <a:gd name="T30" fmla="*/ 1031 w 1281"/>
              <a:gd name="T31" fmla="*/ 92 h 1727"/>
              <a:gd name="T32" fmla="*/ 1031 w 1281"/>
              <a:gd name="T33" fmla="*/ 12 h 1727"/>
              <a:gd name="T34" fmla="*/ 1027 w 1281"/>
              <a:gd name="T35" fmla="*/ 0 h 1727"/>
              <a:gd name="T36" fmla="*/ 1019 w 1281"/>
              <a:gd name="T37" fmla="*/ 92 h 1727"/>
              <a:gd name="T38" fmla="*/ 1019 w 1281"/>
              <a:gd name="T39" fmla="*/ 12 h 1727"/>
              <a:gd name="T40" fmla="*/ 1017 w 1281"/>
              <a:gd name="T41" fmla="*/ 0 h 1727"/>
              <a:gd name="T42" fmla="*/ 1010 w 1281"/>
              <a:gd name="T43" fmla="*/ 92 h 1727"/>
              <a:gd name="T44" fmla="*/ 1000 w 1281"/>
              <a:gd name="T45" fmla="*/ 80 h 1727"/>
              <a:gd name="T46" fmla="*/ 1000 w 1281"/>
              <a:gd name="T47" fmla="*/ 257 h 1727"/>
              <a:gd name="T48" fmla="*/ 1000 w 1281"/>
              <a:gd name="T49" fmla="*/ 282 h 1727"/>
              <a:gd name="T50" fmla="*/ 971 w 1281"/>
              <a:gd name="T51" fmla="*/ 304 h 1727"/>
              <a:gd name="T52" fmla="*/ 971 w 1281"/>
              <a:gd name="T53" fmla="*/ 313 h 1727"/>
              <a:gd name="T54" fmla="*/ 971 w 1281"/>
              <a:gd name="T55" fmla="*/ 335 h 1727"/>
              <a:gd name="T56" fmla="*/ 971 w 1281"/>
              <a:gd name="T57" fmla="*/ 403 h 1727"/>
              <a:gd name="T58" fmla="*/ 968 w 1281"/>
              <a:gd name="T59" fmla="*/ 413 h 1727"/>
              <a:gd name="T60" fmla="*/ 932 w 1281"/>
              <a:gd name="T61" fmla="*/ 738 h 1727"/>
              <a:gd name="T62" fmla="*/ 814 w 1281"/>
              <a:gd name="T63" fmla="*/ 515 h 1727"/>
              <a:gd name="T64" fmla="*/ 746 w 1281"/>
              <a:gd name="T65" fmla="*/ 386 h 1727"/>
              <a:gd name="T66" fmla="*/ 719 w 1281"/>
              <a:gd name="T67" fmla="*/ 515 h 1727"/>
              <a:gd name="T68" fmla="*/ 608 w 1281"/>
              <a:gd name="T69" fmla="*/ 386 h 1727"/>
              <a:gd name="T70" fmla="*/ 557 w 1281"/>
              <a:gd name="T71" fmla="*/ 515 h 1727"/>
              <a:gd name="T72" fmla="*/ 513 w 1281"/>
              <a:gd name="T73" fmla="*/ 1195 h 1727"/>
              <a:gd name="T74" fmla="*/ 458 w 1281"/>
              <a:gd name="T75" fmla="*/ 1200 h 1727"/>
              <a:gd name="T76" fmla="*/ 431 w 1281"/>
              <a:gd name="T77" fmla="*/ 1202 h 1727"/>
              <a:gd name="T78" fmla="*/ 412 w 1281"/>
              <a:gd name="T79" fmla="*/ 1180 h 1727"/>
              <a:gd name="T80" fmla="*/ 370 w 1281"/>
              <a:gd name="T81" fmla="*/ 1207 h 1727"/>
              <a:gd name="T82" fmla="*/ 370 w 1281"/>
              <a:gd name="T83" fmla="*/ 1210 h 1727"/>
              <a:gd name="T84" fmla="*/ 370 w 1281"/>
              <a:gd name="T85" fmla="*/ 1200 h 1727"/>
              <a:gd name="T86" fmla="*/ 322 w 1281"/>
              <a:gd name="T87" fmla="*/ 1188 h 1727"/>
              <a:gd name="T88" fmla="*/ 312 w 1281"/>
              <a:gd name="T89" fmla="*/ 1202 h 1727"/>
              <a:gd name="T90" fmla="*/ 269 w 1281"/>
              <a:gd name="T91" fmla="*/ 1197 h 1727"/>
              <a:gd name="T92" fmla="*/ 140 w 1281"/>
              <a:gd name="T93" fmla="*/ 1193 h 1727"/>
              <a:gd name="T94" fmla="*/ 0 w 1281"/>
              <a:gd name="T95" fmla="*/ 121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281" h="1727">
                <a:moveTo>
                  <a:pt x="0" y="1727"/>
                </a:moveTo>
                <a:lnTo>
                  <a:pt x="1281" y="1727"/>
                </a:lnTo>
                <a:lnTo>
                  <a:pt x="1281" y="304"/>
                </a:lnTo>
                <a:lnTo>
                  <a:pt x="1194" y="304"/>
                </a:lnTo>
                <a:lnTo>
                  <a:pt x="1194" y="291"/>
                </a:lnTo>
                <a:lnTo>
                  <a:pt x="1194" y="284"/>
                </a:lnTo>
                <a:lnTo>
                  <a:pt x="1194" y="267"/>
                </a:lnTo>
                <a:lnTo>
                  <a:pt x="1194" y="265"/>
                </a:lnTo>
                <a:lnTo>
                  <a:pt x="1080" y="265"/>
                </a:lnTo>
                <a:lnTo>
                  <a:pt x="1080" y="126"/>
                </a:lnTo>
                <a:lnTo>
                  <a:pt x="1080" y="80"/>
                </a:lnTo>
                <a:lnTo>
                  <a:pt x="1073" y="80"/>
                </a:lnTo>
                <a:lnTo>
                  <a:pt x="1073" y="92"/>
                </a:lnTo>
                <a:lnTo>
                  <a:pt x="1063" y="92"/>
                </a:lnTo>
                <a:lnTo>
                  <a:pt x="1063" y="12"/>
                </a:lnTo>
                <a:lnTo>
                  <a:pt x="1063" y="12"/>
                </a:lnTo>
                <a:lnTo>
                  <a:pt x="1063" y="0"/>
                </a:lnTo>
                <a:lnTo>
                  <a:pt x="1061" y="0"/>
                </a:lnTo>
                <a:lnTo>
                  <a:pt x="1061" y="92"/>
                </a:lnTo>
                <a:lnTo>
                  <a:pt x="1053" y="92"/>
                </a:lnTo>
                <a:lnTo>
                  <a:pt x="1053" y="12"/>
                </a:lnTo>
                <a:lnTo>
                  <a:pt x="1053" y="12"/>
                </a:lnTo>
                <a:lnTo>
                  <a:pt x="1053" y="0"/>
                </a:lnTo>
                <a:lnTo>
                  <a:pt x="1048" y="0"/>
                </a:lnTo>
                <a:lnTo>
                  <a:pt x="1048" y="92"/>
                </a:lnTo>
                <a:lnTo>
                  <a:pt x="1041" y="92"/>
                </a:lnTo>
                <a:lnTo>
                  <a:pt x="1041" y="12"/>
                </a:lnTo>
                <a:lnTo>
                  <a:pt x="1041" y="12"/>
                </a:lnTo>
                <a:lnTo>
                  <a:pt x="1041" y="0"/>
                </a:lnTo>
                <a:lnTo>
                  <a:pt x="1039" y="0"/>
                </a:lnTo>
                <a:lnTo>
                  <a:pt x="1039" y="92"/>
                </a:lnTo>
                <a:lnTo>
                  <a:pt x="1031" y="92"/>
                </a:lnTo>
                <a:lnTo>
                  <a:pt x="1031" y="12"/>
                </a:lnTo>
                <a:lnTo>
                  <a:pt x="1031" y="12"/>
                </a:lnTo>
                <a:lnTo>
                  <a:pt x="1029" y="0"/>
                </a:lnTo>
                <a:lnTo>
                  <a:pt x="1027" y="0"/>
                </a:lnTo>
                <a:lnTo>
                  <a:pt x="1027" y="92"/>
                </a:lnTo>
                <a:lnTo>
                  <a:pt x="1019" y="92"/>
                </a:lnTo>
                <a:lnTo>
                  <a:pt x="1019" y="12"/>
                </a:lnTo>
                <a:lnTo>
                  <a:pt x="1019" y="12"/>
                </a:lnTo>
                <a:lnTo>
                  <a:pt x="1019" y="0"/>
                </a:lnTo>
                <a:lnTo>
                  <a:pt x="1017" y="0"/>
                </a:lnTo>
                <a:lnTo>
                  <a:pt x="1017" y="92"/>
                </a:lnTo>
                <a:lnTo>
                  <a:pt x="1010" y="92"/>
                </a:lnTo>
                <a:lnTo>
                  <a:pt x="1007" y="80"/>
                </a:lnTo>
                <a:lnTo>
                  <a:pt x="1000" y="80"/>
                </a:lnTo>
                <a:lnTo>
                  <a:pt x="1000" y="253"/>
                </a:lnTo>
                <a:lnTo>
                  <a:pt x="1000" y="257"/>
                </a:lnTo>
                <a:lnTo>
                  <a:pt x="1000" y="274"/>
                </a:lnTo>
                <a:lnTo>
                  <a:pt x="1000" y="282"/>
                </a:lnTo>
                <a:lnTo>
                  <a:pt x="1000" y="304"/>
                </a:lnTo>
                <a:lnTo>
                  <a:pt x="971" y="304"/>
                </a:lnTo>
                <a:lnTo>
                  <a:pt x="971" y="308"/>
                </a:lnTo>
                <a:lnTo>
                  <a:pt x="971" y="313"/>
                </a:lnTo>
                <a:lnTo>
                  <a:pt x="971" y="333"/>
                </a:lnTo>
                <a:lnTo>
                  <a:pt x="971" y="335"/>
                </a:lnTo>
                <a:lnTo>
                  <a:pt x="971" y="355"/>
                </a:lnTo>
                <a:lnTo>
                  <a:pt x="971" y="403"/>
                </a:lnTo>
                <a:lnTo>
                  <a:pt x="968" y="403"/>
                </a:lnTo>
                <a:lnTo>
                  <a:pt x="968" y="413"/>
                </a:lnTo>
                <a:lnTo>
                  <a:pt x="932" y="413"/>
                </a:lnTo>
                <a:lnTo>
                  <a:pt x="932" y="738"/>
                </a:lnTo>
                <a:lnTo>
                  <a:pt x="814" y="738"/>
                </a:lnTo>
                <a:lnTo>
                  <a:pt x="814" y="515"/>
                </a:lnTo>
                <a:lnTo>
                  <a:pt x="746" y="515"/>
                </a:lnTo>
                <a:lnTo>
                  <a:pt x="746" y="386"/>
                </a:lnTo>
                <a:lnTo>
                  <a:pt x="719" y="386"/>
                </a:lnTo>
                <a:lnTo>
                  <a:pt x="719" y="515"/>
                </a:lnTo>
                <a:lnTo>
                  <a:pt x="608" y="515"/>
                </a:lnTo>
                <a:lnTo>
                  <a:pt x="608" y="386"/>
                </a:lnTo>
                <a:lnTo>
                  <a:pt x="557" y="386"/>
                </a:lnTo>
                <a:lnTo>
                  <a:pt x="557" y="515"/>
                </a:lnTo>
                <a:lnTo>
                  <a:pt x="513" y="515"/>
                </a:lnTo>
                <a:lnTo>
                  <a:pt x="513" y="1195"/>
                </a:lnTo>
                <a:lnTo>
                  <a:pt x="475" y="1197"/>
                </a:lnTo>
                <a:lnTo>
                  <a:pt x="458" y="1200"/>
                </a:lnTo>
                <a:lnTo>
                  <a:pt x="433" y="1202"/>
                </a:lnTo>
                <a:lnTo>
                  <a:pt x="431" y="1202"/>
                </a:lnTo>
                <a:lnTo>
                  <a:pt x="421" y="1188"/>
                </a:lnTo>
                <a:lnTo>
                  <a:pt x="412" y="1180"/>
                </a:lnTo>
                <a:lnTo>
                  <a:pt x="373" y="1200"/>
                </a:lnTo>
                <a:lnTo>
                  <a:pt x="370" y="1207"/>
                </a:lnTo>
                <a:lnTo>
                  <a:pt x="370" y="1210"/>
                </a:lnTo>
                <a:lnTo>
                  <a:pt x="370" y="1210"/>
                </a:lnTo>
                <a:lnTo>
                  <a:pt x="370" y="1207"/>
                </a:lnTo>
                <a:lnTo>
                  <a:pt x="370" y="1200"/>
                </a:lnTo>
                <a:lnTo>
                  <a:pt x="332" y="1180"/>
                </a:lnTo>
                <a:lnTo>
                  <a:pt x="322" y="1188"/>
                </a:lnTo>
                <a:lnTo>
                  <a:pt x="312" y="1202"/>
                </a:lnTo>
                <a:lnTo>
                  <a:pt x="312" y="1202"/>
                </a:lnTo>
                <a:lnTo>
                  <a:pt x="288" y="1200"/>
                </a:lnTo>
                <a:lnTo>
                  <a:pt x="269" y="1197"/>
                </a:lnTo>
                <a:lnTo>
                  <a:pt x="160" y="1193"/>
                </a:lnTo>
                <a:lnTo>
                  <a:pt x="140" y="1193"/>
                </a:lnTo>
                <a:lnTo>
                  <a:pt x="22" y="1205"/>
                </a:lnTo>
                <a:lnTo>
                  <a:pt x="0" y="1210"/>
                </a:lnTo>
                <a:lnTo>
                  <a:pt x="0" y="172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0" name="Freeform 18"/>
          <p:cNvSpPr>
            <a:spLocks noEditPoints="1"/>
          </p:cNvSpPr>
          <p:nvPr/>
        </p:nvSpPr>
        <p:spPr bwMode="auto">
          <a:xfrm>
            <a:off x="3175" y="4449254"/>
            <a:ext cx="2032266" cy="2655133"/>
          </a:xfrm>
          <a:custGeom>
            <a:avLst/>
            <a:gdLst>
              <a:gd name="T0" fmla="*/ 933 w 1279"/>
              <a:gd name="T1" fmla="*/ 988 h 1671"/>
              <a:gd name="T2" fmla="*/ 712 w 1279"/>
              <a:gd name="T3" fmla="*/ 933 h 1671"/>
              <a:gd name="T4" fmla="*/ 577 w 1279"/>
              <a:gd name="T5" fmla="*/ 1207 h 1671"/>
              <a:gd name="T6" fmla="*/ 303 w 1279"/>
              <a:gd name="T7" fmla="*/ 1336 h 1671"/>
              <a:gd name="T8" fmla="*/ 230 w 1279"/>
              <a:gd name="T9" fmla="*/ 517 h 1671"/>
              <a:gd name="T10" fmla="*/ 194 w 1279"/>
              <a:gd name="T11" fmla="*/ 505 h 1671"/>
              <a:gd name="T12" fmla="*/ 240 w 1279"/>
              <a:gd name="T13" fmla="*/ 498 h 1671"/>
              <a:gd name="T14" fmla="*/ 211 w 1279"/>
              <a:gd name="T15" fmla="*/ 486 h 1671"/>
              <a:gd name="T16" fmla="*/ 194 w 1279"/>
              <a:gd name="T17" fmla="*/ 481 h 1671"/>
              <a:gd name="T18" fmla="*/ 192 w 1279"/>
              <a:gd name="T19" fmla="*/ 432 h 1671"/>
              <a:gd name="T20" fmla="*/ 182 w 1279"/>
              <a:gd name="T21" fmla="*/ 427 h 1671"/>
              <a:gd name="T22" fmla="*/ 204 w 1279"/>
              <a:gd name="T23" fmla="*/ 425 h 1671"/>
              <a:gd name="T24" fmla="*/ 218 w 1279"/>
              <a:gd name="T25" fmla="*/ 425 h 1671"/>
              <a:gd name="T26" fmla="*/ 233 w 1279"/>
              <a:gd name="T27" fmla="*/ 418 h 1671"/>
              <a:gd name="T28" fmla="*/ 235 w 1279"/>
              <a:gd name="T29" fmla="*/ 410 h 1671"/>
              <a:gd name="T30" fmla="*/ 189 w 1279"/>
              <a:gd name="T31" fmla="*/ 398 h 1671"/>
              <a:gd name="T32" fmla="*/ 172 w 1279"/>
              <a:gd name="T33" fmla="*/ 379 h 1671"/>
              <a:gd name="T34" fmla="*/ 168 w 1279"/>
              <a:gd name="T35" fmla="*/ 245 h 1671"/>
              <a:gd name="T36" fmla="*/ 163 w 1279"/>
              <a:gd name="T37" fmla="*/ 146 h 1671"/>
              <a:gd name="T38" fmla="*/ 158 w 1279"/>
              <a:gd name="T39" fmla="*/ 63 h 1671"/>
              <a:gd name="T40" fmla="*/ 155 w 1279"/>
              <a:gd name="T41" fmla="*/ 0 h 1671"/>
              <a:gd name="T42" fmla="*/ 153 w 1279"/>
              <a:gd name="T43" fmla="*/ 0 h 1671"/>
              <a:gd name="T44" fmla="*/ 151 w 1279"/>
              <a:gd name="T45" fmla="*/ 65 h 1671"/>
              <a:gd name="T46" fmla="*/ 148 w 1279"/>
              <a:gd name="T47" fmla="*/ 146 h 1671"/>
              <a:gd name="T48" fmla="*/ 146 w 1279"/>
              <a:gd name="T49" fmla="*/ 374 h 1671"/>
              <a:gd name="T50" fmla="*/ 138 w 1279"/>
              <a:gd name="T51" fmla="*/ 386 h 1671"/>
              <a:gd name="T52" fmla="*/ 117 w 1279"/>
              <a:gd name="T53" fmla="*/ 401 h 1671"/>
              <a:gd name="T54" fmla="*/ 80 w 1279"/>
              <a:gd name="T55" fmla="*/ 418 h 1671"/>
              <a:gd name="T56" fmla="*/ 95 w 1279"/>
              <a:gd name="T57" fmla="*/ 425 h 1671"/>
              <a:gd name="T58" fmla="*/ 112 w 1279"/>
              <a:gd name="T59" fmla="*/ 427 h 1671"/>
              <a:gd name="T60" fmla="*/ 129 w 1279"/>
              <a:gd name="T61" fmla="*/ 427 h 1671"/>
              <a:gd name="T62" fmla="*/ 119 w 1279"/>
              <a:gd name="T63" fmla="*/ 439 h 1671"/>
              <a:gd name="T64" fmla="*/ 121 w 1279"/>
              <a:gd name="T65" fmla="*/ 481 h 1671"/>
              <a:gd name="T66" fmla="*/ 100 w 1279"/>
              <a:gd name="T67" fmla="*/ 486 h 1671"/>
              <a:gd name="T68" fmla="*/ 75 w 1279"/>
              <a:gd name="T69" fmla="*/ 498 h 1671"/>
              <a:gd name="T70" fmla="*/ 121 w 1279"/>
              <a:gd name="T71" fmla="*/ 507 h 1671"/>
              <a:gd name="T72" fmla="*/ 85 w 1279"/>
              <a:gd name="T73" fmla="*/ 520 h 1671"/>
              <a:gd name="T74" fmla="*/ 27 w 1279"/>
              <a:gd name="T75" fmla="*/ 1333 h 1671"/>
              <a:gd name="T76" fmla="*/ 126 w 1279"/>
              <a:gd name="T77" fmla="*/ 498 h 1671"/>
              <a:gd name="T78" fmla="*/ 121 w 1279"/>
              <a:gd name="T79" fmla="*/ 498 h 1671"/>
              <a:gd name="T80" fmla="*/ 121 w 1279"/>
              <a:gd name="T81" fmla="*/ 568 h 1671"/>
              <a:gd name="T82" fmla="*/ 119 w 1279"/>
              <a:gd name="T83" fmla="*/ 656 h 1671"/>
              <a:gd name="T84" fmla="*/ 138 w 1279"/>
              <a:gd name="T85" fmla="*/ 799 h 1671"/>
              <a:gd name="T86" fmla="*/ 124 w 1279"/>
              <a:gd name="T87" fmla="*/ 814 h 1671"/>
              <a:gd name="T88" fmla="*/ 119 w 1279"/>
              <a:gd name="T89" fmla="*/ 937 h 1671"/>
              <a:gd name="T90" fmla="*/ 141 w 1279"/>
              <a:gd name="T91" fmla="*/ 1071 h 1671"/>
              <a:gd name="T92" fmla="*/ 121 w 1279"/>
              <a:gd name="T93" fmla="*/ 1188 h 1671"/>
              <a:gd name="T94" fmla="*/ 129 w 1279"/>
              <a:gd name="T95" fmla="*/ 1185 h 1671"/>
              <a:gd name="T96" fmla="*/ 182 w 1279"/>
              <a:gd name="T97" fmla="*/ 656 h 1671"/>
              <a:gd name="T98" fmla="*/ 189 w 1279"/>
              <a:gd name="T99" fmla="*/ 799 h 1671"/>
              <a:gd name="T100" fmla="*/ 199 w 1279"/>
              <a:gd name="T101" fmla="*/ 937 h 1671"/>
              <a:gd name="T102" fmla="*/ 199 w 1279"/>
              <a:gd name="T103" fmla="*/ 957 h 1671"/>
              <a:gd name="T104" fmla="*/ 184 w 1279"/>
              <a:gd name="T105" fmla="*/ 1185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279" h="1671">
                <a:moveTo>
                  <a:pt x="1279" y="1154"/>
                </a:moveTo>
                <a:lnTo>
                  <a:pt x="1182" y="1178"/>
                </a:lnTo>
                <a:lnTo>
                  <a:pt x="1100" y="1212"/>
                </a:lnTo>
                <a:lnTo>
                  <a:pt x="1063" y="1212"/>
                </a:lnTo>
                <a:lnTo>
                  <a:pt x="1063" y="988"/>
                </a:lnTo>
                <a:lnTo>
                  <a:pt x="933" y="988"/>
                </a:lnTo>
                <a:lnTo>
                  <a:pt x="933" y="933"/>
                </a:lnTo>
                <a:lnTo>
                  <a:pt x="894" y="933"/>
                </a:lnTo>
                <a:lnTo>
                  <a:pt x="894" y="877"/>
                </a:lnTo>
                <a:lnTo>
                  <a:pt x="783" y="877"/>
                </a:lnTo>
                <a:lnTo>
                  <a:pt x="783" y="933"/>
                </a:lnTo>
                <a:lnTo>
                  <a:pt x="712" y="933"/>
                </a:lnTo>
                <a:lnTo>
                  <a:pt x="712" y="988"/>
                </a:lnTo>
                <a:lnTo>
                  <a:pt x="671" y="988"/>
                </a:lnTo>
                <a:lnTo>
                  <a:pt x="671" y="1183"/>
                </a:lnTo>
                <a:lnTo>
                  <a:pt x="659" y="1180"/>
                </a:lnTo>
                <a:lnTo>
                  <a:pt x="618" y="1188"/>
                </a:lnTo>
                <a:lnTo>
                  <a:pt x="577" y="1207"/>
                </a:lnTo>
                <a:lnTo>
                  <a:pt x="543" y="1236"/>
                </a:lnTo>
                <a:lnTo>
                  <a:pt x="519" y="1275"/>
                </a:lnTo>
                <a:lnTo>
                  <a:pt x="506" y="1309"/>
                </a:lnTo>
                <a:lnTo>
                  <a:pt x="315" y="1309"/>
                </a:lnTo>
                <a:lnTo>
                  <a:pt x="303" y="1314"/>
                </a:lnTo>
                <a:lnTo>
                  <a:pt x="303" y="1336"/>
                </a:lnTo>
                <a:lnTo>
                  <a:pt x="247" y="1333"/>
                </a:lnTo>
                <a:lnTo>
                  <a:pt x="243" y="520"/>
                </a:lnTo>
                <a:lnTo>
                  <a:pt x="243" y="520"/>
                </a:lnTo>
                <a:lnTo>
                  <a:pt x="240" y="520"/>
                </a:lnTo>
                <a:lnTo>
                  <a:pt x="235" y="517"/>
                </a:lnTo>
                <a:lnTo>
                  <a:pt x="230" y="517"/>
                </a:lnTo>
                <a:lnTo>
                  <a:pt x="230" y="517"/>
                </a:lnTo>
                <a:lnTo>
                  <a:pt x="230" y="510"/>
                </a:lnTo>
                <a:lnTo>
                  <a:pt x="228" y="507"/>
                </a:lnTo>
                <a:lnTo>
                  <a:pt x="221" y="507"/>
                </a:lnTo>
                <a:lnTo>
                  <a:pt x="209" y="507"/>
                </a:lnTo>
                <a:lnTo>
                  <a:pt x="194" y="505"/>
                </a:lnTo>
                <a:lnTo>
                  <a:pt x="184" y="505"/>
                </a:lnTo>
                <a:lnTo>
                  <a:pt x="184" y="500"/>
                </a:lnTo>
                <a:lnTo>
                  <a:pt x="192" y="500"/>
                </a:lnTo>
                <a:lnTo>
                  <a:pt x="211" y="500"/>
                </a:lnTo>
                <a:lnTo>
                  <a:pt x="228" y="498"/>
                </a:lnTo>
                <a:lnTo>
                  <a:pt x="240" y="498"/>
                </a:lnTo>
                <a:lnTo>
                  <a:pt x="247" y="495"/>
                </a:lnTo>
                <a:lnTo>
                  <a:pt x="247" y="493"/>
                </a:lnTo>
                <a:lnTo>
                  <a:pt x="247" y="490"/>
                </a:lnTo>
                <a:lnTo>
                  <a:pt x="240" y="488"/>
                </a:lnTo>
                <a:lnTo>
                  <a:pt x="228" y="486"/>
                </a:lnTo>
                <a:lnTo>
                  <a:pt x="211" y="486"/>
                </a:lnTo>
                <a:lnTo>
                  <a:pt x="189" y="486"/>
                </a:lnTo>
                <a:lnTo>
                  <a:pt x="184" y="486"/>
                </a:lnTo>
                <a:lnTo>
                  <a:pt x="184" y="483"/>
                </a:lnTo>
                <a:lnTo>
                  <a:pt x="187" y="483"/>
                </a:lnTo>
                <a:lnTo>
                  <a:pt x="192" y="481"/>
                </a:lnTo>
                <a:lnTo>
                  <a:pt x="194" y="481"/>
                </a:lnTo>
                <a:lnTo>
                  <a:pt x="194" y="478"/>
                </a:lnTo>
                <a:lnTo>
                  <a:pt x="194" y="469"/>
                </a:lnTo>
                <a:lnTo>
                  <a:pt x="192" y="459"/>
                </a:lnTo>
                <a:lnTo>
                  <a:pt x="192" y="449"/>
                </a:lnTo>
                <a:lnTo>
                  <a:pt x="192" y="439"/>
                </a:lnTo>
                <a:lnTo>
                  <a:pt x="192" y="432"/>
                </a:lnTo>
                <a:lnTo>
                  <a:pt x="192" y="430"/>
                </a:lnTo>
                <a:lnTo>
                  <a:pt x="192" y="430"/>
                </a:lnTo>
                <a:lnTo>
                  <a:pt x="189" y="427"/>
                </a:lnTo>
                <a:lnTo>
                  <a:pt x="184" y="427"/>
                </a:lnTo>
                <a:lnTo>
                  <a:pt x="182" y="427"/>
                </a:lnTo>
                <a:lnTo>
                  <a:pt x="182" y="427"/>
                </a:lnTo>
                <a:lnTo>
                  <a:pt x="184" y="427"/>
                </a:lnTo>
                <a:lnTo>
                  <a:pt x="189" y="427"/>
                </a:lnTo>
                <a:lnTo>
                  <a:pt x="189" y="427"/>
                </a:lnTo>
                <a:lnTo>
                  <a:pt x="199" y="427"/>
                </a:lnTo>
                <a:lnTo>
                  <a:pt x="204" y="425"/>
                </a:lnTo>
                <a:lnTo>
                  <a:pt x="204" y="425"/>
                </a:lnTo>
                <a:lnTo>
                  <a:pt x="204" y="425"/>
                </a:lnTo>
                <a:lnTo>
                  <a:pt x="209" y="425"/>
                </a:lnTo>
                <a:lnTo>
                  <a:pt x="214" y="425"/>
                </a:lnTo>
                <a:lnTo>
                  <a:pt x="214" y="425"/>
                </a:lnTo>
                <a:lnTo>
                  <a:pt x="214" y="425"/>
                </a:lnTo>
                <a:lnTo>
                  <a:pt x="218" y="425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21" y="422"/>
                </a:lnTo>
                <a:lnTo>
                  <a:pt x="230" y="418"/>
                </a:lnTo>
                <a:lnTo>
                  <a:pt x="233" y="418"/>
                </a:lnTo>
                <a:lnTo>
                  <a:pt x="233" y="418"/>
                </a:lnTo>
                <a:lnTo>
                  <a:pt x="235" y="415"/>
                </a:lnTo>
                <a:lnTo>
                  <a:pt x="235" y="413"/>
                </a:lnTo>
                <a:lnTo>
                  <a:pt x="235" y="413"/>
                </a:lnTo>
                <a:lnTo>
                  <a:pt x="235" y="410"/>
                </a:lnTo>
                <a:lnTo>
                  <a:pt x="235" y="410"/>
                </a:lnTo>
                <a:lnTo>
                  <a:pt x="221" y="403"/>
                </a:lnTo>
                <a:lnTo>
                  <a:pt x="218" y="403"/>
                </a:lnTo>
                <a:lnTo>
                  <a:pt x="209" y="401"/>
                </a:lnTo>
                <a:lnTo>
                  <a:pt x="197" y="401"/>
                </a:lnTo>
                <a:lnTo>
                  <a:pt x="194" y="401"/>
                </a:lnTo>
                <a:lnTo>
                  <a:pt x="189" y="398"/>
                </a:lnTo>
                <a:lnTo>
                  <a:pt x="187" y="396"/>
                </a:lnTo>
                <a:lnTo>
                  <a:pt x="182" y="393"/>
                </a:lnTo>
                <a:lnTo>
                  <a:pt x="180" y="391"/>
                </a:lnTo>
                <a:lnTo>
                  <a:pt x="177" y="386"/>
                </a:lnTo>
                <a:lnTo>
                  <a:pt x="175" y="381"/>
                </a:lnTo>
                <a:lnTo>
                  <a:pt x="172" y="379"/>
                </a:lnTo>
                <a:lnTo>
                  <a:pt x="170" y="374"/>
                </a:lnTo>
                <a:lnTo>
                  <a:pt x="170" y="374"/>
                </a:lnTo>
                <a:lnTo>
                  <a:pt x="168" y="374"/>
                </a:lnTo>
                <a:lnTo>
                  <a:pt x="168" y="374"/>
                </a:lnTo>
                <a:lnTo>
                  <a:pt x="168" y="245"/>
                </a:lnTo>
                <a:lnTo>
                  <a:pt x="168" y="245"/>
                </a:lnTo>
                <a:lnTo>
                  <a:pt x="165" y="243"/>
                </a:lnTo>
                <a:lnTo>
                  <a:pt x="165" y="243"/>
                </a:lnTo>
                <a:lnTo>
                  <a:pt x="163" y="243"/>
                </a:lnTo>
                <a:lnTo>
                  <a:pt x="163" y="146"/>
                </a:lnTo>
                <a:lnTo>
                  <a:pt x="163" y="146"/>
                </a:lnTo>
                <a:lnTo>
                  <a:pt x="163" y="146"/>
                </a:lnTo>
                <a:lnTo>
                  <a:pt x="160" y="146"/>
                </a:lnTo>
                <a:lnTo>
                  <a:pt x="160" y="146"/>
                </a:lnTo>
                <a:lnTo>
                  <a:pt x="160" y="65"/>
                </a:lnTo>
                <a:lnTo>
                  <a:pt x="160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63"/>
                </a:lnTo>
                <a:lnTo>
                  <a:pt x="158" y="0"/>
                </a:lnTo>
                <a:lnTo>
                  <a:pt x="158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5" y="0"/>
                </a:lnTo>
                <a:lnTo>
                  <a:pt x="153" y="0"/>
                </a:lnTo>
                <a:lnTo>
                  <a:pt x="153" y="0"/>
                </a:lnTo>
                <a:lnTo>
                  <a:pt x="153" y="0"/>
                </a:lnTo>
                <a:lnTo>
                  <a:pt x="153" y="2"/>
                </a:lnTo>
                <a:lnTo>
                  <a:pt x="153" y="2"/>
                </a:lnTo>
                <a:lnTo>
                  <a:pt x="153" y="63"/>
                </a:lnTo>
                <a:lnTo>
                  <a:pt x="153" y="63"/>
                </a:lnTo>
                <a:lnTo>
                  <a:pt x="153" y="63"/>
                </a:lnTo>
                <a:lnTo>
                  <a:pt x="151" y="65"/>
                </a:lnTo>
                <a:lnTo>
                  <a:pt x="151" y="65"/>
                </a:lnTo>
                <a:lnTo>
                  <a:pt x="151" y="65"/>
                </a:lnTo>
                <a:lnTo>
                  <a:pt x="151" y="146"/>
                </a:lnTo>
                <a:lnTo>
                  <a:pt x="151" y="146"/>
                </a:lnTo>
                <a:lnTo>
                  <a:pt x="151" y="146"/>
                </a:lnTo>
                <a:lnTo>
                  <a:pt x="148" y="146"/>
                </a:lnTo>
                <a:lnTo>
                  <a:pt x="148" y="146"/>
                </a:lnTo>
                <a:lnTo>
                  <a:pt x="148" y="243"/>
                </a:lnTo>
                <a:lnTo>
                  <a:pt x="148" y="243"/>
                </a:lnTo>
                <a:lnTo>
                  <a:pt x="146" y="245"/>
                </a:lnTo>
                <a:lnTo>
                  <a:pt x="146" y="245"/>
                </a:lnTo>
                <a:lnTo>
                  <a:pt x="146" y="374"/>
                </a:lnTo>
                <a:lnTo>
                  <a:pt x="146" y="374"/>
                </a:lnTo>
                <a:lnTo>
                  <a:pt x="143" y="374"/>
                </a:lnTo>
                <a:lnTo>
                  <a:pt x="143" y="374"/>
                </a:lnTo>
                <a:lnTo>
                  <a:pt x="141" y="379"/>
                </a:lnTo>
                <a:lnTo>
                  <a:pt x="141" y="384"/>
                </a:lnTo>
                <a:lnTo>
                  <a:pt x="138" y="386"/>
                </a:lnTo>
                <a:lnTo>
                  <a:pt x="136" y="391"/>
                </a:lnTo>
                <a:lnTo>
                  <a:pt x="131" y="393"/>
                </a:lnTo>
                <a:lnTo>
                  <a:pt x="129" y="396"/>
                </a:lnTo>
                <a:lnTo>
                  <a:pt x="124" y="398"/>
                </a:lnTo>
                <a:lnTo>
                  <a:pt x="121" y="401"/>
                </a:lnTo>
                <a:lnTo>
                  <a:pt x="117" y="401"/>
                </a:lnTo>
                <a:lnTo>
                  <a:pt x="105" y="403"/>
                </a:lnTo>
                <a:lnTo>
                  <a:pt x="97" y="403"/>
                </a:lnTo>
                <a:lnTo>
                  <a:pt x="92" y="405"/>
                </a:lnTo>
                <a:lnTo>
                  <a:pt x="80" y="413"/>
                </a:lnTo>
                <a:lnTo>
                  <a:pt x="80" y="413"/>
                </a:lnTo>
                <a:lnTo>
                  <a:pt x="80" y="418"/>
                </a:lnTo>
                <a:lnTo>
                  <a:pt x="80" y="418"/>
                </a:lnTo>
                <a:lnTo>
                  <a:pt x="80" y="420"/>
                </a:lnTo>
                <a:lnTo>
                  <a:pt x="85" y="420"/>
                </a:lnTo>
                <a:lnTo>
                  <a:pt x="95" y="425"/>
                </a:lnTo>
                <a:lnTo>
                  <a:pt x="95" y="425"/>
                </a:lnTo>
                <a:lnTo>
                  <a:pt x="95" y="425"/>
                </a:lnTo>
                <a:lnTo>
                  <a:pt x="100" y="425"/>
                </a:lnTo>
                <a:lnTo>
                  <a:pt x="100" y="425"/>
                </a:lnTo>
                <a:lnTo>
                  <a:pt x="102" y="425"/>
                </a:lnTo>
                <a:lnTo>
                  <a:pt x="102" y="425"/>
                </a:lnTo>
                <a:lnTo>
                  <a:pt x="107" y="427"/>
                </a:lnTo>
                <a:lnTo>
                  <a:pt x="112" y="427"/>
                </a:lnTo>
                <a:lnTo>
                  <a:pt x="112" y="427"/>
                </a:lnTo>
                <a:lnTo>
                  <a:pt x="119" y="427"/>
                </a:lnTo>
                <a:lnTo>
                  <a:pt x="124" y="427"/>
                </a:lnTo>
                <a:lnTo>
                  <a:pt x="124" y="427"/>
                </a:lnTo>
                <a:lnTo>
                  <a:pt x="124" y="427"/>
                </a:lnTo>
                <a:lnTo>
                  <a:pt x="129" y="427"/>
                </a:lnTo>
                <a:lnTo>
                  <a:pt x="129" y="427"/>
                </a:lnTo>
                <a:lnTo>
                  <a:pt x="126" y="430"/>
                </a:lnTo>
                <a:lnTo>
                  <a:pt x="121" y="430"/>
                </a:lnTo>
                <a:lnTo>
                  <a:pt x="119" y="430"/>
                </a:lnTo>
                <a:lnTo>
                  <a:pt x="119" y="432"/>
                </a:lnTo>
                <a:lnTo>
                  <a:pt x="119" y="439"/>
                </a:lnTo>
                <a:lnTo>
                  <a:pt x="119" y="449"/>
                </a:lnTo>
                <a:lnTo>
                  <a:pt x="119" y="459"/>
                </a:lnTo>
                <a:lnTo>
                  <a:pt x="119" y="469"/>
                </a:lnTo>
                <a:lnTo>
                  <a:pt x="119" y="478"/>
                </a:lnTo>
                <a:lnTo>
                  <a:pt x="119" y="481"/>
                </a:lnTo>
                <a:lnTo>
                  <a:pt x="121" y="481"/>
                </a:lnTo>
                <a:lnTo>
                  <a:pt x="124" y="483"/>
                </a:lnTo>
                <a:lnTo>
                  <a:pt x="129" y="483"/>
                </a:lnTo>
                <a:lnTo>
                  <a:pt x="131" y="483"/>
                </a:lnTo>
                <a:lnTo>
                  <a:pt x="131" y="486"/>
                </a:lnTo>
                <a:lnTo>
                  <a:pt x="119" y="486"/>
                </a:lnTo>
                <a:lnTo>
                  <a:pt x="100" y="486"/>
                </a:lnTo>
                <a:lnTo>
                  <a:pt x="83" y="488"/>
                </a:lnTo>
                <a:lnTo>
                  <a:pt x="73" y="490"/>
                </a:lnTo>
                <a:lnTo>
                  <a:pt x="66" y="490"/>
                </a:lnTo>
                <a:lnTo>
                  <a:pt x="66" y="495"/>
                </a:lnTo>
                <a:lnTo>
                  <a:pt x="68" y="498"/>
                </a:lnTo>
                <a:lnTo>
                  <a:pt x="75" y="498"/>
                </a:lnTo>
                <a:lnTo>
                  <a:pt x="88" y="500"/>
                </a:lnTo>
                <a:lnTo>
                  <a:pt x="105" y="500"/>
                </a:lnTo>
                <a:lnTo>
                  <a:pt x="124" y="500"/>
                </a:lnTo>
                <a:lnTo>
                  <a:pt x="131" y="500"/>
                </a:lnTo>
                <a:lnTo>
                  <a:pt x="131" y="505"/>
                </a:lnTo>
                <a:lnTo>
                  <a:pt x="121" y="507"/>
                </a:lnTo>
                <a:lnTo>
                  <a:pt x="107" y="507"/>
                </a:lnTo>
                <a:lnTo>
                  <a:pt x="95" y="507"/>
                </a:lnTo>
                <a:lnTo>
                  <a:pt x="88" y="510"/>
                </a:lnTo>
                <a:lnTo>
                  <a:pt x="88" y="510"/>
                </a:lnTo>
                <a:lnTo>
                  <a:pt x="88" y="520"/>
                </a:lnTo>
                <a:lnTo>
                  <a:pt x="85" y="520"/>
                </a:lnTo>
                <a:lnTo>
                  <a:pt x="80" y="520"/>
                </a:lnTo>
                <a:lnTo>
                  <a:pt x="75" y="520"/>
                </a:lnTo>
                <a:lnTo>
                  <a:pt x="73" y="520"/>
                </a:lnTo>
                <a:lnTo>
                  <a:pt x="73" y="520"/>
                </a:lnTo>
                <a:lnTo>
                  <a:pt x="78" y="1331"/>
                </a:lnTo>
                <a:lnTo>
                  <a:pt x="27" y="1333"/>
                </a:lnTo>
                <a:lnTo>
                  <a:pt x="27" y="1350"/>
                </a:lnTo>
                <a:lnTo>
                  <a:pt x="0" y="1353"/>
                </a:lnTo>
                <a:lnTo>
                  <a:pt x="0" y="1671"/>
                </a:lnTo>
                <a:lnTo>
                  <a:pt x="1279" y="1671"/>
                </a:lnTo>
                <a:lnTo>
                  <a:pt x="1279" y="1154"/>
                </a:lnTo>
                <a:close/>
                <a:moveTo>
                  <a:pt x="126" y="498"/>
                </a:moveTo>
                <a:lnTo>
                  <a:pt x="124" y="498"/>
                </a:lnTo>
                <a:lnTo>
                  <a:pt x="121" y="498"/>
                </a:lnTo>
                <a:lnTo>
                  <a:pt x="119" y="498"/>
                </a:lnTo>
                <a:lnTo>
                  <a:pt x="117" y="498"/>
                </a:lnTo>
                <a:lnTo>
                  <a:pt x="119" y="498"/>
                </a:lnTo>
                <a:lnTo>
                  <a:pt x="121" y="498"/>
                </a:lnTo>
                <a:lnTo>
                  <a:pt x="124" y="498"/>
                </a:lnTo>
                <a:lnTo>
                  <a:pt x="126" y="498"/>
                </a:lnTo>
                <a:lnTo>
                  <a:pt x="131" y="498"/>
                </a:lnTo>
                <a:lnTo>
                  <a:pt x="126" y="498"/>
                </a:lnTo>
                <a:close/>
                <a:moveTo>
                  <a:pt x="117" y="568"/>
                </a:moveTo>
                <a:lnTo>
                  <a:pt x="121" y="568"/>
                </a:lnTo>
                <a:lnTo>
                  <a:pt x="131" y="568"/>
                </a:lnTo>
                <a:lnTo>
                  <a:pt x="138" y="568"/>
                </a:lnTo>
                <a:lnTo>
                  <a:pt x="138" y="656"/>
                </a:lnTo>
                <a:lnTo>
                  <a:pt x="134" y="656"/>
                </a:lnTo>
                <a:lnTo>
                  <a:pt x="124" y="656"/>
                </a:lnTo>
                <a:lnTo>
                  <a:pt x="119" y="656"/>
                </a:lnTo>
                <a:lnTo>
                  <a:pt x="117" y="568"/>
                </a:lnTo>
                <a:close/>
                <a:moveTo>
                  <a:pt x="119" y="673"/>
                </a:moveTo>
                <a:lnTo>
                  <a:pt x="126" y="673"/>
                </a:lnTo>
                <a:lnTo>
                  <a:pt x="136" y="673"/>
                </a:lnTo>
                <a:lnTo>
                  <a:pt x="138" y="673"/>
                </a:lnTo>
                <a:lnTo>
                  <a:pt x="138" y="799"/>
                </a:lnTo>
                <a:lnTo>
                  <a:pt x="136" y="799"/>
                </a:lnTo>
                <a:lnTo>
                  <a:pt x="126" y="799"/>
                </a:lnTo>
                <a:lnTo>
                  <a:pt x="119" y="799"/>
                </a:lnTo>
                <a:lnTo>
                  <a:pt x="119" y="673"/>
                </a:lnTo>
                <a:close/>
                <a:moveTo>
                  <a:pt x="119" y="814"/>
                </a:moveTo>
                <a:lnTo>
                  <a:pt x="124" y="814"/>
                </a:lnTo>
                <a:lnTo>
                  <a:pt x="136" y="814"/>
                </a:lnTo>
                <a:lnTo>
                  <a:pt x="141" y="814"/>
                </a:lnTo>
                <a:lnTo>
                  <a:pt x="141" y="937"/>
                </a:lnTo>
                <a:lnTo>
                  <a:pt x="136" y="937"/>
                </a:lnTo>
                <a:lnTo>
                  <a:pt x="129" y="937"/>
                </a:lnTo>
                <a:lnTo>
                  <a:pt x="119" y="937"/>
                </a:lnTo>
                <a:lnTo>
                  <a:pt x="119" y="814"/>
                </a:lnTo>
                <a:close/>
                <a:moveTo>
                  <a:pt x="119" y="957"/>
                </a:moveTo>
                <a:lnTo>
                  <a:pt x="126" y="957"/>
                </a:lnTo>
                <a:lnTo>
                  <a:pt x="136" y="957"/>
                </a:lnTo>
                <a:lnTo>
                  <a:pt x="141" y="957"/>
                </a:lnTo>
                <a:lnTo>
                  <a:pt x="141" y="1071"/>
                </a:lnTo>
                <a:lnTo>
                  <a:pt x="138" y="1071"/>
                </a:lnTo>
                <a:lnTo>
                  <a:pt x="129" y="1071"/>
                </a:lnTo>
                <a:lnTo>
                  <a:pt x="121" y="1073"/>
                </a:lnTo>
                <a:lnTo>
                  <a:pt x="119" y="957"/>
                </a:lnTo>
                <a:close/>
                <a:moveTo>
                  <a:pt x="129" y="1185"/>
                </a:moveTo>
                <a:lnTo>
                  <a:pt x="121" y="1188"/>
                </a:lnTo>
                <a:lnTo>
                  <a:pt x="121" y="1095"/>
                </a:lnTo>
                <a:lnTo>
                  <a:pt x="126" y="1095"/>
                </a:lnTo>
                <a:lnTo>
                  <a:pt x="136" y="1095"/>
                </a:lnTo>
                <a:lnTo>
                  <a:pt x="141" y="1095"/>
                </a:lnTo>
                <a:lnTo>
                  <a:pt x="141" y="1185"/>
                </a:lnTo>
                <a:lnTo>
                  <a:pt x="129" y="1185"/>
                </a:lnTo>
                <a:close/>
                <a:moveTo>
                  <a:pt x="182" y="568"/>
                </a:moveTo>
                <a:lnTo>
                  <a:pt x="189" y="568"/>
                </a:lnTo>
                <a:lnTo>
                  <a:pt x="197" y="568"/>
                </a:lnTo>
                <a:lnTo>
                  <a:pt x="197" y="656"/>
                </a:lnTo>
                <a:lnTo>
                  <a:pt x="194" y="656"/>
                </a:lnTo>
                <a:lnTo>
                  <a:pt x="182" y="656"/>
                </a:lnTo>
                <a:lnTo>
                  <a:pt x="182" y="568"/>
                </a:lnTo>
                <a:close/>
                <a:moveTo>
                  <a:pt x="182" y="673"/>
                </a:moveTo>
                <a:lnTo>
                  <a:pt x="189" y="673"/>
                </a:lnTo>
                <a:lnTo>
                  <a:pt x="197" y="673"/>
                </a:lnTo>
                <a:lnTo>
                  <a:pt x="199" y="799"/>
                </a:lnTo>
                <a:lnTo>
                  <a:pt x="189" y="799"/>
                </a:lnTo>
                <a:lnTo>
                  <a:pt x="182" y="799"/>
                </a:lnTo>
                <a:lnTo>
                  <a:pt x="182" y="673"/>
                </a:lnTo>
                <a:close/>
                <a:moveTo>
                  <a:pt x="182" y="814"/>
                </a:moveTo>
                <a:lnTo>
                  <a:pt x="194" y="814"/>
                </a:lnTo>
                <a:lnTo>
                  <a:pt x="199" y="814"/>
                </a:lnTo>
                <a:lnTo>
                  <a:pt x="199" y="937"/>
                </a:lnTo>
                <a:lnTo>
                  <a:pt x="192" y="937"/>
                </a:lnTo>
                <a:lnTo>
                  <a:pt x="184" y="937"/>
                </a:lnTo>
                <a:lnTo>
                  <a:pt x="182" y="814"/>
                </a:lnTo>
                <a:close/>
                <a:moveTo>
                  <a:pt x="184" y="957"/>
                </a:moveTo>
                <a:lnTo>
                  <a:pt x="194" y="957"/>
                </a:lnTo>
                <a:lnTo>
                  <a:pt x="199" y="957"/>
                </a:lnTo>
                <a:lnTo>
                  <a:pt x="199" y="1071"/>
                </a:lnTo>
                <a:lnTo>
                  <a:pt x="192" y="1071"/>
                </a:lnTo>
                <a:lnTo>
                  <a:pt x="184" y="1071"/>
                </a:lnTo>
                <a:lnTo>
                  <a:pt x="184" y="957"/>
                </a:lnTo>
                <a:close/>
                <a:moveTo>
                  <a:pt x="199" y="1188"/>
                </a:moveTo>
                <a:lnTo>
                  <a:pt x="184" y="1185"/>
                </a:lnTo>
                <a:lnTo>
                  <a:pt x="184" y="1098"/>
                </a:lnTo>
                <a:lnTo>
                  <a:pt x="197" y="1098"/>
                </a:lnTo>
                <a:lnTo>
                  <a:pt x="199" y="1098"/>
                </a:lnTo>
                <a:lnTo>
                  <a:pt x="201" y="1188"/>
                </a:lnTo>
                <a:lnTo>
                  <a:pt x="199" y="1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1" name="Group 30"/>
          <p:cNvGrpSpPr/>
          <p:nvPr/>
        </p:nvGrpSpPr>
        <p:grpSpPr>
          <a:xfrm>
            <a:off x="2" y="6762305"/>
            <a:ext cx="12191999" cy="342082"/>
            <a:chOff x="2" y="2110197"/>
            <a:chExt cx="12191999" cy="134339"/>
          </a:xfrm>
        </p:grpSpPr>
        <p:sp>
          <p:nvSpPr>
            <p:cNvPr id="32" name="Rectangle 31"/>
            <p:cNvSpPr/>
            <p:nvPr/>
          </p:nvSpPr>
          <p:spPr>
            <a:xfrm rot="16200000">
              <a:off x="2980836" y="1161370"/>
              <a:ext cx="134333" cy="2032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/>
            <p:cNvSpPr/>
            <p:nvPr/>
          </p:nvSpPr>
          <p:spPr>
            <a:xfrm rot="16200000">
              <a:off x="5012835" y="1161369"/>
              <a:ext cx="134333" cy="2032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/>
            <p:cNvSpPr/>
            <p:nvPr/>
          </p:nvSpPr>
          <p:spPr>
            <a:xfrm rot="16200000">
              <a:off x="7044834" y="1161369"/>
              <a:ext cx="134335" cy="2032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Rectangle 34"/>
            <p:cNvSpPr/>
            <p:nvPr/>
          </p:nvSpPr>
          <p:spPr>
            <a:xfrm rot="16200000">
              <a:off x="9076834" y="1161367"/>
              <a:ext cx="134336" cy="2032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11108832" y="1161366"/>
              <a:ext cx="134338" cy="2032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948836" y="1161370"/>
              <a:ext cx="134331" cy="2032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532947" y="2540024"/>
            <a:ext cx="2785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4400" b="1" dirty="0">
                <a:solidFill>
                  <a:schemeClr val="bg1"/>
                </a:solidFill>
              </a:rPr>
              <a:t>THANKS !!!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182259" y="3712421"/>
            <a:ext cx="0" cy="1085779"/>
          </a:xfrm>
          <a:prstGeom prst="line">
            <a:avLst/>
          </a:prstGeom>
          <a:ln>
            <a:solidFill>
              <a:schemeClr val="bg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37782" y="3699438"/>
            <a:ext cx="3453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Kannan P, INFLIBNET Centre</a:t>
            </a:r>
            <a:endParaRPr lang="id-ID" sz="16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29526" y="4077743"/>
            <a:ext cx="3515775" cy="327652"/>
            <a:chOff x="8335983" y="5689358"/>
            <a:chExt cx="3515775" cy="327652"/>
          </a:xfrm>
        </p:grpSpPr>
        <p:sp>
          <p:nvSpPr>
            <p:cNvPr id="38" name="TextBox 37"/>
            <p:cNvSpPr txBox="1"/>
            <p:nvPr/>
          </p:nvSpPr>
          <p:spPr>
            <a:xfrm>
              <a:off x="8637080" y="5689358"/>
              <a:ext cx="32146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kannan</a:t>
              </a:r>
              <a:r>
                <a:rPr lang="id-ID" sz="1400" dirty="0">
                  <a:solidFill>
                    <a:schemeClr val="bg1"/>
                  </a:solidFill>
                </a:rPr>
                <a:t>@</a:t>
              </a:r>
              <a:r>
                <a:rPr lang="en-US" sz="1400" dirty="0">
                  <a:solidFill>
                    <a:schemeClr val="bg1"/>
                  </a:solidFill>
                </a:rPr>
                <a:t>inflibnet.ac.in</a:t>
              </a:r>
              <a:endParaRPr lang="id-ID" sz="1400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335983" y="5733107"/>
              <a:ext cx="283903" cy="283903"/>
              <a:chOff x="4752975" y="3660776"/>
              <a:chExt cx="365125" cy="365125"/>
            </a:xfrm>
            <a:solidFill>
              <a:schemeClr val="bg1"/>
            </a:solidFill>
          </p:grpSpPr>
          <p:sp>
            <p:nvSpPr>
              <p:cNvPr id="40" name="Freeform 51"/>
              <p:cNvSpPr>
                <a:spLocks/>
              </p:cNvSpPr>
              <p:nvPr/>
            </p:nvSpPr>
            <p:spPr bwMode="auto">
              <a:xfrm>
                <a:off x="4843463" y="3775076"/>
                <a:ext cx="274637" cy="250825"/>
              </a:xfrm>
              <a:custGeom>
                <a:avLst/>
                <a:gdLst>
                  <a:gd name="T0" fmla="*/ 40 w 48"/>
                  <a:gd name="T1" fmla="*/ 0 h 44"/>
                  <a:gd name="T2" fmla="*/ 36 w 48"/>
                  <a:gd name="T3" fmla="*/ 0 h 44"/>
                  <a:gd name="T4" fmla="*/ 36 w 48"/>
                  <a:gd name="T5" fmla="*/ 4 h 44"/>
                  <a:gd name="T6" fmla="*/ 24 w 48"/>
                  <a:gd name="T7" fmla="*/ 16 h 44"/>
                  <a:gd name="T8" fmla="*/ 6 w 48"/>
                  <a:gd name="T9" fmla="*/ 16 h 44"/>
                  <a:gd name="T10" fmla="*/ 0 w 48"/>
                  <a:gd name="T11" fmla="*/ 22 h 44"/>
                  <a:gd name="T12" fmla="*/ 0 w 48"/>
                  <a:gd name="T13" fmla="*/ 24 h 44"/>
                  <a:gd name="T14" fmla="*/ 8 w 48"/>
                  <a:gd name="T15" fmla="*/ 32 h 44"/>
                  <a:gd name="T16" fmla="*/ 28 w 48"/>
                  <a:gd name="T17" fmla="*/ 32 h 44"/>
                  <a:gd name="T18" fmla="*/ 40 w 48"/>
                  <a:gd name="T19" fmla="*/ 44 h 44"/>
                  <a:gd name="T20" fmla="*/ 40 w 48"/>
                  <a:gd name="T21" fmla="*/ 32 h 44"/>
                  <a:gd name="T22" fmla="*/ 48 w 48"/>
                  <a:gd name="T23" fmla="*/ 24 h 44"/>
                  <a:gd name="T24" fmla="*/ 48 w 48"/>
                  <a:gd name="T25" fmla="*/ 8 h 44"/>
                  <a:gd name="T26" fmla="*/ 40 w 48"/>
                  <a:gd name="T2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4">
                    <a:moveTo>
                      <a:pt x="40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10"/>
                      <a:pt x="30" y="16"/>
                      <a:pt x="24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8"/>
                      <a:pt x="4" y="32"/>
                      <a:pt x="8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4" y="32"/>
                      <a:pt x="48" y="28"/>
                      <a:pt x="48" y="2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52"/>
              <p:cNvSpPr>
                <a:spLocks/>
              </p:cNvSpPr>
              <p:nvPr/>
            </p:nvSpPr>
            <p:spPr bwMode="auto">
              <a:xfrm>
                <a:off x="4752975" y="3660776"/>
                <a:ext cx="273050" cy="250825"/>
              </a:xfrm>
              <a:custGeom>
                <a:avLst/>
                <a:gdLst>
                  <a:gd name="T0" fmla="*/ 20 w 48"/>
                  <a:gd name="T1" fmla="*/ 32 h 44"/>
                  <a:gd name="T2" fmla="*/ 40 w 48"/>
                  <a:gd name="T3" fmla="*/ 32 h 44"/>
                  <a:gd name="T4" fmla="*/ 48 w 48"/>
                  <a:gd name="T5" fmla="*/ 24 h 44"/>
                  <a:gd name="T6" fmla="*/ 48 w 48"/>
                  <a:gd name="T7" fmla="*/ 8 h 44"/>
                  <a:gd name="T8" fmla="*/ 40 w 48"/>
                  <a:gd name="T9" fmla="*/ 0 h 44"/>
                  <a:gd name="T10" fmla="*/ 8 w 48"/>
                  <a:gd name="T11" fmla="*/ 0 h 44"/>
                  <a:gd name="T12" fmla="*/ 0 w 48"/>
                  <a:gd name="T13" fmla="*/ 8 h 44"/>
                  <a:gd name="T14" fmla="*/ 0 w 48"/>
                  <a:gd name="T15" fmla="*/ 24 h 44"/>
                  <a:gd name="T16" fmla="*/ 8 w 48"/>
                  <a:gd name="T17" fmla="*/ 32 h 44"/>
                  <a:gd name="T18" fmla="*/ 8 w 48"/>
                  <a:gd name="T19" fmla="*/ 44 h 44"/>
                  <a:gd name="T20" fmla="*/ 20 w 48"/>
                  <a:gd name="T21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4">
                    <a:moveTo>
                      <a:pt x="20" y="32"/>
                    </a:moveTo>
                    <a:cubicBezTo>
                      <a:pt x="40" y="32"/>
                      <a:pt x="40" y="32"/>
                      <a:pt x="40" y="32"/>
                    </a:cubicBezTo>
                    <a:cubicBezTo>
                      <a:pt x="44" y="32"/>
                      <a:pt x="48" y="28"/>
                      <a:pt x="48" y="24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4" y="0"/>
                      <a:pt x="4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8"/>
                      <a:pt x="4" y="32"/>
                      <a:pt x="8" y="32"/>
                    </a:cubicBezTo>
                    <a:cubicBezTo>
                      <a:pt x="8" y="44"/>
                      <a:pt x="8" y="44"/>
                      <a:pt x="8" y="44"/>
                    </a:cubicBezTo>
                    <a:lnTo>
                      <a:pt x="2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2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1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1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264" y="1032113"/>
            <a:ext cx="1057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Why we need Faculty Research Information System?</a:t>
            </a:r>
            <a:endParaRPr lang="id-ID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7275" y="1940481"/>
            <a:ext cx="10601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</a:rPr>
              <a:t>Find out all facilities and research carried out within universities or across universities and departments;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</a:rPr>
              <a:t>Organisation’s</a:t>
            </a:r>
            <a:r>
              <a:rPr lang="en-US" sz="2800" dirty="0">
                <a:solidFill>
                  <a:srgbClr val="002060"/>
                </a:solidFill>
              </a:rPr>
              <a:t> responsibility to inform the academic community about their faculty’s or researcher’s interest, skills, experience, accomplishment, projects and other scholarly activity;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</a:rPr>
              <a:t>To increase the funding opportunity for various research project; and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</a:rPr>
              <a:t>Research reporting for policy making and funding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6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>
          <a:xfrm>
            <a:off x="147484" y="2452132"/>
            <a:ext cx="2809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activities 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faculty members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Organizations are not discoverable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interoperable in the Institute / National level.</a:t>
            </a:r>
            <a:endParaRPr kumimoji="0" lang="id-ID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00185" y="2389601"/>
            <a:ext cx="16555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Publications do not necessarily reflect expertise of individuals and organizations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202459" y="2464417"/>
            <a:ext cx="1768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 to find the right experts within and across institutions for collaborative research.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183436" y="2544196"/>
            <a:ext cx="17868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Many faculty, scholars are not aware about research happening within organization.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493223" y="2530420"/>
            <a:ext cx="18816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 of the Indian Institute using Standard Profile Management </a:t>
            </a:r>
            <a:r>
              <a:rPr lang="en-US" sz="200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System and 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common forum</a:t>
            </a:r>
          </a:p>
        </p:txBody>
      </p:sp>
      <p:cxnSp>
        <p:nvCxnSpPr>
          <p:cNvPr id="160" name="Straight Connector 159"/>
          <p:cNvCxnSpPr>
            <a:cxnSpLocks/>
          </p:cNvCxnSpPr>
          <p:nvPr/>
        </p:nvCxnSpPr>
        <p:spPr>
          <a:xfrm flipH="1">
            <a:off x="2993178" y="2452132"/>
            <a:ext cx="22632" cy="18288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517328" y="1657831"/>
            <a:ext cx="711347" cy="638724"/>
            <a:chOff x="0" y="1625433"/>
            <a:chExt cx="5006975" cy="4495800"/>
          </a:xfrm>
        </p:grpSpPr>
        <p:sp>
          <p:nvSpPr>
            <p:cNvPr id="72" name="Freeform 11"/>
            <p:cNvSpPr>
              <a:spLocks/>
            </p:cNvSpPr>
            <p:nvPr/>
          </p:nvSpPr>
          <p:spPr bwMode="auto">
            <a:xfrm>
              <a:off x="5000625" y="2452520"/>
              <a:ext cx="6350" cy="7938"/>
            </a:xfrm>
            <a:custGeom>
              <a:avLst/>
              <a:gdLst>
                <a:gd name="T0" fmla="*/ 0 w 2"/>
                <a:gd name="T1" fmla="*/ 1 h 2"/>
                <a:gd name="T2" fmla="*/ 1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1" y="2"/>
                    <a:pt x="2" y="1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89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0" y="5286208"/>
              <a:ext cx="7938" cy="7938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1" y="2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89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4976813" y="5327483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0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F89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23813" y="2411245"/>
              <a:ext cx="6350" cy="7938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2"/>
                    <a:pt x="0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F8952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Freeform 18"/>
            <p:cNvSpPr>
              <a:spLocks noEditPoints="1"/>
            </p:cNvSpPr>
            <p:nvPr/>
          </p:nvSpPr>
          <p:spPr bwMode="auto">
            <a:xfrm>
              <a:off x="1887538" y="1625433"/>
              <a:ext cx="1263650" cy="1263650"/>
            </a:xfrm>
            <a:custGeom>
              <a:avLst/>
              <a:gdLst>
                <a:gd name="T0" fmla="*/ 169 w 336"/>
                <a:gd name="T1" fmla="*/ 0 h 336"/>
                <a:gd name="T2" fmla="*/ 0 w 336"/>
                <a:gd name="T3" fmla="*/ 167 h 336"/>
                <a:gd name="T4" fmla="*/ 167 w 336"/>
                <a:gd name="T5" fmla="*/ 336 h 336"/>
                <a:gd name="T6" fmla="*/ 336 w 336"/>
                <a:gd name="T7" fmla="*/ 169 h 336"/>
                <a:gd name="T8" fmla="*/ 169 w 336"/>
                <a:gd name="T9" fmla="*/ 0 h 336"/>
                <a:gd name="T10" fmla="*/ 167 w 336"/>
                <a:gd name="T11" fmla="*/ 313 h 336"/>
                <a:gd name="T12" fmla="*/ 23 w 336"/>
                <a:gd name="T13" fmla="*/ 167 h 336"/>
                <a:gd name="T14" fmla="*/ 169 w 336"/>
                <a:gd name="T15" fmla="*/ 23 h 336"/>
                <a:gd name="T16" fmla="*/ 313 w 336"/>
                <a:gd name="T17" fmla="*/ 169 h 336"/>
                <a:gd name="T18" fmla="*/ 167 w 336"/>
                <a:gd name="T19" fmla="*/ 313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6" h="336">
                  <a:moveTo>
                    <a:pt x="169" y="0"/>
                  </a:moveTo>
                  <a:cubicBezTo>
                    <a:pt x="76" y="0"/>
                    <a:pt x="1" y="74"/>
                    <a:pt x="0" y="167"/>
                  </a:cubicBezTo>
                  <a:cubicBezTo>
                    <a:pt x="0" y="260"/>
                    <a:pt x="74" y="335"/>
                    <a:pt x="167" y="336"/>
                  </a:cubicBezTo>
                  <a:cubicBezTo>
                    <a:pt x="260" y="336"/>
                    <a:pt x="335" y="262"/>
                    <a:pt x="336" y="169"/>
                  </a:cubicBezTo>
                  <a:cubicBezTo>
                    <a:pt x="336" y="76"/>
                    <a:pt x="261" y="1"/>
                    <a:pt x="169" y="0"/>
                  </a:cubicBezTo>
                  <a:close/>
                  <a:moveTo>
                    <a:pt x="167" y="313"/>
                  </a:moveTo>
                  <a:cubicBezTo>
                    <a:pt x="87" y="313"/>
                    <a:pt x="22" y="247"/>
                    <a:pt x="23" y="167"/>
                  </a:cubicBezTo>
                  <a:cubicBezTo>
                    <a:pt x="23" y="87"/>
                    <a:pt x="89" y="23"/>
                    <a:pt x="169" y="23"/>
                  </a:cubicBezTo>
                  <a:cubicBezTo>
                    <a:pt x="249" y="23"/>
                    <a:pt x="313" y="89"/>
                    <a:pt x="313" y="169"/>
                  </a:cubicBezTo>
                  <a:cubicBezTo>
                    <a:pt x="312" y="249"/>
                    <a:pt x="247" y="313"/>
                    <a:pt x="167" y="31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Freeform 19"/>
            <p:cNvSpPr>
              <a:spLocks noEditPoints="1"/>
            </p:cNvSpPr>
            <p:nvPr/>
          </p:nvSpPr>
          <p:spPr bwMode="auto">
            <a:xfrm>
              <a:off x="392113" y="2331870"/>
              <a:ext cx="1438275" cy="1439863"/>
            </a:xfrm>
            <a:custGeom>
              <a:avLst/>
              <a:gdLst>
                <a:gd name="T0" fmla="*/ 276 w 383"/>
                <a:gd name="T1" fmla="*/ 47 h 383"/>
                <a:gd name="T2" fmla="*/ 47 w 383"/>
                <a:gd name="T3" fmla="*/ 107 h 383"/>
                <a:gd name="T4" fmla="*/ 107 w 383"/>
                <a:gd name="T5" fmla="*/ 336 h 383"/>
                <a:gd name="T6" fmla="*/ 336 w 383"/>
                <a:gd name="T7" fmla="*/ 276 h 383"/>
                <a:gd name="T8" fmla="*/ 276 w 383"/>
                <a:gd name="T9" fmla="*/ 47 h 383"/>
                <a:gd name="T10" fmla="*/ 317 w 383"/>
                <a:gd name="T11" fmla="*/ 264 h 383"/>
                <a:gd name="T12" fmla="*/ 191 w 383"/>
                <a:gd name="T13" fmla="*/ 336 h 383"/>
                <a:gd name="T14" fmla="*/ 118 w 383"/>
                <a:gd name="T15" fmla="*/ 316 h 383"/>
                <a:gd name="T16" fmla="*/ 66 w 383"/>
                <a:gd name="T17" fmla="*/ 118 h 383"/>
                <a:gd name="T18" fmla="*/ 193 w 383"/>
                <a:gd name="T19" fmla="*/ 46 h 383"/>
                <a:gd name="T20" fmla="*/ 265 w 383"/>
                <a:gd name="T21" fmla="*/ 66 h 383"/>
                <a:gd name="T22" fmla="*/ 332 w 383"/>
                <a:gd name="T23" fmla="*/ 155 h 383"/>
                <a:gd name="T24" fmla="*/ 317 w 383"/>
                <a:gd name="T25" fmla="*/ 26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3" h="383">
                  <a:moveTo>
                    <a:pt x="276" y="47"/>
                  </a:moveTo>
                  <a:cubicBezTo>
                    <a:pt x="196" y="0"/>
                    <a:pt x="94" y="27"/>
                    <a:pt x="47" y="107"/>
                  </a:cubicBezTo>
                  <a:cubicBezTo>
                    <a:pt x="0" y="187"/>
                    <a:pt x="27" y="289"/>
                    <a:pt x="107" y="336"/>
                  </a:cubicBezTo>
                  <a:cubicBezTo>
                    <a:pt x="187" y="383"/>
                    <a:pt x="290" y="356"/>
                    <a:pt x="336" y="276"/>
                  </a:cubicBezTo>
                  <a:cubicBezTo>
                    <a:pt x="383" y="196"/>
                    <a:pt x="356" y="93"/>
                    <a:pt x="276" y="47"/>
                  </a:cubicBezTo>
                  <a:close/>
                  <a:moveTo>
                    <a:pt x="317" y="264"/>
                  </a:moveTo>
                  <a:cubicBezTo>
                    <a:pt x="291" y="309"/>
                    <a:pt x="242" y="337"/>
                    <a:pt x="191" y="336"/>
                  </a:cubicBezTo>
                  <a:cubicBezTo>
                    <a:pt x="165" y="336"/>
                    <a:pt x="140" y="329"/>
                    <a:pt x="118" y="316"/>
                  </a:cubicBezTo>
                  <a:cubicBezTo>
                    <a:pt x="49" y="276"/>
                    <a:pt x="26" y="187"/>
                    <a:pt x="66" y="118"/>
                  </a:cubicBezTo>
                  <a:cubicBezTo>
                    <a:pt x="92" y="73"/>
                    <a:pt x="141" y="46"/>
                    <a:pt x="193" y="46"/>
                  </a:cubicBezTo>
                  <a:cubicBezTo>
                    <a:pt x="218" y="46"/>
                    <a:pt x="243" y="53"/>
                    <a:pt x="265" y="66"/>
                  </a:cubicBezTo>
                  <a:cubicBezTo>
                    <a:pt x="298" y="86"/>
                    <a:pt x="322" y="117"/>
                    <a:pt x="332" y="155"/>
                  </a:cubicBezTo>
                  <a:cubicBezTo>
                    <a:pt x="342" y="192"/>
                    <a:pt x="336" y="231"/>
                    <a:pt x="317" y="26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Freeform 20"/>
            <p:cNvSpPr>
              <a:spLocks noEditPoints="1"/>
            </p:cNvSpPr>
            <p:nvPr/>
          </p:nvSpPr>
          <p:spPr bwMode="auto">
            <a:xfrm>
              <a:off x="376238" y="3947945"/>
              <a:ext cx="1439863" cy="1439863"/>
            </a:xfrm>
            <a:custGeom>
              <a:avLst/>
              <a:gdLst>
                <a:gd name="T0" fmla="*/ 337 w 383"/>
                <a:gd name="T1" fmla="*/ 108 h 383"/>
                <a:gd name="T2" fmla="*/ 108 w 383"/>
                <a:gd name="T3" fmla="*/ 45 h 383"/>
                <a:gd name="T4" fmla="*/ 46 w 383"/>
                <a:gd name="T5" fmla="*/ 274 h 383"/>
                <a:gd name="T6" fmla="*/ 274 w 383"/>
                <a:gd name="T7" fmla="*/ 337 h 383"/>
                <a:gd name="T8" fmla="*/ 337 w 383"/>
                <a:gd name="T9" fmla="*/ 108 h 383"/>
                <a:gd name="T10" fmla="*/ 263 w 383"/>
                <a:gd name="T11" fmla="*/ 317 h 383"/>
                <a:gd name="T12" fmla="*/ 191 w 383"/>
                <a:gd name="T13" fmla="*/ 336 h 383"/>
                <a:gd name="T14" fmla="*/ 65 w 383"/>
                <a:gd name="T15" fmla="*/ 263 h 383"/>
                <a:gd name="T16" fmla="*/ 120 w 383"/>
                <a:gd name="T17" fmla="*/ 65 h 383"/>
                <a:gd name="T18" fmla="*/ 192 w 383"/>
                <a:gd name="T19" fmla="*/ 46 h 383"/>
                <a:gd name="T20" fmla="*/ 317 w 383"/>
                <a:gd name="T21" fmla="*/ 119 h 383"/>
                <a:gd name="T22" fmla="*/ 263 w 383"/>
                <a:gd name="T23" fmla="*/ 317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383">
                  <a:moveTo>
                    <a:pt x="337" y="108"/>
                  </a:moveTo>
                  <a:cubicBezTo>
                    <a:pt x="291" y="28"/>
                    <a:pt x="189" y="0"/>
                    <a:pt x="108" y="45"/>
                  </a:cubicBezTo>
                  <a:cubicBezTo>
                    <a:pt x="28" y="91"/>
                    <a:pt x="0" y="194"/>
                    <a:pt x="46" y="274"/>
                  </a:cubicBezTo>
                  <a:cubicBezTo>
                    <a:pt x="92" y="355"/>
                    <a:pt x="194" y="383"/>
                    <a:pt x="274" y="337"/>
                  </a:cubicBezTo>
                  <a:cubicBezTo>
                    <a:pt x="355" y="291"/>
                    <a:pt x="383" y="189"/>
                    <a:pt x="337" y="108"/>
                  </a:cubicBezTo>
                  <a:close/>
                  <a:moveTo>
                    <a:pt x="263" y="317"/>
                  </a:moveTo>
                  <a:cubicBezTo>
                    <a:pt x="241" y="330"/>
                    <a:pt x="216" y="336"/>
                    <a:pt x="191" y="336"/>
                  </a:cubicBezTo>
                  <a:cubicBezTo>
                    <a:pt x="139" y="336"/>
                    <a:pt x="91" y="308"/>
                    <a:pt x="65" y="263"/>
                  </a:cubicBezTo>
                  <a:cubicBezTo>
                    <a:pt x="26" y="193"/>
                    <a:pt x="50" y="105"/>
                    <a:pt x="120" y="65"/>
                  </a:cubicBezTo>
                  <a:cubicBezTo>
                    <a:pt x="142" y="53"/>
                    <a:pt x="167" y="46"/>
                    <a:pt x="192" y="46"/>
                  </a:cubicBezTo>
                  <a:cubicBezTo>
                    <a:pt x="244" y="46"/>
                    <a:pt x="292" y="74"/>
                    <a:pt x="317" y="119"/>
                  </a:cubicBezTo>
                  <a:cubicBezTo>
                    <a:pt x="357" y="189"/>
                    <a:pt x="333" y="278"/>
                    <a:pt x="263" y="317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Freeform 21"/>
            <p:cNvSpPr>
              <a:spLocks noEditPoints="1"/>
            </p:cNvSpPr>
            <p:nvPr/>
          </p:nvSpPr>
          <p:spPr bwMode="auto">
            <a:xfrm>
              <a:off x="1854200" y="4854408"/>
              <a:ext cx="1266825" cy="1266825"/>
            </a:xfrm>
            <a:custGeom>
              <a:avLst/>
              <a:gdLst>
                <a:gd name="T0" fmla="*/ 170 w 337"/>
                <a:gd name="T1" fmla="*/ 1 h 337"/>
                <a:gd name="T2" fmla="*/ 1 w 337"/>
                <a:gd name="T3" fmla="*/ 168 h 337"/>
                <a:gd name="T4" fmla="*/ 168 w 337"/>
                <a:gd name="T5" fmla="*/ 336 h 337"/>
                <a:gd name="T6" fmla="*/ 336 w 337"/>
                <a:gd name="T7" fmla="*/ 170 h 337"/>
                <a:gd name="T8" fmla="*/ 170 w 337"/>
                <a:gd name="T9" fmla="*/ 1 h 337"/>
                <a:gd name="T10" fmla="*/ 168 w 337"/>
                <a:gd name="T11" fmla="*/ 314 h 337"/>
                <a:gd name="T12" fmla="*/ 24 w 337"/>
                <a:gd name="T13" fmla="*/ 168 h 337"/>
                <a:gd name="T14" fmla="*/ 169 w 337"/>
                <a:gd name="T15" fmla="*/ 24 h 337"/>
                <a:gd name="T16" fmla="*/ 314 w 337"/>
                <a:gd name="T17" fmla="*/ 170 h 337"/>
                <a:gd name="T18" fmla="*/ 168 w 337"/>
                <a:gd name="T19" fmla="*/ 31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" h="337">
                  <a:moveTo>
                    <a:pt x="170" y="1"/>
                  </a:moveTo>
                  <a:cubicBezTo>
                    <a:pt x="77" y="0"/>
                    <a:pt x="1" y="75"/>
                    <a:pt x="1" y="168"/>
                  </a:cubicBezTo>
                  <a:cubicBezTo>
                    <a:pt x="0" y="260"/>
                    <a:pt x="75" y="336"/>
                    <a:pt x="168" y="336"/>
                  </a:cubicBezTo>
                  <a:cubicBezTo>
                    <a:pt x="260" y="337"/>
                    <a:pt x="336" y="262"/>
                    <a:pt x="336" y="170"/>
                  </a:cubicBezTo>
                  <a:cubicBezTo>
                    <a:pt x="337" y="77"/>
                    <a:pt x="262" y="2"/>
                    <a:pt x="170" y="1"/>
                  </a:cubicBezTo>
                  <a:close/>
                  <a:moveTo>
                    <a:pt x="168" y="314"/>
                  </a:moveTo>
                  <a:cubicBezTo>
                    <a:pt x="88" y="313"/>
                    <a:pt x="23" y="248"/>
                    <a:pt x="24" y="168"/>
                  </a:cubicBezTo>
                  <a:cubicBezTo>
                    <a:pt x="24" y="88"/>
                    <a:pt x="89" y="23"/>
                    <a:pt x="169" y="24"/>
                  </a:cubicBezTo>
                  <a:cubicBezTo>
                    <a:pt x="249" y="24"/>
                    <a:pt x="314" y="90"/>
                    <a:pt x="314" y="170"/>
                  </a:cubicBezTo>
                  <a:cubicBezTo>
                    <a:pt x="313" y="249"/>
                    <a:pt x="248" y="314"/>
                    <a:pt x="168" y="31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Freeform 22"/>
            <p:cNvSpPr>
              <a:spLocks noEditPoints="1"/>
            </p:cNvSpPr>
            <p:nvPr/>
          </p:nvSpPr>
          <p:spPr bwMode="auto">
            <a:xfrm>
              <a:off x="3173413" y="3974933"/>
              <a:ext cx="1439863" cy="1439863"/>
            </a:xfrm>
            <a:custGeom>
              <a:avLst/>
              <a:gdLst>
                <a:gd name="T0" fmla="*/ 277 w 383"/>
                <a:gd name="T1" fmla="*/ 47 h 383"/>
                <a:gd name="T2" fmla="*/ 47 w 383"/>
                <a:gd name="T3" fmla="*/ 107 h 383"/>
                <a:gd name="T4" fmla="*/ 107 w 383"/>
                <a:gd name="T5" fmla="*/ 336 h 383"/>
                <a:gd name="T6" fmla="*/ 337 w 383"/>
                <a:gd name="T7" fmla="*/ 276 h 383"/>
                <a:gd name="T8" fmla="*/ 277 w 383"/>
                <a:gd name="T9" fmla="*/ 47 h 383"/>
                <a:gd name="T10" fmla="*/ 317 w 383"/>
                <a:gd name="T11" fmla="*/ 265 h 383"/>
                <a:gd name="T12" fmla="*/ 191 w 383"/>
                <a:gd name="T13" fmla="*/ 336 h 383"/>
                <a:gd name="T14" fmla="*/ 119 w 383"/>
                <a:gd name="T15" fmla="*/ 317 h 383"/>
                <a:gd name="T16" fmla="*/ 67 w 383"/>
                <a:gd name="T17" fmla="*/ 118 h 383"/>
                <a:gd name="T18" fmla="*/ 193 w 383"/>
                <a:gd name="T19" fmla="*/ 46 h 383"/>
                <a:gd name="T20" fmla="*/ 265 w 383"/>
                <a:gd name="T21" fmla="*/ 66 h 383"/>
                <a:gd name="T22" fmla="*/ 317 w 383"/>
                <a:gd name="T23" fmla="*/ 265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383">
                  <a:moveTo>
                    <a:pt x="277" y="47"/>
                  </a:moveTo>
                  <a:cubicBezTo>
                    <a:pt x="197" y="0"/>
                    <a:pt x="94" y="27"/>
                    <a:pt x="47" y="107"/>
                  </a:cubicBezTo>
                  <a:cubicBezTo>
                    <a:pt x="0" y="187"/>
                    <a:pt x="27" y="289"/>
                    <a:pt x="107" y="336"/>
                  </a:cubicBezTo>
                  <a:cubicBezTo>
                    <a:pt x="187" y="383"/>
                    <a:pt x="290" y="356"/>
                    <a:pt x="337" y="276"/>
                  </a:cubicBezTo>
                  <a:cubicBezTo>
                    <a:pt x="383" y="196"/>
                    <a:pt x="357" y="93"/>
                    <a:pt x="277" y="47"/>
                  </a:cubicBezTo>
                  <a:close/>
                  <a:moveTo>
                    <a:pt x="317" y="265"/>
                  </a:moveTo>
                  <a:cubicBezTo>
                    <a:pt x="291" y="309"/>
                    <a:pt x="243" y="337"/>
                    <a:pt x="191" y="336"/>
                  </a:cubicBezTo>
                  <a:cubicBezTo>
                    <a:pt x="166" y="336"/>
                    <a:pt x="141" y="329"/>
                    <a:pt x="119" y="317"/>
                  </a:cubicBezTo>
                  <a:cubicBezTo>
                    <a:pt x="50" y="276"/>
                    <a:pt x="26" y="187"/>
                    <a:pt x="67" y="118"/>
                  </a:cubicBezTo>
                  <a:cubicBezTo>
                    <a:pt x="93" y="74"/>
                    <a:pt x="141" y="46"/>
                    <a:pt x="193" y="46"/>
                  </a:cubicBezTo>
                  <a:cubicBezTo>
                    <a:pt x="218" y="46"/>
                    <a:pt x="243" y="53"/>
                    <a:pt x="265" y="66"/>
                  </a:cubicBezTo>
                  <a:cubicBezTo>
                    <a:pt x="334" y="107"/>
                    <a:pt x="357" y="196"/>
                    <a:pt x="317" y="26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3192463" y="2358858"/>
              <a:ext cx="1439863" cy="1439863"/>
            </a:xfrm>
            <a:custGeom>
              <a:avLst/>
              <a:gdLst>
                <a:gd name="T0" fmla="*/ 337 w 383"/>
                <a:gd name="T1" fmla="*/ 108 h 383"/>
                <a:gd name="T2" fmla="*/ 108 w 383"/>
                <a:gd name="T3" fmla="*/ 46 h 383"/>
                <a:gd name="T4" fmla="*/ 45 w 383"/>
                <a:gd name="T5" fmla="*/ 275 h 383"/>
                <a:gd name="T6" fmla="*/ 274 w 383"/>
                <a:gd name="T7" fmla="*/ 337 h 383"/>
                <a:gd name="T8" fmla="*/ 337 w 383"/>
                <a:gd name="T9" fmla="*/ 108 h 383"/>
                <a:gd name="T10" fmla="*/ 263 w 383"/>
                <a:gd name="T11" fmla="*/ 318 h 383"/>
                <a:gd name="T12" fmla="*/ 190 w 383"/>
                <a:gd name="T13" fmla="*/ 337 h 383"/>
                <a:gd name="T14" fmla="*/ 65 w 383"/>
                <a:gd name="T15" fmla="*/ 263 h 383"/>
                <a:gd name="T16" fmla="*/ 119 w 383"/>
                <a:gd name="T17" fmla="*/ 66 h 383"/>
                <a:gd name="T18" fmla="*/ 192 w 383"/>
                <a:gd name="T19" fmla="*/ 46 h 383"/>
                <a:gd name="T20" fmla="*/ 317 w 383"/>
                <a:gd name="T21" fmla="*/ 120 h 383"/>
                <a:gd name="T22" fmla="*/ 263 w 383"/>
                <a:gd name="T23" fmla="*/ 318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3" h="383">
                  <a:moveTo>
                    <a:pt x="337" y="108"/>
                  </a:moveTo>
                  <a:cubicBezTo>
                    <a:pt x="291" y="28"/>
                    <a:pt x="189" y="0"/>
                    <a:pt x="108" y="46"/>
                  </a:cubicBezTo>
                  <a:cubicBezTo>
                    <a:pt x="28" y="92"/>
                    <a:pt x="0" y="194"/>
                    <a:pt x="45" y="275"/>
                  </a:cubicBezTo>
                  <a:cubicBezTo>
                    <a:pt x="91" y="355"/>
                    <a:pt x="194" y="383"/>
                    <a:pt x="274" y="337"/>
                  </a:cubicBezTo>
                  <a:cubicBezTo>
                    <a:pt x="355" y="291"/>
                    <a:pt x="383" y="189"/>
                    <a:pt x="337" y="108"/>
                  </a:cubicBezTo>
                  <a:close/>
                  <a:moveTo>
                    <a:pt x="263" y="318"/>
                  </a:moveTo>
                  <a:cubicBezTo>
                    <a:pt x="241" y="330"/>
                    <a:pt x="216" y="337"/>
                    <a:pt x="190" y="337"/>
                  </a:cubicBezTo>
                  <a:cubicBezTo>
                    <a:pt x="139" y="336"/>
                    <a:pt x="91" y="308"/>
                    <a:pt x="65" y="263"/>
                  </a:cubicBezTo>
                  <a:cubicBezTo>
                    <a:pt x="25" y="194"/>
                    <a:pt x="50" y="105"/>
                    <a:pt x="119" y="66"/>
                  </a:cubicBezTo>
                  <a:cubicBezTo>
                    <a:pt x="141" y="53"/>
                    <a:pt x="166" y="46"/>
                    <a:pt x="192" y="46"/>
                  </a:cubicBezTo>
                  <a:cubicBezTo>
                    <a:pt x="243" y="47"/>
                    <a:pt x="292" y="75"/>
                    <a:pt x="317" y="120"/>
                  </a:cubicBezTo>
                  <a:cubicBezTo>
                    <a:pt x="357" y="189"/>
                    <a:pt x="332" y="278"/>
                    <a:pt x="263" y="31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Connector 86"/>
            <p:cNvCxnSpPr>
              <a:cxnSpLocks/>
            </p:cNvCxnSpPr>
            <p:nvPr/>
          </p:nvCxnSpPr>
          <p:spPr>
            <a:xfrm flipH="1">
              <a:off x="2468959" y="3036176"/>
              <a:ext cx="9129" cy="434775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/>
            <p:cNvGrpSpPr/>
            <p:nvPr/>
          </p:nvGrpSpPr>
          <p:grpSpPr>
            <a:xfrm>
              <a:off x="908343" y="2918416"/>
              <a:ext cx="419917" cy="288465"/>
              <a:chOff x="9902825" y="4503738"/>
              <a:chExt cx="365125" cy="250825"/>
            </a:xfrm>
            <a:solidFill>
              <a:schemeClr val="accent6"/>
            </a:solidFill>
            <a:effectLst/>
          </p:grpSpPr>
          <p:sp>
            <p:nvSpPr>
              <p:cNvPr id="121" name="Freeform 119"/>
              <p:cNvSpPr>
                <a:spLocks/>
              </p:cNvSpPr>
              <p:nvPr/>
            </p:nvSpPr>
            <p:spPr bwMode="auto">
              <a:xfrm>
                <a:off x="9948863" y="4549776"/>
                <a:ext cx="107950" cy="95250"/>
              </a:xfrm>
              <a:custGeom>
                <a:avLst/>
                <a:gdLst>
                  <a:gd name="T0" fmla="*/ 18 w 19"/>
                  <a:gd name="T1" fmla="*/ 17 h 17"/>
                  <a:gd name="T2" fmla="*/ 18 w 19"/>
                  <a:gd name="T3" fmla="*/ 14 h 17"/>
                  <a:gd name="T4" fmla="*/ 14 w 19"/>
                  <a:gd name="T5" fmla="*/ 12 h 17"/>
                  <a:gd name="T6" fmla="*/ 12 w 19"/>
                  <a:gd name="T7" fmla="*/ 11 h 17"/>
                  <a:gd name="T8" fmla="*/ 12 w 19"/>
                  <a:gd name="T9" fmla="*/ 9 h 17"/>
                  <a:gd name="T10" fmla="*/ 12 w 19"/>
                  <a:gd name="T11" fmla="*/ 7 h 17"/>
                  <a:gd name="T12" fmla="*/ 13 w 19"/>
                  <a:gd name="T13" fmla="*/ 6 h 17"/>
                  <a:gd name="T14" fmla="*/ 13 w 19"/>
                  <a:gd name="T15" fmla="*/ 5 h 17"/>
                  <a:gd name="T16" fmla="*/ 13 w 19"/>
                  <a:gd name="T17" fmla="*/ 3 h 17"/>
                  <a:gd name="T18" fmla="*/ 9 w 19"/>
                  <a:gd name="T19" fmla="*/ 0 h 17"/>
                  <a:gd name="T20" fmla="*/ 6 w 19"/>
                  <a:gd name="T21" fmla="*/ 3 h 17"/>
                  <a:gd name="T22" fmla="*/ 6 w 19"/>
                  <a:gd name="T23" fmla="*/ 5 h 17"/>
                  <a:gd name="T24" fmla="*/ 5 w 19"/>
                  <a:gd name="T25" fmla="*/ 6 h 17"/>
                  <a:gd name="T26" fmla="*/ 6 w 19"/>
                  <a:gd name="T27" fmla="*/ 7 h 17"/>
                  <a:gd name="T28" fmla="*/ 7 w 19"/>
                  <a:gd name="T29" fmla="*/ 9 h 17"/>
                  <a:gd name="T30" fmla="*/ 7 w 19"/>
                  <a:gd name="T31" fmla="*/ 11 h 17"/>
                  <a:gd name="T32" fmla="*/ 5 w 19"/>
                  <a:gd name="T33" fmla="*/ 12 h 17"/>
                  <a:gd name="T34" fmla="*/ 0 w 19"/>
                  <a:gd name="T35" fmla="*/ 14 h 17"/>
                  <a:gd name="T36" fmla="*/ 0 w 19"/>
                  <a:gd name="T37" fmla="*/ 17 h 17"/>
                  <a:gd name="T38" fmla="*/ 18 w 19"/>
                  <a:gd name="T3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" h="17">
                    <a:moveTo>
                      <a:pt x="18" y="17"/>
                    </a:moveTo>
                    <a:cubicBezTo>
                      <a:pt x="18" y="17"/>
                      <a:pt x="19" y="15"/>
                      <a:pt x="18" y="14"/>
                    </a:cubicBezTo>
                    <a:cubicBezTo>
                      <a:pt x="18" y="14"/>
                      <a:pt x="16" y="13"/>
                      <a:pt x="1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7"/>
                    </a:cubicBezTo>
                    <a:cubicBezTo>
                      <a:pt x="13" y="7"/>
                      <a:pt x="13" y="7"/>
                      <a:pt x="13" y="6"/>
                    </a:cubicBezTo>
                    <a:cubicBezTo>
                      <a:pt x="13" y="6"/>
                      <a:pt x="13" y="5"/>
                      <a:pt x="13" y="5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3" y="1"/>
                      <a:pt x="11" y="0"/>
                      <a:pt x="9" y="0"/>
                    </a:cubicBezTo>
                    <a:cubicBezTo>
                      <a:pt x="7" y="0"/>
                      <a:pt x="6" y="1"/>
                      <a:pt x="6" y="3"/>
                    </a:cubicBezTo>
                    <a:cubicBezTo>
                      <a:pt x="6" y="3"/>
                      <a:pt x="6" y="4"/>
                      <a:pt x="6" y="5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1"/>
                      <a:pt x="5" y="12"/>
                    </a:cubicBezTo>
                    <a:cubicBezTo>
                      <a:pt x="3" y="13"/>
                      <a:pt x="1" y="14"/>
                      <a:pt x="0" y="14"/>
                    </a:cubicBezTo>
                    <a:cubicBezTo>
                      <a:pt x="0" y="15"/>
                      <a:pt x="0" y="17"/>
                      <a:pt x="0" y="17"/>
                    </a:cubicBezTo>
                    <a:lnTo>
                      <a:pt x="18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Rectangle 120"/>
              <p:cNvSpPr>
                <a:spLocks noChangeArrowheads="1"/>
              </p:cNvSpPr>
              <p:nvPr/>
            </p:nvSpPr>
            <p:spPr bwMode="auto">
              <a:xfrm>
                <a:off x="10085388" y="4549776"/>
                <a:ext cx="90487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Rectangle 121"/>
              <p:cNvSpPr>
                <a:spLocks noChangeArrowheads="1"/>
              </p:cNvSpPr>
              <p:nvPr/>
            </p:nvSpPr>
            <p:spPr bwMode="auto">
              <a:xfrm>
                <a:off x="10085388" y="4594226"/>
                <a:ext cx="136525" cy="238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Rectangle 122"/>
              <p:cNvSpPr>
                <a:spLocks noChangeArrowheads="1"/>
              </p:cNvSpPr>
              <p:nvPr/>
            </p:nvSpPr>
            <p:spPr bwMode="auto">
              <a:xfrm>
                <a:off x="10085388" y="4640263"/>
                <a:ext cx="114300" cy="22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23"/>
              <p:cNvSpPr>
                <a:spLocks noEditPoints="1"/>
              </p:cNvSpPr>
              <p:nvPr/>
            </p:nvSpPr>
            <p:spPr bwMode="auto">
              <a:xfrm>
                <a:off x="9902825" y="4503738"/>
                <a:ext cx="365125" cy="250825"/>
              </a:xfrm>
              <a:custGeom>
                <a:avLst/>
                <a:gdLst>
                  <a:gd name="T0" fmla="*/ 0 w 64"/>
                  <a:gd name="T1" fmla="*/ 0 h 44"/>
                  <a:gd name="T2" fmla="*/ 0 w 64"/>
                  <a:gd name="T3" fmla="*/ 44 h 44"/>
                  <a:gd name="T4" fmla="*/ 64 w 64"/>
                  <a:gd name="T5" fmla="*/ 44 h 44"/>
                  <a:gd name="T6" fmla="*/ 64 w 64"/>
                  <a:gd name="T7" fmla="*/ 0 h 44"/>
                  <a:gd name="T8" fmla="*/ 0 w 64"/>
                  <a:gd name="T9" fmla="*/ 0 h 44"/>
                  <a:gd name="T10" fmla="*/ 60 w 64"/>
                  <a:gd name="T11" fmla="*/ 40 h 44"/>
                  <a:gd name="T12" fmla="*/ 52 w 64"/>
                  <a:gd name="T13" fmla="*/ 40 h 44"/>
                  <a:gd name="T14" fmla="*/ 52 w 64"/>
                  <a:gd name="T15" fmla="*/ 38 h 44"/>
                  <a:gd name="T16" fmla="*/ 46 w 64"/>
                  <a:gd name="T17" fmla="*/ 32 h 44"/>
                  <a:gd name="T18" fmla="*/ 40 w 64"/>
                  <a:gd name="T19" fmla="*/ 38 h 44"/>
                  <a:gd name="T20" fmla="*/ 40 w 64"/>
                  <a:gd name="T21" fmla="*/ 40 h 44"/>
                  <a:gd name="T22" fmla="*/ 24 w 64"/>
                  <a:gd name="T23" fmla="*/ 40 h 44"/>
                  <a:gd name="T24" fmla="*/ 24 w 64"/>
                  <a:gd name="T25" fmla="*/ 38 h 44"/>
                  <a:gd name="T26" fmla="*/ 18 w 64"/>
                  <a:gd name="T27" fmla="*/ 32 h 44"/>
                  <a:gd name="T28" fmla="*/ 12 w 64"/>
                  <a:gd name="T29" fmla="*/ 38 h 44"/>
                  <a:gd name="T30" fmla="*/ 12 w 64"/>
                  <a:gd name="T31" fmla="*/ 40 h 44"/>
                  <a:gd name="T32" fmla="*/ 4 w 64"/>
                  <a:gd name="T33" fmla="*/ 40 h 44"/>
                  <a:gd name="T34" fmla="*/ 4 w 64"/>
                  <a:gd name="T35" fmla="*/ 4 h 44"/>
                  <a:gd name="T36" fmla="*/ 60 w 64"/>
                  <a:gd name="T37" fmla="*/ 4 h 44"/>
                  <a:gd name="T38" fmla="*/ 60 w 64"/>
                  <a:gd name="T39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44">
                    <a:moveTo>
                      <a:pt x="0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4" y="0"/>
                      <a:pt x="64" y="0"/>
                      <a:pt x="64" y="0"/>
                    </a:cubicBezTo>
                    <a:lnTo>
                      <a:pt x="0" y="0"/>
                    </a:lnTo>
                    <a:close/>
                    <a:moveTo>
                      <a:pt x="60" y="40"/>
                    </a:move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39"/>
                      <a:pt x="52" y="39"/>
                      <a:pt x="52" y="38"/>
                    </a:cubicBezTo>
                    <a:cubicBezTo>
                      <a:pt x="52" y="35"/>
                      <a:pt x="49" y="32"/>
                      <a:pt x="46" y="32"/>
                    </a:cubicBezTo>
                    <a:cubicBezTo>
                      <a:pt x="43" y="32"/>
                      <a:pt x="40" y="35"/>
                      <a:pt x="40" y="38"/>
                    </a:cubicBezTo>
                    <a:cubicBezTo>
                      <a:pt x="40" y="39"/>
                      <a:pt x="40" y="39"/>
                      <a:pt x="40" y="40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9"/>
                      <a:pt x="24" y="39"/>
                      <a:pt x="24" y="38"/>
                    </a:cubicBezTo>
                    <a:cubicBezTo>
                      <a:pt x="24" y="35"/>
                      <a:pt x="21" y="32"/>
                      <a:pt x="18" y="32"/>
                    </a:cubicBezTo>
                    <a:cubicBezTo>
                      <a:pt x="15" y="32"/>
                      <a:pt x="12" y="35"/>
                      <a:pt x="12" y="38"/>
                    </a:cubicBezTo>
                    <a:cubicBezTo>
                      <a:pt x="12" y="39"/>
                      <a:pt x="12" y="39"/>
                      <a:pt x="12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0" y="4"/>
                      <a:pt x="60" y="4"/>
                      <a:pt x="60" y="4"/>
                    </a:cubicBezTo>
                    <a:lnTo>
                      <a:pt x="6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2" name="Freeform 33"/>
            <p:cNvSpPr>
              <a:spLocks noEditPoints="1"/>
            </p:cNvSpPr>
            <p:nvPr/>
          </p:nvSpPr>
          <p:spPr bwMode="auto">
            <a:xfrm>
              <a:off x="948504" y="4492093"/>
              <a:ext cx="322433" cy="322434"/>
            </a:xfrm>
            <a:custGeom>
              <a:avLst/>
              <a:gdLst>
                <a:gd name="T0" fmla="*/ 144 w 201"/>
                <a:gd name="T1" fmla="*/ 57 h 201"/>
                <a:gd name="T2" fmla="*/ 144 w 201"/>
                <a:gd name="T3" fmla="*/ 0 h 201"/>
                <a:gd name="T4" fmla="*/ 0 w 201"/>
                <a:gd name="T5" fmla="*/ 0 h 201"/>
                <a:gd name="T6" fmla="*/ 0 w 201"/>
                <a:gd name="T7" fmla="*/ 143 h 201"/>
                <a:gd name="T8" fmla="*/ 58 w 201"/>
                <a:gd name="T9" fmla="*/ 143 h 201"/>
                <a:gd name="T10" fmla="*/ 58 w 201"/>
                <a:gd name="T11" fmla="*/ 201 h 201"/>
                <a:gd name="T12" fmla="*/ 201 w 201"/>
                <a:gd name="T13" fmla="*/ 201 h 201"/>
                <a:gd name="T14" fmla="*/ 201 w 201"/>
                <a:gd name="T15" fmla="*/ 57 h 201"/>
                <a:gd name="T16" fmla="*/ 144 w 201"/>
                <a:gd name="T17" fmla="*/ 57 h 201"/>
                <a:gd name="T18" fmla="*/ 187 w 201"/>
                <a:gd name="T19" fmla="*/ 187 h 201"/>
                <a:gd name="T20" fmla="*/ 72 w 201"/>
                <a:gd name="T21" fmla="*/ 187 h 201"/>
                <a:gd name="T22" fmla="*/ 72 w 201"/>
                <a:gd name="T23" fmla="*/ 72 h 201"/>
                <a:gd name="T24" fmla="*/ 187 w 201"/>
                <a:gd name="T25" fmla="*/ 72 h 201"/>
                <a:gd name="T26" fmla="*/ 187 w 201"/>
                <a:gd name="T27" fmla="*/ 18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1" h="201">
                  <a:moveTo>
                    <a:pt x="144" y="57"/>
                  </a:moveTo>
                  <a:lnTo>
                    <a:pt x="144" y="0"/>
                  </a:lnTo>
                  <a:lnTo>
                    <a:pt x="0" y="0"/>
                  </a:lnTo>
                  <a:lnTo>
                    <a:pt x="0" y="143"/>
                  </a:lnTo>
                  <a:lnTo>
                    <a:pt x="58" y="143"/>
                  </a:lnTo>
                  <a:lnTo>
                    <a:pt x="58" y="201"/>
                  </a:lnTo>
                  <a:lnTo>
                    <a:pt x="201" y="201"/>
                  </a:lnTo>
                  <a:lnTo>
                    <a:pt x="201" y="57"/>
                  </a:lnTo>
                  <a:lnTo>
                    <a:pt x="144" y="57"/>
                  </a:lnTo>
                  <a:close/>
                  <a:moveTo>
                    <a:pt x="187" y="187"/>
                  </a:moveTo>
                  <a:lnTo>
                    <a:pt x="72" y="187"/>
                  </a:lnTo>
                  <a:lnTo>
                    <a:pt x="72" y="72"/>
                  </a:lnTo>
                  <a:lnTo>
                    <a:pt x="187" y="72"/>
                  </a:lnTo>
                  <a:lnTo>
                    <a:pt x="187" y="18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Freeform 93"/>
            <p:cNvSpPr>
              <a:spLocks noEditPoints="1"/>
            </p:cNvSpPr>
            <p:nvPr/>
          </p:nvSpPr>
          <p:spPr bwMode="auto">
            <a:xfrm>
              <a:off x="2363386" y="2114388"/>
              <a:ext cx="309151" cy="309151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47 w 64"/>
                <a:gd name="T11" fmla="*/ 53 h 64"/>
                <a:gd name="T12" fmla="*/ 32 w 64"/>
                <a:gd name="T13" fmla="*/ 42 h 64"/>
                <a:gd name="T14" fmla="*/ 17 w 64"/>
                <a:gd name="T15" fmla="*/ 53 h 64"/>
                <a:gd name="T16" fmla="*/ 23 w 64"/>
                <a:gd name="T17" fmla="*/ 35 h 64"/>
                <a:gd name="T18" fmla="*/ 8 w 64"/>
                <a:gd name="T19" fmla="*/ 24 h 64"/>
                <a:gd name="T20" fmla="*/ 26 w 64"/>
                <a:gd name="T21" fmla="*/ 24 h 64"/>
                <a:gd name="T22" fmla="*/ 32 w 64"/>
                <a:gd name="T23" fmla="*/ 7 h 64"/>
                <a:gd name="T24" fmla="*/ 38 w 64"/>
                <a:gd name="T25" fmla="*/ 24 h 64"/>
                <a:gd name="T26" fmla="*/ 56 w 64"/>
                <a:gd name="T27" fmla="*/ 24 h 64"/>
                <a:gd name="T28" fmla="*/ 41 w 64"/>
                <a:gd name="T29" fmla="*/ 35 h 64"/>
                <a:gd name="T30" fmla="*/ 47 w 64"/>
                <a:gd name="T31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47" y="53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1" y="35"/>
                    <a:pt x="41" y="35"/>
                    <a:pt x="41" y="35"/>
                  </a:cubicBezTo>
                  <a:lnTo>
                    <a:pt x="47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Freeform 102"/>
            <p:cNvSpPr>
              <a:spLocks noEditPoints="1"/>
            </p:cNvSpPr>
            <p:nvPr/>
          </p:nvSpPr>
          <p:spPr bwMode="auto">
            <a:xfrm>
              <a:off x="2321729" y="5304004"/>
              <a:ext cx="336373" cy="33637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28 w 64"/>
                <a:gd name="T11" fmla="*/ 8 h 64"/>
                <a:gd name="T12" fmla="*/ 36 w 64"/>
                <a:gd name="T13" fmla="*/ 8 h 64"/>
                <a:gd name="T14" fmla="*/ 36 w 64"/>
                <a:gd name="T15" fmla="*/ 28 h 64"/>
                <a:gd name="T16" fmla="*/ 28 w 64"/>
                <a:gd name="T17" fmla="*/ 28 h 64"/>
                <a:gd name="T18" fmla="*/ 28 w 64"/>
                <a:gd name="T19" fmla="*/ 8 h 64"/>
                <a:gd name="T20" fmla="*/ 32 w 64"/>
                <a:gd name="T21" fmla="*/ 53 h 64"/>
                <a:gd name="T22" fmla="*/ 11 w 64"/>
                <a:gd name="T23" fmla="*/ 32 h 64"/>
                <a:gd name="T24" fmla="*/ 24 w 64"/>
                <a:gd name="T25" fmla="*/ 13 h 64"/>
                <a:gd name="T26" fmla="*/ 24 w 64"/>
                <a:gd name="T27" fmla="*/ 12 h 64"/>
                <a:gd name="T28" fmla="*/ 24 w 64"/>
                <a:gd name="T29" fmla="*/ 20 h 64"/>
                <a:gd name="T30" fmla="*/ 17 w 64"/>
                <a:gd name="T31" fmla="*/ 32 h 64"/>
                <a:gd name="T32" fmla="*/ 32 w 64"/>
                <a:gd name="T33" fmla="*/ 47 h 64"/>
                <a:gd name="T34" fmla="*/ 47 w 64"/>
                <a:gd name="T35" fmla="*/ 32 h 64"/>
                <a:gd name="T36" fmla="*/ 40 w 64"/>
                <a:gd name="T37" fmla="*/ 20 h 64"/>
                <a:gd name="T38" fmla="*/ 40 w 64"/>
                <a:gd name="T39" fmla="*/ 12 h 64"/>
                <a:gd name="T40" fmla="*/ 40 w 64"/>
                <a:gd name="T41" fmla="*/ 13 h 64"/>
                <a:gd name="T42" fmla="*/ 53 w 64"/>
                <a:gd name="T43" fmla="*/ 32 h 64"/>
                <a:gd name="T44" fmla="*/ 32 w 64"/>
                <a:gd name="T45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28" y="8"/>
                  </a:moveTo>
                  <a:cubicBezTo>
                    <a:pt x="36" y="8"/>
                    <a:pt x="36" y="8"/>
                    <a:pt x="36" y="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"/>
                  </a:lnTo>
                  <a:close/>
                  <a:moveTo>
                    <a:pt x="32" y="53"/>
                  </a:moveTo>
                  <a:cubicBezTo>
                    <a:pt x="20" y="53"/>
                    <a:pt x="11" y="44"/>
                    <a:pt x="11" y="32"/>
                  </a:cubicBezTo>
                  <a:cubicBezTo>
                    <a:pt x="11" y="24"/>
                    <a:pt x="16" y="16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0" y="22"/>
                    <a:pt x="17" y="27"/>
                    <a:pt x="17" y="32"/>
                  </a:cubicBezTo>
                  <a:cubicBezTo>
                    <a:pt x="17" y="40"/>
                    <a:pt x="24" y="47"/>
                    <a:pt x="32" y="47"/>
                  </a:cubicBezTo>
                  <a:cubicBezTo>
                    <a:pt x="40" y="47"/>
                    <a:pt x="47" y="40"/>
                    <a:pt x="47" y="32"/>
                  </a:cubicBezTo>
                  <a:cubicBezTo>
                    <a:pt x="47" y="27"/>
                    <a:pt x="44" y="22"/>
                    <a:pt x="40" y="20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8" y="16"/>
                    <a:pt x="53" y="24"/>
                    <a:pt x="53" y="32"/>
                  </a:cubicBezTo>
                  <a:cubicBezTo>
                    <a:pt x="53" y="44"/>
                    <a:pt x="44" y="53"/>
                    <a:pt x="32" y="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3691671" y="4508508"/>
              <a:ext cx="367367" cy="367367"/>
              <a:chOff x="6894513" y="5880100"/>
              <a:chExt cx="376238" cy="376238"/>
            </a:xfrm>
            <a:solidFill>
              <a:schemeClr val="accent3"/>
            </a:solidFill>
            <a:effectLst/>
          </p:grpSpPr>
          <p:sp>
            <p:nvSpPr>
              <p:cNvPr id="106" name="Freeform 103"/>
              <p:cNvSpPr>
                <a:spLocks noEditPoints="1"/>
              </p:cNvSpPr>
              <p:nvPr/>
            </p:nvSpPr>
            <p:spPr bwMode="auto">
              <a:xfrm>
                <a:off x="7005638" y="5880100"/>
                <a:ext cx="265113" cy="265113"/>
              </a:xfrm>
              <a:custGeom>
                <a:avLst/>
                <a:gdLst>
                  <a:gd name="T0" fmla="*/ 31 w 45"/>
                  <a:gd name="T1" fmla="*/ 5 h 45"/>
                  <a:gd name="T2" fmla="*/ 18 w 45"/>
                  <a:gd name="T3" fmla="*/ 13 h 45"/>
                  <a:gd name="T4" fmla="*/ 1 w 45"/>
                  <a:gd name="T5" fmla="*/ 30 h 45"/>
                  <a:gd name="T6" fmla="*/ 1 w 45"/>
                  <a:gd name="T7" fmla="*/ 35 h 45"/>
                  <a:gd name="T8" fmla="*/ 10 w 45"/>
                  <a:gd name="T9" fmla="*/ 44 h 45"/>
                  <a:gd name="T10" fmla="*/ 15 w 45"/>
                  <a:gd name="T11" fmla="*/ 44 h 45"/>
                  <a:gd name="T12" fmla="*/ 32 w 45"/>
                  <a:gd name="T13" fmla="*/ 27 h 45"/>
                  <a:gd name="T14" fmla="*/ 40 w 45"/>
                  <a:gd name="T15" fmla="*/ 14 h 45"/>
                  <a:gd name="T16" fmla="*/ 45 w 45"/>
                  <a:gd name="T17" fmla="*/ 0 h 45"/>
                  <a:gd name="T18" fmla="*/ 31 w 45"/>
                  <a:gd name="T19" fmla="*/ 5 h 45"/>
                  <a:gd name="T20" fmla="*/ 20 w 45"/>
                  <a:gd name="T21" fmla="*/ 34 h 45"/>
                  <a:gd name="T22" fmla="*/ 11 w 45"/>
                  <a:gd name="T23" fmla="*/ 34 h 45"/>
                  <a:gd name="T24" fmla="*/ 11 w 45"/>
                  <a:gd name="T25" fmla="*/ 25 h 45"/>
                  <a:gd name="T26" fmla="*/ 20 w 45"/>
                  <a:gd name="T27" fmla="*/ 25 h 45"/>
                  <a:gd name="T28" fmla="*/ 20 w 45"/>
                  <a:gd name="T29" fmla="*/ 34 h 45"/>
                  <a:gd name="T30" fmla="*/ 31 w 45"/>
                  <a:gd name="T31" fmla="*/ 23 h 45"/>
                  <a:gd name="T32" fmla="*/ 22 w 45"/>
                  <a:gd name="T33" fmla="*/ 23 h 45"/>
                  <a:gd name="T34" fmla="*/ 22 w 45"/>
                  <a:gd name="T35" fmla="*/ 14 h 45"/>
                  <a:gd name="T36" fmla="*/ 31 w 45"/>
                  <a:gd name="T37" fmla="*/ 14 h 45"/>
                  <a:gd name="T38" fmla="*/ 31 w 45"/>
                  <a:gd name="T39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45">
                    <a:moveTo>
                      <a:pt x="31" y="5"/>
                    </a:moveTo>
                    <a:cubicBezTo>
                      <a:pt x="27" y="6"/>
                      <a:pt x="21" y="10"/>
                      <a:pt x="18" y="13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0" y="34"/>
                      <a:pt x="1" y="35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1" y="45"/>
                      <a:pt x="14" y="45"/>
                      <a:pt x="15" y="44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5" y="24"/>
                      <a:pt x="39" y="18"/>
                      <a:pt x="40" y="14"/>
                    </a:cubicBezTo>
                    <a:cubicBezTo>
                      <a:pt x="45" y="0"/>
                      <a:pt x="45" y="0"/>
                      <a:pt x="45" y="0"/>
                    </a:cubicBezTo>
                    <a:lnTo>
                      <a:pt x="31" y="5"/>
                    </a:lnTo>
                    <a:close/>
                    <a:moveTo>
                      <a:pt x="20" y="34"/>
                    </a:moveTo>
                    <a:cubicBezTo>
                      <a:pt x="17" y="36"/>
                      <a:pt x="13" y="36"/>
                      <a:pt x="11" y="34"/>
                    </a:cubicBezTo>
                    <a:cubicBezTo>
                      <a:pt x="9" y="32"/>
                      <a:pt x="9" y="28"/>
                      <a:pt x="11" y="25"/>
                    </a:cubicBezTo>
                    <a:cubicBezTo>
                      <a:pt x="13" y="23"/>
                      <a:pt x="17" y="23"/>
                      <a:pt x="20" y="25"/>
                    </a:cubicBezTo>
                    <a:cubicBezTo>
                      <a:pt x="22" y="28"/>
                      <a:pt x="22" y="32"/>
                      <a:pt x="20" y="34"/>
                    </a:cubicBezTo>
                    <a:close/>
                    <a:moveTo>
                      <a:pt x="31" y="23"/>
                    </a:moveTo>
                    <a:cubicBezTo>
                      <a:pt x="29" y="25"/>
                      <a:pt x="25" y="25"/>
                      <a:pt x="22" y="23"/>
                    </a:cubicBezTo>
                    <a:cubicBezTo>
                      <a:pt x="20" y="20"/>
                      <a:pt x="20" y="16"/>
                      <a:pt x="22" y="14"/>
                    </a:cubicBezTo>
                    <a:cubicBezTo>
                      <a:pt x="25" y="12"/>
                      <a:pt x="29" y="12"/>
                      <a:pt x="31" y="14"/>
                    </a:cubicBezTo>
                    <a:cubicBezTo>
                      <a:pt x="33" y="16"/>
                      <a:pt x="33" y="20"/>
                      <a:pt x="31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04"/>
              <p:cNvSpPr>
                <a:spLocks/>
              </p:cNvSpPr>
              <p:nvPr/>
            </p:nvSpPr>
            <p:spPr bwMode="auto">
              <a:xfrm>
                <a:off x="6905626" y="5986463"/>
                <a:ext cx="123825" cy="111125"/>
              </a:xfrm>
              <a:custGeom>
                <a:avLst/>
                <a:gdLst>
                  <a:gd name="T0" fmla="*/ 7 w 21"/>
                  <a:gd name="T1" fmla="*/ 17 h 19"/>
                  <a:gd name="T2" fmla="*/ 21 w 21"/>
                  <a:gd name="T3" fmla="*/ 3 h 19"/>
                  <a:gd name="T4" fmla="*/ 10 w 21"/>
                  <a:gd name="T5" fmla="*/ 3 h 19"/>
                  <a:gd name="T6" fmla="*/ 1 w 21"/>
                  <a:gd name="T7" fmla="*/ 12 h 19"/>
                  <a:gd name="T8" fmla="*/ 1 w 21"/>
                  <a:gd name="T9" fmla="*/ 17 h 19"/>
                  <a:gd name="T10" fmla="*/ 7 w 21"/>
                  <a:gd name="T11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9">
                    <a:moveTo>
                      <a:pt x="7" y="17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8" y="0"/>
                      <a:pt x="13" y="0"/>
                      <a:pt x="10" y="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0" y="16"/>
                      <a:pt x="1" y="17"/>
                    </a:cubicBezTo>
                    <a:cubicBezTo>
                      <a:pt x="3" y="19"/>
                      <a:pt x="5" y="19"/>
                      <a:pt x="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05"/>
              <p:cNvSpPr>
                <a:spLocks/>
              </p:cNvSpPr>
              <p:nvPr/>
            </p:nvSpPr>
            <p:spPr bwMode="auto">
              <a:xfrm>
                <a:off x="7053263" y="6121400"/>
                <a:ext cx="111125" cy="123825"/>
              </a:xfrm>
              <a:custGeom>
                <a:avLst/>
                <a:gdLst>
                  <a:gd name="T0" fmla="*/ 2 w 19"/>
                  <a:gd name="T1" fmla="*/ 14 h 21"/>
                  <a:gd name="T2" fmla="*/ 2 w 19"/>
                  <a:gd name="T3" fmla="*/ 20 h 21"/>
                  <a:gd name="T4" fmla="*/ 7 w 19"/>
                  <a:gd name="T5" fmla="*/ 20 h 21"/>
                  <a:gd name="T6" fmla="*/ 16 w 19"/>
                  <a:gd name="T7" fmla="*/ 11 h 21"/>
                  <a:gd name="T8" fmla="*/ 16 w 19"/>
                  <a:gd name="T9" fmla="*/ 0 h 21"/>
                  <a:gd name="T10" fmla="*/ 2 w 19"/>
                  <a:gd name="T11" fmla="*/ 1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1">
                    <a:moveTo>
                      <a:pt x="2" y="14"/>
                    </a:moveTo>
                    <a:cubicBezTo>
                      <a:pt x="0" y="16"/>
                      <a:pt x="0" y="18"/>
                      <a:pt x="2" y="20"/>
                    </a:cubicBezTo>
                    <a:cubicBezTo>
                      <a:pt x="3" y="21"/>
                      <a:pt x="6" y="21"/>
                      <a:pt x="7" y="2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9" y="8"/>
                      <a:pt x="19" y="3"/>
                      <a:pt x="16" y="0"/>
                    </a:cubicBez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6"/>
              <p:cNvSpPr>
                <a:spLocks/>
              </p:cNvSpPr>
              <p:nvPr/>
            </p:nvSpPr>
            <p:spPr bwMode="auto">
              <a:xfrm>
                <a:off x="6981826" y="6103938"/>
                <a:ext cx="65088" cy="63500"/>
              </a:xfrm>
              <a:custGeom>
                <a:avLst/>
                <a:gdLst>
                  <a:gd name="T0" fmla="*/ 1 w 11"/>
                  <a:gd name="T1" fmla="*/ 2 h 11"/>
                  <a:gd name="T2" fmla="*/ 1 w 11"/>
                  <a:gd name="T3" fmla="*/ 4 h 11"/>
                  <a:gd name="T4" fmla="*/ 7 w 11"/>
                  <a:gd name="T5" fmla="*/ 10 h 11"/>
                  <a:gd name="T6" fmla="*/ 9 w 11"/>
                  <a:gd name="T7" fmla="*/ 10 h 11"/>
                  <a:gd name="T8" fmla="*/ 11 w 11"/>
                  <a:gd name="T9" fmla="*/ 9 h 11"/>
                  <a:gd name="T10" fmla="*/ 2 w 11"/>
                  <a:gd name="T11" fmla="*/ 0 h 11"/>
                  <a:gd name="T12" fmla="*/ 1 w 11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1" y="2"/>
                    </a:moveTo>
                    <a:cubicBezTo>
                      <a:pt x="0" y="2"/>
                      <a:pt x="0" y="4"/>
                      <a:pt x="1" y="4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9" y="11"/>
                      <a:pt x="9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7"/>
              <p:cNvSpPr>
                <a:spLocks/>
              </p:cNvSpPr>
              <p:nvPr/>
            </p:nvSpPr>
            <p:spPr bwMode="auto">
              <a:xfrm>
                <a:off x="6894513" y="6138863"/>
                <a:ext cx="117475" cy="117475"/>
              </a:xfrm>
              <a:custGeom>
                <a:avLst/>
                <a:gdLst>
                  <a:gd name="T0" fmla="*/ 0 w 20"/>
                  <a:gd name="T1" fmla="*/ 20 h 20"/>
                  <a:gd name="T2" fmla="*/ 16 w 20"/>
                  <a:gd name="T3" fmla="*/ 4 h 20"/>
                  <a:gd name="T4" fmla="*/ 0 w 20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0">
                    <a:moveTo>
                      <a:pt x="0" y="20"/>
                    </a:moveTo>
                    <a:cubicBezTo>
                      <a:pt x="8" y="16"/>
                      <a:pt x="20" y="8"/>
                      <a:pt x="16" y="4"/>
                    </a:cubicBezTo>
                    <a:cubicBezTo>
                      <a:pt x="12" y="0"/>
                      <a:pt x="4" y="1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6" name="Freeform 70"/>
            <p:cNvSpPr>
              <a:spLocks noEditPoints="1"/>
            </p:cNvSpPr>
            <p:nvPr/>
          </p:nvSpPr>
          <p:spPr bwMode="auto">
            <a:xfrm>
              <a:off x="3752286" y="2871688"/>
              <a:ext cx="298318" cy="298318"/>
            </a:xfrm>
            <a:custGeom>
              <a:avLst/>
              <a:gdLst>
                <a:gd name="T0" fmla="*/ 188 w 231"/>
                <a:gd name="T1" fmla="*/ 145 h 231"/>
                <a:gd name="T2" fmla="*/ 188 w 231"/>
                <a:gd name="T3" fmla="*/ 101 h 231"/>
                <a:gd name="T4" fmla="*/ 130 w 231"/>
                <a:gd name="T5" fmla="*/ 101 h 231"/>
                <a:gd name="T6" fmla="*/ 130 w 231"/>
                <a:gd name="T7" fmla="*/ 87 h 231"/>
                <a:gd name="T8" fmla="*/ 173 w 231"/>
                <a:gd name="T9" fmla="*/ 87 h 231"/>
                <a:gd name="T10" fmla="*/ 173 w 231"/>
                <a:gd name="T11" fmla="*/ 0 h 231"/>
                <a:gd name="T12" fmla="*/ 72 w 231"/>
                <a:gd name="T13" fmla="*/ 0 h 231"/>
                <a:gd name="T14" fmla="*/ 72 w 231"/>
                <a:gd name="T15" fmla="*/ 87 h 231"/>
                <a:gd name="T16" fmla="*/ 115 w 231"/>
                <a:gd name="T17" fmla="*/ 87 h 231"/>
                <a:gd name="T18" fmla="*/ 115 w 231"/>
                <a:gd name="T19" fmla="*/ 101 h 231"/>
                <a:gd name="T20" fmla="*/ 43 w 231"/>
                <a:gd name="T21" fmla="*/ 101 h 231"/>
                <a:gd name="T22" fmla="*/ 43 w 231"/>
                <a:gd name="T23" fmla="*/ 145 h 231"/>
                <a:gd name="T24" fmla="*/ 0 w 231"/>
                <a:gd name="T25" fmla="*/ 145 h 231"/>
                <a:gd name="T26" fmla="*/ 0 w 231"/>
                <a:gd name="T27" fmla="*/ 231 h 231"/>
                <a:gd name="T28" fmla="*/ 101 w 231"/>
                <a:gd name="T29" fmla="*/ 231 h 231"/>
                <a:gd name="T30" fmla="*/ 101 w 231"/>
                <a:gd name="T31" fmla="*/ 145 h 231"/>
                <a:gd name="T32" fmla="*/ 58 w 231"/>
                <a:gd name="T33" fmla="*/ 145 h 231"/>
                <a:gd name="T34" fmla="*/ 58 w 231"/>
                <a:gd name="T35" fmla="*/ 116 h 231"/>
                <a:gd name="T36" fmla="*/ 173 w 231"/>
                <a:gd name="T37" fmla="*/ 116 h 231"/>
                <a:gd name="T38" fmla="*/ 173 w 231"/>
                <a:gd name="T39" fmla="*/ 145 h 231"/>
                <a:gd name="T40" fmla="*/ 130 w 231"/>
                <a:gd name="T41" fmla="*/ 145 h 231"/>
                <a:gd name="T42" fmla="*/ 130 w 231"/>
                <a:gd name="T43" fmla="*/ 231 h 231"/>
                <a:gd name="T44" fmla="*/ 231 w 231"/>
                <a:gd name="T45" fmla="*/ 231 h 231"/>
                <a:gd name="T46" fmla="*/ 231 w 231"/>
                <a:gd name="T47" fmla="*/ 145 h 231"/>
                <a:gd name="T48" fmla="*/ 188 w 231"/>
                <a:gd name="T49" fmla="*/ 145 h 231"/>
                <a:gd name="T50" fmla="*/ 87 w 231"/>
                <a:gd name="T51" fmla="*/ 159 h 231"/>
                <a:gd name="T52" fmla="*/ 87 w 231"/>
                <a:gd name="T53" fmla="*/ 173 h 231"/>
                <a:gd name="T54" fmla="*/ 14 w 231"/>
                <a:gd name="T55" fmla="*/ 173 h 231"/>
                <a:gd name="T56" fmla="*/ 14 w 231"/>
                <a:gd name="T57" fmla="*/ 159 h 231"/>
                <a:gd name="T58" fmla="*/ 87 w 231"/>
                <a:gd name="T59" fmla="*/ 159 h 231"/>
                <a:gd name="T60" fmla="*/ 87 w 231"/>
                <a:gd name="T61" fmla="*/ 29 h 231"/>
                <a:gd name="T62" fmla="*/ 87 w 231"/>
                <a:gd name="T63" fmla="*/ 15 h 231"/>
                <a:gd name="T64" fmla="*/ 159 w 231"/>
                <a:gd name="T65" fmla="*/ 15 h 231"/>
                <a:gd name="T66" fmla="*/ 159 w 231"/>
                <a:gd name="T67" fmla="*/ 29 h 231"/>
                <a:gd name="T68" fmla="*/ 87 w 231"/>
                <a:gd name="T69" fmla="*/ 29 h 231"/>
                <a:gd name="T70" fmla="*/ 217 w 231"/>
                <a:gd name="T71" fmla="*/ 173 h 231"/>
                <a:gd name="T72" fmla="*/ 144 w 231"/>
                <a:gd name="T73" fmla="*/ 173 h 231"/>
                <a:gd name="T74" fmla="*/ 144 w 231"/>
                <a:gd name="T75" fmla="*/ 159 h 231"/>
                <a:gd name="T76" fmla="*/ 217 w 231"/>
                <a:gd name="T77" fmla="*/ 159 h 231"/>
                <a:gd name="T78" fmla="*/ 217 w 231"/>
                <a:gd name="T79" fmla="*/ 17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1" h="231">
                  <a:moveTo>
                    <a:pt x="188" y="145"/>
                  </a:moveTo>
                  <a:lnTo>
                    <a:pt x="188" y="101"/>
                  </a:lnTo>
                  <a:lnTo>
                    <a:pt x="130" y="101"/>
                  </a:lnTo>
                  <a:lnTo>
                    <a:pt x="130" y="87"/>
                  </a:lnTo>
                  <a:lnTo>
                    <a:pt x="173" y="87"/>
                  </a:lnTo>
                  <a:lnTo>
                    <a:pt x="173" y="0"/>
                  </a:lnTo>
                  <a:lnTo>
                    <a:pt x="72" y="0"/>
                  </a:lnTo>
                  <a:lnTo>
                    <a:pt x="72" y="87"/>
                  </a:lnTo>
                  <a:lnTo>
                    <a:pt x="115" y="87"/>
                  </a:lnTo>
                  <a:lnTo>
                    <a:pt x="115" y="101"/>
                  </a:lnTo>
                  <a:lnTo>
                    <a:pt x="43" y="101"/>
                  </a:lnTo>
                  <a:lnTo>
                    <a:pt x="43" y="145"/>
                  </a:lnTo>
                  <a:lnTo>
                    <a:pt x="0" y="145"/>
                  </a:lnTo>
                  <a:lnTo>
                    <a:pt x="0" y="231"/>
                  </a:lnTo>
                  <a:lnTo>
                    <a:pt x="101" y="231"/>
                  </a:lnTo>
                  <a:lnTo>
                    <a:pt x="101" y="145"/>
                  </a:lnTo>
                  <a:lnTo>
                    <a:pt x="58" y="145"/>
                  </a:lnTo>
                  <a:lnTo>
                    <a:pt x="58" y="116"/>
                  </a:lnTo>
                  <a:lnTo>
                    <a:pt x="173" y="116"/>
                  </a:lnTo>
                  <a:lnTo>
                    <a:pt x="173" y="145"/>
                  </a:lnTo>
                  <a:lnTo>
                    <a:pt x="130" y="145"/>
                  </a:lnTo>
                  <a:lnTo>
                    <a:pt x="130" y="231"/>
                  </a:lnTo>
                  <a:lnTo>
                    <a:pt x="231" y="231"/>
                  </a:lnTo>
                  <a:lnTo>
                    <a:pt x="231" y="145"/>
                  </a:lnTo>
                  <a:lnTo>
                    <a:pt x="188" y="145"/>
                  </a:lnTo>
                  <a:close/>
                  <a:moveTo>
                    <a:pt x="87" y="159"/>
                  </a:moveTo>
                  <a:lnTo>
                    <a:pt x="87" y="173"/>
                  </a:lnTo>
                  <a:lnTo>
                    <a:pt x="14" y="173"/>
                  </a:lnTo>
                  <a:lnTo>
                    <a:pt x="14" y="159"/>
                  </a:lnTo>
                  <a:lnTo>
                    <a:pt x="87" y="159"/>
                  </a:lnTo>
                  <a:close/>
                  <a:moveTo>
                    <a:pt x="87" y="29"/>
                  </a:moveTo>
                  <a:lnTo>
                    <a:pt x="87" y="15"/>
                  </a:lnTo>
                  <a:lnTo>
                    <a:pt x="159" y="15"/>
                  </a:lnTo>
                  <a:lnTo>
                    <a:pt x="159" y="29"/>
                  </a:lnTo>
                  <a:lnTo>
                    <a:pt x="87" y="29"/>
                  </a:lnTo>
                  <a:close/>
                  <a:moveTo>
                    <a:pt x="217" y="173"/>
                  </a:moveTo>
                  <a:lnTo>
                    <a:pt x="144" y="173"/>
                  </a:lnTo>
                  <a:lnTo>
                    <a:pt x="144" y="159"/>
                  </a:lnTo>
                  <a:lnTo>
                    <a:pt x="217" y="159"/>
                  </a:lnTo>
                  <a:lnTo>
                    <a:pt x="217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Freeform 31"/>
            <p:cNvSpPr>
              <a:spLocks noEditPoints="1"/>
            </p:cNvSpPr>
            <p:nvPr/>
          </p:nvSpPr>
          <p:spPr bwMode="auto">
            <a:xfrm>
              <a:off x="2117783" y="3584838"/>
              <a:ext cx="749186" cy="750663"/>
            </a:xfrm>
            <a:custGeom>
              <a:avLst/>
              <a:gdLst>
                <a:gd name="T0" fmla="*/ 140 w 280"/>
                <a:gd name="T1" fmla="*/ 0 h 280"/>
                <a:gd name="T2" fmla="*/ 0 w 280"/>
                <a:gd name="T3" fmla="*/ 140 h 280"/>
                <a:gd name="T4" fmla="*/ 140 w 280"/>
                <a:gd name="T5" fmla="*/ 280 h 280"/>
                <a:gd name="T6" fmla="*/ 280 w 280"/>
                <a:gd name="T7" fmla="*/ 140 h 280"/>
                <a:gd name="T8" fmla="*/ 140 w 280"/>
                <a:gd name="T9" fmla="*/ 0 h 280"/>
                <a:gd name="T10" fmla="*/ 185 w 280"/>
                <a:gd name="T11" fmla="*/ 69 h 280"/>
                <a:gd name="T12" fmla="*/ 211 w 280"/>
                <a:gd name="T13" fmla="*/ 95 h 280"/>
                <a:gd name="T14" fmla="*/ 185 w 280"/>
                <a:gd name="T15" fmla="*/ 122 h 280"/>
                <a:gd name="T16" fmla="*/ 174 w 280"/>
                <a:gd name="T17" fmla="*/ 119 h 280"/>
                <a:gd name="T18" fmla="*/ 158 w 280"/>
                <a:gd name="T19" fmla="*/ 95 h 280"/>
                <a:gd name="T20" fmla="*/ 185 w 280"/>
                <a:gd name="T21" fmla="*/ 69 h 280"/>
                <a:gd name="T22" fmla="*/ 141 w 280"/>
                <a:gd name="T23" fmla="*/ 96 h 280"/>
                <a:gd name="T24" fmla="*/ 167 w 280"/>
                <a:gd name="T25" fmla="*/ 123 h 280"/>
                <a:gd name="T26" fmla="*/ 141 w 280"/>
                <a:gd name="T27" fmla="*/ 149 h 280"/>
                <a:gd name="T28" fmla="*/ 115 w 280"/>
                <a:gd name="T29" fmla="*/ 123 h 280"/>
                <a:gd name="T30" fmla="*/ 141 w 280"/>
                <a:gd name="T31" fmla="*/ 96 h 280"/>
                <a:gd name="T32" fmla="*/ 95 w 280"/>
                <a:gd name="T33" fmla="*/ 69 h 280"/>
                <a:gd name="T34" fmla="*/ 121 w 280"/>
                <a:gd name="T35" fmla="*/ 95 h 280"/>
                <a:gd name="T36" fmla="*/ 121 w 280"/>
                <a:gd name="T37" fmla="*/ 97 h 280"/>
                <a:gd name="T38" fmla="*/ 109 w 280"/>
                <a:gd name="T39" fmla="*/ 118 h 280"/>
                <a:gd name="T40" fmla="*/ 95 w 280"/>
                <a:gd name="T41" fmla="*/ 122 h 280"/>
                <a:gd name="T42" fmla="*/ 68 w 280"/>
                <a:gd name="T43" fmla="*/ 95 h 280"/>
                <a:gd name="T44" fmla="*/ 95 w 280"/>
                <a:gd name="T45" fmla="*/ 69 h 280"/>
                <a:gd name="T46" fmla="*/ 90 w 280"/>
                <a:gd name="T47" fmla="*/ 193 h 280"/>
                <a:gd name="T48" fmla="*/ 52 w 280"/>
                <a:gd name="T49" fmla="*/ 186 h 280"/>
                <a:gd name="T50" fmla="*/ 50 w 280"/>
                <a:gd name="T51" fmla="*/ 185 h 280"/>
                <a:gd name="T52" fmla="*/ 50 w 280"/>
                <a:gd name="T53" fmla="*/ 185 h 280"/>
                <a:gd name="T54" fmla="*/ 50 w 280"/>
                <a:gd name="T55" fmla="*/ 157 h 280"/>
                <a:gd name="T56" fmla="*/ 84 w 280"/>
                <a:gd name="T57" fmla="*/ 124 h 280"/>
                <a:gd name="T58" fmla="*/ 106 w 280"/>
                <a:gd name="T59" fmla="*/ 124 h 280"/>
                <a:gd name="T60" fmla="*/ 108 w 280"/>
                <a:gd name="T61" fmla="*/ 124 h 280"/>
                <a:gd name="T62" fmla="*/ 118 w 280"/>
                <a:gd name="T63" fmla="*/ 146 h 280"/>
                <a:gd name="T64" fmla="*/ 90 w 280"/>
                <a:gd name="T65" fmla="*/ 185 h 280"/>
                <a:gd name="T66" fmla="*/ 90 w 280"/>
                <a:gd name="T67" fmla="*/ 193 h 280"/>
                <a:gd name="T68" fmla="*/ 186 w 280"/>
                <a:gd name="T69" fmla="*/ 212 h 280"/>
                <a:gd name="T70" fmla="*/ 186 w 280"/>
                <a:gd name="T71" fmla="*/ 212 h 280"/>
                <a:gd name="T72" fmla="*/ 184 w 280"/>
                <a:gd name="T73" fmla="*/ 213 h 280"/>
                <a:gd name="T74" fmla="*/ 144 w 280"/>
                <a:gd name="T75" fmla="*/ 220 h 280"/>
                <a:gd name="T76" fmla="*/ 98 w 280"/>
                <a:gd name="T77" fmla="*/ 213 h 280"/>
                <a:gd name="T78" fmla="*/ 96 w 280"/>
                <a:gd name="T79" fmla="*/ 212 h 280"/>
                <a:gd name="T80" fmla="*/ 96 w 280"/>
                <a:gd name="T81" fmla="*/ 212 h 280"/>
                <a:gd name="T82" fmla="*/ 96 w 280"/>
                <a:gd name="T83" fmla="*/ 185 h 280"/>
                <a:gd name="T84" fmla="*/ 130 w 280"/>
                <a:gd name="T85" fmla="*/ 151 h 280"/>
                <a:gd name="T86" fmla="*/ 152 w 280"/>
                <a:gd name="T87" fmla="*/ 151 h 280"/>
                <a:gd name="T88" fmla="*/ 186 w 280"/>
                <a:gd name="T89" fmla="*/ 185 h 280"/>
                <a:gd name="T90" fmla="*/ 186 w 280"/>
                <a:gd name="T91" fmla="*/ 212 h 280"/>
                <a:gd name="T92" fmla="*/ 230 w 280"/>
                <a:gd name="T93" fmla="*/ 185 h 280"/>
                <a:gd name="T94" fmla="*/ 230 w 280"/>
                <a:gd name="T95" fmla="*/ 185 h 280"/>
                <a:gd name="T96" fmla="*/ 228 w 280"/>
                <a:gd name="T97" fmla="*/ 186 h 280"/>
                <a:gd name="T98" fmla="*/ 192 w 280"/>
                <a:gd name="T99" fmla="*/ 193 h 280"/>
                <a:gd name="T100" fmla="*/ 192 w 280"/>
                <a:gd name="T101" fmla="*/ 185 h 280"/>
                <a:gd name="T102" fmla="*/ 164 w 280"/>
                <a:gd name="T103" fmla="*/ 146 h 280"/>
                <a:gd name="T104" fmla="*/ 174 w 280"/>
                <a:gd name="T105" fmla="*/ 124 h 280"/>
                <a:gd name="T106" fmla="*/ 196 w 280"/>
                <a:gd name="T107" fmla="*/ 124 h 280"/>
                <a:gd name="T108" fmla="*/ 230 w 280"/>
                <a:gd name="T109" fmla="*/ 157 h 280"/>
                <a:gd name="T110" fmla="*/ 230 w 280"/>
                <a:gd name="T111" fmla="*/ 18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cxnSpLocks/>
            </p:cNvCxnSpPr>
            <p:nvPr/>
          </p:nvCxnSpPr>
          <p:spPr>
            <a:xfrm flipH="1">
              <a:off x="2956549" y="3565329"/>
              <a:ext cx="373969" cy="171348"/>
            </a:xfrm>
            <a:prstGeom prst="line">
              <a:avLst/>
            </a:prstGeom>
            <a:ln w="6350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cxnSpLocks/>
            </p:cNvCxnSpPr>
            <p:nvPr/>
          </p:nvCxnSpPr>
          <p:spPr>
            <a:xfrm flipH="1" flipV="1">
              <a:off x="2873276" y="4196296"/>
              <a:ext cx="368438" cy="180896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cxnSpLocks/>
            </p:cNvCxnSpPr>
            <p:nvPr/>
          </p:nvCxnSpPr>
          <p:spPr>
            <a:xfrm flipH="1" flipV="1">
              <a:off x="2441438" y="4457043"/>
              <a:ext cx="1426" cy="29731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cxnSpLocks/>
            </p:cNvCxnSpPr>
            <p:nvPr/>
          </p:nvCxnSpPr>
          <p:spPr>
            <a:xfrm flipH="1">
              <a:off x="1741717" y="4177029"/>
              <a:ext cx="286486" cy="42533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cxnSpLocks/>
            </p:cNvCxnSpPr>
            <p:nvPr/>
          </p:nvCxnSpPr>
          <p:spPr>
            <a:xfrm flipH="1" flipV="1">
              <a:off x="1702303" y="3474881"/>
              <a:ext cx="368438" cy="180896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0" name="Group 189"/>
          <p:cNvGrpSpPr/>
          <p:nvPr/>
        </p:nvGrpSpPr>
        <p:grpSpPr>
          <a:xfrm>
            <a:off x="5644972" y="1668096"/>
            <a:ext cx="724182" cy="633848"/>
            <a:chOff x="4358238" y="3165792"/>
            <a:chExt cx="2097369" cy="1835744"/>
          </a:xfrm>
        </p:grpSpPr>
        <p:sp>
          <p:nvSpPr>
            <p:cNvPr id="191" name="Freeform 31"/>
            <p:cNvSpPr>
              <a:spLocks noEditPoints="1"/>
            </p:cNvSpPr>
            <p:nvPr/>
          </p:nvSpPr>
          <p:spPr bwMode="auto">
            <a:xfrm>
              <a:off x="4358238" y="3932004"/>
              <a:ext cx="545264" cy="546339"/>
            </a:xfrm>
            <a:custGeom>
              <a:avLst/>
              <a:gdLst>
                <a:gd name="T0" fmla="*/ 140 w 280"/>
                <a:gd name="T1" fmla="*/ 0 h 280"/>
                <a:gd name="T2" fmla="*/ 0 w 280"/>
                <a:gd name="T3" fmla="*/ 140 h 280"/>
                <a:gd name="T4" fmla="*/ 140 w 280"/>
                <a:gd name="T5" fmla="*/ 280 h 280"/>
                <a:gd name="T6" fmla="*/ 280 w 280"/>
                <a:gd name="T7" fmla="*/ 140 h 280"/>
                <a:gd name="T8" fmla="*/ 140 w 280"/>
                <a:gd name="T9" fmla="*/ 0 h 280"/>
                <a:gd name="T10" fmla="*/ 185 w 280"/>
                <a:gd name="T11" fmla="*/ 69 h 280"/>
                <a:gd name="T12" fmla="*/ 211 w 280"/>
                <a:gd name="T13" fmla="*/ 95 h 280"/>
                <a:gd name="T14" fmla="*/ 185 w 280"/>
                <a:gd name="T15" fmla="*/ 122 h 280"/>
                <a:gd name="T16" fmla="*/ 174 w 280"/>
                <a:gd name="T17" fmla="*/ 119 h 280"/>
                <a:gd name="T18" fmla="*/ 158 w 280"/>
                <a:gd name="T19" fmla="*/ 95 h 280"/>
                <a:gd name="T20" fmla="*/ 185 w 280"/>
                <a:gd name="T21" fmla="*/ 69 h 280"/>
                <a:gd name="T22" fmla="*/ 141 w 280"/>
                <a:gd name="T23" fmla="*/ 96 h 280"/>
                <a:gd name="T24" fmla="*/ 167 w 280"/>
                <a:gd name="T25" fmla="*/ 123 h 280"/>
                <a:gd name="T26" fmla="*/ 141 w 280"/>
                <a:gd name="T27" fmla="*/ 149 h 280"/>
                <a:gd name="T28" fmla="*/ 115 w 280"/>
                <a:gd name="T29" fmla="*/ 123 h 280"/>
                <a:gd name="T30" fmla="*/ 141 w 280"/>
                <a:gd name="T31" fmla="*/ 96 h 280"/>
                <a:gd name="T32" fmla="*/ 95 w 280"/>
                <a:gd name="T33" fmla="*/ 69 h 280"/>
                <a:gd name="T34" fmla="*/ 121 w 280"/>
                <a:gd name="T35" fmla="*/ 95 h 280"/>
                <a:gd name="T36" fmla="*/ 121 w 280"/>
                <a:gd name="T37" fmla="*/ 97 h 280"/>
                <a:gd name="T38" fmla="*/ 109 w 280"/>
                <a:gd name="T39" fmla="*/ 118 h 280"/>
                <a:gd name="T40" fmla="*/ 95 w 280"/>
                <a:gd name="T41" fmla="*/ 122 h 280"/>
                <a:gd name="T42" fmla="*/ 68 w 280"/>
                <a:gd name="T43" fmla="*/ 95 h 280"/>
                <a:gd name="T44" fmla="*/ 95 w 280"/>
                <a:gd name="T45" fmla="*/ 69 h 280"/>
                <a:gd name="T46" fmla="*/ 90 w 280"/>
                <a:gd name="T47" fmla="*/ 193 h 280"/>
                <a:gd name="T48" fmla="*/ 52 w 280"/>
                <a:gd name="T49" fmla="*/ 186 h 280"/>
                <a:gd name="T50" fmla="*/ 50 w 280"/>
                <a:gd name="T51" fmla="*/ 185 h 280"/>
                <a:gd name="T52" fmla="*/ 50 w 280"/>
                <a:gd name="T53" fmla="*/ 185 h 280"/>
                <a:gd name="T54" fmla="*/ 50 w 280"/>
                <a:gd name="T55" fmla="*/ 157 h 280"/>
                <a:gd name="T56" fmla="*/ 84 w 280"/>
                <a:gd name="T57" fmla="*/ 124 h 280"/>
                <a:gd name="T58" fmla="*/ 106 w 280"/>
                <a:gd name="T59" fmla="*/ 124 h 280"/>
                <a:gd name="T60" fmla="*/ 108 w 280"/>
                <a:gd name="T61" fmla="*/ 124 h 280"/>
                <a:gd name="T62" fmla="*/ 118 w 280"/>
                <a:gd name="T63" fmla="*/ 146 h 280"/>
                <a:gd name="T64" fmla="*/ 90 w 280"/>
                <a:gd name="T65" fmla="*/ 185 h 280"/>
                <a:gd name="T66" fmla="*/ 90 w 280"/>
                <a:gd name="T67" fmla="*/ 193 h 280"/>
                <a:gd name="T68" fmla="*/ 186 w 280"/>
                <a:gd name="T69" fmla="*/ 212 h 280"/>
                <a:gd name="T70" fmla="*/ 186 w 280"/>
                <a:gd name="T71" fmla="*/ 212 h 280"/>
                <a:gd name="T72" fmla="*/ 184 w 280"/>
                <a:gd name="T73" fmla="*/ 213 h 280"/>
                <a:gd name="T74" fmla="*/ 144 w 280"/>
                <a:gd name="T75" fmla="*/ 220 h 280"/>
                <a:gd name="T76" fmla="*/ 98 w 280"/>
                <a:gd name="T77" fmla="*/ 213 h 280"/>
                <a:gd name="T78" fmla="*/ 96 w 280"/>
                <a:gd name="T79" fmla="*/ 212 h 280"/>
                <a:gd name="T80" fmla="*/ 96 w 280"/>
                <a:gd name="T81" fmla="*/ 212 h 280"/>
                <a:gd name="T82" fmla="*/ 96 w 280"/>
                <a:gd name="T83" fmla="*/ 185 h 280"/>
                <a:gd name="T84" fmla="*/ 130 w 280"/>
                <a:gd name="T85" fmla="*/ 151 h 280"/>
                <a:gd name="T86" fmla="*/ 152 w 280"/>
                <a:gd name="T87" fmla="*/ 151 h 280"/>
                <a:gd name="T88" fmla="*/ 186 w 280"/>
                <a:gd name="T89" fmla="*/ 185 h 280"/>
                <a:gd name="T90" fmla="*/ 186 w 280"/>
                <a:gd name="T91" fmla="*/ 212 h 280"/>
                <a:gd name="T92" fmla="*/ 230 w 280"/>
                <a:gd name="T93" fmla="*/ 185 h 280"/>
                <a:gd name="T94" fmla="*/ 230 w 280"/>
                <a:gd name="T95" fmla="*/ 185 h 280"/>
                <a:gd name="T96" fmla="*/ 228 w 280"/>
                <a:gd name="T97" fmla="*/ 186 h 280"/>
                <a:gd name="T98" fmla="*/ 192 w 280"/>
                <a:gd name="T99" fmla="*/ 193 h 280"/>
                <a:gd name="T100" fmla="*/ 192 w 280"/>
                <a:gd name="T101" fmla="*/ 185 h 280"/>
                <a:gd name="T102" fmla="*/ 164 w 280"/>
                <a:gd name="T103" fmla="*/ 146 h 280"/>
                <a:gd name="T104" fmla="*/ 174 w 280"/>
                <a:gd name="T105" fmla="*/ 124 h 280"/>
                <a:gd name="T106" fmla="*/ 196 w 280"/>
                <a:gd name="T107" fmla="*/ 124 h 280"/>
                <a:gd name="T108" fmla="*/ 230 w 280"/>
                <a:gd name="T109" fmla="*/ 157 h 280"/>
                <a:gd name="T110" fmla="*/ 230 w 280"/>
                <a:gd name="T111" fmla="*/ 18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5281621" y="3869727"/>
              <a:ext cx="533028" cy="527902"/>
              <a:chOff x="0" y="1588"/>
              <a:chExt cx="495300" cy="490537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98" name="Freeform 166"/>
              <p:cNvSpPr>
                <a:spLocks noEditPoints="1"/>
              </p:cNvSpPr>
              <p:nvPr/>
            </p:nvSpPr>
            <p:spPr bwMode="auto">
              <a:xfrm>
                <a:off x="0" y="47625"/>
                <a:ext cx="452438" cy="444500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 167"/>
              <p:cNvSpPr>
                <a:spLocks noEditPoints="1"/>
              </p:cNvSpPr>
              <p:nvPr/>
            </p:nvSpPr>
            <p:spPr bwMode="auto">
              <a:xfrm>
                <a:off x="219075" y="246063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 168"/>
              <p:cNvSpPr>
                <a:spLocks noEditPoints="1"/>
              </p:cNvSpPr>
              <p:nvPr/>
            </p:nvSpPr>
            <p:spPr bwMode="auto">
              <a:xfrm>
                <a:off x="419100" y="1588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 169"/>
              <p:cNvSpPr>
                <a:spLocks noEditPoints="1"/>
              </p:cNvSpPr>
              <p:nvPr/>
            </p:nvSpPr>
            <p:spPr bwMode="auto">
              <a:xfrm>
                <a:off x="127000" y="231775"/>
                <a:ext cx="61913" cy="60325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Oval 170"/>
              <p:cNvSpPr>
                <a:spLocks noChangeArrowheads="1"/>
              </p:cNvSpPr>
              <p:nvPr/>
            </p:nvSpPr>
            <p:spPr bwMode="auto">
              <a:xfrm>
                <a:off x="188913" y="338138"/>
                <a:ext cx="30163" cy="30162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Oval 171"/>
              <p:cNvSpPr>
                <a:spLocks noChangeArrowheads="1"/>
              </p:cNvSpPr>
              <p:nvPr/>
            </p:nvSpPr>
            <p:spPr bwMode="auto">
              <a:xfrm>
                <a:off x="433388" y="107950"/>
                <a:ext cx="31750" cy="3175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3" name="Freeform 31"/>
            <p:cNvSpPr>
              <a:spLocks noEditPoints="1"/>
            </p:cNvSpPr>
            <p:nvPr/>
          </p:nvSpPr>
          <p:spPr bwMode="auto">
            <a:xfrm>
              <a:off x="5826079" y="4455197"/>
              <a:ext cx="545264" cy="546339"/>
            </a:xfrm>
            <a:custGeom>
              <a:avLst/>
              <a:gdLst>
                <a:gd name="T0" fmla="*/ 140 w 280"/>
                <a:gd name="T1" fmla="*/ 0 h 280"/>
                <a:gd name="T2" fmla="*/ 0 w 280"/>
                <a:gd name="T3" fmla="*/ 140 h 280"/>
                <a:gd name="T4" fmla="*/ 140 w 280"/>
                <a:gd name="T5" fmla="*/ 280 h 280"/>
                <a:gd name="T6" fmla="*/ 280 w 280"/>
                <a:gd name="T7" fmla="*/ 140 h 280"/>
                <a:gd name="T8" fmla="*/ 140 w 280"/>
                <a:gd name="T9" fmla="*/ 0 h 280"/>
                <a:gd name="T10" fmla="*/ 185 w 280"/>
                <a:gd name="T11" fmla="*/ 69 h 280"/>
                <a:gd name="T12" fmla="*/ 211 w 280"/>
                <a:gd name="T13" fmla="*/ 95 h 280"/>
                <a:gd name="T14" fmla="*/ 185 w 280"/>
                <a:gd name="T15" fmla="*/ 122 h 280"/>
                <a:gd name="T16" fmla="*/ 174 w 280"/>
                <a:gd name="T17" fmla="*/ 119 h 280"/>
                <a:gd name="T18" fmla="*/ 158 w 280"/>
                <a:gd name="T19" fmla="*/ 95 h 280"/>
                <a:gd name="T20" fmla="*/ 185 w 280"/>
                <a:gd name="T21" fmla="*/ 69 h 280"/>
                <a:gd name="T22" fmla="*/ 141 w 280"/>
                <a:gd name="T23" fmla="*/ 96 h 280"/>
                <a:gd name="T24" fmla="*/ 167 w 280"/>
                <a:gd name="T25" fmla="*/ 123 h 280"/>
                <a:gd name="T26" fmla="*/ 141 w 280"/>
                <a:gd name="T27" fmla="*/ 149 h 280"/>
                <a:gd name="T28" fmla="*/ 115 w 280"/>
                <a:gd name="T29" fmla="*/ 123 h 280"/>
                <a:gd name="T30" fmla="*/ 141 w 280"/>
                <a:gd name="T31" fmla="*/ 96 h 280"/>
                <a:gd name="T32" fmla="*/ 95 w 280"/>
                <a:gd name="T33" fmla="*/ 69 h 280"/>
                <a:gd name="T34" fmla="*/ 121 w 280"/>
                <a:gd name="T35" fmla="*/ 95 h 280"/>
                <a:gd name="T36" fmla="*/ 121 w 280"/>
                <a:gd name="T37" fmla="*/ 97 h 280"/>
                <a:gd name="T38" fmla="*/ 109 w 280"/>
                <a:gd name="T39" fmla="*/ 118 h 280"/>
                <a:gd name="T40" fmla="*/ 95 w 280"/>
                <a:gd name="T41" fmla="*/ 122 h 280"/>
                <a:gd name="T42" fmla="*/ 68 w 280"/>
                <a:gd name="T43" fmla="*/ 95 h 280"/>
                <a:gd name="T44" fmla="*/ 95 w 280"/>
                <a:gd name="T45" fmla="*/ 69 h 280"/>
                <a:gd name="T46" fmla="*/ 90 w 280"/>
                <a:gd name="T47" fmla="*/ 193 h 280"/>
                <a:gd name="T48" fmla="*/ 52 w 280"/>
                <a:gd name="T49" fmla="*/ 186 h 280"/>
                <a:gd name="T50" fmla="*/ 50 w 280"/>
                <a:gd name="T51" fmla="*/ 185 h 280"/>
                <a:gd name="T52" fmla="*/ 50 w 280"/>
                <a:gd name="T53" fmla="*/ 185 h 280"/>
                <a:gd name="T54" fmla="*/ 50 w 280"/>
                <a:gd name="T55" fmla="*/ 157 h 280"/>
                <a:gd name="T56" fmla="*/ 84 w 280"/>
                <a:gd name="T57" fmla="*/ 124 h 280"/>
                <a:gd name="T58" fmla="*/ 106 w 280"/>
                <a:gd name="T59" fmla="*/ 124 h 280"/>
                <a:gd name="T60" fmla="*/ 108 w 280"/>
                <a:gd name="T61" fmla="*/ 124 h 280"/>
                <a:gd name="T62" fmla="*/ 118 w 280"/>
                <a:gd name="T63" fmla="*/ 146 h 280"/>
                <a:gd name="T64" fmla="*/ 90 w 280"/>
                <a:gd name="T65" fmla="*/ 185 h 280"/>
                <a:gd name="T66" fmla="*/ 90 w 280"/>
                <a:gd name="T67" fmla="*/ 193 h 280"/>
                <a:gd name="T68" fmla="*/ 186 w 280"/>
                <a:gd name="T69" fmla="*/ 212 h 280"/>
                <a:gd name="T70" fmla="*/ 186 w 280"/>
                <a:gd name="T71" fmla="*/ 212 h 280"/>
                <a:gd name="T72" fmla="*/ 184 w 280"/>
                <a:gd name="T73" fmla="*/ 213 h 280"/>
                <a:gd name="T74" fmla="*/ 144 w 280"/>
                <a:gd name="T75" fmla="*/ 220 h 280"/>
                <a:gd name="T76" fmla="*/ 98 w 280"/>
                <a:gd name="T77" fmla="*/ 213 h 280"/>
                <a:gd name="T78" fmla="*/ 96 w 280"/>
                <a:gd name="T79" fmla="*/ 212 h 280"/>
                <a:gd name="T80" fmla="*/ 96 w 280"/>
                <a:gd name="T81" fmla="*/ 212 h 280"/>
                <a:gd name="T82" fmla="*/ 96 w 280"/>
                <a:gd name="T83" fmla="*/ 185 h 280"/>
                <a:gd name="T84" fmla="*/ 130 w 280"/>
                <a:gd name="T85" fmla="*/ 151 h 280"/>
                <a:gd name="T86" fmla="*/ 152 w 280"/>
                <a:gd name="T87" fmla="*/ 151 h 280"/>
                <a:gd name="T88" fmla="*/ 186 w 280"/>
                <a:gd name="T89" fmla="*/ 185 h 280"/>
                <a:gd name="T90" fmla="*/ 186 w 280"/>
                <a:gd name="T91" fmla="*/ 212 h 280"/>
                <a:gd name="T92" fmla="*/ 230 w 280"/>
                <a:gd name="T93" fmla="*/ 185 h 280"/>
                <a:gd name="T94" fmla="*/ 230 w 280"/>
                <a:gd name="T95" fmla="*/ 185 h 280"/>
                <a:gd name="T96" fmla="*/ 228 w 280"/>
                <a:gd name="T97" fmla="*/ 186 h 280"/>
                <a:gd name="T98" fmla="*/ 192 w 280"/>
                <a:gd name="T99" fmla="*/ 193 h 280"/>
                <a:gd name="T100" fmla="*/ 192 w 280"/>
                <a:gd name="T101" fmla="*/ 185 h 280"/>
                <a:gd name="T102" fmla="*/ 164 w 280"/>
                <a:gd name="T103" fmla="*/ 146 h 280"/>
                <a:gd name="T104" fmla="*/ 174 w 280"/>
                <a:gd name="T105" fmla="*/ 124 h 280"/>
                <a:gd name="T106" fmla="*/ 196 w 280"/>
                <a:gd name="T107" fmla="*/ 124 h 280"/>
                <a:gd name="T108" fmla="*/ 230 w 280"/>
                <a:gd name="T109" fmla="*/ 157 h 280"/>
                <a:gd name="T110" fmla="*/ 230 w 280"/>
                <a:gd name="T111" fmla="*/ 18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Freeform 31"/>
            <p:cNvSpPr>
              <a:spLocks noEditPoints="1"/>
            </p:cNvSpPr>
            <p:nvPr/>
          </p:nvSpPr>
          <p:spPr bwMode="auto">
            <a:xfrm>
              <a:off x="5910343" y="3165792"/>
              <a:ext cx="545264" cy="546339"/>
            </a:xfrm>
            <a:custGeom>
              <a:avLst/>
              <a:gdLst>
                <a:gd name="T0" fmla="*/ 140 w 280"/>
                <a:gd name="T1" fmla="*/ 0 h 280"/>
                <a:gd name="T2" fmla="*/ 0 w 280"/>
                <a:gd name="T3" fmla="*/ 140 h 280"/>
                <a:gd name="T4" fmla="*/ 140 w 280"/>
                <a:gd name="T5" fmla="*/ 280 h 280"/>
                <a:gd name="T6" fmla="*/ 280 w 280"/>
                <a:gd name="T7" fmla="*/ 140 h 280"/>
                <a:gd name="T8" fmla="*/ 140 w 280"/>
                <a:gd name="T9" fmla="*/ 0 h 280"/>
                <a:gd name="T10" fmla="*/ 185 w 280"/>
                <a:gd name="T11" fmla="*/ 69 h 280"/>
                <a:gd name="T12" fmla="*/ 211 w 280"/>
                <a:gd name="T13" fmla="*/ 95 h 280"/>
                <a:gd name="T14" fmla="*/ 185 w 280"/>
                <a:gd name="T15" fmla="*/ 122 h 280"/>
                <a:gd name="T16" fmla="*/ 174 w 280"/>
                <a:gd name="T17" fmla="*/ 119 h 280"/>
                <a:gd name="T18" fmla="*/ 158 w 280"/>
                <a:gd name="T19" fmla="*/ 95 h 280"/>
                <a:gd name="T20" fmla="*/ 185 w 280"/>
                <a:gd name="T21" fmla="*/ 69 h 280"/>
                <a:gd name="T22" fmla="*/ 141 w 280"/>
                <a:gd name="T23" fmla="*/ 96 h 280"/>
                <a:gd name="T24" fmla="*/ 167 w 280"/>
                <a:gd name="T25" fmla="*/ 123 h 280"/>
                <a:gd name="T26" fmla="*/ 141 w 280"/>
                <a:gd name="T27" fmla="*/ 149 h 280"/>
                <a:gd name="T28" fmla="*/ 115 w 280"/>
                <a:gd name="T29" fmla="*/ 123 h 280"/>
                <a:gd name="T30" fmla="*/ 141 w 280"/>
                <a:gd name="T31" fmla="*/ 96 h 280"/>
                <a:gd name="T32" fmla="*/ 95 w 280"/>
                <a:gd name="T33" fmla="*/ 69 h 280"/>
                <a:gd name="T34" fmla="*/ 121 w 280"/>
                <a:gd name="T35" fmla="*/ 95 h 280"/>
                <a:gd name="T36" fmla="*/ 121 w 280"/>
                <a:gd name="T37" fmla="*/ 97 h 280"/>
                <a:gd name="T38" fmla="*/ 109 w 280"/>
                <a:gd name="T39" fmla="*/ 118 h 280"/>
                <a:gd name="T40" fmla="*/ 95 w 280"/>
                <a:gd name="T41" fmla="*/ 122 h 280"/>
                <a:gd name="T42" fmla="*/ 68 w 280"/>
                <a:gd name="T43" fmla="*/ 95 h 280"/>
                <a:gd name="T44" fmla="*/ 95 w 280"/>
                <a:gd name="T45" fmla="*/ 69 h 280"/>
                <a:gd name="T46" fmla="*/ 90 w 280"/>
                <a:gd name="T47" fmla="*/ 193 h 280"/>
                <a:gd name="T48" fmla="*/ 52 w 280"/>
                <a:gd name="T49" fmla="*/ 186 h 280"/>
                <a:gd name="T50" fmla="*/ 50 w 280"/>
                <a:gd name="T51" fmla="*/ 185 h 280"/>
                <a:gd name="T52" fmla="*/ 50 w 280"/>
                <a:gd name="T53" fmla="*/ 185 h 280"/>
                <a:gd name="T54" fmla="*/ 50 w 280"/>
                <a:gd name="T55" fmla="*/ 157 h 280"/>
                <a:gd name="T56" fmla="*/ 84 w 280"/>
                <a:gd name="T57" fmla="*/ 124 h 280"/>
                <a:gd name="T58" fmla="*/ 106 w 280"/>
                <a:gd name="T59" fmla="*/ 124 h 280"/>
                <a:gd name="T60" fmla="*/ 108 w 280"/>
                <a:gd name="T61" fmla="*/ 124 h 280"/>
                <a:gd name="T62" fmla="*/ 118 w 280"/>
                <a:gd name="T63" fmla="*/ 146 h 280"/>
                <a:gd name="T64" fmla="*/ 90 w 280"/>
                <a:gd name="T65" fmla="*/ 185 h 280"/>
                <a:gd name="T66" fmla="*/ 90 w 280"/>
                <a:gd name="T67" fmla="*/ 193 h 280"/>
                <a:gd name="T68" fmla="*/ 186 w 280"/>
                <a:gd name="T69" fmla="*/ 212 h 280"/>
                <a:gd name="T70" fmla="*/ 186 w 280"/>
                <a:gd name="T71" fmla="*/ 212 h 280"/>
                <a:gd name="T72" fmla="*/ 184 w 280"/>
                <a:gd name="T73" fmla="*/ 213 h 280"/>
                <a:gd name="T74" fmla="*/ 144 w 280"/>
                <a:gd name="T75" fmla="*/ 220 h 280"/>
                <a:gd name="T76" fmla="*/ 98 w 280"/>
                <a:gd name="T77" fmla="*/ 213 h 280"/>
                <a:gd name="T78" fmla="*/ 96 w 280"/>
                <a:gd name="T79" fmla="*/ 212 h 280"/>
                <a:gd name="T80" fmla="*/ 96 w 280"/>
                <a:gd name="T81" fmla="*/ 212 h 280"/>
                <a:gd name="T82" fmla="*/ 96 w 280"/>
                <a:gd name="T83" fmla="*/ 185 h 280"/>
                <a:gd name="T84" fmla="*/ 130 w 280"/>
                <a:gd name="T85" fmla="*/ 151 h 280"/>
                <a:gd name="T86" fmla="*/ 152 w 280"/>
                <a:gd name="T87" fmla="*/ 151 h 280"/>
                <a:gd name="T88" fmla="*/ 186 w 280"/>
                <a:gd name="T89" fmla="*/ 185 h 280"/>
                <a:gd name="T90" fmla="*/ 186 w 280"/>
                <a:gd name="T91" fmla="*/ 212 h 280"/>
                <a:gd name="T92" fmla="*/ 230 w 280"/>
                <a:gd name="T93" fmla="*/ 185 h 280"/>
                <a:gd name="T94" fmla="*/ 230 w 280"/>
                <a:gd name="T95" fmla="*/ 185 h 280"/>
                <a:gd name="T96" fmla="*/ 228 w 280"/>
                <a:gd name="T97" fmla="*/ 186 h 280"/>
                <a:gd name="T98" fmla="*/ 192 w 280"/>
                <a:gd name="T99" fmla="*/ 193 h 280"/>
                <a:gd name="T100" fmla="*/ 192 w 280"/>
                <a:gd name="T101" fmla="*/ 185 h 280"/>
                <a:gd name="T102" fmla="*/ 164 w 280"/>
                <a:gd name="T103" fmla="*/ 146 h 280"/>
                <a:gd name="T104" fmla="*/ 174 w 280"/>
                <a:gd name="T105" fmla="*/ 124 h 280"/>
                <a:gd name="T106" fmla="*/ 196 w 280"/>
                <a:gd name="T107" fmla="*/ 124 h 280"/>
                <a:gd name="T108" fmla="*/ 230 w 280"/>
                <a:gd name="T109" fmla="*/ 157 h 280"/>
                <a:gd name="T110" fmla="*/ 230 w 280"/>
                <a:gd name="T111" fmla="*/ 18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80" h="280">
                  <a:moveTo>
                    <a:pt x="140" y="0"/>
                  </a:moveTo>
                  <a:cubicBezTo>
                    <a:pt x="62" y="0"/>
                    <a:pt x="0" y="62"/>
                    <a:pt x="0" y="140"/>
                  </a:cubicBezTo>
                  <a:cubicBezTo>
                    <a:pt x="0" y="217"/>
                    <a:pt x="62" y="280"/>
                    <a:pt x="140" y="280"/>
                  </a:cubicBezTo>
                  <a:cubicBezTo>
                    <a:pt x="217" y="280"/>
                    <a:pt x="280" y="217"/>
                    <a:pt x="280" y="140"/>
                  </a:cubicBezTo>
                  <a:cubicBezTo>
                    <a:pt x="280" y="62"/>
                    <a:pt x="217" y="0"/>
                    <a:pt x="140" y="0"/>
                  </a:cubicBezTo>
                  <a:close/>
                  <a:moveTo>
                    <a:pt x="185" y="69"/>
                  </a:moveTo>
                  <a:cubicBezTo>
                    <a:pt x="199" y="69"/>
                    <a:pt x="211" y="81"/>
                    <a:pt x="211" y="95"/>
                  </a:cubicBezTo>
                  <a:cubicBezTo>
                    <a:pt x="211" y="110"/>
                    <a:pt x="199" y="122"/>
                    <a:pt x="185" y="122"/>
                  </a:cubicBezTo>
                  <a:cubicBezTo>
                    <a:pt x="181" y="122"/>
                    <a:pt x="177" y="121"/>
                    <a:pt x="174" y="119"/>
                  </a:cubicBezTo>
                  <a:cubicBezTo>
                    <a:pt x="173" y="109"/>
                    <a:pt x="167" y="100"/>
                    <a:pt x="158" y="95"/>
                  </a:cubicBezTo>
                  <a:cubicBezTo>
                    <a:pt x="159" y="81"/>
                    <a:pt x="170" y="69"/>
                    <a:pt x="185" y="69"/>
                  </a:cubicBezTo>
                  <a:close/>
                  <a:moveTo>
                    <a:pt x="141" y="96"/>
                  </a:moveTo>
                  <a:cubicBezTo>
                    <a:pt x="156" y="96"/>
                    <a:pt x="167" y="108"/>
                    <a:pt x="167" y="123"/>
                  </a:cubicBezTo>
                  <a:cubicBezTo>
                    <a:pt x="167" y="137"/>
                    <a:pt x="156" y="149"/>
                    <a:pt x="141" y="149"/>
                  </a:cubicBezTo>
                  <a:cubicBezTo>
                    <a:pt x="127" y="149"/>
                    <a:pt x="115" y="137"/>
                    <a:pt x="115" y="123"/>
                  </a:cubicBezTo>
                  <a:cubicBezTo>
                    <a:pt x="115" y="108"/>
                    <a:pt x="127" y="96"/>
                    <a:pt x="141" y="96"/>
                  </a:cubicBezTo>
                  <a:close/>
                  <a:moveTo>
                    <a:pt x="95" y="69"/>
                  </a:moveTo>
                  <a:cubicBezTo>
                    <a:pt x="109" y="69"/>
                    <a:pt x="121" y="81"/>
                    <a:pt x="121" y="95"/>
                  </a:cubicBezTo>
                  <a:cubicBezTo>
                    <a:pt x="121" y="96"/>
                    <a:pt x="121" y="96"/>
                    <a:pt x="121" y="97"/>
                  </a:cubicBezTo>
                  <a:cubicBezTo>
                    <a:pt x="115" y="102"/>
                    <a:pt x="110" y="109"/>
                    <a:pt x="109" y="118"/>
                  </a:cubicBezTo>
                  <a:cubicBezTo>
                    <a:pt x="105" y="120"/>
                    <a:pt x="100" y="122"/>
                    <a:pt x="95" y="122"/>
                  </a:cubicBezTo>
                  <a:cubicBezTo>
                    <a:pt x="80" y="122"/>
                    <a:pt x="68" y="110"/>
                    <a:pt x="68" y="95"/>
                  </a:cubicBezTo>
                  <a:cubicBezTo>
                    <a:pt x="68" y="81"/>
                    <a:pt x="80" y="69"/>
                    <a:pt x="95" y="69"/>
                  </a:cubicBezTo>
                  <a:close/>
                  <a:moveTo>
                    <a:pt x="90" y="193"/>
                  </a:moveTo>
                  <a:cubicBezTo>
                    <a:pt x="79" y="192"/>
                    <a:pt x="66" y="190"/>
                    <a:pt x="52" y="186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85"/>
                    <a:pt x="50" y="185"/>
                    <a:pt x="50" y="185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0" y="139"/>
                    <a:pt x="65" y="124"/>
                    <a:pt x="84" y="124"/>
                  </a:cubicBezTo>
                  <a:cubicBezTo>
                    <a:pt x="106" y="124"/>
                    <a:pt x="106" y="124"/>
                    <a:pt x="106" y="124"/>
                  </a:cubicBezTo>
                  <a:cubicBezTo>
                    <a:pt x="107" y="124"/>
                    <a:pt x="108" y="124"/>
                    <a:pt x="108" y="124"/>
                  </a:cubicBezTo>
                  <a:cubicBezTo>
                    <a:pt x="109" y="132"/>
                    <a:pt x="113" y="140"/>
                    <a:pt x="118" y="146"/>
                  </a:cubicBezTo>
                  <a:cubicBezTo>
                    <a:pt x="102" y="151"/>
                    <a:pt x="90" y="166"/>
                    <a:pt x="90" y="185"/>
                  </a:cubicBezTo>
                  <a:lnTo>
                    <a:pt x="90" y="193"/>
                  </a:lnTo>
                  <a:close/>
                  <a:moveTo>
                    <a:pt x="186" y="212"/>
                  </a:moveTo>
                  <a:cubicBezTo>
                    <a:pt x="186" y="212"/>
                    <a:pt x="186" y="212"/>
                    <a:pt x="186" y="212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83" y="213"/>
                    <a:pt x="169" y="220"/>
                    <a:pt x="144" y="220"/>
                  </a:cubicBezTo>
                  <a:cubicBezTo>
                    <a:pt x="131" y="220"/>
                    <a:pt x="116" y="218"/>
                    <a:pt x="98" y="213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212"/>
                    <a:pt x="96" y="212"/>
                    <a:pt x="96" y="212"/>
                  </a:cubicBezTo>
                  <a:cubicBezTo>
                    <a:pt x="96" y="185"/>
                    <a:pt x="96" y="185"/>
                    <a:pt x="96" y="185"/>
                  </a:cubicBezTo>
                  <a:cubicBezTo>
                    <a:pt x="96" y="166"/>
                    <a:pt x="111" y="151"/>
                    <a:pt x="130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71" y="151"/>
                    <a:pt x="186" y="166"/>
                    <a:pt x="186" y="185"/>
                  </a:cubicBezTo>
                  <a:lnTo>
                    <a:pt x="186" y="212"/>
                  </a:lnTo>
                  <a:close/>
                  <a:moveTo>
                    <a:pt x="230" y="185"/>
                  </a:moveTo>
                  <a:cubicBezTo>
                    <a:pt x="230" y="185"/>
                    <a:pt x="230" y="185"/>
                    <a:pt x="230" y="185"/>
                  </a:cubicBezTo>
                  <a:cubicBezTo>
                    <a:pt x="228" y="186"/>
                    <a:pt x="228" y="186"/>
                    <a:pt x="228" y="186"/>
                  </a:cubicBezTo>
                  <a:cubicBezTo>
                    <a:pt x="227" y="186"/>
                    <a:pt x="214" y="192"/>
                    <a:pt x="192" y="193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2" y="166"/>
                    <a:pt x="180" y="151"/>
                    <a:pt x="164" y="146"/>
                  </a:cubicBezTo>
                  <a:cubicBezTo>
                    <a:pt x="170" y="140"/>
                    <a:pt x="173" y="132"/>
                    <a:pt x="174" y="124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215" y="124"/>
                    <a:pt x="230" y="139"/>
                    <a:pt x="230" y="157"/>
                  </a:cubicBezTo>
                  <a:lnTo>
                    <a:pt x="230" y="1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95" name="Straight Arrow Connector 194"/>
            <p:cNvCxnSpPr>
              <a:cxnSpLocks/>
            </p:cNvCxnSpPr>
            <p:nvPr/>
          </p:nvCxnSpPr>
          <p:spPr>
            <a:xfrm flipH="1">
              <a:off x="5826079" y="3671205"/>
              <a:ext cx="136696" cy="152839"/>
            </a:xfrm>
            <a:prstGeom prst="straightConnector1">
              <a:avLst/>
            </a:prstGeom>
            <a:ln w="9525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>
              <a:cxnSpLocks/>
            </p:cNvCxnSpPr>
            <p:nvPr/>
          </p:nvCxnSpPr>
          <p:spPr>
            <a:xfrm>
              <a:off x="5667250" y="4373623"/>
              <a:ext cx="158829" cy="160407"/>
            </a:xfrm>
            <a:prstGeom prst="straightConnector1">
              <a:avLst/>
            </a:prstGeom>
            <a:ln w="9525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>
              <a:cxnSpLocks/>
            </p:cNvCxnSpPr>
            <p:nvPr/>
          </p:nvCxnSpPr>
          <p:spPr>
            <a:xfrm flipH="1">
              <a:off x="5034544" y="4175541"/>
              <a:ext cx="209440" cy="24389"/>
            </a:xfrm>
            <a:prstGeom prst="straightConnector1">
              <a:avLst/>
            </a:prstGeom>
            <a:ln w="9525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" name="Group 203"/>
          <p:cNvGrpSpPr/>
          <p:nvPr/>
        </p:nvGrpSpPr>
        <p:grpSpPr>
          <a:xfrm>
            <a:off x="7750547" y="1548076"/>
            <a:ext cx="2148972" cy="1015663"/>
            <a:chOff x="5933060" y="3902371"/>
            <a:chExt cx="2148972" cy="1015663"/>
          </a:xfrm>
        </p:grpSpPr>
        <p:sp>
          <p:nvSpPr>
            <p:cNvPr id="205" name="TextBox 204"/>
            <p:cNvSpPr txBox="1"/>
            <p:nvPr/>
          </p:nvSpPr>
          <p:spPr>
            <a:xfrm>
              <a:off x="6625371" y="3902371"/>
              <a:ext cx="1456661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02B20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  <p:grpSp>
          <p:nvGrpSpPr>
            <p:cNvPr id="206" name="Group 205"/>
            <p:cNvGrpSpPr/>
            <p:nvPr/>
          </p:nvGrpSpPr>
          <p:grpSpPr>
            <a:xfrm>
              <a:off x="5933060" y="3914584"/>
              <a:ext cx="824744" cy="816815"/>
              <a:chOff x="1" y="1588"/>
              <a:chExt cx="495299" cy="490537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207" name="Freeform 166"/>
              <p:cNvSpPr>
                <a:spLocks noEditPoints="1"/>
              </p:cNvSpPr>
              <p:nvPr/>
            </p:nvSpPr>
            <p:spPr bwMode="auto">
              <a:xfrm>
                <a:off x="1" y="107553"/>
                <a:ext cx="391440" cy="384572"/>
              </a:xfrm>
              <a:custGeom>
                <a:avLst/>
                <a:gdLst>
                  <a:gd name="T0" fmla="*/ 84 w 118"/>
                  <a:gd name="T1" fmla="*/ 3 h 116"/>
                  <a:gd name="T2" fmla="*/ 77 w 118"/>
                  <a:gd name="T3" fmla="*/ 0 h 116"/>
                  <a:gd name="T4" fmla="*/ 70 w 118"/>
                  <a:gd name="T5" fmla="*/ 3 h 116"/>
                  <a:gd name="T6" fmla="*/ 64 w 118"/>
                  <a:gd name="T7" fmla="*/ 9 h 116"/>
                  <a:gd name="T8" fmla="*/ 61 w 118"/>
                  <a:gd name="T9" fmla="*/ 16 h 116"/>
                  <a:gd name="T10" fmla="*/ 62 w 118"/>
                  <a:gd name="T11" fmla="*/ 21 h 116"/>
                  <a:gd name="T12" fmla="*/ 8 w 118"/>
                  <a:gd name="T13" fmla="*/ 43 h 116"/>
                  <a:gd name="T14" fmla="*/ 1 w 118"/>
                  <a:gd name="T15" fmla="*/ 51 h 116"/>
                  <a:gd name="T16" fmla="*/ 5 w 118"/>
                  <a:gd name="T17" fmla="*/ 62 h 116"/>
                  <a:gd name="T18" fmla="*/ 55 w 118"/>
                  <a:gd name="T19" fmla="*/ 112 h 116"/>
                  <a:gd name="T20" fmla="*/ 64 w 118"/>
                  <a:gd name="T21" fmla="*/ 116 h 116"/>
                  <a:gd name="T22" fmla="*/ 64 w 118"/>
                  <a:gd name="T23" fmla="*/ 116 h 116"/>
                  <a:gd name="T24" fmla="*/ 66 w 118"/>
                  <a:gd name="T25" fmla="*/ 116 h 116"/>
                  <a:gd name="T26" fmla="*/ 75 w 118"/>
                  <a:gd name="T27" fmla="*/ 108 h 116"/>
                  <a:gd name="T28" fmla="*/ 96 w 118"/>
                  <a:gd name="T29" fmla="*/ 55 h 116"/>
                  <a:gd name="T30" fmla="*/ 102 w 118"/>
                  <a:gd name="T31" fmla="*/ 57 h 116"/>
                  <a:gd name="T32" fmla="*/ 109 w 118"/>
                  <a:gd name="T33" fmla="*/ 54 h 116"/>
                  <a:gd name="T34" fmla="*/ 115 w 118"/>
                  <a:gd name="T35" fmla="*/ 48 h 116"/>
                  <a:gd name="T36" fmla="*/ 118 w 118"/>
                  <a:gd name="T37" fmla="*/ 41 h 116"/>
                  <a:gd name="T38" fmla="*/ 115 w 118"/>
                  <a:gd name="T39" fmla="*/ 34 h 116"/>
                  <a:gd name="T40" fmla="*/ 84 w 118"/>
                  <a:gd name="T41" fmla="*/ 3 h 116"/>
                  <a:gd name="T42" fmla="*/ 68 w 118"/>
                  <a:gd name="T43" fmla="*/ 105 h 116"/>
                  <a:gd name="T44" fmla="*/ 65 w 118"/>
                  <a:gd name="T45" fmla="*/ 108 h 116"/>
                  <a:gd name="T46" fmla="*/ 64 w 118"/>
                  <a:gd name="T47" fmla="*/ 108 h 116"/>
                  <a:gd name="T48" fmla="*/ 61 w 118"/>
                  <a:gd name="T49" fmla="*/ 107 h 116"/>
                  <a:gd name="T50" fmla="*/ 10 w 118"/>
                  <a:gd name="T51" fmla="*/ 56 h 116"/>
                  <a:gd name="T52" fmla="*/ 9 w 118"/>
                  <a:gd name="T53" fmla="*/ 53 h 116"/>
                  <a:gd name="T54" fmla="*/ 11 w 118"/>
                  <a:gd name="T55" fmla="*/ 50 h 116"/>
                  <a:gd name="T56" fmla="*/ 36 w 118"/>
                  <a:gd name="T57" fmla="*/ 40 h 116"/>
                  <a:gd name="T58" fmla="*/ 87 w 118"/>
                  <a:gd name="T59" fmla="*/ 58 h 116"/>
                  <a:gd name="T60" fmla="*/ 68 w 118"/>
                  <a:gd name="T61" fmla="*/ 105 h 116"/>
                  <a:gd name="T62" fmla="*/ 109 w 118"/>
                  <a:gd name="T63" fmla="*/ 42 h 116"/>
                  <a:gd name="T64" fmla="*/ 103 w 118"/>
                  <a:gd name="T65" fmla="*/ 48 h 116"/>
                  <a:gd name="T66" fmla="*/ 100 w 118"/>
                  <a:gd name="T67" fmla="*/ 48 h 116"/>
                  <a:gd name="T68" fmla="*/ 93 w 118"/>
                  <a:gd name="T69" fmla="*/ 41 h 116"/>
                  <a:gd name="T70" fmla="*/ 88 w 118"/>
                  <a:gd name="T71" fmla="*/ 55 h 116"/>
                  <a:gd name="T72" fmla="*/ 88 w 118"/>
                  <a:gd name="T73" fmla="*/ 54 h 116"/>
                  <a:gd name="T74" fmla="*/ 53 w 118"/>
                  <a:gd name="T75" fmla="*/ 39 h 116"/>
                  <a:gd name="T76" fmla="*/ 42 w 118"/>
                  <a:gd name="T77" fmla="*/ 38 h 116"/>
                  <a:gd name="T78" fmla="*/ 76 w 118"/>
                  <a:gd name="T79" fmla="*/ 24 h 116"/>
                  <a:gd name="T80" fmla="*/ 70 w 118"/>
                  <a:gd name="T81" fmla="*/ 17 h 116"/>
                  <a:gd name="T82" fmla="*/ 70 w 118"/>
                  <a:gd name="T83" fmla="*/ 14 h 116"/>
                  <a:gd name="T84" fmla="*/ 75 w 118"/>
                  <a:gd name="T85" fmla="*/ 9 h 116"/>
                  <a:gd name="T86" fmla="*/ 78 w 118"/>
                  <a:gd name="T87" fmla="*/ 9 h 116"/>
                  <a:gd name="T88" fmla="*/ 109 w 118"/>
                  <a:gd name="T89" fmla="*/ 39 h 116"/>
                  <a:gd name="T90" fmla="*/ 109 w 118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8" h="116">
                    <a:moveTo>
                      <a:pt x="84" y="3"/>
                    </a:moveTo>
                    <a:cubicBezTo>
                      <a:pt x="82" y="1"/>
                      <a:pt x="79" y="0"/>
                      <a:pt x="77" y="0"/>
                    </a:cubicBezTo>
                    <a:cubicBezTo>
                      <a:pt x="74" y="0"/>
                      <a:pt x="71" y="1"/>
                      <a:pt x="70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0"/>
                      <a:pt x="61" y="13"/>
                      <a:pt x="61" y="16"/>
                    </a:cubicBezTo>
                    <a:cubicBezTo>
                      <a:pt x="61" y="18"/>
                      <a:pt x="62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4"/>
                      <a:pt x="2" y="48"/>
                      <a:pt x="1" y="51"/>
                    </a:cubicBezTo>
                    <a:cubicBezTo>
                      <a:pt x="0" y="55"/>
                      <a:pt x="2" y="59"/>
                      <a:pt x="5" y="62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8" y="115"/>
                      <a:pt x="61" y="116"/>
                      <a:pt x="64" y="116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6"/>
                      <a:pt x="66" y="116"/>
                      <a:pt x="66" y="116"/>
                    </a:cubicBezTo>
                    <a:cubicBezTo>
                      <a:pt x="70" y="115"/>
                      <a:pt x="74" y="112"/>
                      <a:pt x="75" y="108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5" y="57"/>
                      <a:pt x="107" y="56"/>
                      <a:pt x="109" y="54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7" y="46"/>
                      <a:pt x="118" y="44"/>
                      <a:pt x="118" y="41"/>
                    </a:cubicBezTo>
                    <a:cubicBezTo>
                      <a:pt x="118" y="38"/>
                      <a:pt x="117" y="36"/>
                      <a:pt x="115" y="34"/>
                    </a:cubicBezTo>
                    <a:lnTo>
                      <a:pt x="84" y="3"/>
                    </a:lnTo>
                    <a:close/>
                    <a:moveTo>
                      <a:pt x="68" y="105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7" y="58"/>
                    </a:cubicBezTo>
                    <a:lnTo>
                      <a:pt x="68" y="105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8" y="55"/>
                      <a:pt x="88" y="55"/>
                      <a:pt x="88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6"/>
                      <a:pt x="69" y="15"/>
                      <a:pt x="70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 167"/>
              <p:cNvSpPr>
                <a:spLocks noEditPoints="1"/>
              </p:cNvSpPr>
              <p:nvPr/>
            </p:nvSpPr>
            <p:spPr bwMode="auto">
              <a:xfrm>
                <a:off x="219075" y="246063"/>
                <a:ext cx="76200" cy="76200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 168"/>
              <p:cNvSpPr>
                <a:spLocks noEditPoints="1"/>
              </p:cNvSpPr>
              <p:nvPr/>
            </p:nvSpPr>
            <p:spPr bwMode="auto">
              <a:xfrm>
                <a:off x="419100" y="1588"/>
                <a:ext cx="76200" cy="76200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4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6" y="20"/>
                      <a:pt x="20" y="16"/>
                      <a:pt x="20" y="10"/>
                    </a:cubicBezTo>
                    <a:cubicBezTo>
                      <a:pt x="20" y="4"/>
                      <a:pt x="16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 169"/>
              <p:cNvSpPr>
                <a:spLocks noEditPoints="1"/>
              </p:cNvSpPr>
              <p:nvPr/>
            </p:nvSpPr>
            <p:spPr bwMode="auto">
              <a:xfrm>
                <a:off x="127000" y="231775"/>
                <a:ext cx="61913" cy="60325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4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Oval 170"/>
              <p:cNvSpPr>
                <a:spLocks noChangeArrowheads="1"/>
              </p:cNvSpPr>
              <p:nvPr/>
            </p:nvSpPr>
            <p:spPr bwMode="auto">
              <a:xfrm>
                <a:off x="188913" y="338138"/>
                <a:ext cx="30163" cy="30162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Oval 171"/>
              <p:cNvSpPr>
                <a:spLocks noChangeArrowheads="1"/>
              </p:cNvSpPr>
              <p:nvPr/>
            </p:nvSpPr>
            <p:spPr bwMode="auto">
              <a:xfrm>
                <a:off x="433388" y="107950"/>
                <a:ext cx="31750" cy="31750"/>
              </a:xfrm>
              <a:prstGeom prst="ellipse">
                <a:avLst/>
              </a:prstGeom>
              <a:grpFill/>
              <a:ln>
                <a:solidFill>
                  <a:schemeClr val="bg1"/>
                </a:solidFill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4" name="Picture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0608" y="1792176"/>
            <a:ext cx="498690" cy="534685"/>
          </a:xfrm>
          <a:prstGeom prst="rect">
            <a:avLst/>
          </a:prstGeom>
          <a:ln w="28575">
            <a:solidFill>
              <a:srgbClr val="902B20"/>
            </a:solidFill>
          </a:ln>
        </p:spPr>
      </p:pic>
      <p:cxnSp>
        <p:nvCxnSpPr>
          <p:cNvPr id="102" name="Straight Connector 101"/>
          <p:cNvCxnSpPr>
            <a:cxnSpLocks/>
          </p:cNvCxnSpPr>
          <p:nvPr/>
        </p:nvCxnSpPr>
        <p:spPr>
          <a:xfrm flipH="1">
            <a:off x="4907044" y="2452132"/>
            <a:ext cx="22632" cy="18288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cxnSpLocks/>
          </p:cNvCxnSpPr>
          <p:nvPr/>
        </p:nvCxnSpPr>
        <p:spPr>
          <a:xfrm flipH="1">
            <a:off x="7069096" y="2488428"/>
            <a:ext cx="22632" cy="18288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cxnSpLocks/>
          </p:cNvCxnSpPr>
          <p:nvPr/>
        </p:nvCxnSpPr>
        <p:spPr>
          <a:xfrm flipH="1">
            <a:off x="9154116" y="2530420"/>
            <a:ext cx="22632" cy="182880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22952" y="41228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ource Sans Pro Light"/>
                <a:ea typeface="+mn-ea"/>
                <a:cs typeface="+mn-cs"/>
              </a:rPr>
              <a:t>The Challenge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7D3ACA7-DACA-4FF1-851F-A41581C204BF}"/>
              </a:ext>
            </a:extLst>
          </p:cNvPr>
          <p:cNvGrpSpPr/>
          <p:nvPr/>
        </p:nvGrpSpPr>
        <p:grpSpPr>
          <a:xfrm>
            <a:off x="3700908" y="1737035"/>
            <a:ext cx="441907" cy="440887"/>
            <a:chOff x="6294438" y="-201613"/>
            <a:chExt cx="687387" cy="685801"/>
          </a:xfrm>
          <a:solidFill>
            <a:schemeClr val="accent2"/>
          </a:solidFill>
        </p:grpSpPr>
        <p:sp>
          <p:nvSpPr>
            <p:cNvPr id="112" name="Freeform 10">
              <a:extLst>
                <a:ext uri="{FF2B5EF4-FFF2-40B4-BE49-F238E27FC236}">
                  <a16:creationId xmlns:a16="http://schemas.microsoft.com/office/drawing/2014/main" id="{5994374B-4FB8-4C63-B650-50D3F12449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94438" y="-201613"/>
              <a:ext cx="687387" cy="685801"/>
            </a:xfrm>
            <a:custGeom>
              <a:avLst/>
              <a:gdLst>
                <a:gd name="T0" fmla="*/ 163 w 180"/>
                <a:gd name="T1" fmla="*/ 0 h 180"/>
                <a:gd name="T2" fmla="*/ 39 w 180"/>
                <a:gd name="T3" fmla="*/ 0 h 180"/>
                <a:gd name="T4" fmla="*/ 23 w 180"/>
                <a:gd name="T5" fmla="*/ 17 h 180"/>
                <a:gd name="T6" fmla="*/ 23 w 180"/>
                <a:gd name="T7" fmla="*/ 28 h 180"/>
                <a:gd name="T8" fmla="*/ 17 w 180"/>
                <a:gd name="T9" fmla="*/ 28 h 180"/>
                <a:gd name="T10" fmla="*/ 0 w 180"/>
                <a:gd name="T11" fmla="*/ 45 h 180"/>
                <a:gd name="T12" fmla="*/ 0 w 180"/>
                <a:gd name="T13" fmla="*/ 158 h 180"/>
                <a:gd name="T14" fmla="*/ 23 w 180"/>
                <a:gd name="T15" fmla="*/ 180 h 180"/>
                <a:gd name="T16" fmla="*/ 158 w 180"/>
                <a:gd name="T17" fmla="*/ 180 h 180"/>
                <a:gd name="T18" fmla="*/ 180 w 180"/>
                <a:gd name="T19" fmla="*/ 158 h 180"/>
                <a:gd name="T20" fmla="*/ 180 w 180"/>
                <a:gd name="T21" fmla="*/ 17 h 180"/>
                <a:gd name="T22" fmla="*/ 163 w 180"/>
                <a:gd name="T23" fmla="*/ 0 h 180"/>
                <a:gd name="T24" fmla="*/ 169 w 180"/>
                <a:gd name="T25" fmla="*/ 158 h 180"/>
                <a:gd name="T26" fmla="*/ 158 w 180"/>
                <a:gd name="T27" fmla="*/ 169 h 180"/>
                <a:gd name="T28" fmla="*/ 23 w 180"/>
                <a:gd name="T29" fmla="*/ 169 h 180"/>
                <a:gd name="T30" fmla="*/ 11 w 180"/>
                <a:gd name="T31" fmla="*/ 158 h 180"/>
                <a:gd name="T32" fmla="*/ 11 w 180"/>
                <a:gd name="T33" fmla="*/ 45 h 180"/>
                <a:gd name="T34" fmla="*/ 17 w 180"/>
                <a:gd name="T35" fmla="*/ 39 h 180"/>
                <a:gd name="T36" fmla="*/ 23 w 180"/>
                <a:gd name="T37" fmla="*/ 39 h 180"/>
                <a:gd name="T38" fmla="*/ 23 w 180"/>
                <a:gd name="T39" fmla="*/ 152 h 180"/>
                <a:gd name="T40" fmla="*/ 28 w 180"/>
                <a:gd name="T41" fmla="*/ 158 h 180"/>
                <a:gd name="T42" fmla="*/ 34 w 180"/>
                <a:gd name="T43" fmla="*/ 152 h 180"/>
                <a:gd name="T44" fmla="*/ 34 w 180"/>
                <a:gd name="T45" fmla="*/ 17 h 180"/>
                <a:gd name="T46" fmla="*/ 39 w 180"/>
                <a:gd name="T47" fmla="*/ 11 h 180"/>
                <a:gd name="T48" fmla="*/ 163 w 180"/>
                <a:gd name="T49" fmla="*/ 11 h 180"/>
                <a:gd name="T50" fmla="*/ 169 w 180"/>
                <a:gd name="T51" fmla="*/ 17 h 180"/>
                <a:gd name="T52" fmla="*/ 169 w 180"/>
                <a:gd name="T53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180">
                  <a:moveTo>
                    <a:pt x="163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0" y="0"/>
                    <a:pt x="23" y="8"/>
                    <a:pt x="23" y="17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8" y="28"/>
                    <a:pt x="0" y="36"/>
                    <a:pt x="0" y="45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70"/>
                    <a:pt x="10" y="180"/>
                    <a:pt x="23" y="180"/>
                  </a:cubicBezTo>
                  <a:cubicBezTo>
                    <a:pt x="158" y="180"/>
                    <a:pt x="158" y="180"/>
                    <a:pt x="158" y="180"/>
                  </a:cubicBezTo>
                  <a:cubicBezTo>
                    <a:pt x="170" y="180"/>
                    <a:pt x="180" y="170"/>
                    <a:pt x="180" y="158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0" y="8"/>
                    <a:pt x="172" y="0"/>
                    <a:pt x="163" y="0"/>
                  </a:cubicBezTo>
                  <a:close/>
                  <a:moveTo>
                    <a:pt x="169" y="158"/>
                  </a:moveTo>
                  <a:cubicBezTo>
                    <a:pt x="169" y="164"/>
                    <a:pt x="164" y="169"/>
                    <a:pt x="158" y="169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16" y="169"/>
                    <a:pt x="11" y="164"/>
                    <a:pt x="11" y="158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2"/>
                    <a:pt x="14" y="39"/>
                    <a:pt x="17" y="39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152"/>
                    <a:pt x="23" y="152"/>
                    <a:pt x="23" y="152"/>
                  </a:cubicBezTo>
                  <a:cubicBezTo>
                    <a:pt x="23" y="155"/>
                    <a:pt x="25" y="158"/>
                    <a:pt x="28" y="158"/>
                  </a:cubicBezTo>
                  <a:cubicBezTo>
                    <a:pt x="31" y="158"/>
                    <a:pt x="34" y="155"/>
                    <a:pt x="34" y="152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4"/>
                    <a:pt x="36" y="11"/>
                    <a:pt x="39" y="11"/>
                  </a:cubicBezTo>
                  <a:cubicBezTo>
                    <a:pt x="163" y="11"/>
                    <a:pt x="163" y="11"/>
                    <a:pt x="163" y="11"/>
                  </a:cubicBezTo>
                  <a:cubicBezTo>
                    <a:pt x="166" y="11"/>
                    <a:pt x="169" y="14"/>
                    <a:pt x="169" y="17"/>
                  </a:cubicBezTo>
                  <a:lnTo>
                    <a:pt x="169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Freeform 11">
              <a:extLst>
                <a:ext uri="{FF2B5EF4-FFF2-40B4-BE49-F238E27FC236}">
                  <a16:creationId xmlns:a16="http://schemas.microsoft.com/office/drawing/2014/main" id="{22EE4376-5453-4111-BBCF-61133C7F6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58737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2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2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Freeform 12">
              <a:extLst>
                <a:ext uri="{FF2B5EF4-FFF2-40B4-BE49-F238E27FC236}">
                  <a16:creationId xmlns:a16="http://schemas.microsoft.com/office/drawing/2014/main" id="{DB306609-1A35-452E-B138-4E59A3BF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-6350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2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2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Freeform 13">
              <a:extLst>
                <a:ext uri="{FF2B5EF4-FFF2-40B4-BE49-F238E27FC236}">
                  <a16:creationId xmlns:a16="http://schemas.microsoft.com/office/drawing/2014/main" id="{D593B052-4A7A-4994-A37A-66416D0E3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-71438"/>
              <a:ext cx="192087" cy="19050"/>
            </a:xfrm>
            <a:custGeom>
              <a:avLst/>
              <a:gdLst>
                <a:gd name="T0" fmla="*/ 3 w 50"/>
                <a:gd name="T1" fmla="*/ 5 h 5"/>
                <a:gd name="T2" fmla="*/ 48 w 50"/>
                <a:gd name="T3" fmla="*/ 5 h 5"/>
                <a:gd name="T4" fmla="*/ 50 w 50"/>
                <a:gd name="T5" fmla="*/ 3 h 5"/>
                <a:gd name="T6" fmla="*/ 48 w 50"/>
                <a:gd name="T7" fmla="*/ 0 h 5"/>
                <a:gd name="T8" fmla="*/ 3 w 50"/>
                <a:gd name="T9" fmla="*/ 0 h 5"/>
                <a:gd name="T10" fmla="*/ 0 w 50"/>
                <a:gd name="T11" fmla="*/ 3 h 5"/>
                <a:gd name="T12" fmla="*/ 3 w 5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">
                  <a:moveTo>
                    <a:pt x="3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50" y="4"/>
                    <a:pt x="50" y="3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406758A9-52DD-4868-BF08-842E125C5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77825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5">
              <a:extLst>
                <a:ext uri="{FF2B5EF4-FFF2-40B4-BE49-F238E27FC236}">
                  <a16:creationId xmlns:a16="http://schemas.microsoft.com/office/drawing/2014/main" id="{75CB3D50-FCD4-4554-9E75-86954D274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312738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Freeform 16">
              <a:extLst>
                <a:ext uri="{FF2B5EF4-FFF2-40B4-BE49-F238E27FC236}">
                  <a16:creationId xmlns:a16="http://schemas.microsoft.com/office/drawing/2014/main" id="{B802D588-5378-45EF-8538-32CAF6481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249238"/>
              <a:ext cx="195262" cy="22225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7">
              <a:extLst>
                <a:ext uri="{FF2B5EF4-FFF2-40B4-BE49-F238E27FC236}">
                  <a16:creationId xmlns:a16="http://schemas.microsoft.com/office/drawing/2014/main" id="{B3DDFC4F-AF2C-4587-87A6-6907A3BBC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77825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Freeform 18">
              <a:extLst>
                <a:ext uri="{FF2B5EF4-FFF2-40B4-BE49-F238E27FC236}">
                  <a16:creationId xmlns:a16="http://schemas.microsoft.com/office/drawing/2014/main" id="{CC2F87A1-F015-4319-8047-AA253C51E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312738"/>
              <a:ext cx="195262" cy="23813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Freeform 19">
              <a:extLst>
                <a:ext uri="{FF2B5EF4-FFF2-40B4-BE49-F238E27FC236}">
                  <a16:creationId xmlns:a16="http://schemas.microsoft.com/office/drawing/2014/main" id="{E47BB4C1-30A9-4B82-BBEE-395D0ADAE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249238"/>
              <a:ext cx="195262" cy="22225"/>
            </a:xfrm>
            <a:custGeom>
              <a:avLst/>
              <a:gdLst>
                <a:gd name="T0" fmla="*/ 48 w 51"/>
                <a:gd name="T1" fmla="*/ 0 h 6"/>
                <a:gd name="T2" fmla="*/ 3 w 51"/>
                <a:gd name="T3" fmla="*/ 0 h 6"/>
                <a:gd name="T4" fmla="*/ 0 w 51"/>
                <a:gd name="T5" fmla="*/ 3 h 6"/>
                <a:gd name="T6" fmla="*/ 3 w 51"/>
                <a:gd name="T7" fmla="*/ 6 h 6"/>
                <a:gd name="T8" fmla="*/ 48 w 51"/>
                <a:gd name="T9" fmla="*/ 6 h 6"/>
                <a:gd name="T10" fmla="*/ 51 w 51"/>
                <a:gd name="T11" fmla="*/ 3 h 6"/>
                <a:gd name="T12" fmla="*/ 48 w 51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">
                  <a:moveTo>
                    <a:pt x="48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6"/>
                    <a:pt x="51" y="5"/>
                    <a:pt x="51" y="3"/>
                  </a:cubicBezTo>
                  <a:cubicBezTo>
                    <a:pt x="51" y="1"/>
                    <a:pt x="49" y="0"/>
                    <a:pt x="4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Freeform 20">
              <a:extLst>
                <a:ext uri="{FF2B5EF4-FFF2-40B4-BE49-F238E27FC236}">
                  <a16:creationId xmlns:a16="http://schemas.microsoft.com/office/drawing/2014/main" id="{1764387B-5E71-49B4-B644-C8FDA763B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119062"/>
              <a:ext cx="431800" cy="22225"/>
            </a:xfrm>
            <a:custGeom>
              <a:avLst/>
              <a:gdLst>
                <a:gd name="T0" fmla="*/ 110 w 113"/>
                <a:gd name="T1" fmla="*/ 0 h 6"/>
                <a:gd name="T2" fmla="*/ 3 w 113"/>
                <a:gd name="T3" fmla="*/ 0 h 6"/>
                <a:gd name="T4" fmla="*/ 0 w 113"/>
                <a:gd name="T5" fmla="*/ 3 h 6"/>
                <a:gd name="T6" fmla="*/ 3 w 113"/>
                <a:gd name="T7" fmla="*/ 6 h 6"/>
                <a:gd name="T8" fmla="*/ 110 w 113"/>
                <a:gd name="T9" fmla="*/ 6 h 6"/>
                <a:gd name="T10" fmla="*/ 113 w 113"/>
                <a:gd name="T11" fmla="*/ 3 h 6"/>
                <a:gd name="T12" fmla="*/ 110 w 11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">
                  <a:moveTo>
                    <a:pt x="1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1" y="6"/>
                    <a:pt x="113" y="5"/>
                    <a:pt x="113" y="3"/>
                  </a:cubicBezTo>
                  <a:cubicBezTo>
                    <a:pt x="113" y="2"/>
                    <a:pt x="111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Freeform 21">
              <a:extLst>
                <a:ext uri="{FF2B5EF4-FFF2-40B4-BE49-F238E27FC236}">
                  <a16:creationId xmlns:a16="http://schemas.microsoft.com/office/drawing/2014/main" id="{7376334D-E241-4661-9856-E1F7E934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184150"/>
              <a:ext cx="431800" cy="22225"/>
            </a:xfrm>
            <a:custGeom>
              <a:avLst/>
              <a:gdLst>
                <a:gd name="T0" fmla="*/ 110 w 113"/>
                <a:gd name="T1" fmla="*/ 0 h 6"/>
                <a:gd name="T2" fmla="*/ 3 w 113"/>
                <a:gd name="T3" fmla="*/ 0 h 6"/>
                <a:gd name="T4" fmla="*/ 0 w 113"/>
                <a:gd name="T5" fmla="*/ 3 h 6"/>
                <a:gd name="T6" fmla="*/ 3 w 113"/>
                <a:gd name="T7" fmla="*/ 6 h 6"/>
                <a:gd name="T8" fmla="*/ 110 w 113"/>
                <a:gd name="T9" fmla="*/ 6 h 6"/>
                <a:gd name="T10" fmla="*/ 113 w 113"/>
                <a:gd name="T11" fmla="*/ 3 h 6"/>
                <a:gd name="T12" fmla="*/ 110 w 11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6">
                  <a:moveTo>
                    <a:pt x="1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1" y="6"/>
                    <a:pt x="113" y="5"/>
                    <a:pt x="113" y="3"/>
                  </a:cubicBezTo>
                  <a:cubicBezTo>
                    <a:pt x="113" y="2"/>
                    <a:pt x="111" y="0"/>
                    <a:pt x="1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Freeform 22">
              <a:extLst>
                <a:ext uri="{FF2B5EF4-FFF2-40B4-BE49-F238E27FC236}">
                  <a16:creationId xmlns:a16="http://schemas.microsoft.com/office/drawing/2014/main" id="{A6FAFC6A-0DA8-4A7D-B54E-D239B1C9A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888" y="-112713"/>
              <a:ext cx="195262" cy="190500"/>
            </a:xfrm>
            <a:custGeom>
              <a:avLst/>
              <a:gdLst>
                <a:gd name="T0" fmla="*/ 6 w 51"/>
                <a:gd name="T1" fmla="*/ 50 h 50"/>
                <a:gd name="T2" fmla="*/ 45 w 51"/>
                <a:gd name="T3" fmla="*/ 50 h 50"/>
                <a:gd name="T4" fmla="*/ 51 w 51"/>
                <a:gd name="T5" fmla="*/ 44 h 50"/>
                <a:gd name="T6" fmla="*/ 51 w 51"/>
                <a:gd name="T7" fmla="*/ 5 h 50"/>
                <a:gd name="T8" fmla="*/ 45 w 51"/>
                <a:gd name="T9" fmla="*/ 0 h 50"/>
                <a:gd name="T10" fmla="*/ 6 w 51"/>
                <a:gd name="T11" fmla="*/ 0 h 50"/>
                <a:gd name="T12" fmla="*/ 0 w 51"/>
                <a:gd name="T13" fmla="*/ 5 h 50"/>
                <a:gd name="T14" fmla="*/ 0 w 51"/>
                <a:gd name="T15" fmla="*/ 44 h 50"/>
                <a:gd name="T16" fmla="*/ 6 w 51"/>
                <a:gd name="T17" fmla="*/ 50 h 50"/>
                <a:gd name="T18" fmla="*/ 11 w 51"/>
                <a:gd name="T19" fmla="*/ 11 h 50"/>
                <a:gd name="T20" fmla="*/ 39 w 51"/>
                <a:gd name="T21" fmla="*/ 11 h 50"/>
                <a:gd name="T22" fmla="*/ 39 w 51"/>
                <a:gd name="T23" fmla="*/ 39 h 50"/>
                <a:gd name="T24" fmla="*/ 11 w 51"/>
                <a:gd name="T25" fmla="*/ 39 h 50"/>
                <a:gd name="T26" fmla="*/ 11 w 51"/>
                <a:gd name="T27" fmla="*/ 1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50">
                  <a:moveTo>
                    <a:pt x="6" y="50"/>
                  </a:moveTo>
                  <a:cubicBezTo>
                    <a:pt x="45" y="50"/>
                    <a:pt x="45" y="50"/>
                    <a:pt x="45" y="50"/>
                  </a:cubicBezTo>
                  <a:cubicBezTo>
                    <a:pt x="48" y="50"/>
                    <a:pt x="51" y="48"/>
                    <a:pt x="51" y="4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1" y="2"/>
                    <a:pt x="48" y="0"/>
                    <a:pt x="4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8"/>
                    <a:pt x="3" y="50"/>
                    <a:pt x="6" y="50"/>
                  </a:cubicBezTo>
                  <a:close/>
                  <a:moveTo>
                    <a:pt x="11" y="11"/>
                  </a:moveTo>
                  <a:cubicBezTo>
                    <a:pt x="39" y="11"/>
                    <a:pt x="39" y="11"/>
                    <a:pt x="39" y="11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11" y="39"/>
                    <a:pt x="11" y="39"/>
                    <a:pt x="11" y="39"/>
                  </a:cubicBezTo>
                  <a:lnTo>
                    <a:pt x="1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8" grpId="0"/>
      <p:bldP spid="123" grpId="0"/>
      <p:bldP spid="128" grpId="0"/>
      <p:bldP spid="133" grpId="0"/>
      <p:bldP spid="1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383" y="41405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Expectation from the stakeholders</a:t>
            </a:r>
            <a:endParaRPr lang="id-ID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50867" y="1195005"/>
            <a:ext cx="3664643" cy="5457936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2" name="Rectangle 171"/>
          <p:cNvSpPr/>
          <p:nvPr/>
        </p:nvSpPr>
        <p:spPr>
          <a:xfrm>
            <a:off x="4285996" y="1195005"/>
            <a:ext cx="3666744" cy="5457936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6" name="Rectangle 175"/>
          <p:cNvSpPr/>
          <p:nvPr/>
        </p:nvSpPr>
        <p:spPr>
          <a:xfrm>
            <a:off x="8299023" y="1195005"/>
            <a:ext cx="3666744" cy="5457934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254000" dist="889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3" name="Rectangle 182"/>
          <p:cNvSpPr/>
          <p:nvPr/>
        </p:nvSpPr>
        <p:spPr>
          <a:xfrm>
            <a:off x="4275366" y="1775638"/>
            <a:ext cx="3666744" cy="4877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7" name="Rectangle 186"/>
          <p:cNvSpPr/>
          <p:nvPr/>
        </p:nvSpPr>
        <p:spPr>
          <a:xfrm>
            <a:off x="8314643" y="1775637"/>
            <a:ext cx="3619225" cy="4877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8" name="Rectangle 187"/>
          <p:cNvSpPr/>
          <p:nvPr/>
        </p:nvSpPr>
        <p:spPr>
          <a:xfrm>
            <a:off x="350869" y="1775637"/>
            <a:ext cx="3664643" cy="4877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3" name="TextBox 212"/>
          <p:cNvSpPr txBox="1"/>
          <p:nvPr/>
        </p:nvSpPr>
        <p:spPr>
          <a:xfrm>
            <a:off x="1442352" y="2130440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As a Scholar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552836" y="2928468"/>
            <a:ext cx="3458066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Locate mentors, advisors, &amp; collaborators;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Locate facilities, events, and fellowship;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Find courses in an area of interest.</a:t>
            </a:r>
          </a:p>
        </p:txBody>
      </p:sp>
      <p:cxnSp>
        <p:nvCxnSpPr>
          <p:cNvPr id="215" name="Straight Connector 214"/>
          <p:cNvCxnSpPr/>
          <p:nvPr/>
        </p:nvCxnSpPr>
        <p:spPr>
          <a:xfrm>
            <a:off x="1815502" y="2620685"/>
            <a:ext cx="523590" cy="0"/>
          </a:xfrm>
          <a:prstGeom prst="line">
            <a:avLst/>
          </a:prstGeom>
          <a:ln w="63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4847493" y="2068783"/>
            <a:ext cx="2182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As a Faculty / Scientist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4265008" y="2598851"/>
            <a:ext cx="367710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Ensure their work is discoverable and connected;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Showcase their contributions to the peers group and funding agency;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Increasing funding opportunity for research and greater exposure to the international community.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6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1600" dirty="0">
              <a:latin typeface="+mj-lt"/>
            </a:endParaRPr>
          </a:p>
        </p:txBody>
      </p:sp>
      <p:cxnSp>
        <p:nvCxnSpPr>
          <p:cNvPr id="218" name="Straight Connector 217"/>
          <p:cNvCxnSpPr/>
          <p:nvPr/>
        </p:nvCxnSpPr>
        <p:spPr>
          <a:xfrm>
            <a:off x="5676698" y="2539201"/>
            <a:ext cx="523590" cy="0"/>
          </a:xfrm>
          <a:prstGeom prst="line">
            <a:avLst/>
          </a:prstGeom>
          <a:ln w="63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/>
          <p:cNvSpPr txBox="1"/>
          <p:nvPr/>
        </p:nvSpPr>
        <p:spPr>
          <a:xfrm>
            <a:off x="9173710" y="2043598"/>
            <a:ext cx="1781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As a Administrator</a:t>
            </a:r>
            <a:endParaRPr lang="id-ID" sz="14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8363861" y="2501355"/>
            <a:ext cx="363322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Find out the research progress;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Build research reports, carry out performance assessments, research impact analysis;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Improve faculty collaboration within or across departments and institutions; and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Grant Information Management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dirty="0">
              <a:latin typeface="+mj-lt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>
            <a:off x="9759882" y="2525711"/>
            <a:ext cx="523590" cy="0"/>
          </a:xfrm>
          <a:prstGeom prst="line">
            <a:avLst/>
          </a:prstGeom>
          <a:ln w="63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Placeholder 2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 b="32302"/>
          <a:stretch/>
        </p:blipFill>
        <p:spPr>
          <a:xfrm>
            <a:off x="8267701" y="649494"/>
            <a:ext cx="3698065" cy="1281415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7" b="23188"/>
          <a:stretch/>
        </p:blipFill>
        <p:spPr>
          <a:xfrm>
            <a:off x="4265008" y="659220"/>
            <a:ext cx="3677102" cy="129231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17482" b="6602"/>
          <a:stretch/>
        </p:blipFill>
        <p:spPr>
          <a:xfrm>
            <a:off x="335232" y="664976"/>
            <a:ext cx="3675669" cy="128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7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7" grpId="0" animBg="1"/>
      <p:bldP spid="172" grpId="0" animBg="1"/>
      <p:bldP spid="176" grpId="0" animBg="1"/>
      <p:bldP spid="183" grpId="0" animBg="1"/>
      <p:bldP spid="187" grpId="0" animBg="1"/>
      <p:bldP spid="188" grpId="0" animBg="1"/>
      <p:bldP spid="213" grpId="0"/>
      <p:bldP spid="214" grpId="0"/>
      <p:bldP spid="216" grpId="0"/>
      <p:bldP spid="217" grpId="0"/>
      <p:bldP spid="219" grpId="0"/>
      <p:bldP spid="2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F79F2A8-1AD6-4935-8002-9E8EA7787121}"/>
              </a:ext>
            </a:extLst>
          </p:cNvPr>
          <p:cNvSpPr txBox="1"/>
          <p:nvPr/>
        </p:nvSpPr>
        <p:spPr>
          <a:xfrm>
            <a:off x="4804809" y="123104"/>
            <a:ext cx="4737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How the research information related queries addressed today?</a:t>
            </a:r>
            <a:endParaRPr lang="id-ID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FC72D1-814B-4793-997B-D01F813D1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040" y="1925386"/>
            <a:ext cx="1161997" cy="1139033"/>
          </a:xfrm>
          <a:prstGeom prst="rect">
            <a:avLst/>
          </a:prstGeom>
        </p:spPr>
      </p:pic>
      <p:pic>
        <p:nvPicPr>
          <p:cNvPr id="1026" name="Picture 2" descr="Image result for web of science">
            <a:extLst>
              <a:ext uri="{FF2B5EF4-FFF2-40B4-BE49-F238E27FC236}">
                <a16:creationId xmlns:a16="http://schemas.microsoft.com/office/drawing/2014/main" id="{0F9798F9-9835-4F6E-8DF2-61828C0D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2" y="1613839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60D0C-4EDE-4D74-B005-8144D16C2E22}"/>
              </a:ext>
            </a:extLst>
          </p:cNvPr>
          <p:cNvSpPr txBox="1"/>
          <p:nvPr/>
        </p:nvSpPr>
        <p:spPr>
          <a:xfrm>
            <a:off x="5186892" y="3499907"/>
            <a:ext cx="34061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0.6% of the Higher Education Institution</a:t>
            </a:r>
          </a:p>
          <a:p>
            <a:pPr algn="r"/>
            <a:endParaRPr lang="en-US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33% of Degree Awarding Institutions</a:t>
            </a:r>
          </a:p>
          <a:p>
            <a:pPr algn="r"/>
            <a:endParaRPr lang="en-US" sz="1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556782-CB11-4E02-BE3F-BA8923B06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887" y="1925386"/>
            <a:ext cx="1919719" cy="717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0D391-1080-4AE7-B69A-F0925FFD6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839" y="3064419"/>
            <a:ext cx="2114550" cy="130492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29512D-CA0C-4522-AA75-046773E16A03}"/>
              </a:ext>
            </a:extLst>
          </p:cNvPr>
          <p:cNvCxnSpPr>
            <a:cxnSpLocks/>
          </p:cNvCxnSpPr>
          <p:nvPr/>
        </p:nvCxnSpPr>
        <p:spPr>
          <a:xfrm>
            <a:off x="9135382" y="1508099"/>
            <a:ext cx="0" cy="4762396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4913B0-DEE0-441A-84E6-8ADBA3A60412}"/>
              </a:ext>
            </a:extLst>
          </p:cNvPr>
          <p:cNvCxnSpPr>
            <a:cxnSpLocks/>
          </p:cNvCxnSpPr>
          <p:nvPr/>
        </p:nvCxnSpPr>
        <p:spPr>
          <a:xfrm>
            <a:off x="4580531" y="1412384"/>
            <a:ext cx="64016" cy="4858111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C75EEAA-FB53-489D-90C5-E82C019B6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89" y="3540985"/>
            <a:ext cx="3218815" cy="21311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042FDE-AC64-4504-A302-3D1986935521}"/>
              </a:ext>
            </a:extLst>
          </p:cNvPr>
          <p:cNvSpPr txBox="1"/>
          <p:nvPr/>
        </p:nvSpPr>
        <p:spPr>
          <a:xfrm>
            <a:off x="9180777" y="4773131"/>
            <a:ext cx="290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Other institutes using Google Scholar &amp; Microsoft Academic Search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F6F1D1-B090-423B-8CC8-977398F958B1}"/>
              </a:ext>
            </a:extLst>
          </p:cNvPr>
          <p:cNvSpPr txBox="1"/>
          <p:nvPr/>
        </p:nvSpPr>
        <p:spPr>
          <a:xfrm>
            <a:off x="724223" y="5978108"/>
            <a:ext cx="340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legacy approach required lot of Sweat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4D383-FCD0-4502-A668-4DA30A6F4B8C}"/>
              </a:ext>
            </a:extLst>
          </p:cNvPr>
          <p:cNvSpPr/>
          <p:nvPr/>
        </p:nvSpPr>
        <p:spPr>
          <a:xfrm>
            <a:off x="349369" y="989006"/>
            <a:ext cx="4229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List of publications in which the Anna University  author was first or last author.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List of publications in which the Anna University author was first or last author, appearing in journals of impact factor &gt;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88055-92AB-4FA8-A03F-3183694FC868}"/>
              </a:ext>
            </a:extLst>
          </p:cNvPr>
          <p:cNvSpPr txBox="1"/>
          <p:nvPr/>
        </p:nvSpPr>
        <p:spPr>
          <a:xfrm>
            <a:off x="589643" y="207225"/>
            <a:ext cx="34891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Request from the Administration</a:t>
            </a:r>
            <a:endParaRPr lang="id-ID" sz="2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39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2" grpId="0"/>
      <p:bldP spid="23" grpId="0"/>
      <p:bldP spid="2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C5105C-5171-41B4-BE85-BCB29F944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17"/>
          <a:stretch/>
        </p:blipFill>
        <p:spPr>
          <a:xfrm>
            <a:off x="8523247" y="1783205"/>
            <a:ext cx="2728912" cy="3400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5F276-C911-4682-BB68-1200A3A14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539"/>
          <a:stretch/>
        </p:blipFill>
        <p:spPr>
          <a:xfrm>
            <a:off x="1048305" y="1899885"/>
            <a:ext cx="2738438" cy="3400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06C8C-FC8D-4996-BE60-E41C5AECD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31" r="23213"/>
          <a:stretch/>
        </p:blipFill>
        <p:spPr>
          <a:xfrm>
            <a:off x="4607487" y="1747486"/>
            <a:ext cx="3018293" cy="3400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79F2A8-1AD6-4935-8002-9E8EA7787121}"/>
              </a:ext>
            </a:extLst>
          </p:cNvPr>
          <p:cNvSpPr txBox="1"/>
          <p:nvPr/>
        </p:nvSpPr>
        <p:spPr>
          <a:xfrm>
            <a:off x="557389" y="500058"/>
            <a:ext cx="8658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Why we need Faculty Research Information System?</a:t>
            </a:r>
          </a:p>
        </p:txBody>
      </p:sp>
    </p:spTree>
    <p:extLst>
      <p:ext uri="{BB962C8B-B14F-4D97-AF65-F5344CB8AC3E}">
        <p14:creationId xmlns:p14="http://schemas.microsoft.com/office/powerpoint/2010/main" val="127387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74" y="462615"/>
            <a:ext cx="974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+mj-lt"/>
              </a:rPr>
              <a:t>Faculty Research Information System / Profile Management System </a:t>
            </a:r>
            <a:endParaRPr lang="id-ID" sz="2000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55168"/>
              </p:ext>
            </p:extLst>
          </p:nvPr>
        </p:nvGraphicFramePr>
        <p:xfrm>
          <a:off x="413359" y="1408897"/>
          <a:ext cx="11274018" cy="5172108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6363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0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769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Software </a:t>
                      </a:r>
                    </a:p>
                  </a:txBody>
                  <a:tcPr marL="8540" marR="8540" marT="8541" marB="0" anchor="ctr">
                    <a:solidFill>
                      <a:srgbClr val="D149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Developed by</a:t>
                      </a:r>
                    </a:p>
                  </a:txBody>
                  <a:tcPr marL="8540" marR="8540" marT="8541" marB="0" anchor="ctr">
                    <a:solidFill>
                      <a:srgbClr val="D149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158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Activity Insight</a:t>
                      </a:r>
                    </a:p>
                  </a:txBody>
                  <a:tcPr marL="6350" marR="6350" marT="635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Measures</a:t>
                      </a:r>
                    </a:p>
                  </a:txBody>
                  <a:tcPr marL="6350" marR="6350" marT="6350" marB="0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47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Symplectic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Elements</a:t>
                      </a: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Symplectic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282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Elsevier's Pure</a:t>
                      </a:r>
                    </a:p>
                  </a:txBody>
                  <a:tcPr marL="6350" marR="6350" marT="635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Elsevier</a:t>
                      </a:r>
                    </a:p>
                  </a:txBody>
                  <a:tcPr marL="6350" marR="6350" marT="6350" marB="0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47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InCites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Thomson Reuters</a:t>
                      </a: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37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Pivot</a:t>
                      </a:r>
                    </a:p>
                  </a:txBody>
                  <a:tcPr marL="6350" marR="6350" marT="635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ProQuest, LLC</a:t>
                      </a:r>
                    </a:p>
                  </a:txBody>
                  <a:tcPr marL="6350" marR="6350" marT="6350" marB="0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098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Loop Research Profile</a:t>
                      </a: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Nature Publishing Group</a:t>
                      </a:r>
                    </a:p>
                  </a:txBody>
                  <a:tcPr marL="6350" marR="6350" marT="6350" marB="0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020068"/>
                  </a:ext>
                </a:extLst>
              </a:tr>
              <a:tr h="38714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Digital Vita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Center for Dental Informatics - University of Pittsburgh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047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Profiles Research Networking Software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Harvard University</a:t>
                      </a:r>
                    </a:p>
                  </a:txBody>
                  <a:tcPr marL="6350" marR="6350" marT="635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145201"/>
                  </a:ext>
                </a:extLst>
              </a:tr>
              <a:tr h="390473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VIVO</a:t>
                      </a:r>
                    </a:p>
                  </a:txBody>
                  <a:tcPr marL="6350" marR="6350" marT="6350" marB="0">
                    <a:solidFill>
                      <a:srgbClr val="EEB9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Cornell /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Duraspace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>
                    <a:solidFill>
                      <a:srgbClr val="EEB9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229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4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3">
            <a:extLst>
              <a:ext uri="{FF2B5EF4-FFF2-40B4-BE49-F238E27FC236}">
                <a16:creationId xmlns:a16="http://schemas.microsoft.com/office/drawing/2014/main" id="{13BBB61F-D9EA-439E-A149-418566D99813}"/>
              </a:ext>
            </a:extLst>
          </p:cNvPr>
          <p:cNvSpPr>
            <a:spLocks/>
          </p:cNvSpPr>
          <p:nvPr/>
        </p:nvSpPr>
        <p:spPr bwMode="auto">
          <a:xfrm rot="8176420">
            <a:off x="9886934" y="2114388"/>
            <a:ext cx="364738" cy="41005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6" name="Freeform 69">
            <a:extLst>
              <a:ext uri="{FF2B5EF4-FFF2-40B4-BE49-F238E27FC236}">
                <a16:creationId xmlns:a16="http://schemas.microsoft.com/office/drawing/2014/main" id="{78AF20DD-720F-4EC7-9D13-574F486DE8F1}"/>
              </a:ext>
            </a:extLst>
          </p:cNvPr>
          <p:cNvSpPr>
            <a:spLocks/>
          </p:cNvSpPr>
          <p:nvPr/>
        </p:nvSpPr>
        <p:spPr bwMode="auto">
          <a:xfrm rot="8492870">
            <a:off x="10636333" y="1997042"/>
            <a:ext cx="349027" cy="37892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F1A16722-33A3-4D0E-8DB1-B9818BD9CB0A}"/>
              </a:ext>
            </a:extLst>
          </p:cNvPr>
          <p:cNvSpPr>
            <a:spLocks/>
          </p:cNvSpPr>
          <p:nvPr/>
        </p:nvSpPr>
        <p:spPr bwMode="auto">
          <a:xfrm rot="8492870">
            <a:off x="10592801" y="2523475"/>
            <a:ext cx="349027" cy="37892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DFCC3A-2D85-42AF-A595-191E2546F702}"/>
              </a:ext>
            </a:extLst>
          </p:cNvPr>
          <p:cNvSpPr txBox="1"/>
          <p:nvPr/>
        </p:nvSpPr>
        <p:spPr>
          <a:xfrm>
            <a:off x="1138476" y="1208008"/>
            <a:ext cx="2420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800" dirty="0">
                <a:solidFill>
                  <a:srgbClr val="0070C0"/>
                </a:solidFill>
                <a:latin typeface="+mj-lt"/>
              </a:rPr>
              <a:t>VIVO Journey</a:t>
            </a: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1D9631-5FF8-4D3A-A635-FEC47DE171A9}"/>
              </a:ext>
            </a:extLst>
          </p:cNvPr>
          <p:cNvGrpSpPr/>
          <p:nvPr/>
        </p:nvGrpSpPr>
        <p:grpSpPr>
          <a:xfrm>
            <a:off x="-5572856" y="3910219"/>
            <a:ext cx="18375313" cy="3419475"/>
            <a:chOff x="-5144192" y="3441875"/>
            <a:chExt cx="18375313" cy="3419475"/>
          </a:xfrm>
          <a:solidFill>
            <a:schemeClr val="accent6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66957A0-FF31-42B9-8B3C-912AE0DDC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5144192" y="3441875"/>
              <a:ext cx="9191625" cy="3419475"/>
            </a:xfrm>
            <a:custGeom>
              <a:avLst/>
              <a:gdLst>
                <a:gd name="T0" fmla="*/ 2136 w 2448"/>
                <a:gd name="T1" fmla="*/ 280 h 908"/>
                <a:gd name="T2" fmla="*/ 1608 w 2448"/>
                <a:gd name="T3" fmla="*/ 328 h 908"/>
                <a:gd name="T4" fmla="*/ 1196 w 2448"/>
                <a:gd name="T5" fmla="*/ 400 h 908"/>
                <a:gd name="T6" fmla="*/ 535 w 2448"/>
                <a:gd name="T7" fmla="*/ 396 h 908"/>
                <a:gd name="T8" fmla="*/ 212 w 2448"/>
                <a:gd name="T9" fmla="*/ 468 h 908"/>
                <a:gd name="T10" fmla="*/ 0 w 2448"/>
                <a:gd name="T11" fmla="*/ 368 h 908"/>
                <a:gd name="T12" fmla="*/ 0 w 2448"/>
                <a:gd name="T13" fmla="*/ 612 h 908"/>
                <a:gd name="T14" fmla="*/ 0 w 2448"/>
                <a:gd name="T15" fmla="*/ 664 h 908"/>
                <a:gd name="T16" fmla="*/ 0 w 2448"/>
                <a:gd name="T17" fmla="*/ 908 h 908"/>
                <a:gd name="T18" fmla="*/ 2448 w 2448"/>
                <a:gd name="T19" fmla="*/ 908 h 908"/>
                <a:gd name="T20" fmla="*/ 2448 w 2448"/>
                <a:gd name="T21" fmla="*/ 664 h 908"/>
                <a:gd name="T22" fmla="*/ 2448 w 2448"/>
                <a:gd name="T23" fmla="*/ 612 h 908"/>
                <a:gd name="T24" fmla="*/ 2448 w 2448"/>
                <a:gd name="T25" fmla="*/ 368 h 908"/>
                <a:gd name="T26" fmla="*/ 2136 w 2448"/>
                <a:gd name="T27" fmla="*/ 28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8" h="908">
                  <a:moveTo>
                    <a:pt x="2136" y="280"/>
                  </a:moveTo>
                  <a:cubicBezTo>
                    <a:pt x="1916" y="0"/>
                    <a:pt x="1608" y="328"/>
                    <a:pt x="1608" y="328"/>
                  </a:cubicBezTo>
                  <a:cubicBezTo>
                    <a:pt x="1364" y="580"/>
                    <a:pt x="1196" y="400"/>
                    <a:pt x="1196" y="400"/>
                  </a:cubicBezTo>
                  <a:cubicBezTo>
                    <a:pt x="896" y="88"/>
                    <a:pt x="535" y="396"/>
                    <a:pt x="535" y="396"/>
                  </a:cubicBezTo>
                  <a:cubicBezTo>
                    <a:pt x="365" y="584"/>
                    <a:pt x="212" y="468"/>
                    <a:pt x="212" y="468"/>
                  </a:cubicBezTo>
                  <a:cubicBezTo>
                    <a:pt x="104" y="364"/>
                    <a:pt x="0" y="368"/>
                    <a:pt x="0" y="368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0" y="664"/>
                    <a:pt x="0" y="664"/>
                    <a:pt x="0" y="664"/>
                  </a:cubicBezTo>
                  <a:cubicBezTo>
                    <a:pt x="0" y="908"/>
                    <a:pt x="0" y="908"/>
                    <a:pt x="0" y="908"/>
                  </a:cubicBezTo>
                  <a:cubicBezTo>
                    <a:pt x="2448" y="908"/>
                    <a:pt x="2448" y="908"/>
                    <a:pt x="2448" y="908"/>
                  </a:cubicBezTo>
                  <a:cubicBezTo>
                    <a:pt x="2448" y="664"/>
                    <a:pt x="2448" y="664"/>
                    <a:pt x="2448" y="664"/>
                  </a:cubicBezTo>
                  <a:cubicBezTo>
                    <a:pt x="2448" y="612"/>
                    <a:pt x="2448" y="612"/>
                    <a:pt x="2448" y="612"/>
                  </a:cubicBezTo>
                  <a:cubicBezTo>
                    <a:pt x="2448" y="368"/>
                    <a:pt x="2448" y="368"/>
                    <a:pt x="2448" y="368"/>
                  </a:cubicBezTo>
                  <a:cubicBezTo>
                    <a:pt x="2204" y="372"/>
                    <a:pt x="2136" y="280"/>
                    <a:pt x="2136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642950C-4C6D-46EF-AE7D-6865147C6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9496" y="3441875"/>
              <a:ext cx="9191625" cy="3419475"/>
            </a:xfrm>
            <a:custGeom>
              <a:avLst/>
              <a:gdLst>
                <a:gd name="T0" fmla="*/ 2136 w 2448"/>
                <a:gd name="T1" fmla="*/ 280 h 908"/>
                <a:gd name="T2" fmla="*/ 1608 w 2448"/>
                <a:gd name="T3" fmla="*/ 328 h 908"/>
                <a:gd name="T4" fmla="*/ 1196 w 2448"/>
                <a:gd name="T5" fmla="*/ 400 h 908"/>
                <a:gd name="T6" fmla="*/ 535 w 2448"/>
                <a:gd name="T7" fmla="*/ 396 h 908"/>
                <a:gd name="T8" fmla="*/ 212 w 2448"/>
                <a:gd name="T9" fmla="*/ 468 h 908"/>
                <a:gd name="T10" fmla="*/ 0 w 2448"/>
                <a:gd name="T11" fmla="*/ 368 h 908"/>
                <a:gd name="T12" fmla="*/ 0 w 2448"/>
                <a:gd name="T13" fmla="*/ 612 h 908"/>
                <a:gd name="T14" fmla="*/ 0 w 2448"/>
                <a:gd name="T15" fmla="*/ 664 h 908"/>
                <a:gd name="T16" fmla="*/ 0 w 2448"/>
                <a:gd name="T17" fmla="*/ 908 h 908"/>
                <a:gd name="T18" fmla="*/ 2448 w 2448"/>
                <a:gd name="T19" fmla="*/ 908 h 908"/>
                <a:gd name="T20" fmla="*/ 2448 w 2448"/>
                <a:gd name="T21" fmla="*/ 664 h 908"/>
                <a:gd name="T22" fmla="*/ 2448 w 2448"/>
                <a:gd name="T23" fmla="*/ 612 h 908"/>
                <a:gd name="T24" fmla="*/ 2448 w 2448"/>
                <a:gd name="T25" fmla="*/ 368 h 908"/>
                <a:gd name="T26" fmla="*/ 2136 w 2448"/>
                <a:gd name="T27" fmla="*/ 28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8" h="908">
                  <a:moveTo>
                    <a:pt x="2136" y="280"/>
                  </a:moveTo>
                  <a:cubicBezTo>
                    <a:pt x="1916" y="0"/>
                    <a:pt x="1608" y="328"/>
                    <a:pt x="1608" y="328"/>
                  </a:cubicBezTo>
                  <a:cubicBezTo>
                    <a:pt x="1364" y="580"/>
                    <a:pt x="1196" y="400"/>
                    <a:pt x="1196" y="400"/>
                  </a:cubicBezTo>
                  <a:cubicBezTo>
                    <a:pt x="896" y="88"/>
                    <a:pt x="535" y="396"/>
                    <a:pt x="535" y="396"/>
                  </a:cubicBezTo>
                  <a:cubicBezTo>
                    <a:pt x="365" y="584"/>
                    <a:pt x="212" y="468"/>
                    <a:pt x="212" y="468"/>
                  </a:cubicBezTo>
                  <a:cubicBezTo>
                    <a:pt x="104" y="364"/>
                    <a:pt x="0" y="368"/>
                    <a:pt x="0" y="368"/>
                  </a:cubicBezTo>
                  <a:cubicBezTo>
                    <a:pt x="0" y="612"/>
                    <a:pt x="0" y="612"/>
                    <a:pt x="0" y="612"/>
                  </a:cubicBezTo>
                  <a:cubicBezTo>
                    <a:pt x="0" y="664"/>
                    <a:pt x="0" y="664"/>
                    <a:pt x="0" y="664"/>
                  </a:cubicBezTo>
                  <a:cubicBezTo>
                    <a:pt x="0" y="908"/>
                    <a:pt x="0" y="908"/>
                    <a:pt x="0" y="908"/>
                  </a:cubicBezTo>
                  <a:cubicBezTo>
                    <a:pt x="2448" y="908"/>
                    <a:pt x="2448" y="908"/>
                    <a:pt x="2448" y="908"/>
                  </a:cubicBezTo>
                  <a:cubicBezTo>
                    <a:pt x="2448" y="664"/>
                    <a:pt x="2448" y="664"/>
                    <a:pt x="2448" y="664"/>
                  </a:cubicBezTo>
                  <a:cubicBezTo>
                    <a:pt x="2448" y="612"/>
                    <a:pt x="2448" y="612"/>
                    <a:pt x="2448" y="612"/>
                  </a:cubicBezTo>
                  <a:cubicBezTo>
                    <a:pt x="2448" y="368"/>
                    <a:pt x="2448" y="368"/>
                    <a:pt x="2448" y="368"/>
                  </a:cubicBezTo>
                  <a:cubicBezTo>
                    <a:pt x="2204" y="372"/>
                    <a:pt x="2136" y="280"/>
                    <a:pt x="2136" y="2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D172023-2332-4058-BB9D-1D83DBA66010}"/>
              </a:ext>
            </a:extLst>
          </p:cNvPr>
          <p:cNvSpPr txBox="1"/>
          <p:nvPr/>
        </p:nvSpPr>
        <p:spPr>
          <a:xfrm>
            <a:off x="729305" y="5415834"/>
            <a:ext cx="925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+mj-lt"/>
              </a:rPr>
              <a:t>Born</a:t>
            </a:r>
            <a:endParaRPr lang="en-IN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+mj-lt"/>
              </a:rPr>
              <a:t>(2003)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2F22B7-0E37-425D-929E-5E6E310C3F47}"/>
              </a:ext>
            </a:extLst>
          </p:cNvPr>
          <p:cNvGrpSpPr/>
          <p:nvPr/>
        </p:nvGrpSpPr>
        <p:grpSpPr>
          <a:xfrm>
            <a:off x="2567483" y="4648409"/>
            <a:ext cx="692150" cy="1025526"/>
            <a:chOff x="2724150" y="4019063"/>
            <a:chExt cx="692150" cy="102552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C7F7D7-E752-4C41-B5AB-8092C559D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50" y="4585801"/>
              <a:ext cx="492125" cy="458788"/>
            </a:xfrm>
            <a:custGeom>
              <a:avLst/>
              <a:gdLst>
                <a:gd name="T0" fmla="*/ 38 w 54"/>
                <a:gd name="T1" fmla="*/ 23 h 51"/>
                <a:gd name="T2" fmla="*/ 36 w 54"/>
                <a:gd name="T3" fmla="*/ 0 h 51"/>
                <a:gd name="T4" fmla="*/ 24 w 54"/>
                <a:gd name="T5" fmla="*/ 0 h 51"/>
                <a:gd name="T6" fmla="*/ 25 w 54"/>
                <a:gd name="T7" fmla="*/ 17 h 51"/>
                <a:gd name="T8" fmla="*/ 25 w 54"/>
                <a:gd name="T9" fmla="*/ 17 h 51"/>
                <a:gd name="T10" fmla="*/ 24 w 54"/>
                <a:gd name="T11" fmla="*/ 20 h 51"/>
                <a:gd name="T12" fmla="*/ 24 w 54"/>
                <a:gd name="T13" fmla="*/ 20 h 51"/>
                <a:gd name="T14" fmla="*/ 24 w 54"/>
                <a:gd name="T15" fmla="*/ 20 h 51"/>
                <a:gd name="T16" fmla="*/ 18 w 54"/>
                <a:gd name="T17" fmla="*/ 31 h 51"/>
                <a:gd name="T18" fmla="*/ 0 w 54"/>
                <a:gd name="T19" fmla="*/ 49 h 51"/>
                <a:gd name="T20" fmla="*/ 18 w 54"/>
                <a:gd name="T21" fmla="*/ 37 h 51"/>
                <a:gd name="T22" fmla="*/ 28 w 54"/>
                <a:gd name="T23" fmla="*/ 28 h 51"/>
                <a:gd name="T24" fmla="*/ 30 w 54"/>
                <a:gd name="T25" fmla="*/ 32 h 51"/>
                <a:gd name="T26" fmla="*/ 36 w 54"/>
                <a:gd name="T27" fmla="*/ 51 h 51"/>
                <a:gd name="T28" fmla="*/ 33 w 54"/>
                <a:gd name="T29" fmla="*/ 29 h 51"/>
                <a:gd name="T30" fmla="*/ 33 w 54"/>
                <a:gd name="T31" fmla="*/ 28 h 51"/>
                <a:gd name="T32" fmla="*/ 43 w 54"/>
                <a:gd name="T33" fmla="*/ 32 h 51"/>
                <a:gd name="T34" fmla="*/ 54 w 54"/>
                <a:gd name="T35" fmla="*/ 44 h 51"/>
                <a:gd name="T36" fmla="*/ 47 w 54"/>
                <a:gd name="T37" fmla="*/ 33 h 51"/>
                <a:gd name="T38" fmla="*/ 38 w 54"/>
                <a:gd name="T39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51">
                  <a:moveTo>
                    <a:pt x="38" y="23"/>
                  </a:moveTo>
                  <a:cubicBezTo>
                    <a:pt x="41" y="14"/>
                    <a:pt x="39" y="7"/>
                    <a:pt x="3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5"/>
                    <a:pt x="27" y="11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8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3" y="23"/>
                    <a:pt x="20" y="27"/>
                    <a:pt x="18" y="31"/>
                  </a:cubicBezTo>
                  <a:cubicBezTo>
                    <a:pt x="13" y="38"/>
                    <a:pt x="0" y="49"/>
                    <a:pt x="0" y="49"/>
                  </a:cubicBezTo>
                  <a:cubicBezTo>
                    <a:pt x="0" y="49"/>
                    <a:pt x="13" y="41"/>
                    <a:pt x="18" y="37"/>
                  </a:cubicBezTo>
                  <a:cubicBezTo>
                    <a:pt x="20" y="35"/>
                    <a:pt x="25" y="31"/>
                    <a:pt x="28" y="28"/>
                  </a:cubicBezTo>
                  <a:cubicBezTo>
                    <a:pt x="29" y="29"/>
                    <a:pt x="30" y="31"/>
                    <a:pt x="30" y="32"/>
                  </a:cubicBezTo>
                  <a:cubicBezTo>
                    <a:pt x="31" y="38"/>
                    <a:pt x="36" y="51"/>
                    <a:pt x="36" y="51"/>
                  </a:cubicBezTo>
                  <a:cubicBezTo>
                    <a:pt x="36" y="51"/>
                    <a:pt x="33" y="36"/>
                    <a:pt x="33" y="29"/>
                  </a:cubicBezTo>
                  <a:cubicBezTo>
                    <a:pt x="33" y="29"/>
                    <a:pt x="33" y="28"/>
                    <a:pt x="33" y="28"/>
                  </a:cubicBezTo>
                  <a:cubicBezTo>
                    <a:pt x="36" y="29"/>
                    <a:pt x="40" y="30"/>
                    <a:pt x="43" y="32"/>
                  </a:cubicBezTo>
                  <a:cubicBezTo>
                    <a:pt x="47" y="35"/>
                    <a:pt x="54" y="44"/>
                    <a:pt x="54" y="44"/>
                  </a:cubicBezTo>
                  <a:cubicBezTo>
                    <a:pt x="54" y="44"/>
                    <a:pt x="49" y="36"/>
                    <a:pt x="47" y="33"/>
                  </a:cubicBezTo>
                  <a:cubicBezTo>
                    <a:pt x="45" y="30"/>
                    <a:pt x="40" y="25"/>
                    <a:pt x="38" y="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F9D60F5-B3B2-418D-99E1-F27FC427C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675" y="4019063"/>
              <a:ext cx="555625" cy="566738"/>
            </a:xfrm>
            <a:custGeom>
              <a:avLst/>
              <a:gdLst>
                <a:gd name="T0" fmla="*/ 52 w 61"/>
                <a:gd name="T1" fmla="*/ 6 h 63"/>
                <a:gd name="T2" fmla="*/ 20 w 61"/>
                <a:gd name="T3" fmla="*/ 12 h 63"/>
                <a:gd name="T4" fmla="*/ 9 w 61"/>
                <a:gd name="T5" fmla="*/ 27 h 63"/>
                <a:gd name="T6" fmla="*/ 9 w 61"/>
                <a:gd name="T7" fmla="*/ 63 h 63"/>
                <a:gd name="T8" fmla="*/ 21 w 61"/>
                <a:gd name="T9" fmla="*/ 63 h 63"/>
                <a:gd name="T10" fmla="*/ 12 w 61"/>
                <a:gd name="T11" fmla="*/ 37 h 63"/>
                <a:gd name="T12" fmla="*/ 14 w 61"/>
                <a:gd name="T13" fmla="*/ 30 h 63"/>
                <a:gd name="T14" fmla="*/ 33 w 61"/>
                <a:gd name="T15" fmla="*/ 16 h 63"/>
                <a:gd name="T16" fmla="*/ 37 w 61"/>
                <a:gd name="T17" fmla="*/ 15 h 63"/>
                <a:gd name="T18" fmla="*/ 44 w 61"/>
                <a:gd name="T19" fmla="*/ 13 h 63"/>
                <a:gd name="T20" fmla="*/ 52 w 61"/>
                <a:gd name="T21" fmla="*/ 10 h 63"/>
                <a:gd name="T22" fmla="*/ 44 w 61"/>
                <a:gd name="T23" fmla="*/ 14 h 63"/>
                <a:gd name="T24" fmla="*/ 38 w 61"/>
                <a:gd name="T25" fmla="*/ 17 h 63"/>
                <a:gd name="T26" fmla="*/ 33 w 61"/>
                <a:gd name="T27" fmla="*/ 18 h 63"/>
                <a:gd name="T28" fmla="*/ 26 w 61"/>
                <a:gd name="T29" fmla="*/ 22 h 63"/>
                <a:gd name="T30" fmla="*/ 21 w 61"/>
                <a:gd name="T31" fmla="*/ 25 h 63"/>
                <a:gd name="T32" fmla="*/ 17 w 61"/>
                <a:gd name="T33" fmla="*/ 31 h 63"/>
                <a:gd name="T34" fmla="*/ 15 w 61"/>
                <a:gd name="T35" fmla="*/ 42 h 63"/>
                <a:gd name="T36" fmla="*/ 22 w 61"/>
                <a:gd name="T37" fmla="*/ 44 h 63"/>
                <a:gd name="T38" fmla="*/ 61 w 61"/>
                <a:gd name="T39" fmla="*/ 0 h 63"/>
                <a:gd name="T40" fmla="*/ 52 w 61"/>
                <a:gd name="T41" fmla="*/ 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3">
                  <a:moveTo>
                    <a:pt x="52" y="6"/>
                  </a:moveTo>
                  <a:cubicBezTo>
                    <a:pt x="46" y="7"/>
                    <a:pt x="32" y="6"/>
                    <a:pt x="20" y="12"/>
                  </a:cubicBezTo>
                  <a:cubicBezTo>
                    <a:pt x="13" y="16"/>
                    <a:pt x="10" y="22"/>
                    <a:pt x="9" y="27"/>
                  </a:cubicBezTo>
                  <a:cubicBezTo>
                    <a:pt x="0" y="41"/>
                    <a:pt x="6" y="52"/>
                    <a:pt x="9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7" y="55"/>
                    <a:pt x="12" y="46"/>
                    <a:pt x="12" y="37"/>
                  </a:cubicBezTo>
                  <a:cubicBezTo>
                    <a:pt x="12" y="34"/>
                    <a:pt x="13" y="32"/>
                    <a:pt x="14" y="30"/>
                  </a:cubicBezTo>
                  <a:cubicBezTo>
                    <a:pt x="20" y="20"/>
                    <a:pt x="31" y="17"/>
                    <a:pt x="33" y="16"/>
                  </a:cubicBezTo>
                  <a:cubicBezTo>
                    <a:pt x="33" y="16"/>
                    <a:pt x="35" y="16"/>
                    <a:pt x="37" y="15"/>
                  </a:cubicBezTo>
                  <a:cubicBezTo>
                    <a:pt x="39" y="15"/>
                    <a:pt x="42" y="14"/>
                    <a:pt x="44" y="13"/>
                  </a:cubicBezTo>
                  <a:cubicBezTo>
                    <a:pt x="48" y="12"/>
                    <a:pt x="52" y="10"/>
                    <a:pt x="52" y="10"/>
                  </a:cubicBezTo>
                  <a:cubicBezTo>
                    <a:pt x="52" y="10"/>
                    <a:pt x="48" y="12"/>
                    <a:pt x="44" y="14"/>
                  </a:cubicBezTo>
                  <a:cubicBezTo>
                    <a:pt x="42" y="15"/>
                    <a:pt x="40" y="16"/>
                    <a:pt x="38" y="17"/>
                  </a:cubicBezTo>
                  <a:cubicBezTo>
                    <a:pt x="36" y="17"/>
                    <a:pt x="34" y="18"/>
                    <a:pt x="33" y="18"/>
                  </a:cubicBezTo>
                  <a:cubicBezTo>
                    <a:pt x="32" y="19"/>
                    <a:pt x="29" y="19"/>
                    <a:pt x="26" y="22"/>
                  </a:cubicBezTo>
                  <a:cubicBezTo>
                    <a:pt x="24" y="23"/>
                    <a:pt x="23" y="24"/>
                    <a:pt x="21" y="25"/>
                  </a:cubicBezTo>
                  <a:cubicBezTo>
                    <a:pt x="19" y="27"/>
                    <a:pt x="18" y="29"/>
                    <a:pt x="17" y="31"/>
                  </a:cubicBezTo>
                  <a:cubicBezTo>
                    <a:pt x="15" y="34"/>
                    <a:pt x="15" y="38"/>
                    <a:pt x="15" y="42"/>
                  </a:cubicBezTo>
                  <a:cubicBezTo>
                    <a:pt x="16" y="43"/>
                    <a:pt x="18" y="44"/>
                    <a:pt x="22" y="44"/>
                  </a:cubicBezTo>
                  <a:cubicBezTo>
                    <a:pt x="55" y="41"/>
                    <a:pt x="61" y="0"/>
                    <a:pt x="61" y="0"/>
                  </a:cubicBezTo>
                  <a:cubicBezTo>
                    <a:pt x="61" y="0"/>
                    <a:pt x="58" y="4"/>
                    <a:pt x="5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47D96E-1744-4D32-BF34-9CEA42F4A0CA}"/>
              </a:ext>
            </a:extLst>
          </p:cNvPr>
          <p:cNvGrpSpPr/>
          <p:nvPr/>
        </p:nvGrpSpPr>
        <p:grpSpPr>
          <a:xfrm>
            <a:off x="4119548" y="4802189"/>
            <a:ext cx="1190625" cy="1447801"/>
            <a:chOff x="4697413" y="3603625"/>
            <a:chExt cx="1190625" cy="1447801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F3A0DEE0-6CE4-4CFC-A28B-13AE50332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3603625"/>
              <a:ext cx="1190625" cy="1017588"/>
            </a:xfrm>
            <a:custGeom>
              <a:avLst/>
              <a:gdLst>
                <a:gd name="T0" fmla="*/ 103 w 113"/>
                <a:gd name="T1" fmla="*/ 6 h 97"/>
                <a:gd name="T2" fmla="*/ 70 w 113"/>
                <a:gd name="T3" fmla="*/ 13 h 97"/>
                <a:gd name="T4" fmla="*/ 58 w 113"/>
                <a:gd name="T5" fmla="*/ 26 h 97"/>
                <a:gd name="T6" fmla="*/ 54 w 113"/>
                <a:gd name="T7" fmla="*/ 35 h 97"/>
                <a:gd name="T8" fmla="*/ 45 w 113"/>
                <a:gd name="T9" fmla="*/ 24 h 97"/>
                <a:gd name="T10" fmla="*/ 32 w 113"/>
                <a:gd name="T11" fmla="*/ 14 h 97"/>
                <a:gd name="T12" fmla="*/ 8 w 113"/>
                <a:gd name="T13" fmla="*/ 16 h 97"/>
                <a:gd name="T14" fmla="*/ 0 w 113"/>
                <a:gd name="T15" fmla="*/ 14 h 97"/>
                <a:gd name="T16" fmla="*/ 39 w 113"/>
                <a:gd name="T17" fmla="*/ 38 h 97"/>
                <a:gd name="T18" fmla="*/ 43 w 113"/>
                <a:gd name="T19" fmla="*/ 34 h 97"/>
                <a:gd name="T20" fmla="*/ 39 w 113"/>
                <a:gd name="T21" fmla="*/ 27 h 97"/>
                <a:gd name="T22" fmla="*/ 35 w 113"/>
                <a:gd name="T23" fmla="*/ 24 h 97"/>
                <a:gd name="T24" fmla="*/ 30 w 113"/>
                <a:gd name="T25" fmla="*/ 22 h 97"/>
                <a:gd name="T26" fmla="*/ 24 w 113"/>
                <a:gd name="T27" fmla="*/ 21 h 97"/>
                <a:gd name="T28" fmla="*/ 21 w 113"/>
                <a:gd name="T29" fmla="*/ 21 h 97"/>
                <a:gd name="T30" fmla="*/ 15 w 113"/>
                <a:gd name="T31" fmla="*/ 21 h 97"/>
                <a:gd name="T32" fmla="*/ 9 w 113"/>
                <a:gd name="T33" fmla="*/ 20 h 97"/>
                <a:gd name="T34" fmla="*/ 15 w 113"/>
                <a:gd name="T35" fmla="*/ 20 h 97"/>
                <a:gd name="T36" fmla="*/ 20 w 113"/>
                <a:gd name="T37" fmla="*/ 20 h 97"/>
                <a:gd name="T38" fmla="*/ 24 w 113"/>
                <a:gd name="T39" fmla="*/ 20 h 97"/>
                <a:gd name="T40" fmla="*/ 39 w 113"/>
                <a:gd name="T41" fmla="*/ 24 h 97"/>
                <a:gd name="T42" fmla="*/ 43 w 113"/>
                <a:gd name="T43" fmla="*/ 29 h 97"/>
                <a:gd name="T44" fmla="*/ 44 w 113"/>
                <a:gd name="T45" fmla="*/ 30 h 97"/>
                <a:gd name="T46" fmla="*/ 44 w 113"/>
                <a:gd name="T47" fmla="*/ 30 h 97"/>
                <a:gd name="T48" fmla="*/ 53 w 113"/>
                <a:gd name="T49" fmla="*/ 48 h 97"/>
                <a:gd name="T50" fmla="*/ 59 w 113"/>
                <a:gd name="T51" fmla="*/ 94 h 97"/>
                <a:gd name="T52" fmla="*/ 59 w 113"/>
                <a:gd name="T53" fmla="*/ 94 h 97"/>
                <a:gd name="T54" fmla="*/ 58 w 113"/>
                <a:gd name="T55" fmla="*/ 97 h 97"/>
                <a:gd name="T56" fmla="*/ 75 w 113"/>
                <a:gd name="T57" fmla="*/ 97 h 97"/>
                <a:gd name="T58" fmla="*/ 62 w 113"/>
                <a:gd name="T59" fmla="*/ 36 h 97"/>
                <a:gd name="T60" fmla="*/ 63 w 113"/>
                <a:gd name="T61" fmla="*/ 32 h 97"/>
                <a:gd name="T62" fmla="*/ 83 w 113"/>
                <a:gd name="T63" fmla="*/ 17 h 97"/>
                <a:gd name="T64" fmla="*/ 88 w 113"/>
                <a:gd name="T65" fmla="*/ 16 h 97"/>
                <a:gd name="T66" fmla="*/ 95 w 113"/>
                <a:gd name="T67" fmla="*/ 14 h 97"/>
                <a:gd name="T68" fmla="*/ 103 w 113"/>
                <a:gd name="T69" fmla="*/ 11 h 97"/>
                <a:gd name="T70" fmla="*/ 95 w 113"/>
                <a:gd name="T71" fmla="*/ 15 h 97"/>
                <a:gd name="T72" fmla="*/ 88 w 113"/>
                <a:gd name="T73" fmla="*/ 18 h 97"/>
                <a:gd name="T74" fmla="*/ 83 w 113"/>
                <a:gd name="T75" fmla="*/ 20 h 97"/>
                <a:gd name="T76" fmla="*/ 76 w 113"/>
                <a:gd name="T77" fmla="*/ 23 h 97"/>
                <a:gd name="T78" fmla="*/ 70 w 113"/>
                <a:gd name="T79" fmla="*/ 27 h 97"/>
                <a:gd name="T80" fmla="*/ 66 w 113"/>
                <a:gd name="T81" fmla="*/ 33 h 97"/>
                <a:gd name="T82" fmla="*/ 63 w 113"/>
                <a:gd name="T83" fmla="*/ 44 h 97"/>
                <a:gd name="T84" fmla="*/ 71 w 113"/>
                <a:gd name="T85" fmla="*/ 47 h 97"/>
                <a:gd name="T86" fmla="*/ 113 w 113"/>
                <a:gd name="T87" fmla="*/ 0 h 97"/>
                <a:gd name="T88" fmla="*/ 103 w 113"/>
                <a:gd name="T89" fmla="*/ 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3" h="97">
                  <a:moveTo>
                    <a:pt x="103" y="6"/>
                  </a:moveTo>
                  <a:cubicBezTo>
                    <a:pt x="96" y="8"/>
                    <a:pt x="82" y="7"/>
                    <a:pt x="70" y="13"/>
                  </a:cubicBezTo>
                  <a:cubicBezTo>
                    <a:pt x="63" y="17"/>
                    <a:pt x="60" y="22"/>
                    <a:pt x="58" y="26"/>
                  </a:cubicBezTo>
                  <a:cubicBezTo>
                    <a:pt x="56" y="29"/>
                    <a:pt x="55" y="32"/>
                    <a:pt x="54" y="35"/>
                  </a:cubicBezTo>
                  <a:cubicBezTo>
                    <a:pt x="52" y="31"/>
                    <a:pt x="49" y="28"/>
                    <a:pt x="45" y="24"/>
                  </a:cubicBezTo>
                  <a:cubicBezTo>
                    <a:pt x="43" y="20"/>
                    <a:pt x="40" y="15"/>
                    <a:pt x="32" y="14"/>
                  </a:cubicBezTo>
                  <a:cubicBezTo>
                    <a:pt x="22" y="12"/>
                    <a:pt x="13" y="16"/>
                    <a:pt x="8" y="16"/>
                  </a:cubicBezTo>
                  <a:cubicBezTo>
                    <a:pt x="3" y="16"/>
                    <a:pt x="0" y="14"/>
                    <a:pt x="0" y="14"/>
                  </a:cubicBezTo>
                  <a:cubicBezTo>
                    <a:pt x="0" y="14"/>
                    <a:pt x="13" y="43"/>
                    <a:pt x="39" y="38"/>
                  </a:cubicBezTo>
                  <a:cubicBezTo>
                    <a:pt x="41" y="37"/>
                    <a:pt x="43" y="35"/>
                    <a:pt x="43" y="34"/>
                  </a:cubicBezTo>
                  <a:cubicBezTo>
                    <a:pt x="42" y="32"/>
                    <a:pt x="41" y="29"/>
                    <a:pt x="39" y="27"/>
                  </a:cubicBezTo>
                  <a:cubicBezTo>
                    <a:pt x="38" y="26"/>
                    <a:pt x="36" y="24"/>
                    <a:pt x="35" y="24"/>
                  </a:cubicBezTo>
                  <a:cubicBezTo>
                    <a:pt x="33" y="23"/>
                    <a:pt x="32" y="22"/>
                    <a:pt x="30" y="22"/>
                  </a:cubicBezTo>
                  <a:cubicBezTo>
                    <a:pt x="27" y="21"/>
                    <a:pt x="25" y="21"/>
                    <a:pt x="24" y="21"/>
                  </a:cubicBezTo>
                  <a:cubicBezTo>
                    <a:pt x="23" y="21"/>
                    <a:pt x="22" y="21"/>
                    <a:pt x="21" y="21"/>
                  </a:cubicBezTo>
                  <a:cubicBezTo>
                    <a:pt x="19" y="21"/>
                    <a:pt x="17" y="21"/>
                    <a:pt x="15" y="21"/>
                  </a:cubicBezTo>
                  <a:cubicBezTo>
                    <a:pt x="12" y="20"/>
                    <a:pt x="9" y="20"/>
                    <a:pt x="9" y="20"/>
                  </a:cubicBezTo>
                  <a:cubicBezTo>
                    <a:pt x="9" y="20"/>
                    <a:pt x="12" y="20"/>
                    <a:pt x="15" y="20"/>
                  </a:cubicBezTo>
                  <a:cubicBezTo>
                    <a:pt x="17" y="20"/>
                    <a:pt x="19" y="20"/>
                    <a:pt x="20" y="20"/>
                  </a:cubicBezTo>
                  <a:cubicBezTo>
                    <a:pt x="22" y="20"/>
                    <a:pt x="23" y="20"/>
                    <a:pt x="24" y="20"/>
                  </a:cubicBezTo>
                  <a:cubicBezTo>
                    <a:pt x="26" y="20"/>
                    <a:pt x="33" y="20"/>
                    <a:pt x="39" y="24"/>
                  </a:cubicBezTo>
                  <a:cubicBezTo>
                    <a:pt x="40" y="26"/>
                    <a:pt x="42" y="28"/>
                    <a:pt x="43" y="29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6"/>
                    <a:pt x="51" y="42"/>
                    <a:pt x="53" y="48"/>
                  </a:cubicBezTo>
                  <a:cubicBezTo>
                    <a:pt x="54" y="64"/>
                    <a:pt x="63" y="77"/>
                    <a:pt x="59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59" y="94"/>
                    <a:pt x="59" y="95"/>
                    <a:pt x="58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9" y="74"/>
                    <a:pt x="59" y="59"/>
                    <a:pt x="62" y="36"/>
                  </a:cubicBezTo>
                  <a:cubicBezTo>
                    <a:pt x="62" y="34"/>
                    <a:pt x="63" y="33"/>
                    <a:pt x="63" y="32"/>
                  </a:cubicBezTo>
                  <a:cubicBezTo>
                    <a:pt x="69" y="21"/>
                    <a:pt x="81" y="18"/>
                    <a:pt x="83" y="17"/>
                  </a:cubicBezTo>
                  <a:cubicBezTo>
                    <a:pt x="84" y="17"/>
                    <a:pt x="85" y="17"/>
                    <a:pt x="88" y="16"/>
                  </a:cubicBezTo>
                  <a:cubicBezTo>
                    <a:pt x="90" y="16"/>
                    <a:pt x="92" y="15"/>
                    <a:pt x="95" y="14"/>
                  </a:cubicBezTo>
                  <a:cubicBezTo>
                    <a:pt x="99" y="13"/>
                    <a:pt x="103" y="11"/>
                    <a:pt x="103" y="11"/>
                  </a:cubicBezTo>
                  <a:cubicBezTo>
                    <a:pt x="103" y="11"/>
                    <a:pt x="100" y="13"/>
                    <a:pt x="95" y="15"/>
                  </a:cubicBezTo>
                  <a:cubicBezTo>
                    <a:pt x="93" y="16"/>
                    <a:pt x="90" y="17"/>
                    <a:pt x="88" y="18"/>
                  </a:cubicBezTo>
                  <a:cubicBezTo>
                    <a:pt x="86" y="19"/>
                    <a:pt x="84" y="19"/>
                    <a:pt x="83" y="20"/>
                  </a:cubicBezTo>
                  <a:cubicBezTo>
                    <a:pt x="82" y="20"/>
                    <a:pt x="79" y="21"/>
                    <a:pt x="76" y="23"/>
                  </a:cubicBezTo>
                  <a:cubicBezTo>
                    <a:pt x="74" y="24"/>
                    <a:pt x="72" y="25"/>
                    <a:pt x="70" y="27"/>
                  </a:cubicBezTo>
                  <a:cubicBezTo>
                    <a:pt x="68" y="29"/>
                    <a:pt x="67" y="31"/>
                    <a:pt x="66" y="33"/>
                  </a:cubicBezTo>
                  <a:cubicBezTo>
                    <a:pt x="64" y="37"/>
                    <a:pt x="64" y="41"/>
                    <a:pt x="63" y="44"/>
                  </a:cubicBezTo>
                  <a:cubicBezTo>
                    <a:pt x="65" y="46"/>
                    <a:pt x="67" y="47"/>
                    <a:pt x="71" y="47"/>
                  </a:cubicBezTo>
                  <a:cubicBezTo>
                    <a:pt x="107" y="44"/>
                    <a:pt x="113" y="0"/>
                    <a:pt x="113" y="0"/>
                  </a:cubicBezTo>
                  <a:cubicBezTo>
                    <a:pt x="113" y="0"/>
                    <a:pt x="110" y="4"/>
                    <a:pt x="103" y="6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/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BD1A1124-9916-4043-B5B2-31E39697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688" y="4621213"/>
              <a:ext cx="663575" cy="430213"/>
            </a:xfrm>
            <a:custGeom>
              <a:avLst/>
              <a:gdLst>
                <a:gd name="T0" fmla="*/ 63 w 63"/>
                <a:gd name="T1" fmla="*/ 22 h 41"/>
                <a:gd name="T2" fmla="*/ 53 w 63"/>
                <a:gd name="T3" fmla="*/ 17 h 41"/>
                <a:gd name="T4" fmla="*/ 48 w 63"/>
                <a:gd name="T5" fmla="*/ 13 h 41"/>
                <a:gd name="T6" fmla="*/ 46 w 63"/>
                <a:gd name="T7" fmla="*/ 6 h 41"/>
                <a:gd name="T8" fmla="*/ 47 w 63"/>
                <a:gd name="T9" fmla="*/ 0 h 41"/>
                <a:gd name="T10" fmla="*/ 30 w 63"/>
                <a:gd name="T11" fmla="*/ 0 h 41"/>
                <a:gd name="T12" fmla="*/ 21 w 63"/>
                <a:gd name="T13" fmla="*/ 18 h 41"/>
                <a:gd name="T14" fmla="*/ 19 w 63"/>
                <a:gd name="T15" fmla="*/ 20 h 41"/>
                <a:gd name="T16" fmla="*/ 12 w 63"/>
                <a:gd name="T17" fmla="*/ 23 h 41"/>
                <a:gd name="T18" fmla="*/ 3 w 63"/>
                <a:gd name="T19" fmla="*/ 28 h 41"/>
                <a:gd name="T20" fmla="*/ 14 w 63"/>
                <a:gd name="T21" fmla="*/ 24 h 41"/>
                <a:gd name="T22" fmla="*/ 16 w 63"/>
                <a:gd name="T23" fmla="*/ 24 h 41"/>
                <a:gd name="T24" fmla="*/ 0 w 63"/>
                <a:gd name="T25" fmla="*/ 39 h 41"/>
                <a:gd name="T26" fmla="*/ 21 w 63"/>
                <a:gd name="T27" fmla="*/ 25 h 41"/>
                <a:gd name="T28" fmla="*/ 33 w 63"/>
                <a:gd name="T29" fmla="*/ 14 h 41"/>
                <a:gd name="T30" fmla="*/ 35 w 63"/>
                <a:gd name="T31" fmla="*/ 21 h 41"/>
                <a:gd name="T32" fmla="*/ 42 w 63"/>
                <a:gd name="T33" fmla="*/ 41 h 41"/>
                <a:gd name="T34" fmla="*/ 39 w 63"/>
                <a:gd name="T35" fmla="*/ 24 h 41"/>
                <a:gd name="T36" fmla="*/ 42 w 63"/>
                <a:gd name="T37" fmla="*/ 26 h 41"/>
                <a:gd name="T38" fmla="*/ 47 w 63"/>
                <a:gd name="T39" fmla="*/ 27 h 41"/>
                <a:gd name="T40" fmla="*/ 41 w 63"/>
                <a:gd name="T41" fmla="*/ 24 h 41"/>
                <a:gd name="T42" fmla="*/ 39 w 63"/>
                <a:gd name="T43" fmla="*/ 22 h 41"/>
                <a:gd name="T44" fmla="*/ 39 w 63"/>
                <a:gd name="T45" fmla="*/ 18 h 41"/>
                <a:gd name="T46" fmla="*/ 40 w 63"/>
                <a:gd name="T47" fmla="*/ 12 h 41"/>
                <a:gd name="T48" fmla="*/ 41 w 63"/>
                <a:gd name="T49" fmla="*/ 12 h 41"/>
                <a:gd name="T50" fmla="*/ 46 w 63"/>
                <a:gd name="T51" fmla="*/ 18 h 41"/>
                <a:gd name="T52" fmla="*/ 55 w 63"/>
                <a:gd name="T53" fmla="*/ 37 h 41"/>
                <a:gd name="T54" fmla="*/ 51 w 63"/>
                <a:gd name="T55" fmla="*/ 20 h 41"/>
                <a:gd name="T56" fmla="*/ 50 w 63"/>
                <a:gd name="T57" fmla="*/ 18 h 41"/>
                <a:gd name="T58" fmla="*/ 54 w 63"/>
                <a:gd name="T59" fmla="*/ 20 h 41"/>
                <a:gd name="T60" fmla="*/ 63 w 63"/>
                <a:gd name="T61" fmla="*/ 2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3" h="41">
                  <a:moveTo>
                    <a:pt x="63" y="22"/>
                  </a:moveTo>
                  <a:cubicBezTo>
                    <a:pt x="63" y="22"/>
                    <a:pt x="56" y="19"/>
                    <a:pt x="53" y="17"/>
                  </a:cubicBezTo>
                  <a:cubicBezTo>
                    <a:pt x="51" y="16"/>
                    <a:pt x="49" y="14"/>
                    <a:pt x="48" y="13"/>
                  </a:cubicBezTo>
                  <a:cubicBezTo>
                    <a:pt x="47" y="11"/>
                    <a:pt x="46" y="8"/>
                    <a:pt x="46" y="6"/>
                  </a:cubicBezTo>
                  <a:cubicBezTo>
                    <a:pt x="46" y="4"/>
                    <a:pt x="47" y="2"/>
                    <a:pt x="4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5"/>
                    <a:pt x="25" y="12"/>
                    <a:pt x="21" y="18"/>
                  </a:cubicBezTo>
                  <a:cubicBezTo>
                    <a:pt x="21" y="19"/>
                    <a:pt x="20" y="19"/>
                    <a:pt x="19" y="20"/>
                  </a:cubicBezTo>
                  <a:cubicBezTo>
                    <a:pt x="17" y="21"/>
                    <a:pt x="14" y="22"/>
                    <a:pt x="12" y="23"/>
                  </a:cubicBezTo>
                  <a:cubicBezTo>
                    <a:pt x="9" y="24"/>
                    <a:pt x="3" y="28"/>
                    <a:pt x="3" y="28"/>
                  </a:cubicBezTo>
                  <a:cubicBezTo>
                    <a:pt x="3" y="28"/>
                    <a:pt x="11" y="25"/>
                    <a:pt x="14" y="24"/>
                  </a:cubicBezTo>
                  <a:cubicBezTo>
                    <a:pt x="15" y="24"/>
                    <a:pt x="16" y="24"/>
                    <a:pt x="16" y="24"/>
                  </a:cubicBezTo>
                  <a:cubicBezTo>
                    <a:pt x="10" y="31"/>
                    <a:pt x="0" y="39"/>
                    <a:pt x="0" y="39"/>
                  </a:cubicBezTo>
                  <a:cubicBezTo>
                    <a:pt x="0" y="39"/>
                    <a:pt x="15" y="30"/>
                    <a:pt x="21" y="25"/>
                  </a:cubicBezTo>
                  <a:cubicBezTo>
                    <a:pt x="24" y="22"/>
                    <a:pt x="29" y="18"/>
                    <a:pt x="33" y="14"/>
                  </a:cubicBezTo>
                  <a:cubicBezTo>
                    <a:pt x="34" y="16"/>
                    <a:pt x="35" y="19"/>
                    <a:pt x="35" y="21"/>
                  </a:cubicBezTo>
                  <a:cubicBezTo>
                    <a:pt x="37" y="27"/>
                    <a:pt x="42" y="41"/>
                    <a:pt x="42" y="41"/>
                  </a:cubicBezTo>
                  <a:cubicBezTo>
                    <a:pt x="42" y="41"/>
                    <a:pt x="40" y="32"/>
                    <a:pt x="39" y="24"/>
                  </a:cubicBezTo>
                  <a:cubicBezTo>
                    <a:pt x="40" y="25"/>
                    <a:pt x="41" y="25"/>
                    <a:pt x="42" y="26"/>
                  </a:cubicBezTo>
                  <a:cubicBezTo>
                    <a:pt x="43" y="26"/>
                    <a:pt x="47" y="27"/>
                    <a:pt x="47" y="27"/>
                  </a:cubicBezTo>
                  <a:cubicBezTo>
                    <a:pt x="47" y="27"/>
                    <a:pt x="43" y="25"/>
                    <a:pt x="41" y="24"/>
                  </a:cubicBezTo>
                  <a:cubicBezTo>
                    <a:pt x="40" y="23"/>
                    <a:pt x="40" y="23"/>
                    <a:pt x="39" y="22"/>
                  </a:cubicBezTo>
                  <a:cubicBezTo>
                    <a:pt x="39" y="21"/>
                    <a:pt x="39" y="19"/>
                    <a:pt x="39" y="18"/>
                  </a:cubicBezTo>
                  <a:cubicBezTo>
                    <a:pt x="39" y="16"/>
                    <a:pt x="40" y="14"/>
                    <a:pt x="40" y="12"/>
                  </a:cubicBezTo>
                  <a:cubicBezTo>
                    <a:pt x="40" y="12"/>
                    <a:pt x="41" y="12"/>
                    <a:pt x="41" y="12"/>
                  </a:cubicBezTo>
                  <a:cubicBezTo>
                    <a:pt x="42" y="13"/>
                    <a:pt x="44" y="16"/>
                    <a:pt x="46" y="18"/>
                  </a:cubicBezTo>
                  <a:cubicBezTo>
                    <a:pt x="50" y="24"/>
                    <a:pt x="55" y="37"/>
                    <a:pt x="55" y="37"/>
                  </a:cubicBezTo>
                  <a:cubicBezTo>
                    <a:pt x="55" y="37"/>
                    <a:pt x="53" y="25"/>
                    <a:pt x="51" y="20"/>
                  </a:cubicBezTo>
                  <a:cubicBezTo>
                    <a:pt x="50" y="19"/>
                    <a:pt x="50" y="19"/>
                    <a:pt x="50" y="18"/>
                  </a:cubicBezTo>
                  <a:cubicBezTo>
                    <a:pt x="51" y="19"/>
                    <a:pt x="53" y="19"/>
                    <a:pt x="54" y="20"/>
                  </a:cubicBezTo>
                  <a:cubicBezTo>
                    <a:pt x="57" y="21"/>
                    <a:pt x="63" y="22"/>
                    <a:pt x="63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A8BE6E-356E-4C22-B82E-7A42EA790B58}"/>
              </a:ext>
            </a:extLst>
          </p:cNvPr>
          <p:cNvGrpSpPr/>
          <p:nvPr/>
        </p:nvGrpSpPr>
        <p:grpSpPr>
          <a:xfrm>
            <a:off x="6209293" y="3253860"/>
            <a:ext cx="1179914" cy="2125107"/>
            <a:chOff x="7354888" y="2000524"/>
            <a:chExt cx="1484312" cy="2673349"/>
          </a:xfrm>
        </p:grpSpPr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id="{39B08ED4-AF62-4CE6-8899-4CA404DD2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5850" y="2000524"/>
              <a:ext cx="1403350" cy="2108200"/>
            </a:xfrm>
            <a:custGeom>
              <a:avLst/>
              <a:gdLst>
                <a:gd name="T0" fmla="*/ 121 w 190"/>
                <a:gd name="T1" fmla="*/ 165 h 287"/>
                <a:gd name="T2" fmla="*/ 135 w 190"/>
                <a:gd name="T3" fmla="*/ 103 h 287"/>
                <a:gd name="T4" fmla="*/ 190 w 190"/>
                <a:gd name="T5" fmla="*/ 71 h 287"/>
                <a:gd name="T6" fmla="*/ 146 w 190"/>
                <a:gd name="T7" fmla="*/ 72 h 287"/>
                <a:gd name="T8" fmla="*/ 131 w 190"/>
                <a:gd name="T9" fmla="*/ 94 h 287"/>
                <a:gd name="T10" fmla="*/ 157 w 190"/>
                <a:gd name="T11" fmla="*/ 80 h 287"/>
                <a:gd name="T12" fmla="*/ 169 w 190"/>
                <a:gd name="T13" fmla="*/ 80 h 287"/>
                <a:gd name="T14" fmla="*/ 169 w 190"/>
                <a:gd name="T15" fmla="*/ 81 h 287"/>
                <a:gd name="T16" fmla="*/ 157 w 190"/>
                <a:gd name="T17" fmla="*/ 82 h 287"/>
                <a:gd name="T18" fmla="*/ 143 w 190"/>
                <a:gd name="T19" fmla="*/ 85 h 287"/>
                <a:gd name="T20" fmla="*/ 133 w 190"/>
                <a:gd name="T21" fmla="*/ 96 h 287"/>
                <a:gd name="T22" fmla="*/ 117 w 190"/>
                <a:gd name="T23" fmla="*/ 29 h 287"/>
                <a:gd name="T24" fmla="*/ 136 w 190"/>
                <a:gd name="T25" fmla="*/ 17 h 287"/>
                <a:gd name="T26" fmla="*/ 151 w 190"/>
                <a:gd name="T27" fmla="*/ 11 h 287"/>
                <a:gd name="T28" fmla="*/ 137 w 190"/>
                <a:gd name="T29" fmla="*/ 19 h 287"/>
                <a:gd name="T30" fmla="*/ 125 w 190"/>
                <a:gd name="T31" fmla="*/ 25 h 287"/>
                <a:gd name="T32" fmla="*/ 117 w 190"/>
                <a:gd name="T33" fmla="*/ 35 h 287"/>
                <a:gd name="T34" fmla="*/ 122 w 190"/>
                <a:gd name="T35" fmla="*/ 49 h 287"/>
                <a:gd name="T36" fmla="*/ 151 w 190"/>
                <a:gd name="T37" fmla="*/ 7 h 287"/>
                <a:gd name="T38" fmla="*/ 109 w 190"/>
                <a:gd name="T39" fmla="*/ 26 h 287"/>
                <a:gd name="T40" fmla="*/ 90 w 190"/>
                <a:gd name="T41" fmla="*/ 13 h 287"/>
                <a:gd name="T42" fmla="*/ 100 w 190"/>
                <a:gd name="T43" fmla="*/ 41 h 287"/>
                <a:gd name="T44" fmla="*/ 105 w 190"/>
                <a:gd name="T45" fmla="*/ 34 h 287"/>
                <a:gd name="T46" fmla="*/ 102 w 190"/>
                <a:gd name="T47" fmla="*/ 27 h 287"/>
                <a:gd name="T48" fmla="*/ 96 w 190"/>
                <a:gd name="T49" fmla="*/ 22 h 287"/>
                <a:gd name="T50" fmla="*/ 89 w 190"/>
                <a:gd name="T51" fmla="*/ 16 h 287"/>
                <a:gd name="T52" fmla="*/ 96 w 190"/>
                <a:gd name="T53" fmla="*/ 21 h 287"/>
                <a:gd name="T54" fmla="*/ 107 w 190"/>
                <a:gd name="T55" fmla="*/ 33 h 287"/>
                <a:gd name="T56" fmla="*/ 90 w 190"/>
                <a:gd name="T57" fmla="*/ 89 h 287"/>
                <a:gd name="T58" fmla="*/ 69 w 190"/>
                <a:gd name="T59" fmla="*/ 42 h 287"/>
                <a:gd name="T60" fmla="*/ 61 w 190"/>
                <a:gd name="T61" fmla="*/ 32 h 287"/>
                <a:gd name="T62" fmla="*/ 49 w 190"/>
                <a:gd name="T63" fmla="*/ 26 h 287"/>
                <a:gd name="T64" fmla="*/ 35 w 190"/>
                <a:gd name="T65" fmla="*/ 19 h 287"/>
                <a:gd name="T66" fmla="*/ 50 w 190"/>
                <a:gd name="T67" fmla="*/ 25 h 287"/>
                <a:gd name="T68" fmla="*/ 72 w 190"/>
                <a:gd name="T69" fmla="*/ 41 h 287"/>
                <a:gd name="T70" fmla="*/ 78 w 190"/>
                <a:gd name="T71" fmla="*/ 45 h 287"/>
                <a:gd name="T72" fmla="*/ 35 w 190"/>
                <a:gd name="T73" fmla="*/ 14 h 287"/>
                <a:gd name="T74" fmla="*/ 64 w 190"/>
                <a:gd name="T75" fmla="*/ 56 h 287"/>
                <a:gd name="T76" fmla="*/ 88 w 190"/>
                <a:gd name="T77" fmla="*/ 130 h 287"/>
                <a:gd name="T78" fmla="*/ 55 w 190"/>
                <a:gd name="T79" fmla="*/ 99 h 287"/>
                <a:gd name="T80" fmla="*/ 42 w 190"/>
                <a:gd name="T81" fmla="*/ 97 h 287"/>
                <a:gd name="T82" fmla="*/ 29 w 190"/>
                <a:gd name="T83" fmla="*/ 99 h 287"/>
                <a:gd name="T84" fmla="*/ 24 w 190"/>
                <a:gd name="T85" fmla="*/ 101 h 287"/>
                <a:gd name="T86" fmla="*/ 22 w 190"/>
                <a:gd name="T87" fmla="*/ 101 h 287"/>
                <a:gd name="T88" fmla="*/ 22 w 190"/>
                <a:gd name="T89" fmla="*/ 100 h 287"/>
                <a:gd name="T90" fmla="*/ 33 w 190"/>
                <a:gd name="T91" fmla="*/ 96 h 287"/>
                <a:gd name="T92" fmla="*/ 63 w 190"/>
                <a:gd name="T93" fmla="*/ 102 h 287"/>
                <a:gd name="T94" fmla="*/ 41 w 190"/>
                <a:gd name="T95" fmla="*/ 85 h 287"/>
                <a:gd name="T96" fmla="*/ 0 w 190"/>
                <a:gd name="T97" fmla="*/ 98 h 287"/>
                <a:gd name="T98" fmla="*/ 90 w 190"/>
                <a:gd name="T99" fmla="*/ 178 h 287"/>
                <a:gd name="T100" fmla="*/ 73 w 190"/>
                <a:gd name="T101" fmla="*/ 272 h 287"/>
                <a:gd name="T102" fmla="*/ 147 w 190"/>
                <a:gd name="T103" fmla="*/ 287 h 287"/>
                <a:gd name="T104" fmla="*/ 108 w 190"/>
                <a:gd name="T105" fmla="*/ 213 h 287"/>
                <a:gd name="T106" fmla="*/ 123 w 190"/>
                <a:gd name="T107" fmla="*/ 173 h 287"/>
                <a:gd name="T108" fmla="*/ 138 w 190"/>
                <a:gd name="T109" fmla="*/ 159 h 287"/>
                <a:gd name="T110" fmla="*/ 154 w 190"/>
                <a:gd name="T111" fmla="*/ 156 h 287"/>
                <a:gd name="T112" fmla="*/ 170 w 190"/>
                <a:gd name="T113" fmla="*/ 155 h 287"/>
                <a:gd name="T114" fmla="*/ 154 w 190"/>
                <a:gd name="T115" fmla="*/ 158 h 287"/>
                <a:gd name="T116" fmla="*/ 141 w 190"/>
                <a:gd name="T117" fmla="*/ 160 h 287"/>
                <a:gd name="T118" fmla="*/ 129 w 190"/>
                <a:gd name="T119" fmla="*/ 168 h 287"/>
                <a:gd name="T120" fmla="*/ 131 w 190"/>
                <a:gd name="T121" fmla="*/ 183 h 287"/>
                <a:gd name="T122" fmla="*/ 171 w 190"/>
                <a:gd name="T123" fmla="*/ 15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0" h="287">
                  <a:moveTo>
                    <a:pt x="137" y="150"/>
                  </a:moveTo>
                  <a:cubicBezTo>
                    <a:pt x="126" y="152"/>
                    <a:pt x="122" y="160"/>
                    <a:pt x="121" y="165"/>
                  </a:cubicBezTo>
                  <a:cubicBezTo>
                    <a:pt x="118" y="167"/>
                    <a:pt x="115" y="170"/>
                    <a:pt x="112" y="173"/>
                  </a:cubicBezTo>
                  <a:cubicBezTo>
                    <a:pt x="112" y="173"/>
                    <a:pt x="105" y="140"/>
                    <a:pt x="135" y="103"/>
                  </a:cubicBezTo>
                  <a:cubicBezTo>
                    <a:pt x="135" y="103"/>
                    <a:pt x="136" y="104"/>
                    <a:pt x="138" y="105"/>
                  </a:cubicBezTo>
                  <a:cubicBezTo>
                    <a:pt x="172" y="112"/>
                    <a:pt x="190" y="71"/>
                    <a:pt x="190" y="71"/>
                  </a:cubicBezTo>
                  <a:cubicBezTo>
                    <a:pt x="190" y="71"/>
                    <a:pt x="186" y="75"/>
                    <a:pt x="180" y="75"/>
                  </a:cubicBezTo>
                  <a:cubicBezTo>
                    <a:pt x="173" y="75"/>
                    <a:pt x="160" y="69"/>
                    <a:pt x="146" y="72"/>
                  </a:cubicBezTo>
                  <a:cubicBezTo>
                    <a:pt x="133" y="75"/>
                    <a:pt x="129" y="85"/>
                    <a:pt x="129" y="89"/>
                  </a:cubicBezTo>
                  <a:cubicBezTo>
                    <a:pt x="128" y="92"/>
                    <a:pt x="130" y="93"/>
                    <a:pt x="131" y="94"/>
                  </a:cubicBezTo>
                  <a:cubicBezTo>
                    <a:pt x="132" y="92"/>
                    <a:pt x="133" y="90"/>
                    <a:pt x="135" y="87"/>
                  </a:cubicBezTo>
                  <a:cubicBezTo>
                    <a:pt x="144" y="79"/>
                    <a:pt x="155" y="80"/>
                    <a:pt x="157" y="80"/>
                  </a:cubicBezTo>
                  <a:cubicBezTo>
                    <a:pt x="158" y="80"/>
                    <a:pt x="160" y="80"/>
                    <a:pt x="162" y="80"/>
                  </a:cubicBezTo>
                  <a:cubicBezTo>
                    <a:pt x="164" y="80"/>
                    <a:pt x="167" y="80"/>
                    <a:pt x="169" y="80"/>
                  </a:cubicBezTo>
                  <a:cubicBezTo>
                    <a:pt x="174" y="80"/>
                    <a:pt x="178" y="79"/>
                    <a:pt x="178" y="79"/>
                  </a:cubicBezTo>
                  <a:cubicBezTo>
                    <a:pt x="178" y="79"/>
                    <a:pt x="174" y="80"/>
                    <a:pt x="169" y="81"/>
                  </a:cubicBezTo>
                  <a:cubicBezTo>
                    <a:pt x="167" y="82"/>
                    <a:pt x="164" y="82"/>
                    <a:pt x="162" y="82"/>
                  </a:cubicBezTo>
                  <a:cubicBezTo>
                    <a:pt x="160" y="82"/>
                    <a:pt x="158" y="82"/>
                    <a:pt x="157" y="82"/>
                  </a:cubicBezTo>
                  <a:cubicBezTo>
                    <a:pt x="156" y="82"/>
                    <a:pt x="153" y="82"/>
                    <a:pt x="149" y="83"/>
                  </a:cubicBezTo>
                  <a:cubicBezTo>
                    <a:pt x="147" y="83"/>
                    <a:pt x="145" y="84"/>
                    <a:pt x="143" y="85"/>
                  </a:cubicBezTo>
                  <a:cubicBezTo>
                    <a:pt x="141" y="86"/>
                    <a:pt x="139" y="88"/>
                    <a:pt x="138" y="90"/>
                  </a:cubicBezTo>
                  <a:cubicBezTo>
                    <a:pt x="136" y="92"/>
                    <a:pt x="135" y="94"/>
                    <a:pt x="133" y="96"/>
                  </a:cubicBezTo>
                  <a:cubicBezTo>
                    <a:pt x="122" y="107"/>
                    <a:pt x="110" y="121"/>
                    <a:pt x="106" y="134"/>
                  </a:cubicBezTo>
                  <a:cubicBezTo>
                    <a:pt x="106" y="134"/>
                    <a:pt x="92" y="95"/>
                    <a:pt x="117" y="29"/>
                  </a:cubicBezTo>
                  <a:cubicBezTo>
                    <a:pt x="122" y="22"/>
                    <a:pt x="130" y="20"/>
                    <a:pt x="131" y="19"/>
                  </a:cubicBezTo>
                  <a:cubicBezTo>
                    <a:pt x="132" y="19"/>
                    <a:pt x="134" y="18"/>
                    <a:pt x="136" y="17"/>
                  </a:cubicBezTo>
                  <a:cubicBezTo>
                    <a:pt x="138" y="17"/>
                    <a:pt x="141" y="16"/>
                    <a:pt x="143" y="15"/>
                  </a:cubicBezTo>
                  <a:cubicBezTo>
                    <a:pt x="147" y="13"/>
                    <a:pt x="151" y="11"/>
                    <a:pt x="151" y="11"/>
                  </a:cubicBezTo>
                  <a:cubicBezTo>
                    <a:pt x="151" y="11"/>
                    <a:pt x="148" y="14"/>
                    <a:pt x="143" y="16"/>
                  </a:cubicBezTo>
                  <a:cubicBezTo>
                    <a:pt x="141" y="17"/>
                    <a:pt x="139" y="18"/>
                    <a:pt x="137" y="19"/>
                  </a:cubicBezTo>
                  <a:cubicBezTo>
                    <a:pt x="135" y="20"/>
                    <a:pt x="133" y="21"/>
                    <a:pt x="132" y="21"/>
                  </a:cubicBezTo>
                  <a:cubicBezTo>
                    <a:pt x="131" y="21"/>
                    <a:pt x="128" y="22"/>
                    <a:pt x="125" y="25"/>
                  </a:cubicBezTo>
                  <a:cubicBezTo>
                    <a:pt x="124" y="26"/>
                    <a:pt x="122" y="27"/>
                    <a:pt x="120" y="29"/>
                  </a:cubicBezTo>
                  <a:cubicBezTo>
                    <a:pt x="119" y="31"/>
                    <a:pt x="117" y="33"/>
                    <a:pt x="117" y="35"/>
                  </a:cubicBezTo>
                  <a:cubicBezTo>
                    <a:pt x="115" y="39"/>
                    <a:pt x="115" y="43"/>
                    <a:pt x="115" y="47"/>
                  </a:cubicBezTo>
                  <a:cubicBezTo>
                    <a:pt x="116" y="48"/>
                    <a:pt x="118" y="49"/>
                    <a:pt x="122" y="49"/>
                  </a:cubicBezTo>
                  <a:cubicBezTo>
                    <a:pt x="157" y="44"/>
                    <a:pt x="159" y="0"/>
                    <a:pt x="159" y="0"/>
                  </a:cubicBezTo>
                  <a:cubicBezTo>
                    <a:pt x="159" y="0"/>
                    <a:pt x="157" y="4"/>
                    <a:pt x="151" y="7"/>
                  </a:cubicBezTo>
                  <a:cubicBezTo>
                    <a:pt x="144" y="9"/>
                    <a:pt x="131" y="8"/>
                    <a:pt x="119" y="16"/>
                  </a:cubicBezTo>
                  <a:cubicBezTo>
                    <a:pt x="114" y="19"/>
                    <a:pt x="111" y="22"/>
                    <a:pt x="109" y="26"/>
                  </a:cubicBezTo>
                  <a:cubicBezTo>
                    <a:pt x="109" y="25"/>
                    <a:pt x="108" y="24"/>
                    <a:pt x="107" y="22"/>
                  </a:cubicBezTo>
                  <a:cubicBezTo>
                    <a:pt x="101" y="17"/>
                    <a:pt x="93" y="15"/>
                    <a:pt x="90" y="13"/>
                  </a:cubicBezTo>
                  <a:cubicBezTo>
                    <a:pt x="87" y="11"/>
                    <a:pt x="86" y="8"/>
                    <a:pt x="86" y="8"/>
                  </a:cubicBezTo>
                  <a:cubicBezTo>
                    <a:pt x="86" y="8"/>
                    <a:pt x="82" y="33"/>
                    <a:pt x="100" y="41"/>
                  </a:cubicBezTo>
                  <a:cubicBezTo>
                    <a:pt x="102" y="41"/>
                    <a:pt x="104" y="41"/>
                    <a:pt x="105" y="40"/>
                  </a:cubicBezTo>
                  <a:cubicBezTo>
                    <a:pt x="105" y="38"/>
                    <a:pt x="105" y="36"/>
                    <a:pt x="105" y="34"/>
                  </a:cubicBezTo>
                  <a:cubicBezTo>
                    <a:pt x="105" y="32"/>
                    <a:pt x="105" y="31"/>
                    <a:pt x="104" y="30"/>
                  </a:cubicBezTo>
                  <a:cubicBezTo>
                    <a:pt x="103" y="29"/>
                    <a:pt x="102" y="28"/>
                    <a:pt x="102" y="27"/>
                  </a:cubicBezTo>
                  <a:cubicBezTo>
                    <a:pt x="100" y="25"/>
                    <a:pt x="99" y="24"/>
                    <a:pt x="98" y="24"/>
                  </a:cubicBezTo>
                  <a:cubicBezTo>
                    <a:pt x="98" y="23"/>
                    <a:pt x="97" y="23"/>
                    <a:pt x="96" y="22"/>
                  </a:cubicBezTo>
                  <a:cubicBezTo>
                    <a:pt x="95" y="21"/>
                    <a:pt x="94" y="20"/>
                    <a:pt x="93" y="19"/>
                  </a:cubicBezTo>
                  <a:cubicBezTo>
                    <a:pt x="91" y="17"/>
                    <a:pt x="89" y="16"/>
                    <a:pt x="89" y="16"/>
                  </a:cubicBezTo>
                  <a:cubicBezTo>
                    <a:pt x="89" y="16"/>
                    <a:pt x="91" y="17"/>
                    <a:pt x="93" y="19"/>
                  </a:cubicBezTo>
                  <a:cubicBezTo>
                    <a:pt x="94" y="20"/>
                    <a:pt x="95" y="20"/>
                    <a:pt x="96" y="21"/>
                  </a:cubicBezTo>
                  <a:cubicBezTo>
                    <a:pt x="98" y="22"/>
                    <a:pt x="98" y="22"/>
                    <a:pt x="99" y="23"/>
                  </a:cubicBezTo>
                  <a:cubicBezTo>
                    <a:pt x="100" y="23"/>
                    <a:pt x="105" y="27"/>
                    <a:pt x="107" y="33"/>
                  </a:cubicBezTo>
                  <a:cubicBezTo>
                    <a:pt x="107" y="34"/>
                    <a:pt x="107" y="35"/>
                    <a:pt x="107" y="36"/>
                  </a:cubicBezTo>
                  <a:cubicBezTo>
                    <a:pt x="100" y="49"/>
                    <a:pt x="92" y="66"/>
                    <a:pt x="90" y="89"/>
                  </a:cubicBezTo>
                  <a:cubicBezTo>
                    <a:pt x="90" y="89"/>
                    <a:pt x="84" y="63"/>
                    <a:pt x="70" y="45"/>
                  </a:cubicBezTo>
                  <a:cubicBezTo>
                    <a:pt x="70" y="44"/>
                    <a:pt x="70" y="43"/>
                    <a:pt x="69" y="42"/>
                  </a:cubicBezTo>
                  <a:cubicBezTo>
                    <a:pt x="69" y="40"/>
                    <a:pt x="67" y="38"/>
                    <a:pt x="66" y="37"/>
                  </a:cubicBezTo>
                  <a:cubicBezTo>
                    <a:pt x="64" y="35"/>
                    <a:pt x="62" y="33"/>
                    <a:pt x="61" y="32"/>
                  </a:cubicBezTo>
                  <a:cubicBezTo>
                    <a:pt x="57" y="30"/>
                    <a:pt x="55" y="29"/>
                    <a:pt x="54" y="28"/>
                  </a:cubicBezTo>
                  <a:cubicBezTo>
                    <a:pt x="53" y="28"/>
                    <a:pt x="51" y="27"/>
                    <a:pt x="49" y="26"/>
                  </a:cubicBezTo>
                  <a:cubicBezTo>
                    <a:pt x="47" y="26"/>
                    <a:pt x="45" y="25"/>
                    <a:pt x="43" y="23"/>
                  </a:cubicBezTo>
                  <a:cubicBezTo>
                    <a:pt x="38" y="21"/>
                    <a:pt x="35" y="19"/>
                    <a:pt x="35" y="19"/>
                  </a:cubicBezTo>
                  <a:cubicBezTo>
                    <a:pt x="35" y="19"/>
                    <a:pt x="39" y="21"/>
                    <a:pt x="43" y="22"/>
                  </a:cubicBezTo>
                  <a:cubicBezTo>
                    <a:pt x="45" y="23"/>
                    <a:pt x="47" y="24"/>
                    <a:pt x="50" y="25"/>
                  </a:cubicBezTo>
                  <a:cubicBezTo>
                    <a:pt x="52" y="25"/>
                    <a:pt x="53" y="26"/>
                    <a:pt x="54" y="26"/>
                  </a:cubicBezTo>
                  <a:cubicBezTo>
                    <a:pt x="56" y="27"/>
                    <a:pt x="67" y="31"/>
                    <a:pt x="72" y="41"/>
                  </a:cubicBezTo>
                  <a:cubicBezTo>
                    <a:pt x="73" y="44"/>
                    <a:pt x="74" y="47"/>
                    <a:pt x="74" y="49"/>
                  </a:cubicBezTo>
                  <a:cubicBezTo>
                    <a:pt x="75" y="49"/>
                    <a:pt x="77" y="48"/>
                    <a:pt x="78" y="45"/>
                  </a:cubicBezTo>
                  <a:cubicBezTo>
                    <a:pt x="79" y="42"/>
                    <a:pt x="79" y="30"/>
                    <a:pt x="67" y="23"/>
                  </a:cubicBezTo>
                  <a:cubicBezTo>
                    <a:pt x="55" y="16"/>
                    <a:pt x="42" y="16"/>
                    <a:pt x="35" y="14"/>
                  </a:cubicBezTo>
                  <a:cubicBezTo>
                    <a:pt x="29" y="12"/>
                    <a:pt x="26" y="7"/>
                    <a:pt x="26" y="7"/>
                  </a:cubicBezTo>
                  <a:cubicBezTo>
                    <a:pt x="26" y="7"/>
                    <a:pt x="29" y="51"/>
                    <a:pt x="64" y="56"/>
                  </a:cubicBezTo>
                  <a:cubicBezTo>
                    <a:pt x="66" y="56"/>
                    <a:pt x="67" y="56"/>
                    <a:pt x="68" y="56"/>
                  </a:cubicBezTo>
                  <a:cubicBezTo>
                    <a:pt x="76" y="72"/>
                    <a:pt x="84" y="97"/>
                    <a:pt x="88" y="130"/>
                  </a:cubicBezTo>
                  <a:cubicBezTo>
                    <a:pt x="88" y="130"/>
                    <a:pt x="80" y="114"/>
                    <a:pt x="62" y="105"/>
                  </a:cubicBezTo>
                  <a:cubicBezTo>
                    <a:pt x="60" y="103"/>
                    <a:pt x="58" y="101"/>
                    <a:pt x="55" y="99"/>
                  </a:cubicBezTo>
                  <a:cubicBezTo>
                    <a:pt x="53" y="98"/>
                    <a:pt x="51" y="97"/>
                    <a:pt x="49" y="97"/>
                  </a:cubicBezTo>
                  <a:cubicBezTo>
                    <a:pt x="46" y="97"/>
                    <a:pt x="44" y="97"/>
                    <a:pt x="42" y="97"/>
                  </a:cubicBezTo>
                  <a:cubicBezTo>
                    <a:pt x="38" y="97"/>
                    <a:pt x="35" y="98"/>
                    <a:pt x="34" y="98"/>
                  </a:cubicBezTo>
                  <a:cubicBezTo>
                    <a:pt x="33" y="98"/>
                    <a:pt x="31" y="99"/>
                    <a:pt x="29" y="99"/>
                  </a:cubicBezTo>
                  <a:cubicBezTo>
                    <a:pt x="28" y="100"/>
                    <a:pt x="27" y="100"/>
                    <a:pt x="26" y="100"/>
                  </a:cubicBezTo>
                  <a:cubicBezTo>
                    <a:pt x="25" y="100"/>
                    <a:pt x="25" y="100"/>
                    <a:pt x="24" y="101"/>
                  </a:cubicBezTo>
                  <a:cubicBezTo>
                    <a:pt x="24" y="101"/>
                    <a:pt x="24" y="101"/>
                    <a:pt x="24" y="101"/>
                  </a:cubicBezTo>
                  <a:cubicBezTo>
                    <a:pt x="24" y="101"/>
                    <a:pt x="23" y="101"/>
                    <a:pt x="22" y="101"/>
                  </a:cubicBezTo>
                  <a:cubicBezTo>
                    <a:pt x="18" y="102"/>
                    <a:pt x="13" y="102"/>
                    <a:pt x="13" y="102"/>
                  </a:cubicBezTo>
                  <a:cubicBezTo>
                    <a:pt x="13" y="102"/>
                    <a:pt x="18" y="101"/>
                    <a:pt x="22" y="100"/>
                  </a:cubicBezTo>
                  <a:cubicBezTo>
                    <a:pt x="24" y="99"/>
                    <a:pt x="27" y="99"/>
                    <a:pt x="29" y="98"/>
                  </a:cubicBezTo>
                  <a:cubicBezTo>
                    <a:pt x="31" y="97"/>
                    <a:pt x="32" y="96"/>
                    <a:pt x="33" y="96"/>
                  </a:cubicBezTo>
                  <a:cubicBezTo>
                    <a:pt x="35" y="95"/>
                    <a:pt x="46" y="92"/>
                    <a:pt x="57" y="97"/>
                  </a:cubicBezTo>
                  <a:cubicBezTo>
                    <a:pt x="59" y="98"/>
                    <a:pt x="61" y="100"/>
                    <a:pt x="63" y="102"/>
                  </a:cubicBezTo>
                  <a:cubicBezTo>
                    <a:pt x="64" y="101"/>
                    <a:pt x="64" y="99"/>
                    <a:pt x="64" y="97"/>
                  </a:cubicBezTo>
                  <a:cubicBezTo>
                    <a:pt x="62" y="93"/>
                    <a:pt x="55" y="84"/>
                    <a:pt x="41" y="85"/>
                  </a:cubicBezTo>
                  <a:cubicBezTo>
                    <a:pt x="28" y="87"/>
                    <a:pt x="17" y="96"/>
                    <a:pt x="11" y="98"/>
                  </a:cubicBezTo>
                  <a:cubicBezTo>
                    <a:pt x="4" y="100"/>
                    <a:pt x="0" y="98"/>
                    <a:pt x="0" y="98"/>
                  </a:cubicBezTo>
                  <a:cubicBezTo>
                    <a:pt x="0" y="98"/>
                    <a:pt x="29" y="131"/>
                    <a:pt x="59" y="114"/>
                  </a:cubicBezTo>
                  <a:cubicBezTo>
                    <a:pt x="75" y="124"/>
                    <a:pt x="89" y="143"/>
                    <a:pt x="90" y="178"/>
                  </a:cubicBezTo>
                  <a:cubicBezTo>
                    <a:pt x="90" y="178"/>
                    <a:pt x="80" y="161"/>
                    <a:pt x="62" y="155"/>
                  </a:cubicBezTo>
                  <a:cubicBezTo>
                    <a:pt x="62" y="155"/>
                    <a:pt x="112" y="177"/>
                    <a:pt x="73" y="272"/>
                  </a:cubicBezTo>
                  <a:cubicBezTo>
                    <a:pt x="68" y="276"/>
                    <a:pt x="50" y="277"/>
                    <a:pt x="41" y="287"/>
                  </a:cubicBezTo>
                  <a:cubicBezTo>
                    <a:pt x="147" y="287"/>
                    <a:pt x="147" y="287"/>
                    <a:pt x="147" y="287"/>
                  </a:cubicBezTo>
                  <a:cubicBezTo>
                    <a:pt x="142" y="285"/>
                    <a:pt x="134" y="282"/>
                    <a:pt x="122" y="282"/>
                  </a:cubicBezTo>
                  <a:cubicBezTo>
                    <a:pt x="112" y="279"/>
                    <a:pt x="100" y="256"/>
                    <a:pt x="108" y="213"/>
                  </a:cubicBezTo>
                  <a:cubicBezTo>
                    <a:pt x="111" y="195"/>
                    <a:pt x="116" y="182"/>
                    <a:pt x="123" y="173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3" y="173"/>
                    <a:pt x="123" y="173"/>
                    <a:pt x="123" y="173"/>
                  </a:cubicBezTo>
                  <a:cubicBezTo>
                    <a:pt x="128" y="166"/>
                    <a:pt x="133" y="162"/>
                    <a:pt x="138" y="159"/>
                  </a:cubicBezTo>
                  <a:cubicBezTo>
                    <a:pt x="143" y="157"/>
                    <a:pt x="148" y="157"/>
                    <a:pt x="149" y="157"/>
                  </a:cubicBezTo>
                  <a:cubicBezTo>
                    <a:pt x="150" y="156"/>
                    <a:pt x="152" y="156"/>
                    <a:pt x="154" y="156"/>
                  </a:cubicBezTo>
                  <a:cubicBezTo>
                    <a:pt x="156" y="156"/>
                    <a:pt x="159" y="156"/>
                    <a:pt x="161" y="156"/>
                  </a:cubicBezTo>
                  <a:cubicBezTo>
                    <a:pt x="166" y="156"/>
                    <a:pt x="170" y="155"/>
                    <a:pt x="170" y="155"/>
                  </a:cubicBezTo>
                  <a:cubicBezTo>
                    <a:pt x="170" y="155"/>
                    <a:pt x="166" y="156"/>
                    <a:pt x="161" y="157"/>
                  </a:cubicBezTo>
                  <a:cubicBezTo>
                    <a:pt x="159" y="158"/>
                    <a:pt x="156" y="158"/>
                    <a:pt x="154" y="158"/>
                  </a:cubicBezTo>
                  <a:cubicBezTo>
                    <a:pt x="152" y="158"/>
                    <a:pt x="150" y="159"/>
                    <a:pt x="149" y="159"/>
                  </a:cubicBezTo>
                  <a:cubicBezTo>
                    <a:pt x="148" y="159"/>
                    <a:pt x="145" y="159"/>
                    <a:pt x="141" y="160"/>
                  </a:cubicBezTo>
                  <a:cubicBezTo>
                    <a:pt x="139" y="161"/>
                    <a:pt x="137" y="162"/>
                    <a:pt x="135" y="163"/>
                  </a:cubicBezTo>
                  <a:cubicBezTo>
                    <a:pt x="133" y="164"/>
                    <a:pt x="131" y="166"/>
                    <a:pt x="129" y="168"/>
                  </a:cubicBezTo>
                  <a:cubicBezTo>
                    <a:pt x="127" y="171"/>
                    <a:pt x="125" y="175"/>
                    <a:pt x="124" y="179"/>
                  </a:cubicBezTo>
                  <a:cubicBezTo>
                    <a:pt x="125" y="180"/>
                    <a:pt x="127" y="182"/>
                    <a:pt x="131" y="183"/>
                  </a:cubicBezTo>
                  <a:cubicBezTo>
                    <a:pt x="167" y="188"/>
                    <a:pt x="182" y="146"/>
                    <a:pt x="182" y="146"/>
                  </a:cubicBezTo>
                  <a:cubicBezTo>
                    <a:pt x="182" y="146"/>
                    <a:pt x="178" y="150"/>
                    <a:pt x="171" y="150"/>
                  </a:cubicBezTo>
                  <a:cubicBezTo>
                    <a:pt x="164" y="150"/>
                    <a:pt x="151" y="146"/>
                    <a:pt x="137" y="1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  <p:sp>
          <p:nvSpPr>
            <p:cNvPr id="21" name="Freeform 35">
              <a:extLst>
                <a:ext uri="{FF2B5EF4-FFF2-40B4-BE49-F238E27FC236}">
                  <a16:creationId xmlns:a16="http://schemas.microsoft.com/office/drawing/2014/main" id="{3D51CEFE-803E-4966-9EBF-92B2182D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88" y="4100786"/>
              <a:ext cx="1389063" cy="573087"/>
            </a:xfrm>
            <a:custGeom>
              <a:avLst/>
              <a:gdLst>
                <a:gd name="T0" fmla="*/ 188 w 188"/>
                <a:gd name="T1" fmla="*/ 27 h 78"/>
                <a:gd name="T2" fmla="*/ 171 w 188"/>
                <a:gd name="T3" fmla="*/ 7 h 78"/>
                <a:gd name="T4" fmla="*/ 157 w 188"/>
                <a:gd name="T5" fmla="*/ 1 h 78"/>
                <a:gd name="T6" fmla="*/ 158 w 188"/>
                <a:gd name="T7" fmla="*/ 1 h 78"/>
                <a:gd name="T8" fmla="*/ 116 w 188"/>
                <a:gd name="T9" fmla="*/ 1 h 78"/>
                <a:gd name="T10" fmla="*/ 116 w 188"/>
                <a:gd name="T11" fmla="*/ 1 h 78"/>
                <a:gd name="T12" fmla="*/ 94 w 188"/>
                <a:gd name="T13" fmla="*/ 1 h 78"/>
                <a:gd name="T14" fmla="*/ 94 w 188"/>
                <a:gd name="T15" fmla="*/ 1 h 78"/>
                <a:gd name="T16" fmla="*/ 52 w 188"/>
                <a:gd name="T17" fmla="*/ 1 h 78"/>
                <a:gd name="T18" fmla="*/ 53 w 188"/>
                <a:gd name="T19" fmla="*/ 0 h 78"/>
                <a:gd name="T20" fmla="*/ 40 w 188"/>
                <a:gd name="T21" fmla="*/ 9 h 78"/>
                <a:gd name="T22" fmla="*/ 22 w 188"/>
                <a:gd name="T23" fmla="*/ 27 h 78"/>
                <a:gd name="T24" fmla="*/ 50 w 188"/>
                <a:gd name="T25" fmla="*/ 12 h 78"/>
                <a:gd name="T26" fmla="*/ 75 w 188"/>
                <a:gd name="T27" fmla="*/ 5 h 78"/>
                <a:gd name="T28" fmla="*/ 61 w 188"/>
                <a:gd name="T29" fmla="*/ 26 h 78"/>
                <a:gd name="T30" fmla="*/ 55 w 188"/>
                <a:gd name="T31" fmla="*/ 31 h 78"/>
                <a:gd name="T32" fmla="*/ 33 w 188"/>
                <a:gd name="T33" fmla="*/ 37 h 78"/>
                <a:gd name="T34" fmla="*/ 9 w 188"/>
                <a:gd name="T35" fmla="*/ 48 h 78"/>
                <a:gd name="T36" fmla="*/ 41 w 188"/>
                <a:gd name="T37" fmla="*/ 40 h 78"/>
                <a:gd name="T38" fmla="*/ 46 w 188"/>
                <a:gd name="T39" fmla="*/ 39 h 78"/>
                <a:gd name="T40" fmla="*/ 0 w 188"/>
                <a:gd name="T41" fmla="*/ 74 h 78"/>
                <a:gd name="T42" fmla="*/ 61 w 188"/>
                <a:gd name="T43" fmla="*/ 42 h 78"/>
                <a:gd name="T44" fmla="*/ 92 w 188"/>
                <a:gd name="T45" fmla="*/ 17 h 78"/>
                <a:gd name="T46" fmla="*/ 100 w 188"/>
                <a:gd name="T47" fmla="*/ 34 h 78"/>
                <a:gd name="T48" fmla="*/ 119 w 188"/>
                <a:gd name="T49" fmla="*/ 78 h 78"/>
                <a:gd name="T50" fmla="*/ 111 w 188"/>
                <a:gd name="T51" fmla="*/ 41 h 78"/>
                <a:gd name="T52" fmla="*/ 119 w 188"/>
                <a:gd name="T53" fmla="*/ 43 h 78"/>
                <a:gd name="T54" fmla="*/ 134 w 188"/>
                <a:gd name="T55" fmla="*/ 47 h 78"/>
                <a:gd name="T56" fmla="*/ 117 w 188"/>
                <a:gd name="T57" fmla="*/ 40 h 78"/>
                <a:gd name="T58" fmla="*/ 111 w 188"/>
                <a:gd name="T59" fmla="*/ 36 h 78"/>
                <a:gd name="T60" fmla="*/ 111 w 188"/>
                <a:gd name="T61" fmla="*/ 27 h 78"/>
                <a:gd name="T62" fmla="*/ 115 w 188"/>
                <a:gd name="T63" fmla="*/ 12 h 78"/>
                <a:gd name="T64" fmla="*/ 116 w 188"/>
                <a:gd name="T65" fmla="*/ 12 h 78"/>
                <a:gd name="T66" fmla="*/ 131 w 188"/>
                <a:gd name="T67" fmla="*/ 27 h 78"/>
                <a:gd name="T68" fmla="*/ 155 w 188"/>
                <a:gd name="T69" fmla="*/ 69 h 78"/>
                <a:gd name="T70" fmla="*/ 144 w 188"/>
                <a:gd name="T71" fmla="*/ 30 h 78"/>
                <a:gd name="T72" fmla="*/ 142 w 188"/>
                <a:gd name="T73" fmla="*/ 26 h 78"/>
                <a:gd name="T74" fmla="*/ 154 w 188"/>
                <a:gd name="T75" fmla="*/ 31 h 78"/>
                <a:gd name="T76" fmla="*/ 181 w 188"/>
                <a:gd name="T77" fmla="*/ 36 h 78"/>
                <a:gd name="T78" fmla="*/ 151 w 188"/>
                <a:gd name="T79" fmla="*/ 25 h 78"/>
                <a:gd name="T80" fmla="*/ 137 w 188"/>
                <a:gd name="T81" fmla="*/ 15 h 78"/>
                <a:gd name="T82" fmla="*/ 132 w 188"/>
                <a:gd name="T83" fmla="*/ 5 h 78"/>
                <a:gd name="T84" fmla="*/ 160 w 188"/>
                <a:gd name="T85" fmla="*/ 12 h 78"/>
                <a:gd name="T86" fmla="*/ 188 w 188"/>
                <a:gd name="T8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8" h="78">
                  <a:moveTo>
                    <a:pt x="188" y="27"/>
                  </a:moveTo>
                  <a:cubicBezTo>
                    <a:pt x="188" y="27"/>
                    <a:pt x="181" y="13"/>
                    <a:pt x="171" y="7"/>
                  </a:cubicBezTo>
                  <a:cubicBezTo>
                    <a:pt x="167" y="4"/>
                    <a:pt x="162" y="2"/>
                    <a:pt x="157" y="1"/>
                  </a:cubicBezTo>
                  <a:cubicBezTo>
                    <a:pt x="157" y="1"/>
                    <a:pt x="158" y="1"/>
                    <a:pt x="158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1"/>
                    <a:pt x="53" y="0"/>
                    <a:pt x="53" y="0"/>
                  </a:cubicBezTo>
                  <a:cubicBezTo>
                    <a:pt x="50" y="2"/>
                    <a:pt x="45" y="6"/>
                    <a:pt x="40" y="9"/>
                  </a:cubicBezTo>
                  <a:cubicBezTo>
                    <a:pt x="30" y="15"/>
                    <a:pt x="22" y="27"/>
                    <a:pt x="22" y="27"/>
                  </a:cubicBezTo>
                  <a:cubicBezTo>
                    <a:pt x="22" y="27"/>
                    <a:pt x="41" y="16"/>
                    <a:pt x="50" y="12"/>
                  </a:cubicBezTo>
                  <a:cubicBezTo>
                    <a:pt x="55" y="10"/>
                    <a:pt x="65" y="7"/>
                    <a:pt x="75" y="5"/>
                  </a:cubicBezTo>
                  <a:cubicBezTo>
                    <a:pt x="71" y="12"/>
                    <a:pt x="66" y="20"/>
                    <a:pt x="61" y="26"/>
                  </a:cubicBezTo>
                  <a:cubicBezTo>
                    <a:pt x="59" y="27"/>
                    <a:pt x="57" y="29"/>
                    <a:pt x="55" y="31"/>
                  </a:cubicBezTo>
                  <a:cubicBezTo>
                    <a:pt x="49" y="33"/>
                    <a:pt x="38" y="35"/>
                    <a:pt x="33" y="37"/>
                  </a:cubicBezTo>
                  <a:cubicBezTo>
                    <a:pt x="25" y="40"/>
                    <a:pt x="9" y="48"/>
                    <a:pt x="9" y="48"/>
                  </a:cubicBezTo>
                  <a:cubicBezTo>
                    <a:pt x="9" y="48"/>
                    <a:pt x="30" y="41"/>
                    <a:pt x="41" y="40"/>
                  </a:cubicBezTo>
                  <a:cubicBezTo>
                    <a:pt x="43" y="39"/>
                    <a:pt x="44" y="39"/>
                    <a:pt x="46" y="39"/>
                  </a:cubicBezTo>
                  <a:cubicBezTo>
                    <a:pt x="27" y="56"/>
                    <a:pt x="0" y="74"/>
                    <a:pt x="0" y="74"/>
                  </a:cubicBezTo>
                  <a:cubicBezTo>
                    <a:pt x="0" y="74"/>
                    <a:pt x="43" y="54"/>
                    <a:pt x="61" y="42"/>
                  </a:cubicBezTo>
                  <a:cubicBezTo>
                    <a:pt x="69" y="36"/>
                    <a:pt x="81" y="26"/>
                    <a:pt x="92" y="17"/>
                  </a:cubicBezTo>
                  <a:cubicBezTo>
                    <a:pt x="96" y="22"/>
                    <a:pt x="99" y="28"/>
                    <a:pt x="100" y="34"/>
                  </a:cubicBezTo>
                  <a:cubicBezTo>
                    <a:pt x="104" y="48"/>
                    <a:pt x="119" y="78"/>
                    <a:pt x="119" y="78"/>
                  </a:cubicBezTo>
                  <a:cubicBezTo>
                    <a:pt x="119" y="78"/>
                    <a:pt x="114" y="57"/>
                    <a:pt x="111" y="41"/>
                  </a:cubicBezTo>
                  <a:cubicBezTo>
                    <a:pt x="114" y="42"/>
                    <a:pt x="117" y="43"/>
                    <a:pt x="119" y="43"/>
                  </a:cubicBezTo>
                  <a:cubicBezTo>
                    <a:pt x="124" y="45"/>
                    <a:pt x="134" y="47"/>
                    <a:pt x="134" y="47"/>
                  </a:cubicBezTo>
                  <a:cubicBezTo>
                    <a:pt x="134" y="47"/>
                    <a:pt x="122" y="43"/>
                    <a:pt x="117" y="40"/>
                  </a:cubicBezTo>
                  <a:cubicBezTo>
                    <a:pt x="115" y="39"/>
                    <a:pt x="113" y="37"/>
                    <a:pt x="111" y="36"/>
                  </a:cubicBezTo>
                  <a:cubicBezTo>
                    <a:pt x="111" y="32"/>
                    <a:pt x="111" y="29"/>
                    <a:pt x="111" y="27"/>
                  </a:cubicBezTo>
                  <a:cubicBezTo>
                    <a:pt x="111" y="21"/>
                    <a:pt x="113" y="16"/>
                    <a:pt x="115" y="12"/>
                  </a:cubicBezTo>
                  <a:cubicBezTo>
                    <a:pt x="115" y="12"/>
                    <a:pt x="115" y="12"/>
                    <a:pt x="116" y="12"/>
                  </a:cubicBezTo>
                  <a:cubicBezTo>
                    <a:pt x="120" y="16"/>
                    <a:pt x="126" y="21"/>
                    <a:pt x="131" y="27"/>
                  </a:cubicBezTo>
                  <a:cubicBezTo>
                    <a:pt x="142" y="39"/>
                    <a:pt x="155" y="69"/>
                    <a:pt x="155" y="69"/>
                  </a:cubicBezTo>
                  <a:cubicBezTo>
                    <a:pt x="155" y="69"/>
                    <a:pt x="150" y="42"/>
                    <a:pt x="144" y="30"/>
                  </a:cubicBezTo>
                  <a:cubicBezTo>
                    <a:pt x="143" y="29"/>
                    <a:pt x="143" y="28"/>
                    <a:pt x="142" y="26"/>
                  </a:cubicBezTo>
                  <a:cubicBezTo>
                    <a:pt x="146" y="28"/>
                    <a:pt x="151" y="29"/>
                    <a:pt x="154" y="31"/>
                  </a:cubicBezTo>
                  <a:cubicBezTo>
                    <a:pt x="162" y="33"/>
                    <a:pt x="181" y="36"/>
                    <a:pt x="181" y="36"/>
                  </a:cubicBezTo>
                  <a:cubicBezTo>
                    <a:pt x="181" y="36"/>
                    <a:pt x="160" y="30"/>
                    <a:pt x="151" y="25"/>
                  </a:cubicBezTo>
                  <a:cubicBezTo>
                    <a:pt x="144" y="21"/>
                    <a:pt x="139" y="17"/>
                    <a:pt x="137" y="15"/>
                  </a:cubicBezTo>
                  <a:cubicBezTo>
                    <a:pt x="135" y="11"/>
                    <a:pt x="134" y="8"/>
                    <a:pt x="132" y="5"/>
                  </a:cubicBezTo>
                  <a:cubicBezTo>
                    <a:pt x="142" y="7"/>
                    <a:pt x="153" y="10"/>
                    <a:pt x="160" y="12"/>
                  </a:cubicBezTo>
                  <a:cubicBezTo>
                    <a:pt x="175" y="16"/>
                    <a:pt x="188" y="27"/>
                    <a:pt x="188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3BA37A-BE90-4609-9149-AE31EE17962E}"/>
              </a:ext>
            </a:extLst>
          </p:cNvPr>
          <p:cNvGrpSpPr/>
          <p:nvPr/>
        </p:nvGrpSpPr>
        <p:grpSpPr>
          <a:xfrm>
            <a:off x="9863694" y="2291573"/>
            <a:ext cx="1865268" cy="3087393"/>
            <a:chOff x="9375775" y="2208213"/>
            <a:chExt cx="1892300" cy="3132137"/>
          </a:xfrm>
        </p:grpSpPr>
        <p:sp>
          <p:nvSpPr>
            <p:cNvPr id="23" name="Freeform 56">
              <a:extLst>
                <a:ext uri="{FF2B5EF4-FFF2-40B4-BE49-F238E27FC236}">
                  <a16:creationId xmlns:a16="http://schemas.microsoft.com/office/drawing/2014/main" id="{D57CA7A6-7BA9-4280-8538-9BA691B9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5775" y="2208213"/>
              <a:ext cx="1892300" cy="2370137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  <p:sp>
          <p:nvSpPr>
            <p:cNvPr id="24" name="Freeform 57">
              <a:extLst>
                <a:ext uri="{FF2B5EF4-FFF2-40B4-BE49-F238E27FC236}">
                  <a16:creationId xmlns:a16="http://schemas.microsoft.com/office/drawing/2014/main" id="{EC826356-BAA3-4D6D-9D37-AE048FFC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050" y="4578350"/>
              <a:ext cx="1646238" cy="762000"/>
            </a:xfrm>
            <a:custGeom>
              <a:avLst/>
              <a:gdLst>
                <a:gd name="T0" fmla="*/ 106 w 395"/>
                <a:gd name="T1" fmla="*/ 5 h 183"/>
                <a:gd name="T2" fmla="*/ 105 w 395"/>
                <a:gd name="T3" fmla="*/ 5 h 183"/>
                <a:gd name="T4" fmla="*/ 85 w 395"/>
                <a:gd name="T5" fmla="*/ 21 h 183"/>
                <a:gd name="T6" fmla="*/ 46 w 395"/>
                <a:gd name="T7" fmla="*/ 62 h 183"/>
                <a:gd name="T8" fmla="*/ 105 w 395"/>
                <a:gd name="T9" fmla="*/ 28 h 183"/>
                <a:gd name="T10" fmla="*/ 158 w 395"/>
                <a:gd name="T11" fmla="*/ 12 h 183"/>
                <a:gd name="T12" fmla="*/ 127 w 395"/>
                <a:gd name="T13" fmla="*/ 61 h 183"/>
                <a:gd name="T14" fmla="*/ 116 w 395"/>
                <a:gd name="T15" fmla="*/ 74 h 183"/>
                <a:gd name="T16" fmla="*/ 70 w 395"/>
                <a:gd name="T17" fmla="*/ 87 h 183"/>
                <a:gd name="T18" fmla="*/ 18 w 395"/>
                <a:gd name="T19" fmla="*/ 113 h 183"/>
                <a:gd name="T20" fmla="*/ 85 w 395"/>
                <a:gd name="T21" fmla="*/ 93 h 183"/>
                <a:gd name="T22" fmla="*/ 98 w 395"/>
                <a:gd name="T23" fmla="*/ 92 h 183"/>
                <a:gd name="T24" fmla="*/ 0 w 395"/>
                <a:gd name="T25" fmla="*/ 174 h 183"/>
                <a:gd name="T26" fmla="*/ 127 w 395"/>
                <a:gd name="T27" fmla="*/ 98 h 183"/>
                <a:gd name="T28" fmla="*/ 194 w 395"/>
                <a:gd name="T29" fmla="*/ 40 h 183"/>
                <a:gd name="T30" fmla="*/ 211 w 395"/>
                <a:gd name="T31" fmla="*/ 79 h 183"/>
                <a:gd name="T32" fmla="*/ 251 w 395"/>
                <a:gd name="T33" fmla="*/ 183 h 183"/>
                <a:gd name="T34" fmla="*/ 234 w 395"/>
                <a:gd name="T35" fmla="*/ 95 h 183"/>
                <a:gd name="T36" fmla="*/ 250 w 395"/>
                <a:gd name="T37" fmla="*/ 102 h 183"/>
                <a:gd name="T38" fmla="*/ 283 w 395"/>
                <a:gd name="T39" fmla="*/ 110 h 183"/>
                <a:gd name="T40" fmla="*/ 246 w 395"/>
                <a:gd name="T41" fmla="*/ 94 h 183"/>
                <a:gd name="T42" fmla="*/ 233 w 395"/>
                <a:gd name="T43" fmla="*/ 84 h 183"/>
                <a:gd name="T44" fmla="*/ 233 w 395"/>
                <a:gd name="T45" fmla="*/ 63 h 183"/>
                <a:gd name="T46" fmla="*/ 241 w 395"/>
                <a:gd name="T47" fmla="*/ 28 h 183"/>
                <a:gd name="T48" fmla="*/ 243 w 395"/>
                <a:gd name="T49" fmla="*/ 28 h 183"/>
                <a:gd name="T50" fmla="*/ 276 w 395"/>
                <a:gd name="T51" fmla="*/ 62 h 183"/>
                <a:gd name="T52" fmla="*/ 327 w 395"/>
                <a:gd name="T53" fmla="*/ 162 h 183"/>
                <a:gd name="T54" fmla="*/ 303 w 395"/>
                <a:gd name="T55" fmla="*/ 71 h 183"/>
                <a:gd name="T56" fmla="*/ 299 w 395"/>
                <a:gd name="T57" fmla="*/ 61 h 183"/>
                <a:gd name="T58" fmla="*/ 323 w 395"/>
                <a:gd name="T59" fmla="*/ 72 h 183"/>
                <a:gd name="T60" fmla="*/ 380 w 395"/>
                <a:gd name="T61" fmla="*/ 86 h 183"/>
                <a:gd name="T62" fmla="*/ 317 w 395"/>
                <a:gd name="T63" fmla="*/ 58 h 183"/>
                <a:gd name="T64" fmla="*/ 288 w 395"/>
                <a:gd name="T65" fmla="*/ 34 h 183"/>
                <a:gd name="T66" fmla="*/ 279 w 395"/>
                <a:gd name="T67" fmla="*/ 12 h 183"/>
                <a:gd name="T68" fmla="*/ 336 w 395"/>
                <a:gd name="T69" fmla="*/ 28 h 183"/>
                <a:gd name="T70" fmla="*/ 395 w 395"/>
                <a:gd name="T71" fmla="*/ 62 h 183"/>
                <a:gd name="T72" fmla="*/ 360 w 395"/>
                <a:gd name="T73" fmla="*/ 17 h 183"/>
                <a:gd name="T74" fmla="*/ 354 w 395"/>
                <a:gd name="T75" fmla="*/ 13 h 183"/>
                <a:gd name="T76" fmla="*/ 329 w 395"/>
                <a:gd name="T77" fmla="*/ 0 h 183"/>
                <a:gd name="T78" fmla="*/ 112 w 395"/>
                <a:gd name="T79" fmla="*/ 0 h 183"/>
                <a:gd name="T80" fmla="*/ 106 w 395"/>
                <a:gd name="T81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5" h="183">
                  <a:moveTo>
                    <a:pt x="106" y="5"/>
                  </a:moveTo>
                  <a:cubicBezTo>
                    <a:pt x="105" y="5"/>
                    <a:pt x="105" y="5"/>
                    <a:pt x="105" y="5"/>
                  </a:cubicBezTo>
                  <a:cubicBezTo>
                    <a:pt x="99" y="10"/>
                    <a:pt x="92" y="15"/>
                    <a:pt x="85" y="21"/>
                  </a:cubicBezTo>
                  <a:cubicBezTo>
                    <a:pt x="64" y="35"/>
                    <a:pt x="46" y="62"/>
                    <a:pt x="46" y="62"/>
                  </a:cubicBezTo>
                  <a:cubicBezTo>
                    <a:pt x="46" y="62"/>
                    <a:pt x="86" y="37"/>
                    <a:pt x="105" y="28"/>
                  </a:cubicBezTo>
                  <a:cubicBezTo>
                    <a:pt x="115" y="24"/>
                    <a:pt x="138" y="17"/>
                    <a:pt x="158" y="12"/>
                  </a:cubicBezTo>
                  <a:cubicBezTo>
                    <a:pt x="149" y="29"/>
                    <a:pt x="139" y="46"/>
                    <a:pt x="127" y="61"/>
                  </a:cubicBezTo>
                  <a:cubicBezTo>
                    <a:pt x="124" y="65"/>
                    <a:pt x="120" y="69"/>
                    <a:pt x="116" y="74"/>
                  </a:cubicBezTo>
                  <a:cubicBezTo>
                    <a:pt x="102" y="77"/>
                    <a:pt x="81" y="83"/>
                    <a:pt x="70" y="87"/>
                  </a:cubicBezTo>
                  <a:cubicBezTo>
                    <a:pt x="52" y="93"/>
                    <a:pt x="18" y="113"/>
                    <a:pt x="18" y="113"/>
                  </a:cubicBezTo>
                  <a:cubicBezTo>
                    <a:pt x="18" y="113"/>
                    <a:pt x="62" y="97"/>
                    <a:pt x="85" y="93"/>
                  </a:cubicBezTo>
                  <a:cubicBezTo>
                    <a:pt x="89" y="93"/>
                    <a:pt x="94" y="92"/>
                    <a:pt x="98" y="92"/>
                  </a:cubicBezTo>
                  <a:cubicBezTo>
                    <a:pt x="56" y="131"/>
                    <a:pt x="0" y="174"/>
                    <a:pt x="0" y="174"/>
                  </a:cubicBezTo>
                  <a:cubicBezTo>
                    <a:pt x="0" y="174"/>
                    <a:pt x="91" y="128"/>
                    <a:pt x="127" y="98"/>
                  </a:cubicBezTo>
                  <a:cubicBezTo>
                    <a:pt x="145" y="84"/>
                    <a:pt x="171" y="61"/>
                    <a:pt x="194" y="40"/>
                  </a:cubicBezTo>
                  <a:cubicBezTo>
                    <a:pt x="202" y="52"/>
                    <a:pt x="209" y="66"/>
                    <a:pt x="211" y="79"/>
                  </a:cubicBezTo>
                  <a:cubicBezTo>
                    <a:pt x="218" y="112"/>
                    <a:pt x="251" y="183"/>
                    <a:pt x="251" y="183"/>
                  </a:cubicBezTo>
                  <a:cubicBezTo>
                    <a:pt x="251" y="183"/>
                    <a:pt x="239" y="135"/>
                    <a:pt x="234" y="95"/>
                  </a:cubicBezTo>
                  <a:cubicBezTo>
                    <a:pt x="240" y="98"/>
                    <a:pt x="246" y="100"/>
                    <a:pt x="250" y="102"/>
                  </a:cubicBezTo>
                  <a:cubicBezTo>
                    <a:pt x="260" y="106"/>
                    <a:pt x="283" y="110"/>
                    <a:pt x="283" y="110"/>
                  </a:cubicBezTo>
                  <a:cubicBezTo>
                    <a:pt x="283" y="110"/>
                    <a:pt x="257" y="101"/>
                    <a:pt x="246" y="94"/>
                  </a:cubicBezTo>
                  <a:cubicBezTo>
                    <a:pt x="241" y="91"/>
                    <a:pt x="237" y="87"/>
                    <a:pt x="233" y="84"/>
                  </a:cubicBezTo>
                  <a:cubicBezTo>
                    <a:pt x="233" y="76"/>
                    <a:pt x="232" y="69"/>
                    <a:pt x="233" y="63"/>
                  </a:cubicBezTo>
                  <a:cubicBezTo>
                    <a:pt x="234" y="50"/>
                    <a:pt x="237" y="38"/>
                    <a:pt x="241" y="28"/>
                  </a:cubicBezTo>
                  <a:cubicBezTo>
                    <a:pt x="242" y="28"/>
                    <a:pt x="243" y="28"/>
                    <a:pt x="243" y="28"/>
                  </a:cubicBezTo>
                  <a:cubicBezTo>
                    <a:pt x="253" y="37"/>
                    <a:pt x="265" y="49"/>
                    <a:pt x="276" y="62"/>
                  </a:cubicBezTo>
                  <a:cubicBezTo>
                    <a:pt x="298" y="92"/>
                    <a:pt x="327" y="162"/>
                    <a:pt x="327" y="162"/>
                  </a:cubicBezTo>
                  <a:cubicBezTo>
                    <a:pt x="327" y="162"/>
                    <a:pt x="315" y="99"/>
                    <a:pt x="303" y="71"/>
                  </a:cubicBezTo>
                  <a:cubicBezTo>
                    <a:pt x="302" y="68"/>
                    <a:pt x="300" y="65"/>
                    <a:pt x="299" y="61"/>
                  </a:cubicBezTo>
                  <a:cubicBezTo>
                    <a:pt x="308" y="65"/>
                    <a:pt x="317" y="69"/>
                    <a:pt x="323" y="72"/>
                  </a:cubicBezTo>
                  <a:cubicBezTo>
                    <a:pt x="341" y="79"/>
                    <a:pt x="380" y="86"/>
                    <a:pt x="380" y="86"/>
                  </a:cubicBezTo>
                  <a:cubicBezTo>
                    <a:pt x="380" y="86"/>
                    <a:pt x="336" y="70"/>
                    <a:pt x="317" y="58"/>
                  </a:cubicBezTo>
                  <a:cubicBezTo>
                    <a:pt x="304" y="49"/>
                    <a:pt x="293" y="40"/>
                    <a:pt x="288" y="34"/>
                  </a:cubicBezTo>
                  <a:cubicBezTo>
                    <a:pt x="285" y="27"/>
                    <a:pt x="282" y="20"/>
                    <a:pt x="279" y="12"/>
                  </a:cubicBezTo>
                  <a:cubicBezTo>
                    <a:pt x="298" y="17"/>
                    <a:pt x="321" y="24"/>
                    <a:pt x="336" y="28"/>
                  </a:cubicBezTo>
                  <a:cubicBezTo>
                    <a:pt x="367" y="38"/>
                    <a:pt x="395" y="62"/>
                    <a:pt x="395" y="62"/>
                  </a:cubicBezTo>
                  <a:cubicBezTo>
                    <a:pt x="395" y="62"/>
                    <a:pt x="381" y="31"/>
                    <a:pt x="360" y="17"/>
                  </a:cubicBezTo>
                  <a:cubicBezTo>
                    <a:pt x="358" y="15"/>
                    <a:pt x="356" y="14"/>
                    <a:pt x="354" y="13"/>
                  </a:cubicBezTo>
                  <a:cubicBezTo>
                    <a:pt x="347" y="8"/>
                    <a:pt x="338" y="4"/>
                    <a:pt x="32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0" y="1"/>
                    <a:pt x="108" y="3"/>
                    <a:pt x="10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270BDE-C7F2-4DEA-BE0B-917DB82F1E95}"/>
              </a:ext>
            </a:extLst>
          </p:cNvPr>
          <p:cNvGrpSpPr/>
          <p:nvPr/>
        </p:nvGrpSpPr>
        <p:grpSpPr>
          <a:xfrm>
            <a:off x="1052435" y="4841137"/>
            <a:ext cx="298450" cy="477838"/>
            <a:chOff x="490439" y="4539752"/>
            <a:chExt cx="298450" cy="477838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97FEE62-4E69-495A-9AAB-A778B2602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39" y="4539752"/>
              <a:ext cx="298450" cy="477838"/>
            </a:xfrm>
            <a:custGeom>
              <a:avLst/>
              <a:gdLst>
                <a:gd name="T0" fmla="*/ 29 w 29"/>
                <a:gd name="T1" fmla="*/ 33 h 48"/>
                <a:gd name="T2" fmla="*/ 15 w 29"/>
                <a:gd name="T3" fmla="*/ 48 h 48"/>
                <a:gd name="T4" fmla="*/ 0 w 29"/>
                <a:gd name="T5" fmla="*/ 33 h 48"/>
                <a:gd name="T6" fmla="*/ 12 w 29"/>
                <a:gd name="T7" fmla="*/ 0 h 48"/>
                <a:gd name="T8" fmla="*/ 29 w 29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8">
                  <a:moveTo>
                    <a:pt x="29" y="33"/>
                  </a:moveTo>
                  <a:cubicBezTo>
                    <a:pt x="29" y="42"/>
                    <a:pt x="23" y="48"/>
                    <a:pt x="15" y="48"/>
                  </a:cubicBezTo>
                  <a:cubicBezTo>
                    <a:pt x="7" y="48"/>
                    <a:pt x="0" y="42"/>
                    <a:pt x="0" y="33"/>
                  </a:cubicBezTo>
                  <a:cubicBezTo>
                    <a:pt x="0" y="25"/>
                    <a:pt x="12" y="0"/>
                    <a:pt x="12" y="0"/>
                  </a:cubicBezTo>
                  <a:cubicBezTo>
                    <a:pt x="12" y="0"/>
                    <a:pt x="29" y="25"/>
                    <a:pt x="29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C75E8C9A-69F1-4A1C-A3E4-6069DCA0C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789" y="4665135"/>
              <a:ext cx="181928" cy="291279"/>
            </a:xfrm>
            <a:custGeom>
              <a:avLst/>
              <a:gdLst>
                <a:gd name="T0" fmla="*/ 29 w 29"/>
                <a:gd name="T1" fmla="*/ 33 h 48"/>
                <a:gd name="T2" fmla="*/ 15 w 29"/>
                <a:gd name="T3" fmla="*/ 48 h 48"/>
                <a:gd name="T4" fmla="*/ 0 w 29"/>
                <a:gd name="T5" fmla="*/ 33 h 48"/>
                <a:gd name="T6" fmla="*/ 12 w 29"/>
                <a:gd name="T7" fmla="*/ 0 h 48"/>
                <a:gd name="T8" fmla="*/ 29 w 29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8">
                  <a:moveTo>
                    <a:pt x="29" y="33"/>
                  </a:moveTo>
                  <a:cubicBezTo>
                    <a:pt x="29" y="42"/>
                    <a:pt x="23" y="48"/>
                    <a:pt x="15" y="48"/>
                  </a:cubicBezTo>
                  <a:cubicBezTo>
                    <a:pt x="7" y="48"/>
                    <a:pt x="0" y="42"/>
                    <a:pt x="0" y="33"/>
                  </a:cubicBezTo>
                  <a:cubicBezTo>
                    <a:pt x="0" y="25"/>
                    <a:pt x="12" y="0"/>
                    <a:pt x="12" y="0"/>
                  </a:cubicBezTo>
                  <a:cubicBezTo>
                    <a:pt x="12" y="0"/>
                    <a:pt x="29" y="25"/>
                    <a:pt x="29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5700">
                <a:solidFill>
                  <a:srgbClr val="0070C0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ED9E2A8-8158-4B77-A346-E60CCF8EECEA}"/>
              </a:ext>
            </a:extLst>
          </p:cNvPr>
          <p:cNvSpPr txBox="1"/>
          <p:nvPr/>
        </p:nvSpPr>
        <p:spPr>
          <a:xfrm>
            <a:off x="2077836" y="5791793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2003 -2005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B4C6B5-6587-4117-A2F7-E1E258A52D27}"/>
              </a:ext>
            </a:extLst>
          </p:cNvPr>
          <p:cNvSpPr txBox="1"/>
          <p:nvPr/>
        </p:nvSpPr>
        <p:spPr>
          <a:xfrm>
            <a:off x="4050642" y="6144295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+mj-lt"/>
              </a:rPr>
              <a:t>Stronger</a:t>
            </a:r>
            <a:endParaRPr lang="en-IN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2006-2008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52E13E-47E9-41BF-B333-473C17CDB0F6}"/>
              </a:ext>
            </a:extLst>
          </p:cNvPr>
          <p:cNvSpPr txBox="1"/>
          <p:nvPr/>
        </p:nvSpPr>
        <p:spPr>
          <a:xfrm>
            <a:off x="6125947" y="5401410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2000" b="1" dirty="0">
                <a:solidFill>
                  <a:schemeClr val="bg1"/>
                </a:solidFill>
                <a:latin typeface="+mj-lt"/>
              </a:rPr>
              <a:t>Bigger</a:t>
            </a:r>
            <a:endParaRPr lang="en-IN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IN" sz="2000" b="1" dirty="0">
                <a:solidFill>
                  <a:schemeClr val="bg1"/>
                </a:solidFill>
                <a:latin typeface="+mj-lt"/>
              </a:rPr>
              <a:t>2009-2012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589DA2-F765-465A-9A61-DA355FBE75FE}"/>
              </a:ext>
            </a:extLst>
          </p:cNvPr>
          <p:cNvSpPr txBox="1"/>
          <p:nvPr/>
        </p:nvSpPr>
        <p:spPr>
          <a:xfrm>
            <a:off x="9778259" y="5450445"/>
            <a:ext cx="2036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+mj-lt"/>
              </a:rPr>
              <a:t>2013 – present </a:t>
            </a:r>
            <a:endParaRPr lang="id-ID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FD4462-E392-4F0E-94AC-A3310BFF0A75}"/>
              </a:ext>
            </a:extLst>
          </p:cNvPr>
          <p:cNvSpPr txBox="1"/>
          <p:nvPr/>
        </p:nvSpPr>
        <p:spPr>
          <a:xfrm>
            <a:off x="247439" y="3678139"/>
            <a:ext cx="1712327" cy="889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200" b="1" dirty="0">
                <a:solidFill>
                  <a:srgbClr val="0070C0"/>
                </a:solidFill>
                <a:latin typeface="+mj-lt"/>
              </a:rPr>
              <a:t>Faculty Profile </a:t>
            </a:r>
          </a:p>
          <a:p>
            <a:pPr algn="ctr">
              <a:lnSpc>
                <a:spcPct val="150000"/>
              </a:lnSpc>
            </a:pPr>
            <a:r>
              <a:rPr lang="en-IN" sz="1200" b="1" dirty="0">
                <a:solidFill>
                  <a:srgbClr val="0070C0"/>
                </a:solidFill>
                <a:latin typeface="+mj-lt"/>
              </a:rPr>
              <a:t>Management System</a:t>
            </a:r>
          </a:p>
          <a:p>
            <a:pPr algn="ctr">
              <a:lnSpc>
                <a:spcPct val="150000"/>
              </a:lnSpc>
            </a:pPr>
            <a:endParaRPr lang="id-ID" sz="1200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CEA718D-BFAA-4DB4-A351-EC469C288AD2}"/>
              </a:ext>
            </a:extLst>
          </p:cNvPr>
          <p:cNvCxnSpPr/>
          <p:nvPr/>
        </p:nvCxnSpPr>
        <p:spPr>
          <a:xfrm>
            <a:off x="1189958" y="4440269"/>
            <a:ext cx="0" cy="3619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9EA2160-058C-4E6F-8346-EFA03B3A35F6}"/>
              </a:ext>
            </a:extLst>
          </p:cNvPr>
          <p:cNvSpPr txBox="1"/>
          <p:nvPr/>
        </p:nvSpPr>
        <p:spPr>
          <a:xfrm>
            <a:off x="2366853" y="2733479"/>
            <a:ext cx="1507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200" dirty="0">
                <a:solidFill>
                  <a:srgbClr val="0070C0"/>
                </a:solidFill>
                <a:latin typeface="+mj-lt"/>
              </a:rPr>
              <a:t>Profile for faculty members of Life Science at Cornell</a:t>
            </a:r>
            <a:endParaRPr lang="id-ID" sz="1200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FF4A8EC-097A-47CB-B3F8-18D135271811}"/>
              </a:ext>
            </a:extLst>
          </p:cNvPr>
          <p:cNvCxnSpPr/>
          <p:nvPr/>
        </p:nvCxnSpPr>
        <p:spPr>
          <a:xfrm>
            <a:off x="2981820" y="3707623"/>
            <a:ext cx="0" cy="940787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C8FB0F6-3A2C-47FA-8145-03616C5B55EA}"/>
              </a:ext>
            </a:extLst>
          </p:cNvPr>
          <p:cNvSpPr txBox="1"/>
          <p:nvPr/>
        </p:nvSpPr>
        <p:spPr>
          <a:xfrm>
            <a:off x="3618769" y="3887190"/>
            <a:ext cx="2474486" cy="63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67" dirty="0">
                <a:solidFill>
                  <a:srgbClr val="0070C0"/>
                </a:solidFill>
                <a:latin typeface="+mj-lt"/>
              </a:rPr>
              <a:t>Expansion to all disciplines and converted to Semantic Web  </a:t>
            </a:r>
            <a:endParaRPr lang="id-ID" sz="1167" b="1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31F2EE-3290-4AD4-A505-E9924645E2FE}"/>
              </a:ext>
            </a:extLst>
          </p:cNvPr>
          <p:cNvCxnSpPr/>
          <p:nvPr/>
        </p:nvCxnSpPr>
        <p:spPr>
          <a:xfrm>
            <a:off x="4714860" y="4569858"/>
            <a:ext cx="0" cy="3619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AA70DC6-BFE8-4DD5-953B-88C83620B70A}"/>
              </a:ext>
            </a:extLst>
          </p:cNvPr>
          <p:cNvSpPr txBox="1"/>
          <p:nvPr/>
        </p:nvSpPr>
        <p:spPr>
          <a:xfrm>
            <a:off x="5268414" y="2395374"/>
            <a:ext cx="32057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0070C0"/>
                </a:solidFill>
                <a:latin typeface="+mj-lt"/>
              </a:rPr>
              <a:t>NIH Grants, Enabling the National Networking of Scientists transforms VIVO to a multi-institutional open source platform led by the  University of Florida </a:t>
            </a:r>
            <a:endParaRPr lang="id-ID" sz="1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39A77A-E784-4F2E-A534-3AC7F8CF211C}"/>
              </a:ext>
            </a:extLst>
          </p:cNvPr>
          <p:cNvSpPr txBox="1"/>
          <p:nvPr/>
        </p:nvSpPr>
        <p:spPr>
          <a:xfrm>
            <a:off x="8459707" y="515702"/>
            <a:ext cx="3415785" cy="12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0070C0"/>
                </a:solidFill>
                <a:latin typeface="+mj-lt"/>
              </a:rPr>
              <a:t>community-supported project under </a:t>
            </a:r>
            <a:r>
              <a:rPr lang="en-US" sz="1333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DuraSpace</a:t>
            </a:r>
            <a:r>
              <a:rPr lang="en-US" sz="1333" dirty="0">
                <a:solidFill>
                  <a:srgbClr val="0070C0"/>
                </a:solidFill>
                <a:latin typeface="+mj-lt"/>
              </a:rPr>
              <a:t> with open community development</a:t>
            </a:r>
          </a:p>
          <a:p>
            <a:pPr algn="r"/>
            <a:r>
              <a:rPr lang="en-US" sz="1100" b="1" dirty="0">
                <a:solidFill>
                  <a:srgbClr val="0070C0"/>
                </a:solidFill>
                <a:latin typeface="+mj-lt"/>
              </a:rPr>
              <a:t>Academic (115) </a:t>
            </a:r>
          </a:p>
          <a:p>
            <a:pPr algn="r"/>
            <a:r>
              <a:rPr lang="en-US" sz="1100" b="1" dirty="0">
                <a:solidFill>
                  <a:srgbClr val="0070C0"/>
                </a:solidFill>
                <a:latin typeface="+mj-lt"/>
              </a:rPr>
              <a:t>Research center (19) </a:t>
            </a:r>
          </a:p>
          <a:p>
            <a:pPr algn="r"/>
            <a:r>
              <a:rPr lang="en-US" sz="1100" b="1" dirty="0">
                <a:solidFill>
                  <a:srgbClr val="0070C0"/>
                </a:solidFill>
                <a:latin typeface="+mj-lt"/>
              </a:rPr>
              <a:t>Consortium (6)</a:t>
            </a:r>
            <a:endParaRPr lang="id-ID" sz="1100" b="1" dirty="0">
              <a:solidFill>
                <a:srgbClr val="0070C0"/>
              </a:solidFill>
              <a:latin typeface="+mj-lt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467A69A-D3E7-4BAC-A459-648CF4A17588}"/>
              </a:ext>
            </a:extLst>
          </p:cNvPr>
          <p:cNvGrpSpPr/>
          <p:nvPr/>
        </p:nvGrpSpPr>
        <p:grpSpPr>
          <a:xfrm>
            <a:off x="9021418" y="2411067"/>
            <a:ext cx="900955" cy="829861"/>
            <a:chOff x="5741222" y="3687746"/>
            <a:chExt cx="2162291" cy="1991667"/>
          </a:xfrm>
        </p:grpSpPr>
        <p:sp>
          <p:nvSpPr>
            <p:cNvPr id="41" name="Freeform 44">
              <a:extLst>
                <a:ext uri="{FF2B5EF4-FFF2-40B4-BE49-F238E27FC236}">
                  <a16:creationId xmlns:a16="http://schemas.microsoft.com/office/drawing/2014/main" id="{9FF08A4E-2508-4095-AC06-D97BFC02863E}"/>
                </a:ext>
              </a:extLst>
            </p:cNvPr>
            <p:cNvSpPr>
              <a:spLocks/>
            </p:cNvSpPr>
            <p:nvPr/>
          </p:nvSpPr>
          <p:spPr bwMode="auto">
            <a:xfrm rot="4567797">
              <a:off x="5826534" y="3602434"/>
              <a:ext cx="1991667" cy="2162291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38100" tIns="19050" rIns="38100" bIns="19050" numCol="1" anchor="t" anchorCtr="0" compatLnSpc="1">
              <a:prstTxWarp prst="textNoShape">
                <a:avLst/>
              </a:prstTxWarp>
            </a:bodyPr>
            <a:lstStyle/>
            <a:p>
              <a:endParaRPr lang="id-ID" sz="750">
                <a:solidFill>
                  <a:srgbClr val="0070C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1650E81-DB2D-4241-BDBD-2696BFF5FA4F}"/>
                </a:ext>
              </a:extLst>
            </p:cNvPr>
            <p:cNvSpPr txBox="1"/>
            <p:nvPr/>
          </p:nvSpPr>
          <p:spPr>
            <a:xfrm>
              <a:off x="6321563" y="4668852"/>
              <a:ext cx="443354" cy="467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id-ID" sz="667" dirty="0">
                <a:solidFill>
                  <a:srgbClr val="0070C0"/>
                </a:solidFill>
              </a:endParaRPr>
            </a:p>
          </p:txBody>
        </p:sp>
        <p:sp>
          <p:nvSpPr>
            <p:cNvPr id="43" name="Freeform 98">
              <a:extLst>
                <a:ext uri="{FF2B5EF4-FFF2-40B4-BE49-F238E27FC236}">
                  <a16:creationId xmlns:a16="http://schemas.microsoft.com/office/drawing/2014/main" id="{D9214E94-0368-4F2B-9B71-AFA4C8ECE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5081" y="4161321"/>
              <a:ext cx="535985" cy="535985"/>
            </a:xfrm>
            <a:custGeom>
              <a:avLst/>
              <a:gdLst>
                <a:gd name="T0" fmla="*/ 21 w 66"/>
                <a:gd name="T1" fmla="*/ 66 h 66"/>
                <a:gd name="T2" fmla="*/ 49 w 66"/>
                <a:gd name="T3" fmla="*/ 66 h 66"/>
                <a:gd name="T4" fmla="*/ 63 w 66"/>
                <a:gd name="T5" fmla="*/ 29 h 66"/>
                <a:gd name="T6" fmla="*/ 55 w 66"/>
                <a:gd name="T7" fmla="*/ 26 h 66"/>
                <a:gd name="T8" fmla="*/ 51 w 66"/>
                <a:gd name="T9" fmla="*/ 33 h 66"/>
                <a:gd name="T10" fmla="*/ 49 w 66"/>
                <a:gd name="T11" fmla="*/ 30 h 66"/>
                <a:gd name="T12" fmla="*/ 52 w 66"/>
                <a:gd name="T13" fmla="*/ 10 h 66"/>
                <a:gd name="T14" fmla="*/ 43 w 66"/>
                <a:gd name="T15" fmla="*/ 9 h 66"/>
                <a:gd name="T16" fmla="*/ 40 w 66"/>
                <a:gd name="T17" fmla="*/ 28 h 66"/>
                <a:gd name="T18" fmla="*/ 36 w 66"/>
                <a:gd name="T19" fmla="*/ 26 h 66"/>
                <a:gd name="T20" fmla="*/ 36 w 66"/>
                <a:gd name="T21" fmla="*/ 6 h 66"/>
                <a:gd name="T22" fmla="*/ 26 w 66"/>
                <a:gd name="T23" fmla="*/ 6 h 66"/>
                <a:gd name="T24" fmla="*/ 27 w 66"/>
                <a:gd name="T25" fmla="*/ 29 h 66"/>
                <a:gd name="T26" fmla="*/ 23 w 66"/>
                <a:gd name="T27" fmla="*/ 29 h 66"/>
                <a:gd name="T28" fmla="*/ 17 w 66"/>
                <a:gd name="T29" fmla="*/ 14 h 66"/>
                <a:gd name="T30" fmla="*/ 9 w 66"/>
                <a:gd name="T31" fmla="*/ 17 h 66"/>
                <a:gd name="T32" fmla="*/ 17 w 66"/>
                <a:gd name="T33" fmla="*/ 36 h 66"/>
                <a:gd name="T34" fmla="*/ 16 w 66"/>
                <a:gd name="T35" fmla="*/ 43 h 66"/>
                <a:gd name="T36" fmla="*/ 7 w 66"/>
                <a:gd name="T37" fmla="*/ 36 h 66"/>
                <a:gd name="T38" fmla="*/ 1 w 66"/>
                <a:gd name="T39" fmla="*/ 40 h 66"/>
                <a:gd name="T40" fmla="*/ 14 w 66"/>
                <a:gd name="T41" fmla="*/ 57 h 66"/>
                <a:gd name="T42" fmla="*/ 21 w 66"/>
                <a:gd name="T4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6" h="66">
                  <a:moveTo>
                    <a:pt x="21" y="66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0" y="38"/>
                    <a:pt x="63" y="29"/>
                  </a:cubicBezTo>
                  <a:cubicBezTo>
                    <a:pt x="66" y="20"/>
                    <a:pt x="58" y="18"/>
                    <a:pt x="55" y="26"/>
                  </a:cubicBezTo>
                  <a:cubicBezTo>
                    <a:pt x="53" y="32"/>
                    <a:pt x="51" y="33"/>
                    <a:pt x="51" y="33"/>
                  </a:cubicBezTo>
                  <a:cubicBezTo>
                    <a:pt x="51" y="33"/>
                    <a:pt x="48" y="33"/>
                    <a:pt x="49" y="30"/>
                  </a:cubicBezTo>
                  <a:cubicBezTo>
                    <a:pt x="49" y="25"/>
                    <a:pt x="50" y="19"/>
                    <a:pt x="52" y="10"/>
                  </a:cubicBezTo>
                  <a:cubicBezTo>
                    <a:pt x="53" y="5"/>
                    <a:pt x="44" y="4"/>
                    <a:pt x="43" y="9"/>
                  </a:cubicBezTo>
                  <a:cubicBezTo>
                    <a:pt x="43" y="13"/>
                    <a:pt x="41" y="25"/>
                    <a:pt x="40" y="28"/>
                  </a:cubicBezTo>
                  <a:cubicBezTo>
                    <a:pt x="40" y="31"/>
                    <a:pt x="37" y="33"/>
                    <a:pt x="36" y="26"/>
                  </a:cubicBezTo>
                  <a:cubicBezTo>
                    <a:pt x="36" y="22"/>
                    <a:pt x="36" y="15"/>
                    <a:pt x="36" y="6"/>
                  </a:cubicBezTo>
                  <a:cubicBezTo>
                    <a:pt x="36" y="0"/>
                    <a:pt x="26" y="1"/>
                    <a:pt x="26" y="6"/>
                  </a:cubicBezTo>
                  <a:cubicBezTo>
                    <a:pt x="26" y="10"/>
                    <a:pt x="27" y="26"/>
                    <a:pt x="27" y="29"/>
                  </a:cubicBezTo>
                  <a:cubicBezTo>
                    <a:pt x="27" y="32"/>
                    <a:pt x="25" y="33"/>
                    <a:pt x="23" y="29"/>
                  </a:cubicBezTo>
                  <a:cubicBezTo>
                    <a:pt x="21" y="24"/>
                    <a:pt x="19" y="19"/>
                    <a:pt x="17" y="14"/>
                  </a:cubicBezTo>
                  <a:cubicBezTo>
                    <a:pt x="15" y="8"/>
                    <a:pt x="7" y="12"/>
                    <a:pt x="9" y="17"/>
                  </a:cubicBezTo>
                  <a:cubicBezTo>
                    <a:pt x="10" y="21"/>
                    <a:pt x="14" y="30"/>
                    <a:pt x="17" y="36"/>
                  </a:cubicBezTo>
                  <a:cubicBezTo>
                    <a:pt x="18" y="40"/>
                    <a:pt x="20" y="47"/>
                    <a:pt x="16" y="43"/>
                  </a:cubicBezTo>
                  <a:cubicBezTo>
                    <a:pt x="12" y="41"/>
                    <a:pt x="11" y="38"/>
                    <a:pt x="7" y="36"/>
                  </a:cubicBezTo>
                  <a:cubicBezTo>
                    <a:pt x="4" y="33"/>
                    <a:pt x="0" y="39"/>
                    <a:pt x="1" y="40"/>
                  </a:cubicBezTo>
                  <a:cubicBezTo>
                    <a:pt x="5" y="44"/>
                    <a:pt x="10" y="51"/>
                    <a:pt x="14" y="57"/>
                  </a:cubicBezTo>
                  <a:cubicBezTo>
                    <a:pt x="17" y="61"/>
                    <a:pt x="21" y="66"/>
                    <a:pt x="21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38100" tIns="19050" rIns="38100" bIns="19050" numCol="1" anchor="t" anchorCtr="0" compatLnSpc="1">
              <a:prstTxWarp prst="textNoShape">
                <a:avLst/>
              </a:prstTxWarp>
            </a:bodyPr>
            <a:lstStyle/>
            <a:p>
              <a:endParaRPr lang="id-ID" sz="750">
                <a:solidFill>
                  <a:srgbClr val="0070C0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8D2D66-21BF-48CE-B552-A0C26F30C595}"/>
              </a:ext>
            </a:extLst>
          </p:cNvPr>
          <p:cNvGrpSpPr/>
          <p:nvPr/>
        </p:nvGrpSpPr>
        <p:grpSpPr>
          <a:xfrm>
            <a:off x="9717123" y="1715363"/>
            <a:ext cx="900955" cy="829861"/>
            <a:chOff x="7179143" y="2510789"/>
            <a:chExt cx="2162291" cy="1991667"/>
          </a:xfrm>
        </p:grpSpPr>
        <p:sp>
          <p:nvSpPr>
            <p:cNvPr id="45" name="Freeform 48">
              <a:extLst>
                <a:ext uri="{FF2B5EF4-FFF2-40B4-BE49-F238E27FC236}">
                  <a16:creationId xmlns:a16="http://schemas.microsoft.com/office/drawing/2014/main" id="{41C317DE-DABB-4538-9635-263EE1898767}"/>
                </a:ext>
              </a:extLst>
            </p:cNvPr>
            <p:cNvSpPr>
              <a:spLocks/>
            </p:cNvSpPr>
            <p:nvPr/>
          </p:nvSpPr>
          <p:spPr bwMode="auto">
            <a:xfrm rot="7742864">
              <a:off x="7264455" y="2425477"/>
              <a:ext cx="1991667" cy="2162291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38100" tIns="19050" rIns="38100" bIns="19050" numCol="1" anchor="t" anchorCtr="0" compatLnSpc="1">
              <a:prstTxWarp prst="textNoShape">
                <a:avLst/>
              </a:prstTxWarp>
            </a:bodyPr>
            <a:lstStyle/>
            <a:p>
              <a:endParaRPr lang="id-ID" sz="750">
                <a:solidFill>
                  <a:srgbClr val="0070C0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32FD894-E437-4CF0-8796-6B4DA52AB922}"/>
                </a:ext>
              </a:extLst>
            </p:cNvPr>
            <p:cNvSpPr txBox="1"/>
            <p:nvPr/>
          </p:nvSpPr>
          <p:spPr>
            <a:xfrm>
              <a:off x="8093060" y="3703405"/>
              <a:ext cx="443354" cy="49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d-ID" sz="750" dirty="0">
                <a:solidFill>
                  <a:srgbClr val="0070C0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AE5B4FA-2734-4B23-910A-AFB952F58EA3}"/>
                </a:ext>
              </a:extLst>
            </p:cNvPr>
            <p:cNvGrpSpPr/>
            <p:nvPr/>
          </p:nvGrpSpPr>
          <p:grpSpPr>
            <a:xfrm>
              <a:off x="7938848" y="2945770"/>
              <a:ext cx="671512" cy="662791"/>
              <a:chOff x="5157788" y="2905126"/>
              <a:chExt cx="488950" cy="482600"/>
            </a:xfrm>
            <a:solidFill>
              <a:schemeClr val="bg1"/>
            </a:solidFill>
          </p:grpSpPr>
          <p:sp>
            <p:nvSpPr>
              <p:cNvPr id="48" name="Freeform 53">
                <a:extLst>
                  <a:ext uri="{FF2B5EF4-FFF2-40B4-BE49-F238E27FC236}">
                    <a16:creationId xmlns:a16="http://schemas.microsoft.com/office/drawing/2014/main" id="{9FDF53B1-2393-4312-A182-90734E930C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57788" y="2905126"/>
                <a:ext cx="488950" cy="482600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49" name="Freeform 54">
                <a:extLst>
                  <a:ext uri="{FF2B5EF4-FFF2-40B4-BE49-F238E27FC236}">
                    <a16:creationId xmlns:a16="http://schemas.microsoft.com/office/drawing/2014/main" id="{CAC40E18-4D7C-405D-A24E-AD8C65DFEB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4000" y="3074988"/>
                <a:ext cx="131762" cy="134938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Freeform 55">
                <a:extLst>
                  <a:ext uri="{FF2B5EF4-FFF2-40B4-BE49-F238E27FC236}">
                    <a16:creationId xmlns:a16="http://schemas.microsoft.com/office/drawing/2014/main" id="{8191DD57-CA42-413E-A249-580D3BCB18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888" y="3236913"/>
                <a:ext cx="71437" cy="79375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51" name="Freeform 56">
                <a:extLst>
                  <a:ext uri="{FF2B5EF4-FFF2-40B4-BE49-F238E27FC236}">
                    <a16:creationId xmlns:a16="http://schemas.microsoft.com/office/drawing/2014/main" id="{5F5ECEAA-885C-4308-BC3C-3344C6E08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8613" y="2981326"/>
                <a:ext cx="76200" cy="77788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00C6F00-0605-4D97-97C8-B323E5CC44A2}"/>
              </a:ext>
            </a:extLst>
          </p:cNvPr>
          <p:cNvGrpSpPr/>
          <p:nvPr/>
        </p:nvGrpSpPr>
        <p:grpSpPr>
          <a:xfrm>
            <a:off x="10642035" y="1763096"/>
            <a:ext cx="829861" cy="900955"/>
            <a:chOff x="8889646" y="2470520"/>
            <a:chExt cx="1991667" cy="2162291"/>
          </a:xfrm>
        </p:grpSpPr>
        <p:sp>
          <p:nvSpPr>
            <p:cNvPr id="53" name="Freeform 56">
              <a:extLst>
                <a:ext uri="{FF2B5EF4-FFF2-40B4-BE49-F238E27FC236}">
                  <a16:creationId xmlns:a16="http://schemas.microsoft.com/office/drawing/2014/main" id="{D93614C8-2BB3-40E5-8423-4421516B07BA}"/>
                </a:ext>
              </a:extLst>
            </p:cNvPr>
            <p:cNvSpPr>
              <a:spLocks/>
            </p:cNvSpPr>
            <p:nvPr/>
          </p:nvSpPr>
          <p:spPr bwMode="auto">
            <a:xfrm rot="9355996">
              <a:off x="8889646" y="2470520"/>
              <a:ext cx="1991667" cy="2162291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38100" tIns="19050" rIns="38100" bIns="19050" numCol="1" anchor="t" anchorCtr="0" compatLnSpc="1">
              <a:prstTxWarp prst="textNoShape">
                <a:avLst/>
              </a:prstTxWarp>
            </a:bodyPr>
            <a:lstStyle/>
            <a:p>
              <a:endParaRPr lang="id-ID" sz="750">
                <a:solidFill>
                  <a:srgbClr val="0070C0"/>
                </a:solidFill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55ABE4D-53A1-422B-B230-5A6A8A4EE6F2}"/>
                </a:ext>
              </a:extLst>
            </p:cNvPr>
            <p:cNvGrpSpPr/>
            <p:nvPr/>
          </p:nvGrpSpPr>
          <p:grpSpPr>
            <a:xfrm>
              <a:off x="9618498" y="3148465"/>
              <a:ext cx="481012" cy="422275"/>
              <a:chOff x="5220229" y="4842935"/>
              <a:chExt cx="481012" cy="422275"/>
            </a:xfrm>
            <a:solidFill>
              <a:schemeClr val="bg1"/>
            </a:solidFill>
          </p:grpSpPr>
          <p:sp>
            <p:nvSpPr>
              <p:cNvPr id="56" name="Freeform 25">
                <a:extLst>
                  <a:ext uri="{FF2B5EF4-FFF2-40B4-BE49-F238E27FC236}">
                    <a16:creationId xmlns:a16="http://schemas.microsoft.com/office/drawing/2014/main" id="{FCFBCDAB-8C33-400A-AEB4-92945FBC1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4841" y="4919135"/>
                <a:ext cx="173037" cy="112713"/>
              </a:xfrm>
              <a:custGeom>
                <a:avLst/>
                <a:gdLst>
                  <a:gd name="T0" fmla="*/ 44 w 46"/>
                  <a:gd name="T1" fmla="*/ 0 h 30"/>
                  <a:gd name="T2" fmla="*/ 0 w 46"/>
                  <a:gd name="T3" fmla="*/ 28 h 30"/>
                  <a:gd name="T4" fmla="*/ 2 w 46"/>
                  <a:gd name="T5" fmla="*/ 30 h 30"/>
                  <a:gd name="T6" fmla="*/ 4 w 46"/>
                  <a:gd name="T7" fmla="*/ 28 h 30"/>
                  <a:gd name="T8" fmla="*/ 44 w 46"/>
                  <a:gd name="T9" fmla="*/ 4 h 30"/>
                  <a:gd name="T10" fmla="*/ 46 w 46"/>
                  <a:gd name="T11" fmla="*/ 2 h 30"/>
                  <a:gd name="T12" fmla="*/ 44 w 4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30">
                    <a:moveTo>
                      <a:pt x="44" y="0"/>
                    </a:moveTo>
                    <a:cubicBezTo>
                      <a:pt x="20" y="0"/>
                      <a:pt x="0" y="13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4" y="29"/>
                      <a:pt x="4" y="28"/>
                    </a:cubicBezTo>
                    <a:cubicBezTo>
                      <a:pt x="4" y="15"/>
                      <a:pt x="23" y="4"/>
                      <a:pt x="44" y="4"/>
                    </a:cubicBezTo>
                    <a:cubicBezTo>
                      <a:pt x="45" y="4"/>
                      <a:pt x="46" y="3"/>
                      <a:pt x="46" y="2"/>
                    </a:cubicBezTo>
                    <a:cubicBezTo>
                      <a:pt x="46" y="1"/>
                      <a:pt x="45" y="0"/>
                      <a:pt x="4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Freeform 26">
                <a:extLst>
                  <a:ext uri="{FF2B5EF4-FFF2-40B4-BE49-F238E27FC236}">
                    <a16:creationId xmlns:a16="http://schemas.microsoft.com/office/drawing/2014/main" id="{D68E6814-5577-494D-A092-49C1EC5FC4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20229" y="4842935"/>
                <a:ext cx="481012" cy="422275"/>
              </a:xfrm>
              <a:custGeom>
                <a:avLst/>
                <a:gdLst>
                  <a:gd name="T0" fmla="*/ 64 w 128"/>
                  <a:gd name="T1" fmla="*/ 0 h 112"/>
                  <a:gd name="T2" fmla="*/ 0 w 128"/>
                  <a:gd name="T3" fmla="*/ 48 h 112"/>
                  <a:gd name="T4" fmla="*/ 28 w 128"/>
                  <a:gd name="T5" fmla="*/ 88 h 112"/>
                  <a:gd name="T6" fmla="*/ 28 w 128"/>
                  <a:gd name="T7" fmla="*/ 88 h 112"/>
                  <a:gd name="T8" fmla="*/ 20 w 128"/>
                  <a:gd name="T9" fmla="*/ 107 h 112"/>
                  <a:gd name="T10" fmla="*/ 20 w 128"/>
                  <a:gd name="T11" fmla="*/ 107 h 112"/>
                  <a:gd name="T12" fmla="*/ 20 w 128"/>
                  <a:gd name="T13" fmla="*/ 108 h 112"/>
                  <a:gd name="T14" fmla="*/ 24 w 128"/>
                  <a:gd name="T15" fmla="*/ 112 h 112"/>
                  <a:gd name="T16" fmla="*/ 25 w 128"/>
                  <a:gd name="T17" fmla="*/ 112 h 112"/>
                  <a:gd name="T18" fmla="*/ 52 w 128"/>
                  <a:gd name="T19" fmla="*/ 95 h 112"/>
                  <a:gd name="T20" fmla="*/ 64 w 128"/>
                  <a:gd name="T21" fmla="*/ 96 h 112"/>
                  <a:gd name="T22" fmla="*/ 128 w 128"/>
                  <a:gd name="T23" fmla="*/ 48 h 112"/>
                  <a:gd name="T24" fmla="*/ 64 w 128"/>
                  <a:gd name="T25" fmla="*/ 0 h 112"/>
                  <a:gd name="T26" fmla="*/ 64 w 128"/>
                  <a:gd name="T27" fmla="*/ 88 h 112"/>
                  <a:gd name="T28" fmla="*/ 53 w 128"/>
                  <a:gd name="T29" fmla="*/ 87 h 112"/>
                  <a:gd name="T30" fmla="*/ 52 w 128"/>
                  <a:gd name="T31" fmla="*/ 87 h 112"/>
                  <a:gd name="T32" fmla="*/ 45 w 128"/>
                  <a:gd name="T33" fmla="*/ 90 h 112"/>
                  <a:gd name="T34" fmla="*/ 33 w 128"/>
                  <a:gd name="T35" fmla="*/ 100 h 112"/>
                  <a:gd name="T36" fmla="*/ 36 w 128"/>
                  <a:gd name="T37" fmla="*/ 88 h 112"/>
                  <a:gd name="T38" fmla="*/ 36 w 128"/>
                  <a:gd name="T39" fmla="*/ 88 h 112"/>
                  <a:gd name="T40" fmla="*/ 32 w 128"/>
                  <a:gd name="T41" fmla="*/ 81 h 112"/>
                  <a:gd name="T42" fmla="*/ 8 w 128"/>
                  <a:gd name="T43" fmla="*/ 48 h 112"/>
                  <a:gd name="T44" fmla="*/ 64 w 128"/>
                  <a:gd name="T45" fmla="*/ 8 h 112"/>
                  <a:gd name="T46" fmla="*/ 120 w 128"/>
                  <a:gd name="T47" fmla="*/ 48 h 112"/>
                  <a:gd name="T48" fmla="*/ 64 w 128"/>
                  <a:gd name="T49" fmla="*/ 8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8" h="112">
                    <a:moveTo>
                      <a:pt x="64" y="0"/>
                    </a:moveTo>
                    <a:cubicBezTo>
                      <a:pt x="29" y="0"/>
                      <a:pt x="0" y="21"/>
                      <a:pt x="0" y="48"/>
                    </a:cubicBezTo>
                    <a:cubicBezTo>
                      <a:pt x="0" y="65"/>
                      <a:pt x="11" y="79"/>
                      <a:pt x="28" y="88"/>
                    </a:cubicBezTo>
                    <a:cubicBezTo>
                      <a:pt x="28" y="88"/>
                      <a:pt x="28" y="88"/>
                      <a:pt x="28" y="88"/>
                    </a:cubicBezTo>
                    <a:cubicBezTo>
                      <a:pt x="28" y="95"/>
                      <a:pt x="23" y="103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8"/>
                      <a:pt x="20" y="108"/>
                    </a:cubicBezTo>
                    <a:cubicBezTo>
                      <a:pt x="20" y="110"/>
                      <a:pt x="22" y="112"/>
                      <a:pt x="24" y="112"/>
                    </a:cubicBezTo>
                    <a:cubicBezTo>
                      <a:pt x="24" y="112"/>
                      <a:pt x="25" y="112"/>
                      <a:pt x="25" y="112"/>
                    </a:cubicBezTo>
                    <a:cubicBezTo>
                      <a:pt x="37" y="110"/>
                      <a:pt x="49" y="98"/>
                      <a:pt x="52" y="95"/>
                    </a:cubicBezTo>
                    <a:cubicBezTo>
                      <a:pt x="56" y="96"/>
                      <a:pt x="60" y="96"/>
                      <a:pt x="64" y="96"/>
                    </a:cubicBezTo>
                    <a:cubicBezTo>
                      <a:pt x="99" y="96"/>
                      <a:pt x="128" y="75"/>
                      <a:pt x="128" y="48"/>
                    </a:cubicBezTo>
                    <a:cubicBezTo>
                      <a:pt x="128" y="21"/>
                      <a:pt x="99" y="0"/>
                      <a:pt x="64" y="0"/>
                    </a:cubicBezTo>
                    <a:close/>
                    <a:moveTo>
                      <a:pt x="64" y="88"/>
                    </a:moveTo>
                    <a:cubicBezTo>
                      <a:pt x="60" y="88"/>
                      <a:pt x="57" y="88"/>
                      <a:pt x="53" y="87"/>
                    </a:cubicBezTo>
                    <a:cubicBezTo>
                      <a:pt x="52" y="87"/>
                      <a:pt x="52" y="87"/>
                      <a:pt x="52" y="87"/>
                    </a:cubicBezTo>
                    <a:cubicBezTo>
                      <a:pt x="49" y="87"/>
                      <a:pt x="47" y="88"/>
                      <a:pt x="45" y="90"/>
                    </a:cubicBezTo>
                    <a:cubicBezTo>
                      <a:pt x="44" y="92"/>
                      <a:pt x="39" y="97"/>
                      <a:pt x="33" y="100"/>
                    </a:cubicBezTo>
                    <a:cubicBezTo>
                      <a:pt x="35" y="97"/>
                      <a:pt x="36" y="93"/>
                      <a:pt x="36" y="88"/>
                    </a:cubicBezTo>
                    <a:cubicBezTo>
                      <a:pt x="36" y="88"/>
                      <a:pt x="36" y="88"/>
                      <a:pt x="36" y="88"/>
                    </a:cubicBezTo>
                    <a:cubicBezTo>
                      <a:pt x="36" y="85"/>
                      <a:pt x="34" y="82"/>
                      <a:pt x="32" y="81"/>
                    </a:cubicBezTo>
                    <a:cubicBezTo>
                      <a:pt x="17" y="73"/>
                      <a:pt x="8" y="61"/>
                      <a:pt x="8" y="48"/>
                    </a:cubicBezTo>
                    <a:cubicBezTo>
                      <a:pt x="8" y="26"/>
                      <a:pt x="33" y="8"/>
                      <a:pt x="64" y="8"/>
                    </a:cubicBezTo>
                    <a:cubicBezTo>
                      <a:pt x="95" y="8"/>
                      <a:pt x="120" y="26"/>
                      <a:pt x="120" y="48"/>
                    </a:cubicBezTo>
                    <a:cubicBezTo>
                      <a:pt x="120" y="70"/>
                      <a:pt x="95" y="88"/>
                      <a:pt x="6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04A6CEF-5B00-4346-A7CE-892B3EC831A9}"/>
                </a:ext>
              </a:extLst>
            </p:cNvPr>
            <p:cNvSpPr txBox="1"/>
            <p:nvPr/>
          </p:nvSpPr>
          <p:spPr>
            <a:xfrm>
              <a:off x="9525442" y="3703404"/>
              <a:ext cx="443355" cy="498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d-ID" sz="75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A7FF7D3-DF48-4211-928D-D5E12BD081DA}"/>
              </a:ext>
            </a:extLst>
          </p:cNvPr>
          <p:cNvGrpSpPr/>
          <p:nvPr/>
        </p:nvGrpSpPr>
        <p:grpSpPr>
          <a:xfrm>
            <a:off x="11408650" y="2110948"/>
            <a:ext cx="829861" cy="900955"/>
            <a:chOff x="10403236" y="3013444"/>
            <a:chExt cx="1991667" cy="2162291"/>
          </a:xfrm>
        </p:grpSpPr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322ADAC1-3C43-4FB7-A20A-62DED7AD47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0403236" y="3013444"/>
              <a:ext cx="1991667" cy="2162291"/>
            </a:xfrm>
            <a:custGeom>
              <a:avLst/>
              <a:gdLst>
                <a:gd name="T0" fmla="*/ 1068 w 1069"/>
                <a:gd name="T1" fmla="*/ 123 h 1161"/>
                <a:gd name="T2" fmla="*/ 1066 w 1069"/>
                <a:gd name="T3" fmla="*/ 46 h 1161"/>
                <a:gd name="T4" fmla="*/ 250 w 1069"/>
                <a:gd name="T5" fmla="*/ 295 h 1161"/>
                <a:gd name="T6" fmla="*/ 0 w 1069"/>
                <a:gd name="T7" fmla="*/ 1026 h 1161"/>
                <a:gd name="T8" fmla="*/ 2 w 1069"/>
                <a:gd name="T9" fmla="*/ 1114 h 1161"/>
                <a:gd name="T10" fmla="*/ 818 w 1069"/>
                <a:gd name="T11" fmla="*/ 866 h 1161"/>
                <a:gd name="T12" fmla="*/ 944 w 1069"/>
                <a:gd name="T13" fmla="*/ 692 h 1161"/>
                <a:gd name="T14" fmla="*/ 994 w 1069"/>
                <a:gd name="T15" fmla="*/ 579 h 1161"/>
                <a:gd name="T16" fmla="*/ 1068 w 1069"/>
                <a:gd name="T17" fmla="*/ 123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9" h="1161">
                  <a:moveTo>
                    <a:pt x="1068" y="123"/>
                  </a:moveTo>
                  <a:cubicBezTo>
                    <a:pt x="1068" y="75"/>
                    <a:pt x="1066" y="46"/>
                    <a:pt x="1066" y="46"/>
                  </a:cubicBezTo>
                  <a:cubicBezTo>
                    <a:pt x="1066" y="46"/>
                    <a:pt x="544" y="0"/>
                    <a:pt x="250" y="295"/>
                  </a:cubicBezTo>
                  <a:cubicBezTo>
                    <a:pt x="31" y="516"/>
                    <a:pt x="1" y="864"/>
                    <a:pt x="0" y="1026"/>
                  </a:cubicBezTo>
                  <a:cubicBezTo>
                    <a:pt x="0" y="1081"/>
                    <a:pt x="2" y="1114"/>
                    <a:pt x="2" y="1114"/>
                  </a:cubicBezTo>
                  <a:cubicBezTo>
                    <a:pt x="2" y="1114"/>
                    <a:pt x="525" y="1161"/>
                    <a:pt x="818" y="866"/>
                  </a:cubicBezTo>
                  <a:cubicBezTo>
                    <a:pt x="870" y="814"/>
                    <a:pt x="911" y="754"/>
                    <a:pt x="944" y="692"/>
                  </a:cubicBezTo>
                  <a:cubicBezTo>
                    <a:pt x="963" y="655"/>
                    <a:pt x="980" y="617"/>
                    <a:pt x="994" y="579"/>
                  </a:cubicBezTo>
                  <a:cubicBezTo>
                    <a:pt x="1058" y="402"/>
                    <a:pt x="1069" y="222"/>
                    <a:pt x="1068" y="1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38100" tIns="19050" rIns="38100" bIns="19050" numCol="1" anchor="t" anchorCtr="0" compatLnSpc="1">
              <a:prstTxWarp prst="textNoShape">
                <a:avLst/>
              </a:prstTxWarp>
            </a:bodyPr>
            <a:lstStyle/>
            <a:p>
              <a:endParaRPr lang="id-ID" sz="750">
                <a:solidFill>
                  <a:srgbClr val="0070C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3B8B959-67ED-43DC-B6C4-393155117FC4}"/>
                </a:ext>
              </a:extLst>
            </p:cNvPr>
            <p:cNvSpPr txBox="1"/>
            <p:nvPr/>
          </p:nvSpPr>
          <p:spPr>
            <a:xfrm>
              <a:off x="11043712" y="3930496"/>
              <a:ext cx="443352" cy="4985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d-ID" sz="750" dirty="0">
                <a:solidFill>
                  <a:srgbClr val="0070C0"/>
                </a:soli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D0F71FE-373B-40B4-9E5E-D64517E2F0C3}"/>
                </a:ext>
              </a:extLst>
            </p:cNvPr>
            <p:cNvGrpSpPr/>
            <p:nvPr/>
          </p:nvGrpSpPr>
          <p:grpSpPr>
            <a:xfrm>
              <a:off x="11158563" y="3543970"/>
              <a:ext cx="481012" cy="482600"/>
              <a:chOff x="4198938" y="2905126"/>
              <a:chExt cx="481012" cy="482600"/>
            </a:xfrm>
            <a:solidFill>
              <a:schemeClr val="bg1"/>
            </a:solidFill>
          </p:grpSpPr>
          <p:sp>
            <p:nvSpPr>
              <p:cNvPr id="62" name="Freeform 57">
                <a:extLst>
                  <a:ext uri="{FF2B5EF4-FFF2-40B4-BE49-F238E27FC236}">
                    <a16:creationId xmlns:a16="http://schemas.microsoft.com/office/drawing/2014/main" id="{B9BAB28D-46DD-4BCD-B195-CEDC31A5623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98938" y="2905126"/>
                <a:ext cx="150812" cy="482600"/>
              </a:xfrm>
              <a:custGeom>
                <a:avLst/>
                <a:gdLst>
                  <a:gd name="T0" fmla="*/ 32 w 40"/>
                  <a:gd name="T1" fmla="*/ 24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24 h 128"/>
                  <a:gd name="T10" fmla="*/ 0 w 40"/>
                  <a:gd name="T11" fmla="*/ 40 h 128"/>
                  <a:gd name="T12" fmla="*/ 8 w 40"/>
                  <a:gd name="T13" fmla="*/ 56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56 h 128"/>
                  <a:gd name="T22" fmla="*/ 40 w 40"/>
                  <a:gd name="T23" fmla="*/ 40 h 128"/>
                  <a:gd name="T24" fmla="*/ 32 w 40"/>
                  <a:gd name="T25" fmla="*/ 24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20 h 128"/>
                  <a:gd name="T34" fmla="*/ 20 w 40"/>
                  <a:gd name="T35" fmla="*/ 20 h 128"/>
                  <a:gd name="T36" fmla="*/ 16 w 40"/>
                  <a:gd name="T37" fmla="*/ 20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60 h 128"/>
                  <a:gd name="T48" fmla="*/ 20 w 40"/>
                  <a:gd name="T49" fmla="*/ 60 h 128"/>
                  <a:gd name="T50" fmla="*/ 24 w 40"/>
                  <a:gd name="T51" fmla="*/ 60 h 128"/>
                  <a:gd name="T52" fmla="*/ 24 w 40"/>
                  <a:gd name="T53" fmla="*/ 116 h 128"/>
                  <a:gd name="T54" fmla="*/ 31 w 40"/>
                  <a:gd name="T55" fmla="*/ 43 h 128"/>
                  <a:gd name="T56" fmla="*/ 31 w 40"/>
                  <a:gd name="T57" fmla="*/ 44 h 128"/>
                  <a:gd name="T58" fmla="*/ 30 w 40"/>
                  <a:gd name="T59" fmla="*/ 47 h 128"/>
                  <a:gd name="T60" fmla="*/ 30 w 40"/>
                  <a:gd name="T61" fmla="*/ 47 h 128"/>
                  <a:gd name="T62" fmla="*/ 27 w 40"/>
                  <a:gd name="T63" fmla="*/ 50 h 128"/>
                  <a:gd name="T64" fmla="*/ 27 w 40"/>
                  <a:gd name="T65" fmla="*/ 50 h 128"/>
                  <a:gd name="T66" fmla="*/ 24 w 40"/>
                  <a:gd name="T67" fmla="*/ 51 h 128"/>
                  <a:gd name="T68" fmla="*/ 20 w 40"/>
                  <a:gd name="T69" fmla="*/ 52 h 128"/>
                  <a:gd name="T70" fmla="*/ 16 w 40"/>
                  <a:gd name="T71" fmla="*/ 51 h 128"/>
                  <a:gd name="T72" fmla="*/ 13 w 40"/>
                  <a:gd name="T73" fmla="*/ 50 h 128"/>
                  <a:gd name="T74" fmla="*/ 13 w 40"/>
                  <a:gd name="T75" fmla="*/ 50 h 128"/>
                  <a:gd name="T76" fmla="*/ 10 w 40"/>
                  <a:gd name="T77" fmla="*/ 47 h 128"/>
                  <a:gd name="T78" fmla="*/ 10 w 40"/>
                  <a:gd name="T79" fmla="*/ 47 h 128"/>
                  <a:gd name="T80" fmla="*/ 9 w 40"/>
                  <a:gd name="T81" fmla="*/ 44 h 128"/>
                  <a:gd name="T82" fmla="*/ 9 w 40"/>
                  <a:gd name="T83" fmla="*/ 43 h 128"/>
                  <a:gd name="T84" fmla="*/ 8 w 40"/>
                  <a:gd name="T85" fmla="*/ 40 h 128"/>
                  <a:gd name="T86" fmla="*/ 9 w 40"/>
                  <a:gd name="T87" fmla="*/ 37 h 128"/>
                  <a:gd name="T88" fmla="*/ 9 w 40"/>
                  <a:gd name="T89" fmla="*/ 36 h 128"/>
                  <a:gd name="T90" fmla="*/ 10 w 40"/>
                  <a:gd name="T91" fmla="*/ 33 h 128"/>
                  <a:gd name="T92" fmla="*/ 10 w 40"/>
                  <a:gd name="T93" fmla="*/ 33 h 128"/>
                  <a:gd name="T94" fmla="*/ 13 w 40"/>
                  <a:gd name="T95" fmla="*/ 30 h 128"/>
                  <a:gd name="T96" fmla="*/ 13 w 40"/>
                  <a:gd name="T97" fmla="*/ 30 h 128"/>
                  <a:gd name="T98" fmla="*/ 16 w 40"/>
                  <a:gd name="T99" fmla="*/ 29 h 128"/>
                  <a:gd name="T100" fmla="*/ 20 w 40"/>
                  <a:gd name="T101" fmla="*/ 28 h 128"/>
                  <a:gd name="T102" fmla="*/ 24 w 40"/>
                  <a:gd name="T103" fmla="*/ 29 h 128"/>
                  <a:gd name="T104" fmla="*/ 27 w 40"/>
                  <a:gd name="T105" fmla="*/ 30 h 128"/>
                  <a:gd name="T106" fmla="*/ 27 w 40"/>
                  <a:gd name="T107" fmla="*/ 30 h 128"/>
                  <a:gd name="T108" fmla="*/ 30 w 40"/>
                  <a:gd name="T109" fmla="*/ 33 h 128"/>
                  <a:gd name="T110" fmla="*/ 30 w 40"/>
                  <a:gd name="T111" fmla="*/ 33 h 128"/>
                  <a:gd name="T112" fmla="*/ 31 w 40"/>
                  <a:gd name="T113" fmla="*/ 36 h 128"/>
                  <a:gd name="T114" fmla="*/ 31 w 40"/>
                  <a:gd name="T115" fmla="*/ 37 h 128"/>
                  <a:gd name="T116" fmla="*/ 32 w 40"/>
                  <a:gd name="T117" fmla="*/ 40 h 128"/>
                  <a:gd name="T118" fmla="*/ 31 w 40"/>
                  <a:gd name="T119" fmla="*/ 4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24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28"/>
                      <a:pt x="0" y="33"/>
                      <a:pt x="0" y="40"/>
                    </a:cubicBezTo>
                    <a:cubicBezTo>
                      <a:pt x="0" y="47"/>
                      <a:pt x="3" y="52"/>
                      <a:pt x="8" y="5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7" y="52"/>
                      <a:pt x="40" y="47"/>
                      <a:pt x="40" y="40"/>
                    </a:cubicBezTo>
                    <a:cubicBezTo>
                      <a:pt x="40" y="33"/>
                      <a:pt x="37" y="28"/>
                      <a:pt x="32" y="24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1" y="20"/>
                      <a:pt x="20" y="20"/>
                    </a:cubicBezTo>
                    <a:cubicBezTo>
                      <a:pt x="19" y="20"/>
                      <a:pt x="17" y="20"/>
                      <a:pt x="16" y="20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0"/>
                      <a:pt x="19" y="60"/>
                      <a:pt x="20" y="60"/>
                    </a:cubicBezTo>
                    <a:cubicBezTo>
                      <a:pt x="21" y="60"/>
                      <a:pt x="23" y="60"/>
                      <a:pt x="24" y="60"/>
                    </a:cubicBezTo>
                    <a:lnTo>
                      <a:pt x="24" y="116"/>
                    </a:lnTo>
                    <a:close/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5"/>
                      <a:pt x="30" y="46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48"/>
                      <a:pt x="28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0"/>
                      <a:pt x="25" y="51"/>
                      <a:pt x="24" y="51"/>
                    </a:cubicBezTo>
                    <a:cubicBezTo>
                      <a:pt x="23" y="52"/>
                      <a:pt x="21" y="52"/>
                      <a:pt x="20" y="52"/>
                    </a:cubicBezTo>
                    <a:cubicBezTo>
                      <a:pt x="19" y="52"/>
                      <a:pt x="17" y="52"/>
                      <a:pt x="16" y="51"/>
                    </a:cubicBezTo>
                    <a:cubicBezTo>
                      <a:pt x="15" y="51"/>
                      <a:pt x="14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9"/>
                      <a:pt x="11" y="48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8" y="42"/>
                      <a:pt x="8" y="41"/>
                      <a:pt x="8" y="40"/>
                    </a:cubicBezTo>
                    <a:cubicBezTo>
                      <a:pt x="8" y="39"/>
                      <a:pt x="8" y="38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5"/>
                      <a:pt x="10" y="34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2"/>
                      <a:pt x="12" y="31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5" y="29"/>
                      <a:pt x="16" y="29"/>
                    </a:cubicBezTo>
                    <a:cubicBezTo>
                      <a:pt x="17" y="28"/>
                      <a:pt x="19" y="28"/>
                      <a:pt x="20" y="28"/>
                    </a:cubicBezTo>
                    <a:cubicBezTo>
                      <a:pt x="21" y="28"/>
                      <a:pt x="23" y="28"/>
                      <a:pt x="24" y="29"/>
                    </a:cubicBezTo>
                    <a:cubicBezTo>
                      <a:pt x="25" y="29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1"/>
                      <a:pt x="29" y="32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4"/>
                      <a:pt x="31" y="35"/>
                      <a:pt x="31" y="36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2" y="38"/>
                      <a:pt x="32" y="39"/>
                      <a:pt x="32" y="40"/>
                    </a:cubicBezTo>
                    <a:cubicBezTo>
                      <a:pt x="32" y="41"/>
                      <a:pt x="32" y="42"/>
                      <a:pt x="3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63" name="Freeform 58">
                <a:extLst>
                  <a:ext uri="{FF2B5EF4-FFF2-40B4-BE49-F238E27FC236}">
                    <a16:creationId xmlns:a16="http://schemas.microsoft.com/office/drawing/2014/main" id="{9A156E6F-6E24-4222-85D4-5F27FA2B8FA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9138" y="2905126"/>
                <a:ext cx="150812" cy="482600"/>
              </a:xfrm>
              <a:custGeom>
                <a:avLst/>
                <a:gdLst>
                  <a:gd name="T0" fmla="*/ 32 w 40"/>
                  <a:gd name="T1" fmla="*/ 24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24 h 128"/>
                  <a:gd name="T10" fmla="*/ 0 w 40"/>
                  <a:gd name="T11" fmla="*/ 40 h 128"/>
                  <a:gd name="T12" fmla="*/ 8 w 40"/>
                  <a:gd name="T13" fmla="*/ 56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56 h 128"/>
                  <a:gd name="T22" fmla="*/ 40 w 40"/>
                  <a:gd name="T23" fmla="*/ 40 h 128"/>
                  <a:gd name="T24" fmla="*/ 32 w 40"/>
                  <a:gd name="T25" fmla="*/ 24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20 h 128"/>
                  <a:gd name="T34" fmla="*/ 20 w 40"/>
                  <a:gd name="T35" fmla="*/ 20 h 128"/>
                  <a:gd name="T36" fmla="*/ 16 w 40"/>
                  <a:gd name="T37" fmla="*/ 20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60 h 128"/>
                  <a:gd name="T48" fmla="*/ 20 w 40"/>
                  <a:gd name="T49" fmla="*/ 60 h 128"/>
                  <a:gd name="T50" fmla="*/ 24 w 40"/>
                  <a:gd name="T51" fmla="*/ 60 h 128"/>
                  <a:gd name="T52" fmla="*/ 24 w 40"/>
                  <a:gd name="T53" fmla="*/ 116 h 128"/>
                  <a:gd name="T54" fmla="*/ 31 w 40"/>
                  <a:gd name="T55" fmla="*/ 43 h 128"/>
                  <a:gd name="T56" fmla="*/ 31 w 40"/>
                  <a:gd name="T57" fmla="*/ 44 h 128"/>
                  <a:gd name="T58" fmla="*/ 30 w 40"/>
                  <a:gd name="T59" fmla="*/ 47 h 128"/>
                  <a:gd name="T60" fmla="*/ 30 w 40"/>
                  <a:gd name="T61" fmla="*/ 47 h 128"/>
                  <a:gd name="T62" fmla="*/ 27 w 40"/>
                  <a:gd name="T63" fmla="*/ 50 h 128"/>
                  <a:gd name="T64" fmla="*/ 27 w 40"/>
                  <a:gd name="T65" fmla="*/ 50 h 128"/>
                  <a:gd name="T66" fmla="*/ 24 w 40"/>
                  <a:gd name="T67" fmla="*/ 51 h 128"/>
                  <a:gd name="T68" fmla="*/ 20 w 40"/>
                  <a:gd name="T69" fmla="*/ 52 h 128"/>
                  <a:gd name="T70" fmla="*/ 16 w 40"/>
                  <a:gd name="T71" fmla="*/ 51 h 128"/>
                  <a:gd name="T72" fmla="*/ 13 w 40"/>
                  <a:gd name="T73" fmla="*/ 50 h 128"/>
                  <a:gd name="T74" fmla="*/ 13 w 40"/>
                  <a:gd name="T75" fmla="*/ 50 h 128"/>
                  <a:gd name="T76" fmla="*/ 10 w 40"/>
                  <a:gd name="T77" fmla="*/ 47 h 128"/>
                  <a:gd name="T78" fmla="*/ 10 w 40"/>
                  <a:gd name="T79" fmla="*/ 47 h 128"/>
                  <a:gd name="T80" fmla="*/ 9 w 40"/>
                  <a:gd name="T81" fmla="*/ 44 h 128"/>
                  <a:gd name="T82" fmla="*/ 9 w 40"/>
                  <a:gd name="T83" fmla="*/ 43 h 128"/>
                  <a:gd name="T84" fmla="*/ 8 w 40"/>
                  <a:gd name="T85" fmla="*/ 40 h 128"/>
                  <a:gd name="T86" fmla="*/ 9 w 40"/>
                  <a:gd name="T87" fmla="*/ 37 h 128"/>
                  <a:gd name="T88" fmla="*/ 9 w 40"/>
                  <a:gd name="T89" fmla="*/ 36 h 128"/>
                  <a:gd name="T90" fmla="*/ 10 w 40"/>
                  <a:gd name="T91" fmla="*/ 33 h 128"/>
                  <a:gd name="T92" fmla="*/ 10 w 40"/>
                  <a:gd name="T93" fmla="*/ 33 h 128"/>
                  <a:gd name="T94" fmla="*/ 13 w 40"/>
                  <a:gd name="T95" fmla="*/ 30 h 128"/>
                  <a:gd name="T96" fmla="*/ 13 w 40"/>
                  <a:gd name="T97" fmla="*/ 30 h 128"/>
                  <a:gd name="T98" fmla="*/ 16 w 40"/>
                  <a:gd name="T99" fmla="*/ 29 h 128"/>
                  <a:gd name="T100" fmla="*/ 20 w 40"/>
                  <a:gd name="T101" fmla="*/ 28 h 128"/>
                  <a:gd name="T102" fmla="*/ 24 w 40"/>
                  <a:gd name="T103" fmla="*/ 29 h 128"/>
                  <a:gd name="T104" fmla="*/ 27 w 40"/>
                  <a:gd name="T105" fmla="*/ 30 h 128"/>
                  <a:gd name="T106" fmla="*/ 27 w 40"/>
                  <a:gd name="T107" fmla="*/ 30 h 128"/>
                  <a:gd name="T108" fmla="*/ 30 w 40"/>
                  <a:gd name="T109" fmla="*/ 33 h 128"/>
                  <a:gd name="T110" fmla="*/ 30 w 40"/>
                  <a:gd name="T111" fmla="*/ 33 h 128"/>
                  <a:gd name="T112" fmla="*/ 31 w 40"/>
                  <a:gd name="T113" fmla="*/ 36 h 128"/>
                  <a:gd name="T114" fmla="*/ 31 w 40"/>
                  <a:gd name="T115" fmla="*/ 37 h 128"/>
                  <a:gd name="T116" fmla="*/ 32 w 40"/>
                  <a:gd name="T117" fmla="*/ 40 h 128"/>
                  <a:gd name="T118" fmla="*/ 31 w 40"/>
                  <a:gd name="T119" fmla="*/ 4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24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3" y="28"/>
                      <a:pt x="0" y="33"/>
                      <a:pt x="0" y="40"/>
                    </a:cubicBezTo>
                    <a:cubicBezTo>
                      <a:pt x="0" y="47"/>
                      <a:pt x="3" y="52"/>
                      <a:pt x="8" y="5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7" y="52"/>
                      <a:pt x="40" y="47"/>
                      <a:pt x="40" y="40"/>
                    </a:cubicBezTo>
                    <a:cubicBezTo>
                      <a:pt x="40" y="33"/>
                      <a:pt x="37" y="28"/>
                      <a:pt x="32" y="24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3" y="20"/>
                      <a:pt x="21" y="20"/>
                      <a:pt x="20" y="20"/>
                    </a:cubicBezTo>
                    <a:cubicBezTo>
                      <a:pt x="19" y="20"/>
                      <a:pt x="17" y="20"/>
                      <a:pt x="16" y="20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7" y="60"/>
                      <a:pt x="19" y="60"/>
                      <a:pt x="20" y="60"/>
                    </a:cubicBezTo>
                    <a:cubicBezTo>
                      <a:pt x="21" y="60"/>
                      <a:pt x="23" y="60"/>
                      <a:pt x="24" y="60"/>
                    </a:cubicBezTo>
                    <a:lnTo>
                      <a:pt x="24" y="116"/>
                    </a:lnTo>
                    <a:close/>
                    <a:moveTo>
                      <a:pt x="31" y="43"/>
                    </a:move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5"/>
                      <a:pt x="30" y="46"/>
                      <a:pt x="30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48"/>
                      <a:pt x="28" y="4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0"/>
                      <a:pt x="25" y="51"/>
                      <a:pt x="24" y="51"/>
                    </a:cubicBezTo>
                    <a:cubicBezTo>
                      <a:pt x="23" y="52"/>
                      <a:pt x="21" y="52"/>
                      <a:pt x="20" y="52"/>
                    </a:cubicBezTo>
                    <a:cubicBezTo>
                      <a:pt x="19" y="52"/>
                      <a:pt x="17" y="52"/>
                      <a:pt x="16" y="51"/>
                    </a:cubicBezTo>
                    <a:cubicBezTo>
                      <a:pt x="15" y="51"/>
                      <a:pt x="14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9"/>
                      <a:pt x="11" y="48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6"/>
                      <a:pt x="9" y="45"/>
                      <a:pt x="9" y="44"/>
                    </a:cubicBezTo>
                    <a:cubicBezTo>
                      <a:pt x="9" y="44"/>
                      <a:pt x="9" y="44"/>
                      <a:pt x="9" y="43"/>
                    </a:cubicBezTo>
                    <a:cubicBezTo>
                      <a:pt x="8" y="42"/>
                      <a:pt x="8" y="41"/>
                      <a:pt x="8" y="40"/>
                    </a:cubicBezTo>
                    <a:cubicBezTo>
                      <a:pt x="8" y="39"/>
                      <a:pt x="8" y="38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5"/>
                      <a:pt x="10" y="34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1" y="32"/>
                      <a:pt x="12" y="31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30"/>
                      <a:pt x="15" y="29"/>
                      <a:pt x="16" y="29"/>
                    </a:cubicBezTo>
                    <a:cubicBezTo>
                      <a:pt x="17" y="28"/>
                      <a:pt x="19" y="28"/>
                      <a:pt x="20" y="28"/>
                    </a:cubicBezTo>
                    <a:cubicBezTo>
                      <a:pt x="21" y="28"/>
                      <a:pt x="23" y="28"/>
                      <a:pt x="24" y="29"/>
                    </a:cubicBezTo>
                    <a:cubicBezTo>
                      <a:pt x="25" y="29"/>
                      <a:pt x="26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1"/>
                      <a:pt x="29" y="32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4"/>
                      <a:pt x="31" y="35"/>
                      <a:pt x="31" y="36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2" y="38"/>
                      <a:pt x="32" y="39"/>
                      <a:pt x="32" y="40"/>
                    </a:cubicBezTo>
                    <a:cubicBezTo>
                      <a:pt x="32" y="41"/>
                      <a:pt x="32" y="42"/>
                      <a:pt x="31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  <p:sp>
            <p:nvSpPr>
              <p:cNvPr id="64" name="Freeform 59">
                <a:extLst>
                  <a:ext uri="{FF2B5EF4-FFF2-40B4-BE49-F238E27FC236}">
                    <a16:creationId xmlns:a16="http://schemas.microsoft.com/office/drawing/2014/main" id="{BB6341D7-4101-451C-8EA2-FE615395F4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4038" y="2905126"/>
                <a:ext cx="150812" cy="482600"/>
              </a:xfrm>
              <a:custGeom>
                <a:avLst/>
                <a:gdLst>
                  <a:gd name="T0" fmla="*/ 32 w 40"/>
                  <a:gd name="T1" fmla="*/ 72 h 128"/>
                  <a:gd name="T2" fmla="*/ 32 w 40"/>
                  <a:gd name="T3" fmla="*/ 12 h 128"/>
                  <a:gd name="T4" fmla="*/ 20 w 40"/>
                  <a:gd name="T5" fmla="*/ 0 h 128"/>
                  <a:gd name="T6" fmla="*/ 8 w 40"/>
                  <a:gd name="T7" fmla="*/ 12 h 128"/>
                  <a:gd name="T8" fmla="*/ 8 w 40"/>
                  <a:gd name="T9" fmla="*/ 72 h 128"/>
                  <a:gd name="T10" fmla="*/ 0 w 40"/>
                  <a:gd name="T11" fmla="*/ 88 h 128"/>
                  <a:gd name="T12" fmla="*/ 8 w 40"/>
                  <a:gd name="T13" fmla="*/ 104 h 128"/>
                  <a:gd name="T14" fmla="*/ 8 w 40"/>
                  <a:gd name="T15" fmla="*/ 116 h 128"/>
                  <a:gd name="T16" fmla="*/ 20 w 40"/>
                  <a:gd name="T17" fmla="*/ 128 h 128"/>
                  <a:gd name="T18" fmla="*/ 32 w 40"/>
                  <a:gd name="T19" fmla="*/ 116 h 128"/>
                  <a:gd name="T20" fmla="*/ 32 w 40"/>
                  <a:gd name="T21" fmla="*/ 104 h 128"/>
                  <a:gd name="T22" fmla="*/ 40 w 40"/>
                  <a:gd name="T23" fmla="*/ 88 h 128"/>
                  <a:gd name="T24" fmla="*/ 32 w 40"/>
                  <a:gd name="T25" fmla="*/ 72 h 128"/>
                  <a:gd name="T26" fmla="*/ 16 w 40"/>
                  <a:gd name="T27" fmla="*/ 12 h 128"/>
                  <a:gd name="T28" fmla="*/ 20 w 40"/>
                  <a:gd name="T29" fmla="*/ 8 h 128"/>
                  <a:gd name="T30" fmla="*/ 24 w 40"/>
                  <a:gd name="T31" fmla="*/ 12 h 128"/>
                  <a:gd name="T32" fmla="*/ 24 w 40"/>
                  <a:gd name="T33" fmla="*/ 68 h 128"/>
                  <a:gd name="T34" fmla="*/ 20 w 40"/>
                  <a:gd name="T35" fmla="*/ 68 h 128"/>
                  <a:gd name="T36" fmla="*/ 16 w 40"/>
                  <a:gd name="T37" fmla="*/ 68 h 128"/>
                  <a:gd name="T38" fmla="*/ 16 w 40"/>
                  <a:gd name="T39" fmla="*/ 12 h 128"/>
                  <a:gd name="T40" fmla="*/ 24 w 40"/>
                  <a:gd name="T41" fmla="*/ 116 h 128"/>
                  <a:gd name="T42" fmla="*/ 20 w 40"/>
                  <a:gd name="T43" fmla="*/ 120 h 128"/>
                  <a:gd name="T44" fmla="*/ 16 w 40"/>
                  <a:gd name="T45" fmla="*/ 116 h 128"/>
                  <a:gd name="T46" fmla="*/ 16 w 40"/>
                  <a:gd name="T47" fmla="*/ 108 h 128"/>
                  <a:gd name="T48" fmla="*/ 20 w 40"/>
                  <a:gd name="T49" fmla="*/ 108 h 128"/>
                  <a:gd name="T50" fmla="*/ 24 w 40"/>
                  <a:gd name="T51" fmla="*/ 108 h 128"/>
                  <a:gd name="T52" fmla="*/ 24 w 40"/>
                  <a:gd name="T53" fmla="*/ 116 h 128"/>
                  <a:gd name="T54" fmla="*/ 31 w 40"/>
                  <a:gd name="T55" fmla="*/ 91 h 128"/>
                  <a:gd name="T56" fmla="*/ 31 w 40"/>
                  <a:gd name="T57" fmla="*/ 92 h 128"/>
                  <a:gd name="T58" fmla="*/ 30 w 40"/>
                  <a:gd name="T59" fmla="*/ 95 h 128"/>
                  <a:gd name="T60" fmla="*/ 30 w 40"/>
                  <a:gd name="T61" fmla="*/ 95 h 128"/>
                  <a:gd name="T62" fmla="*/ 27 w 40"/>
                  <a:gd name="T63" fmla="*/ 98 h 128"/>
                  <a:gd name="T64" fmla="*/ 27 w 40"/>
                  <a:gd name="T65" fmla="*/ 98 h 128"/>
                  <a:gd name="T66" fmla="*/ 24 w 40"/>
                  <a:gd name="T67" fmla="*/ 99 h 128"/>
                  <a:gd name="T68" fmla="*/ 20 w 40"/>
                  <a:gd name="T69" fmla="*/ 100 h 128"/>
                  <a:gd name="T70" fmla="*/ 16 w 40"/>
                  <a:gd name="T71" fmla="*/ 99 h 128"/>
                  <a:gd name="T72" fmla="*/ 13 w 40"/>
                  <a:gd name="T73" fmla="*/ 98 h 128"/>
                  <a:gd name="T74" fmla="*/ 13 w 40"/>
                  <a:gd name="T75" fmla="*/ 98 h 128"/>
                  <a:gd name="T76" fmla="*/ 10 w 40"/>
                  <a:gd name="T77" fmla="*/ 95 h 128"/>
                  <a:gd name="T78" fmla="*/ 10 w 40"/>
                  <a:gd name="T79" fmla="*/ 95 h 128"/>
                  <a:gd name="T80" fmla="*/ 9 w 40"/>
                  <a:gd name="T81" fmla="*/ 92 h 128"/>
                  <a:gd name="T82" fmla="*/ 9 w 40"/>
                  <a:gd name="T83" fmla="*/ 91 h 128"/>
                  <a:gd name="T84" fmla="*/ 8 w 40"/>
                  <a:gd name="T85" fmla="*/ 88 h 128"/>
                  <a:gd name="T86" fmla="*/ 9 w 40"/>
                  <a:gd name="T87" fmla="*/ 85 h 128"/>
                  <a:gd name="T88" fmla="*/ 9 w 40"/>
                  <a:gd name="T89" fmla="*/ 84 h 128"/>
                  <a:gd name="T90" fmla="*/ 10 w 40"/>
                  <a:gd name="T91" fmla="*/ 81 h 128"/>
                  <a:gd name="T92" fmla="*/ 10 w 40"/>
                  <a:gd name="T93" fmla="*/ 81 h 128"/>
                  <a:gd name="T94" fmla="*/ 13 w 40"/>
                  <a:gd name="T95" fmla="*/ 78 h 128"/>
                  <a:gd name="T96" fmla="*/ 13 w 40"/>
                  <a:gd name="T97" fmla="*/ 78 h 128"/>
                  <a:gd name="T98" fmla="*/ 16 w 40"/>
                  <a:gd name="T99" fmla="*/ 77 h 128"/>
                  <a:gd name="T100" fmla="*/ 20 w 40"/>
                  <a:gd name="T101" fmla="*/ 76 h 128"/>
                  <a:gd name="T102" fmla="*/ 24 w 40"/>
                  <a:gd name="T103" fmla="*/ 77 h 128"/>
                  <a:gd name="T104" fmla="*/ 27 w 40"/>
                  <a:gd name="T105" fmla="*/ 78 h 128"/>
                  <a:gd name="T106" fmla="*/ 27 w 40"/>
                  <a:gd name="T107" fmla="*/ 78 h 128"/>
                  <a:gd name="T108" fmla="*/ 30 w 40"/>
                  <a:gd name="T109" fmla="*/ 81 h 128"/>
                  <a:gd name="T110" fmla="*/ 30 w 40"/>
                  <a:gd name="T111" fmla="*/ 81 h 128"/>
                  <a:gd name="T112" fmla="*/ 31 w 40"/>
                  <a:gd name="T113" fmla="*/ 84 h 128"/>
                  <a:gd name="T114" fmla="*/ 31 w 40"/>
                  <a:gd name="T115" fmla="*/ 85 h 128"/>
                  <a:gd name="T116" fmla="*/ 32 w 40"/>
                  <a:gd name="T117" fmla="*/ 88 h 128"/>
                  <a:gd name="T118" fmla="*/ 31 w 40"/>
                  <a:gd name="T119" fmla="*/ 9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0" h="128">
                    <a:moveTo>
                      <a:pt x="32" y="72"/>
                    </a:move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5"/>
                      <a:pt x="27" y="0"/>
                      <a:pt x="20" y="0"/>
                    </a:cubicBezTo>
                    <a:cubicBezTo>
                      <a:pt x="13" y="0"/>
                      <a:pt x="8" y="5"/>
                      <a:pt x="8" y="1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3" y="76"/>
                      <a:pt x="0" y="81"/>
                      <a:pt x="0" y="88"/>
                    </a:cubicBezTo>
                    <a:cubicBezTo>
                      <a:pt x="0" y="95"/>
                      <a:pt x="3" y="100"/>
                      <a:pt x="8" y="104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8" y="123"/>
                      <a:pt x="13" y="128"/>
                      <a:pt x="20" y="128"/>
                    </a:cubicBezTo>
                    <a:cubicBezTo>
                      <a:pt x="27" y="128"/>
                      <a:pt x="32" y="123"/>
                      <a:pt x="32" y="116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7" y="100"/>
                      <a:pt x="40" y="95"/>
                      <a:pt x="40" y="88"/>
                    </a:cubicBezTo>
                    <a:cubicBezTo>
                      <a:pt x="40" y="81"/>
                      <a:pt x="37" y="76"/>
                      <a:pt x="32" y="72"/>
                    </a:cubicBezTo>
                    <a:close/>
                    <a:moveTo>
                      <a:pt x="16" y="12"/>
                    </a:moveTo>
                    <a:cubicBezTo>
                      <a:pt x="16" y="10"/>
                      <a:pt x="18" y="8"/>
                      <a:pt x="20" y="8"/>
                    </a:cubicBezTo>
                    <a:cubicBezTo>
                      <a:pt x="22" y="8"/>
                      <a:pt x="24" y="10"/>
                      <a:pt x="24" y="12"/>
                    </a:cubicBezTo>
                    <a:cubicBezTo>
                      <a:pt x="24" y="68"/>
                      <a:pt x="24" y="68"/>
                      <a:pt x="24" y="68"/>
                    </a:cubicBezTo>
                    <a:cubicBezTo>
                      <a:pt x="23" y="68"/>
                      <a:pt x="21" y="68"/>
                      <a:pt x="20" y="68"/>
                    </a:cubicBezTo>
                    <a:cubicBezTo>
                      <a:pt x="19" y="68"/>
                      <a:pt x="17" y="68"/>
                      <a:pt x="16" y="68"/>
                    </a:cubicBezTo>
                    <a:lnTo>
                      <a:pt x="16" y="12"/>
                    </a:lnTo>
                    <a:close/>
                    <a:moveTo>
                      <a:pt x="24" y="116"/>
                    </a:moveTo>
                    <a:cubicBezTo>
                      <a:pt x="24" y="118"/>
                      <a:pt x="22" y="120"/>
                      <a:pt x="20" y="120"/>
                    </a:cubicBezTo>
                    <a:cubicBezTo>
                      <a:pt x="18" y="120"/>
                      <a:pt x="16" y="118"/>
                      <a:pt x="16" y="116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7" y="108"/>
                      <a:pt x="19" y="108"/>
                      <a:pt x="20" y="108"/>
                    </a:cubicBezTo>
                    <a:cubicBezTo>
                      <a:pt x="21" y="108"/>
                      <a:pt x="23" y="108"/>
                      <a:pt x="24" y="108"/>
                    </a:cubicBezTo>
                    <a:lnTo>
                      <a:pt x="24" y="116"/>
                    </a:lnTo>
                    <a:close/>
                    <a:moveTo>
                      <a:pt x="31" y="91"/>
                    </a:moveTo>
                    <a:cubicBezTo>
                      <a:pt x="31" y="92"/>
                      <a:pt x="31" y="92"/>
                      <a:pt x="31" y="92"/>
                    </a:cubicBezTo>
                    <a:cubicBezTo>
                      <a:pt x="31" y="93"/>
                      <a:pt x="30" y="94"/>
                      <a:pt x="30" y="95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29" y="96"/>
                      <a:pt x="28" y="97"/>
                      <a:pt x="27" y="98"/>
                    </a:cubicBezTo>
                    <a:cubicBezTo>
                      <a:pt x="27" y="98"/>
                      <a:pt x="27" y="98"/>
                      <a:pt x="27" y="98"/>
                    </a:cubicBezTo>
                    <a:cubicBezTo>
                      <a:pt x="26" y="98"/>
                      <a:pt x="25" y="99"/>
                      <a:pt x="24" y="99"/>
                    </a:cubicBezTo>
                    <a:cubicBezTo>
                      <a:pt x="23" y="100"/>
                      <a:pt x="21" y="100"/>
                      <a:pt x="20" y="100"/>
                    </a:cubicBezTo>
                    <a:cubicBezTo>
                      <a:pt x="19" y="100"/>
                      <a:pt x="17" y="100"/>
                      <a:pt x="16" y="99"/>
                    </a:cubicBezTo>
                    <a:cubicBezTo>
                      <a:pt x="15" y="99"/>
                      <a:pt x="14" y="98"/>
                      <a:pt x="13" y="98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2" y="97"/>
                      <a:pt x="11" y="96"/>
                      <a:pt x="10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4"/>
                      <a:pt x="9" y="93"/>
                      <a:pt x="9" y="92"/>
                    </a:cubicBezTo>
                    <a:cubicBezTo>
                      <a:pt x="9" y="92"/>
                      <a:pt x="9" y="92"/>
                      <a:pt x="9" y="91"/>
                    </a:cubicBezTo>
                    <a:cubicBezTo>
                      <a:pt x="8" y="90"/>
                      <a:pt x="8" y="89"/>
                      <a:pt x="8" y="88"/>
                    </a:cubicBezTo>
                    <a:cubicBezTo>
                      <a:pt x="8" y="87"/>
                      <a:pt x="8" y="86"/>
                      <a:pt x="9" y="85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3"/>
                      <a:pt x="10" y="82"/>
                      <a:pt x="10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0"/>
                      <a:pt x="12" y="79"/>
                      <a:pt x="13" y="78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4" y="78"/>
                      <a:pt x="15" y="77"/>
                      <a:pt x="16" y="77"/>
                    </a:cubicBezTo>
                    <a:cubicBezTo>
                      <a:pt x="17" y="76"/>
                      <a:pt x="19" y="76"/>
                      <a:pt x="20" y="76"/>
                    </a:cubicBezTo>
                    <a:cubicBezTo>
                      <a:pt x="21" y="76"/>
                      <a:pt x="23" y="76"/>
                      <a:pt x="24" y="77"/>
                    </a:cubicBezTo>
                    <a:cubicBezTo>
                      <a:pt x="25" y="77"/>
                      <a:pt x="26" y="78"/>
                      <a:pt x="27" y="78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8" y="79"/>
                      <a:pt x="29" y="80"/>
                      <a:pt x="30" y="8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2"/>
                      <a:pt x="31" y="83"/>
                      <a:pt x="31" y="84"/>
                    </a:cubicBezTo>
                    <a:cubicBezTo>
                      <a:pt x="31" y="84"/>
                      <a:pt x="31" y="84"/>
                      <a:pt x="31" y="85"/>
                    </a:cubicBezTo>
                    <a:cubicBezTo>
                      <a:pt x="32" y="86"/>
                      <a:pt x="32" y="87"/>
                      <a:pt x="32" y="88"/>
                    </a:cubicBezTo>
                    <a:cubicBezTo>
                      <a:pt x="32" y="89"/>
                      <a:pt x="32" y="90"/>
                      <a:pt x="31" y="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38100" tIns="19050" rIns="38100" bIns="1905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75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65" name="Freeform 68">
            <a:extLst>
              <a:ext uri="{FF2B5EF4-FFF2-40B4-BE49-F238E27FC236}">
                <a16:creationId xmlns:a16="http://schemas.microsoft.com/office/drawing/2014/main" id="{36612823-36BC-4FB7-8ED4-EED1E365DFEC}"/>
              </a:ext>
            </a:extLst>
          </p:cNvPr>
          <p:cNvSpPr>
            <a:spLocks/>
          </p:cNvSpPr>
          <p:nvPr/>
        </p:nvSpPr>
        <p:spPr bwMode="auto">
          <a:xfrm rot="5696320">
            <a:off x="10113702" y="2647137"/>
            <a:ext cx="495742" cy="538212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66" name="Freeform 70">
            <a:extLst>
              <a:ext uri="{FF2B5EF4-FFF2-40B4-BE49-F238E27FC236}">
                <a16:creationId xmlns:a16="http://schemas.microsoft.com/office/drawing/2014/main" id="{0A9E1807-EC56-4175-BD59-B3E452590EB8}"/>
              </a:ext>
            </a:extLst>
          </p:cNvPr>
          <p:cNvSpPr>
            <a:spLocks/>
          </p:cNvSpPr>
          <p:nvPr/>
        </p:nvSpPr>
        <p:spPr bwMode="auto">
          <a:xfrm rot="10051992">
            <a:off x="11336232" y="2108705"/>
            <a:ext cx="349027" cy="37892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67" name="Freeform 71">
            <a:extLst>
              <a:ext uri="{FF2B5EF4-FFF2-40B4-BE49-F238E27FC236}">
                <a16:creationId xmlns:a16="http://schemas.microsoft.com/office/drawing/2014/main" id="{11A86B0C-769C-408F-A3BA-68A6FCF9D427}"/>
              </a:ext>
            </a:extLst>
          </p:cNvPr>
          <p:cNvSpPr>
            <a:spLocks/>
          </p:cNvSpPr>
          <p:nvPr/>
        </p:nvSpPr>
        <p:spPr bwMode="auto">
          <a:xfrm rot="13144547">
            <a:off x="11336613" y="2866430"/>
            <a:ext cx="495742" cy="538212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 dirty="0">
              <a:solidFill>
                <a:srgbClr val="0070C0"/>
              </a:solidFill>
            </a:endParaRPr>
          </a:p>
        </p:txBody>
      </p:sp>
      <p:sp>
        <p:nvSpPr>
          <p:cNvPr id="68" name="Freeform 72">
            <a:extLst>
              <a:ext uri="{FF2B5EF4-FFF2-40B4-BE49-F238E27FC236}">
                <a16:creationId xmlns:a16="http://schemas.microsoft.com/office/drawing/2014/main" id="{229C8CC6-1B39-4733-8485-39AF82C333D1}"/>
              </a:ext>
            </a:extLst>
          </p:cNvPr>
          <p:cNvSpPr>
            <a:spLocks/>
          </p:cNvSpPr>
          <p:nvPr/>
        </p:nvSpPr>
        <p:spPr bwMode="auto">
          <a:xfrm rot="5080426">
            <a:off x="9645643" y="2220013"/>
            <a:ext cx="377700" cy="41005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69" name="Freeform 75">
            <a:extLst>
              <a:ext uri="{FF2B5EF4-FFF2-40B4-BE49-F238E27FC236}">
                <a16:creationId xmlns:a16="http://schemas.microsoft.com/office/drawing/2014/main" id="{8E095099-E0E7-4A0F-8EF3-A930A9023065}"/>
              </a:ext>
            </a:extLst>
          </p:cNvPr>
          <p:cNvSpPr>
            <a:spLocks/>
          </p:cNvSpPr>
          <p:nvPr/>
        </p:nvSpPr>
        <p:spPr bwMode="auto">
          <a:xfrm rot="10051992">
            <a:off x="11013538" y="2766685"/>
            <a:ext cx="349027" cy="37892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  <p:sp>
        <p:nvSpPr>
          <p:cNvPr id="70" name="Freeform 76">
            <a:extLst>
              <a:ext uri="{FF2B5EF4-FFF2-40B4-BE49-F238E27FC236}">
                <a16:creationId xmlns:a16="http://schemas.microsoft.com/office/drawing/2014/main" id="{3035AEB6-3090-4153-96A0-DCD55C444F53}"/>
              </a:ext>
            </a:extLst>
          </p:cNvPr>
          <p:cNvSpPr>
            <a:spLocks/>
          </p:cNvSpPr>
          <p:nvPr/>
        </p:nvSpPr>
        <p:spPr bwMode="auto">
          <a:xfrm rot="11618841">
            <a:off x="11789838" y="2716912"/>
            <a:ext cx="349027" cy="378928"/>
          </a:xfrm>
          <a:custGeom>
            <a:avLst/>
            <a:gdLst>
              <a:gd name="T0" fmla="*/ 1068 w 1069"/>
              <a:gd name="T1" fmla="*/ 123 h 1161"/>
              <a:gd name="T2" fmla="*/ 1066 w 1069"/>
              <a:gd name="T3" fmla="*/ 46 h 1161"/>
              <a:gd name="T4" fmla="*/ 250 w 1069"/>
              <a:gd name="T5" fmla="*/ 295 h 1161"/>
              <a:gd name="T6" fmla="*/ 0 w 1069"/>
              <a:gd name="T7" fmla="*/ 1026 h 1161"/>
              <a:gd name="T8" fmla="*/ 2 w 1069"/>
              <a:gd name="T9" fmla="*/ 1114 h 1161"/>
              <a:gd name="T10" fmla="*/ 818 w 1069"/>
              <a:gd name="T11" fmla="*/ 866 h 1161"/>
              <a:gd name="T12" fmla="*/ 944 w 1069"/>
              <a:gd name="T13" fmla="*/ 692 h 1161"/>
              <a:gd name="T14" fmla="*/ 994 w 1069"/>
              <a:gd name="T15" fmla="*/ 579 h 1161"/>
              <a:gd name="T16" fmla="*/ 1068 w 1069"/>
              <a:gd name="T17" fmla="*/ 123 h 1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9" h="1161">
                <a:moveTo>
                  <a:pt x="1068" y="123"/>
                </a:moveTo>
                <a:cubicBezTo>
                  <a:pt x="1068" y="75"/>
                  <a:pt x="1066" y="46"/>
                  <a:pt x="1066" y="46"/>
                </a:cubicBezTo>
                <a:cubicBezTo>
                  <a:pt x="1066" y="46"/>
                  <a:pt x="544" y="0"/>
                  <a:pt x="250" y="295"/>
                </a:cubicBezTo>
                <a:cubicBezTo>
                  <a:pt x="31" y="516"/>
                  <a:pt x="1" y="864"/>
                  <a:pt x="0" y="1026"/>
                </a:cubicBezTo>
                <a:cubicBezTo>
                  <a:pt x="0" y="1081"/>
                  <a:pt x="2" y="1114"/>
                  <a:pt x="2" y="1114"/>
                </a:cubicBezTo>
                <a:cubicBezTo>
                  <a:pt x="2" y="1114"/>
                  <a:pt x="525" y="1161"/>
                  <a:pt x="818" y="866"/>
                </a:cubicBezTo>
                <a:cubicBezTo>
                  <a:pt x="870" y="814"/>
                  <a:pt x="911" y="754"/>
                  <a:pt x="944" y="692"/>
                </a:cubicBezTo>
                <a:cubicBezTo>
                  <a:pt x="963" y="655"/>
                  <a:pt x="980" y="617"/>
                  <a:pt x="994" y="579"/>
                </a:cubicBezTo>
                <a:cubicBezTo>
                  <a:pt x="1058" y="402"/>
                  <a:pt x="1069" y="222"/>
                  <a:pt x="1068" y="123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txBody>
          <a:bodyPr vert="horz" wrap="square" lIns="38100" tIns="19050" rIns="38100" bIns="19050" numCol="1" anchor="t" anchorCtr="0" compatLnSpc="1">
            <a:prstTxWarp prst="textNoShape">
              <a:avLst/>
            </a:prstTxWarp>
          </a:bodyPr>
          <a:lstStyle/>
          <a:p>
            <a:endParaRPr lang="id-ID" sz="75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2" grpId="0"/>
      <p:bldP spid="28" grpId="0"/>
      <p:bldP spid="29" grpId="0"/>
      <p:bldP spid="30" grpId="0"/>
      <p:bldP spid="31" grpId="0"/>
      <p:bldP spid="32" grpId="0"/>
      <p:bldP spid="34" grpId="0"/>
      <p:bldP spid="36" grpId="0"/>
      <p:bldP spid="38" grpId="0"/>
      <p:bldP spid="39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Box 148"/>
          <p:cNvSpPr txBox="1"/>
          <p:nvPr/>
        </p:nvSpPr>
        <p:spPr>
          <a:xfrm>
            <a:off x="1148384" y="422513"/>
            <a:ext cx="9744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j-lt"/>
              </a:rPr>
              <a:t>Features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70366" y="1317189"/>
            <a:ext cx="10780004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Profile information can be automatically imported from authoritative institutional data sources as well as from external sources.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Individuals can log in using institutional authentication procedures to modify their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profiles.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Information like research interests, publications, presentations, etc. can be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easily customized on the site.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Identify current work and find an expert with precision and reliability.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Simplify reporting tasks and provide visualizations such as co-author networks and the map of science network.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Adopted international standard: Consortia Advancing Standards in Research Administration Information (CASRAI)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Standard vocabulary such as AGROVOC, GEMET, LCSH, UMLS to describe the area of expertise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82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</p:bldLst>
  </p:timing>
</p:sld>
</file>

<file path=ppt/theme/theme1.xml><?xml version="1.0" encoding="utf-8"?>
<a:theme xmlns:a="http://schemas.openxmlformats.org/drawingml/2006/main" name="Office Theme">
  <a:themeElements>
    <a:clrScheme name="RE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2B20"/>
      </a:accent1>
      <a:accent2>
        <a:srgbClr val="C0392B"/>
      </a:accent2>
      <a:accent3>
        <a:srgbClr val="D55143"/>
      </a:accent3>
      <a:accent4>
        <a:srgbClr val="DC6E62"/>
      </a:accent4>
      <a:accent5>
        <a:srgbClr val="E38A81"/>
      </a:accent5>
      <a:accent6>
        <a:srgbClr val="EDB7B1"/>
      </a:accent6>
      <a:hlink>
        <a:srgbClr val="0563C1"/>
      </a:hlink>
      <a:folHlink>
        <a:srgbClr val="954F72"/>
      </a:folHlink>
    </a:clrScheme>
    <a:fontScheme name="Custom 1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Custom 8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FFFFFF"/>
      </a:hlink>
      <a:folHlink>
        <a:srgbClr val="FFFFFF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RE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2B20"/>
      </a:accent1>
      <a:accent2>
        <a:srgbClr val="C0392B"/>
      </a:accent2>
      <a:accent3>
        <a:srgbClr val="D55143"/>
      </a:accent3>
      <a:accent4>
        <a:srgbClr val="DC6E62"/>
      </a:accent4>
      <a:accent5>
        <a:srgbClr val="E38A81"/>
      </a:accent5>
      <a:accent6>
        <a:srgbClr val="EDB7B1"/>
      </a:accent6>
      <a:hlink>
        <a:srgbClr val="0563C1"/>
      </a:hlink>
      <a:folHlink>
        <a:srgbClr val="954F72"/>
      </a:folHlink>
    </a:clrScheme>
    <a:fontScheme name="Custom 1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RED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2B20"/>
      </a:accent1>
      <a:accent2>
        <a:srgbClr val="C0392B"/>
      </a:accent2>
      <a:accent3>
        <a:srgbClr val="D55143"/>
      </a:accent3>
      <a:accent4>
        <a:srgbClr val="DC6E62"/>
      </a:accent4>
      <a:accent5>
        <a:srgbClr val="E38A81"/>
      </a:accent5>
      <a:accent6>
        <a:srgbClr val="EDB7B1"/>
      </a:accent6>
      <a:hlink>
        <a:srgbClr val="0563C1"/>
      </a:hlink>
      <a:folHlink>
        <a:srgbClr val="954F72"/>
      </a:folHlink>
    </a:clrScheme>
    <a:fontScheme name="Custom 1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23425</TotalTime>
  <Words>808</Words>
  <Application>Microsoft Office PowerPoint</Application>
  <PresentationFormat>Widescreen</PresentationFormat>
  <Paragraphs>147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Adobe Gothic Std B</vt:lpstr>
      <vt:lpstr>HGｺﾞｼｯｸE</vt:lpstr>
      <vt:lpstr>ＭＳ Ｐゴシック</vt:lpstr>
      <vt:lpstr>Andale Mono</vt:lpstr>
      <vt:lpstr>Arial</vt:lpstr>
      <vt:lpstr>Calibri</vt:lpstr>
      <vt:lpstr>Gill Sans</vt:lpstr>
      <vt:lpstr>Gill Sans Light</vt:lpstr>
      <vt:lpstr>Gill Sans MT</vt:lpstr>
      <vt:lpstr>Open Sans</vt:lpstr>
      <vt:lpstr>Source Sans Pro Light</vt:lpstr>
      <vt:lpstr>Wingdings</vt:lpstr>
      <vt:lpstr>Office Theme</vt:lpstr>
      <vt:lpstr>4_Office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SignAddict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AbuSina</dc:creator>
  <cp:lastModifiedBy>Kannan</cp:lastModifiedBy>
  <cp:revision>1295</cp:revision>
  <dcterms:created xsi:type="dcterms:W3CDTF">2014-09-15T07:14:39Z</dcterms:created>
  <dcterms:modified xsi:type="dcterms:W3CDTF">2017-08-03T04:26:06Z</dcterms:modified>
</cp:coreProperties>
</file>