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71" r:id="rId9"/>
    <p:sldId id="272" r:id="rId10"/>
    <p:sldId id="273" r:id="rId11"/>
    <p:sldId id="274" r:id="rId12"/>
    <p:sldId id="275" r:id="rId13"/>
    <p:sldId id="276" r:id="rId14"/>
    <p:sldId id="277" r:id="rId15"/>
    <p:sldId id="278" r:id="rId16"/>
    <p:sldId id="279" r:id="rId17"/>
    <p:sldId id="280" r:id="rId18"/>
    <p:sldId id="281" r:id="rId19"/>
    <p:sldId id="268" r:id="rId20"/>
    <p:sldId id="282" r:id="rId21"/>
    <p:sldId id="283" r:id="rId22"/>
    <p:sldId id="270" r:id="rId23"/>
    <p:sldId id="28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B91A75F0-AD91-46A9-8A08-49CC107EB2FB}" type="datetimeFigureOut">
              <a:rPr lang="en-US" smtClean="0"/>
              <a:pPr/>
              <a:t>7/31/2017</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4F73B2F-CA90-4C57-878C-FEDC9AFEC05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1A75F0-AD91-46A9-8A08-49CC107EB2FB}" type="datetimeFigureOut">
              <a:rPr lang="en-US" smtClean="0"/>
              <a:pPr/>
              <a:t>7/31/2017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F73B2F-CA90-4C57-878C-FEDC9AFEC0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1A75F0-AD91-46A9-8A08-49CC107EB2FB}" type="datetimeFigureOut">
              <a:rPr lang="en-US" smtClean="0"/>
              <a:pPr/>
              <a:t>7/31/2017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F73B2F-CA90-4C57-878C-FEDC9AFEC0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1A75F0-AD91-46A9-8A08-49CC107EB2FB}" type="datetimeFigureOut">
              <a:rPr lang="en-US" smtClean="0"/>
              <a:pPr/>
              <a:t>7/31/2017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F73B2F-CA90-4C57-878C-FEDC9AFEC05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91A75F0-AD91-46A9-8A08-49CC107EB2FB}" type="datetimeFigureOut">
              <a:rPr lang="en-US" smtClean="0"/>
              <a:pPr/>
              <a:t>7/31/2017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F73B2F-CA90-4C57-878C-FEDC9AFEC05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91A75F0-AD91-46A9-8A08-49CC107EB2FB}" type="datetimeFigureOut">
              <a:rPr lang="en-US" smtClean="0"/>
              <a:pPr/>
              <a:t>7/31/2017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F73B2F-CA90-4C57-878C-FEDC9AFEC05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B91A75F0-AD91-46A9-8A08-49CC107EB2FB}" type="datetimeFigureOut">
              <a:rPr lang="en-US" smtClean="0"/>
              <a:pPr/>
              <a:t>7/31/2017</a:t>
            </a:fld>
            <a:endParaRPr lang="en-US"/>
          </a:p>
        </p:txBody>
      </p:sp>
      <p:sp>
        <p:nvSpPr>
          <p:cNvPr id="27" name="Slide Number Placeholder 26"/>
          <p:cNvSpPr>
            <a:spLocks noGrp="1"/>
          </p:cNvSpPr>
          <p:nvPr>
            <p:ph type="sldNum" sz="quarter" idx="11"/>
          </p:nvPr>
        </p:nvSpPr>
        <p:spPr/>
        <p:txBody>
          <a:bodyPr rtlCol="0"/>
          <a:lstStyle/>
          <a:p>
            <a:fld id="{14F73B2F-CA90-4C57-878C-FEDC9AFEC054}"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B91A75F0-AD91-46A9-8A08-49CC107EB2FB}" type="datetimeFigureOut">
              <a:rPr lang="en-US" smtClean="0"/>
              <a:pPr/>
              <a:t>7/31/2017</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14F73B2F-CA90-4C57-878C-FEDC9AFEC0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1A75F0-AD91-46A9-8A08-49CC107EB2FB}" type="datetimeFigureOut">
              <a:rPr lang="en-US" smtClean="0"/>
              <a:pPr/>
              <a:t>7/31/2017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F73B2F-CA90-4C57-878C-FEDC9AFEC0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91A75F0-AD91-46A9-8A08-49CC107EB2FB}" type="datetimeFigureOut">
              <a:rPr lang="en-US" smtClean="0"/>
              <a:pPr/>
              <a:t>7/31/2017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F73B2F-CA90-4C57-878C-FEDC9AFEC05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91A75F0-AD91-46A9-8A08-49CC107EB2FB}" type="datetimeFigureOut">
              <a:rPr lang="en-US" smtClean="0"/>
              <a:pPr/>
              <a:t>7/31/2017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F73B2F-CA90-4C57-878C-FEDC9AFEC05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91A75F0-AD91-46A9-8A08-49CC107EB2FB}" type="datetimeFigureOut">
              <a:rPr lang="en-US" smtClean="0"/>
              <a:pPr/>
              <a:t>7/31/2017</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4F73B2F-CA90-4C57-878C-FEDC9AFEC05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04800"/>
            <a:ext cx="7772400" cy="2590800"/>
          </a:xfrm>
        </p:spPr>
        <p:txBody>
          <a:bodyPr>
            <a:noAutofit/>
          </a:bodyPr>
          <a:lstStyle/>
          <a:p>
            <a:pPr algn="ctr"/>
            <a:r>
              <a:rPr lang="en-US" sz="3200" b="1" dirty="0">
                <a:effectLst>
                  <a:outerShdw blurRad="38100" dist="38100" dir="2700000" algn="tl">
                    <a:srgbClr val="000000">
                      <a:alpha val="43137"/>
                    </a:srgbClr>
                  </a:outerShdw>
                </a:effectLst>
                <a:latin typeface="+mn-lt"/>
              </a:rPr>
              <a:t>Library Professionals’ Scholarly Communications over Online Forum: Content Analysis of </a:t>
            </a:r>
            <a:r>
              <a:rPr lang="en-US" sz="3200" b="1" i="1" dirty="0">
                <a:effectLst>
                  <a:outerShdw blurRad="38100" dist="38100" dir="2700000" algn="tl">
                    <a:srgbClr val="000000">
                      <a:alpha val="43137"/>
                    </a:srgbClr>
                  </a:outerShdw>
                </a:effectLst>
                <a:latin typeface="+mn-lt"/>
              </a:rPr>
              <a:t>New Millennium LIS Professionals (NMLIS</a:t>
            </a:r>
            <a:r>
              <a:rPr lang="en-US" sz="3200" b="1" i="1" dirty="0" smtClean="0">
                <a:effectLst>
                  <a:outerShdw blurRad="38100" dist="38100" dir="2700000" algn="tl">
                    <a:srgbClr val="000000">
                      <a:alpha val="43137"/>
                    </a:srgbClr>
                  </a:outerShdw>
                </a:effectLst>
                <a:latin typeface="+mn-lt"/>
              </a:rPr>
              <a:t>)</a:t>
            </a:r>
            <a:endParaRPr lang="en-US" sz="3200" dirty="0">
              <a:effectLst>
                <a:outerShdw blurRad="38100" dist="38100" dir="2700000" algn="tl">
                  <a:srgbClr val="000000">
                    <a:alpha val="43137"/>
                  </a:srgbClr>
                </a:outerShdw>
              </a:effectLst>
              <a:latin typeface="+mn-lt"/>
            </a:endParaRPr>
          </a:p>
        </p:txBody>
      </p:sp>
      <p:sp>
        <p:nvSpPr>
          <p:cNvPr id="3" name="Subtitle 2"/>
          <p:cNvSpPr>
            <a:spLocks noGrp="1"/>
          </p:cNvSpPr>
          <p:nvPr>
            <p:ph type="subTitle" idx="1"/>
          </p:nvPr>
        </p:nvSpPr>
        <p:spPr>
          <a:xfrm>
            <a:off x="609600" y="3962400"/>
            <a:ext cx="4800600" cy="2667000"/>
          </a:xfrm>
        </p:spPr>
        <p:txBody>
          <a:bodyPr>
            <a:normAutofit/>
          </a:bodyPr>
          <a:lstStyle/>
          <a:p>
            <a:r>
              <a:rPr lang="en-US" sz="1500" b="1" dirty="0" smtClean="0"/>
              <a:t>Dr. </a:t>
            </a:r>
            <a:r>
              <a:rPr lang="en-US" sz="1500" b="1" dirty="0" err="1" smtClean="0"/>
              <a:t>Akhandanand</a:t>
            </a:r>
            <a:r>
              <a:rPr lang="en-US" sz="1500" b="1" dirty="0" smtClean="0"/>
              <a:t> </a:t>
            </a:r>
            <a:r>
              <a:rPr lang="en-US" sz="1500" b="1" dirty="0" err="1" smtClean="0"/>
              <a:t>Shukla</a:t>
            </a:r>
            <a:endParaRPr lang="en-US" sz="1500" dirty="0" smtClean="0"/>
          </a:p>
          <a:p>
            <a:r>
              <a:rPr lang="en-US" sz="1500" dirty="0" smtClean="0"/>
              <a:t>Assistant Professor</a:t>
            </a:r>
          </a:p>
          <a:p>
            <a:r>
              <a:rPr lang="en-US" sz="1500" dirty="0" smtClean="0"/>
              <a:t>Department of Library &amp; Information Science</a:t>
            </a:r>
          </a:p>
          <a:p>
            <a:r>
              <a:rPr lang="en-US" sz="1500" dirty="0" smtClean="0"/>
              <a:t>Mizoram University,  Aizawl</a:t>
            </a:r>
          </a:p>
          <a:p>
            <a:endParaRPr lang="en-US" sz="1500" dirty="0" smtClean="0"/>
          </a:p>
          <a:p>
            <a:r>
              <a:rPr lang="en-US" sz="1500" b="1" dirty="0" smtClean="0"/>
              <a:t>Jacob MS </a:t>
            </a:r>
            <a:r>
              <a:rPr lang="en-US" sz="1500" b="1" dirty="0" err="1" smtClean="0"/>
              <a:t>Dawngliana</a:t>
            </a:r>
            <a:endParaRPr lang="en-US" sz="1500" dirty="0" smtClean="0"/>
          </a:p>
          <a:p>
            <a:r>
              <a:rPr lang="en-US" sz="1500" dirty="0" smtClean="0"/>
              <a:t>Research Scholar</a:t>
            </a:r>
          </a:p>
          <a:p>
            <a:r>
              <a:rPr lang="en-US" sz="1500" dirty="0" smtClean="0"/>
              <a:t>Department of Library &amp; Information Science</a:t>
            </a:r>
          </a:p>
          <a:p>
            <a:r>
              <a:rPr lang="en-US" sz="1500" dirty="0" smtClean="0"/>
              <a:t>Mizoram University,  Aizawl</a:t>
            </a:r>
          </a:p>
          <a:p>
            <a:endParaRPr lang="en-US" sz="1500" dirty="0"/>
          </a:p>
        </p:txBody>
      </p:sp>
      <p:sp>
        <p:nvSpPr>
          <p:cNvPr id="4" name="Subtitle 2"/>
          <p:cNvSpPr txBox="1">
            <a:spLocks/>
          </p:cNvSpPr>
          <p:nvPr/>
        </p:nvSpPr>
        <p:spPr>
          <a:xfrm>
            <a:off x="762000" y="5486400"/>
            <a:ext cx="4343400" cy="914400"/>
          </a:xfrm>
          <a:prstGeom prst="rect">
            <a:avLst/>
          </a:prstGeom>
        </p:spPr>
        <p:txBody>
          <a:bodyPr vert="horz">
            <a:normAutofit/>
          </a:bodyPr>
          <a:lstStyle/>
          <a:p>
            <a:endParaRPr kumimoji="0" lang="en-US" sz="15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447800"/>
            <a:ext cx="8229600" cy="4800600"/>
          </a:xfrm>
        </p:spPr>
        <p:txBody>
          <a:bodyPr>
            <a:noAutofit/>
          </a:bodyPr>
          <a:lstStyle/>
          <a:p>
            <a:pPr algn="just">
              <a:buNone/>
            </a:pPr>
            <a:r>
              <a:rPr lang="en-US" sz="2400" b="1" i="1" dirty="0" smtClean="0">
                <a:solidFill>
                  <a:srgbClr val="002060"/>
                </a:solidFill>
              </a:rPr>
              <a:t>Category of Scholarly Communications</a:t>
            </a:r>
          </a:p>
          <a:p>
            <a:pPr algn="just">
              <a:buNone/>
            </a:pPr>
            <a:endParaRPr lang="en-US" sz="2400" dirty="0" smtClean="0"/>
          </a:p>
          <a:p>
            <a:pPr algn="just">
              <a:buNone/>
            </a:pPr>
            <a:r>
              <a:rPr lang="en-US" sz="2400" dirty="0" smtClean="0"/>
              <a:t>Eight (8) kinds of categories have been identified:</a:t>
            </a:r>
          </a:p>
          <a:p>
            <a:pPr algn="just"/>
            <a:r>
              <a:rPr lang="en-US" sz="2400" dirty="0" smtClean="0"/>
              <a:t>Conference Communications (CON)</a:t>
            </a:r>
          </a:p>
          <a:p>
            <a:pPr algn="just"/>
            <a:r>
              <a:rPr lang="en-US" sz="2400" dirty="0" smtClean="0"/>
              <a:t>Faculty Development Communications (FDM)</a:t>
            </a:r>
          </a:p>
          <a:p>
            <a:pPr algn="just"/>
            <a:r>
              <a:rPr lang="en-US" sz="2400" dirty="0" smtClean="0"/>
              <a:t>Job Posts Communications (JOB)</a:t>
            </a:r>
          </a:p>
          <a:p>
            <a:pPr algn="just"/>
            <a:r>
              <a:rPr lang="en-US" sz="2400" dirty="0" smtClean="0"/>
              <a:t>General Information Communications (GIC)</a:t>
            </a:r>
          </a:p>
          <a:p>
            <a:pPr algn="just"/>
            <a:r>
              <a:rPr lang="en-US" sz="2400" dirty="0" smtClean="0"/>
              <a:t>Library Science Communications (LSC)</a:t>
            </a:r>
          </a:p>
          <a:p>
            <a:pPr algn="just"/>
            <a:r>
              <a:rPr lang="en-US" sz="2400" dirty="0" smtClean="0"/>
              <a:t>Greetings Communications (GRC)</a:t>
            </a:r>
          </a:p>
          <a:p>
            <a:pPr algn="just"/>
            <a:r>
              <a:rPr lang="en-US" sz="2400" dirty="0" smtClean="0"/>
              <a:t>Obituary Communications (OBI)</a:t>
            </a:r>
          </a:p>
          <a:p>
            <a:pPr algn="just"/>
            <a:r>
              <a:rPr lang="en-US" sz="2400" dirty="0" smtClean="0"/>
              <a:t>Other Communications (OTH)</a:t>
            </a:r>
          </a:p>
          <a:p>
            <a:pPr algn="just"/>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447800"/>
            <a:ext cx="8229600" cy="4800600"/>
          </a:xfrm>
        </p:spPr>
        <p:txBody>
          <a:bodyPr>
            <a:noAutofit/>
          </a:bodyPr>
          <a:lstStyle/>
          <a:p>
            <a:pPr algn="just">
              <a:buNone/>
            </a:pPr>
            <a:r>
              <a:rPr lang="en-US" sz="2400" b="1" i="1" dirty="0" smtClean="0">
                <a:solidFill>
                  <a:srgbClr val="002060"/>
                </a:solidFill>
              </a:rPr>
              <a:t>Focus of Scholarly Communications</a:t>
            </a:r>
          </a:p>
          <a:p>
            <a:pPr algn="just"/>
            <a:endParaRPr lang="en-US" sz="2400" dirty="0" smtClean="0"/>
          </a:p>
          <a:p>
            <a:pPr algn="just"/>
            <a:r>
              <a:rPr lang="en-US" sz="2400" dirty="0" smtClean="0"/>
              <a:t>General Information Communications (GIC) – 34.42% </a:t>
            </a:r>
          </a:p>
          <a:p>
            <a:pPr algn="just"/>
            <a:r>
              <a:rPr lang="en-US" sz="2400" dirty="0" smtClean="0">
                <a:solidFill>
                  <a:srgbClr val="C00000"/>
                </a:solidFill>
              </a:rPr>
              <a:t>Library Science Communications (LSC) </a:t>
            </a:r>
            <a:r>
              <a:rPr lang="en-US" sz="2400" dirty="0" smtClean="0"/>
              <a:t>– 23.3%</a:t>
            </a:r>
          </a:p>
          <a:p>
            <a:pPr algn="just"/>
            <a:r>
              <a:rPr lang="en-US" sz="2400" dirty="0" smtClean="0">
                <a:solidFill>
                  <a:srgbClr val="C00000"/>
                </a:solidFill>
              </a:rPr>
              <a:t>Conference Communications (CON)</a:t>
            </a:r>
            <a:r>
              <a:rPr lang="en-US" sz="2400" dirty="0" smtClean="0"/>
              <a:t> – 18.73%</a:t>
            </a:r>
          </a:p>
          <a:p>
            <a:pPr algn="just"/>
            <a:r>
              <a:rPr lang="en-US" sz="2400" dirty="0" smtClean="0"/>
              <a:t>Other Communications (OTH) – 10.32%</a:t>
            </a:r>
          </a:p>
          <a:p>
            <a:pPr algn="just"/>
            <a:r>
              <a:rPr lang="en-US" sz="2400" dirty="0" smtClean="0">
                <a:solidFill>
                  <a:srgbClr val="C00000"/>
                </a:solidFill>
              </a:rPr>
              <a:t>Job Posts Communications (JOB) </a:t>
            </a:r>
            <a:r>
              <a:rPr lang="en-US" sz="2400" dirty="0" smtClean="0"/>
              <a:t>– 9.74%</a:t>
            </a:r>
          </a:p>
          <a:p>
            <a:pPr algn="just"/>
            <a:r>
              <a:rPr lang="en-US" sz="2400" dirty="0" smtClean="0"/>
              <a:t>Greetings Communications (GRC) – 1.62%</a:t>
            </a:r>
          </a:p>
          <a:p>
            <a:pPr algn="just"/>
            <a:r>
              <a:rPr lang="en-US" sz="2400" dirty="0" smtClean="0">
                <a:solidFill>
                  <a:srgbClr val="C00000"/>
                </a:solidFill>
              </a:rPr>
              <a:t>Faculty Development Communications (FDM) </a:t>
            </a:r>
            <a:r>
              <a:rPr lang="en-US" sz="2400" dirty="0" smtClean="0"/>
              <a:t>– 1.21%</a:t>
            </a:r>
          </a:p>
          <a:p>
            <a:pPr algn="just"/>
            <a:r>
              <a:rPr lang="en-US" sz="2400" dirty="0" smtClean="0"/>
              <a:t>Obituary Communications (OBI) – 0.67%</a:t>
            </a:r>
          </a:p>
          <a:p>
            <a:pPr algn="just">
              <a:buNone/>
            </a:pPr>
            <a:endParaRPr lang="en-US" sz="2400" dirty="0" smtClean="0"/>
          </a:p>
          <a:p>
            <a:pPr algn="just"/>
            <a:endParaRPr lang="en-US" sz="2400" dirty="0" smtClean="0"/>
          </a:p>
          <a:p>
            <a:pPr algn="just"/>
            <a:endParaRPr lang="en-US" sz="2400" dirty="0" smtClean="0"/>
          </a:p>
          <a:p>
            <a:pPr algn="just"/>
            <a:endParaRPr lang="en-US" sz="2400" dirty="0" smtClean="0"/>
          </a:p>
          <a:p>
            <a:pPr algn="just"/>
            <a:endParaRPr lang="en-US" sz="2400" dirty="0" smtClean="0"/>
          </a:p>
          <a:p>
            <a:pPr algn="just"/>
            <a:endParaRPr lang="en-US" sz="2400" dirty="0" smtClean="0"/>
          </a:p>
          <a:p>
            <a:pPr algn="just"/>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19200"/>
            <a:ext cx="8229600" cy="5181600"/>
          </a:xfrm>
        </p:spPr>
        <p:txBody>
          <a:bodyPr>
            <a:noAutofit/>
          </a:bodyPr>
          <a:lstStyle/>
          <a:p>
            <a:pPr algn="just">
              <a:buNone/>
            </a:pPr>
            <a:r>
              <a:rPr lang="en-US" sz="2400" b="1" i="1" dirty="0" smtClean="0">
                <a:solidFill>
                  <a:srgbClr val="002060"/>
                </a:solidFill>
              </a:rPr>
              <a:t>Focus of Scholarly Communications</a:t>
            </a:r>
          </a:p>
          <a:p>
            <a:pPr algn="just"/>
            <a:endParaRPr lang="en-US" sz="2400" dirty="0" smtClean="0"/>
          </a:p>
          <a:p>
            <a:pPr algn="just"/>
            <a:r>
              <a:rPr lang="en-US" sz="2400" dirty="0" smtClean="0"/>
              <a:t>Categories CON, FDM, JOB, and LSC are directly related to development of LIS professionals.</a:t>
            </a:r>
          </a:p>
          <a:p>
            <a:pPr algn="just"/>
            <a:r>
              <a:rPr lang="en-US" sz="2400" dirty="0" smtClean="0"/>
              <a:t>52.97% scholarly communications belongs to four core categories (CON, FDM, JOB, and LSC) identified for professional development.</a:t>
            </a:r>
          </a:p>
          <a:p>
            <a:pPr algn="just"/>
            <a:r>
              <a:rPr lang="en-US" sz="2400" dirty="0" smtClean="0"/>
              <a:t>Except “General Information Communications (GIC)” which is sharing one-third (34.42%) scholarly communications, </a:t>
            </a:r>
            <a:r>
              <a:rPr lang="en-US" sz="2400" dirty="0" smtClean="0">
                <a:solidFill>
                  <a:srgbClr val="C00000"/>
                </a:solidFill>
              </a:rPr>
              <a:t>Conference Communications (CON)</a:t>
            </a:r>
            <a:r>
              <a:rPr lang="en-US" sz="2400" dirty="0" smtClean="0"/>
              <a:t>, </a:t>
            </a:r>
            <a:r>
              <a:rPr lang="en-US" sz="2400" dirty="0" smtClean="0">
                <a:solidFill>
                  <a:srgbClr val="C00000"/>
                </a:solidFill>
              </a:rPr>
              <a:t>Job Posts Communications (JOB)</a:t>
            </a:r>
            <a:r>
              <a:rPr lang="en-US" sz="2400" dirty="0" smtClean="0"/>
              <a:t>, and </a:t>
            </a:r>
            <a:r>
              <a:rPr lang="en-US" sz="2400" dirty="0" smtClean="0">
                <a:solidFill>
                  <a:srgbClr val="C00000"/>
                </a:solidFill>
              </a:rPr>
              <a:t>Library Science Communications (LSC)</a:t>
            </a:r>
            <a:r>
              <a:rPr lang="en-US" sz="2400" dirty="0" smtClean="0"/>
              <a:t> were the </a:t>
            </a:r>
            <a:r>
              <a:rPr lang="en-US" sz="2400" dirty="0" smtClean="0">
                <a:solidFill>
                  <a:srgbClr val="C00000"/>
                </a:solidFill>
              </a:rPr>
              <a:t>major focus</a:t>
            </a:r>
            <a:r>
              <a:rPr lang="en-US" sz="2400" dirty="0" smtClean="0"/>
              <a:t> of scholarly communications in </a:t>
            </a:r>
            <a:r>
              <a:rPr lang="en-US" sz="2400" i="1" dirty="0" smtClean="0"/>
              <a:t>NMLIS</a:t>
            </a:r>
            <a:r>
              <a:rPr lang="en-US" sz="2400" dirty="0" smtClean="0"/>
              <a:t> group.</a:t>
            </a:r>
          </a:p>
          <a:p>
            <a:pPr algn="just"/>
            <a:endParaRPr lang="en-US" sz="2400" dirty="0" smtClean="0"/>
          </a:p>
          <a:p>
            <a:pPr algn="just"/>
            <a:endParaRPr lang="en-US" sz="2400" dirty="0" smtClean="0"/>
          </a:p>
          <a:p>
            <a:pPr algn="just"/>
            <a:endParaRPr lang="en-US" sz="2400" dirty="0" smtClean="0"/>
          </a:p>
          <a:p>
            <a:pPr algn="just"/>
            <a:endParaRPr lang="en-US" sz="2400" dirty="0" smtClean="0"/>
          </a:p>
          <a:p>
            <a:pPr algn="just"/>
            <a:endParaRPr lang="en-US" sz="2400" dirty="0" smtClean="0"/>
          </a:p>
          <a:p>
            <a:pPr algn="just"/>
            <a:endParaRPr lang="en-US" sz="2400" dirty="0" smtClean="0"/>
          </a:p>
          <a:p>
            <a:pPr algn="just"/>
            <a:endParaRPr lang="en-US" sz="2400" dirty="0" smtClean="0"/>
          </a:p>
          <a:p>
            <a:pPr algn="just"/>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685800"/>
            <a:ext cx="8229600" cy="5715000"/>
          </a:xfrm>
        </p:spPr>
        <p:txBody>
          <a:bodyPr>
            <a:noAutofit/>
          </a:bodyPr>
          <a:lstStyle/>
          <a:p>
            <a:pPr algn="just">
              <a:buNone/>
            </a:pPr>
            <a:r>
              <a:rPr lang="en-US" sz="2400" b="1" i="1" dirty="0" smtClean="0">
                <a:solidFill>
                  <a:srgbClr val="002060"/>
                </a:solidFill>
              </a:rPr>
              <a:t>Most Prolific Contributors</a:t>
            </a:r>
          </a:p>
          <a:p>
            <a:pPr algn="just"/>
            <a:endParaRPr lang="en-US" sz="2400" dirty="0" smtClean="0"/>
          </a:p>
        </p:txBody>
      </p:sp>
      <p:graphicFrame>
        <p:nvGraphicFramePr>
          <p:cNvPr id="3" name="Table 2"/>
          <p:cNvGraphicFramePr>
            <a:graphicFrameLocks noGrp="1"/>
          </p:cNvGraphicFramePr>
          <p:nvPr/>
        </p:nvGraphicFramePr>
        <p:xfrm>
          <a:off x="609601" y="1066799"/>
          <a:ext cx="8229599" cy="5410203"/>
        </p:xfrm>
        <a:graphic>
          <a:graphicData uri="http://schemas.openxmlformats.org/drawingml/2006/table">
            <a:tbl>
              <a:tblPr>
                <a:tableStyleId>{2D5ABB26-0587-4C30-8999-92F81FD0307C}</a:tableStyleId>
              </a:tblPr>
              <a:tblGrid>
                <a:gridCol w="1060708"/>
                <a:gridCol w="1289920"/>
                <a:gridCol w="1016593"/>
                <a:gridCol w="1029060"/>
                <a:gridCol w="1035772"/>
                <a:gridCol w="1371440"/>
                <a:gridCol w="1426106"/>
              </a:tblGrid>
              <a:tr h="614796">
                <a:tc>
                  <a:txBody>
                    <a:bodyPr/>
                    <a:lstStyle/>
                    <a:p>
                      <a:pPr marL="0" marR="0">
                        <a:lnSpc>
                          <a:spcPct val="115000"/>
                        </a:lnSpc>
                        <a:spcBef>
                          <a:spcPts val="0"/>
                        </a:spcBef>
                        <a:spcAft>
                          <a:spcPts val="0"/>
                        </a:spcAft>
                      </a:pPr>
                      <a:r>
                        <a:rPr lang="en-US" sz="1400" dirty="0"/>
                        <a:t>Months</a:t>
                      </a:r>
                      <a:endParaRPr lang="en-US" sz="1400" dirty="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400" dirty="0"/>
                        <a:t>Extent of Contributors</a:t>
                      </a:r>
                      <a:endParaRPr lang="en-US" sz="1400" dirty="0">
                        <a:latin typeface="+mn-lt"/>
                        <a:ea typeface="Times New Roman"/>
                        <a:cs typeface="Times New Roman"/>
                      </a:endParaRPr>
                    </a:p>
                  </a:txBody>
                  <a:tcPr marL="68580" marR="68580" marT="0" marB="0"/>
                </a:tc>
                <a:tc gridSpan="5">
                  <a:txBody>
                    <a:bodyPr/>
                    <a:lstStyle/>
                    <a:p>
                      <a:pPr marL="0" marR="0" algn="ctr">
                        <a:lnSpc>
                          <a:spcPct val="115000"/>
                        </a:lnSpc>
                        <a:spcBef>
                          <a:spcPts val="0"/>
                        </a:spcBef>
                        <a:spcAft>
                          <a:spcPts val="0"/>
                        </a:spcAft>
                      </a:pPr>
                      <a:r>
                        <a:rPr lang="en-US" sz="1400" dirty="0"/>
                        <a:t>Top 5 Contributors in </a:t>
                      </a:r>
                      <a:r>
                        <a:rPr lang="en-US" sz="1400" dirty="0" err="1"/>
                        <a:t>Coden</a:t>
                      </a:r>
                      <a:r>
                        <a:rPr lang="en-US" sz="1400" dirty="0"/>
                        <a:t> Name </a:t>
                      </a:r>
                    </a:p>
                    <a:p>
                      <a:pPr marL="0" marR="0" algn="ctr">
                        <a:lnSpc>
                          <a:spcPct val="115000"/>
                        </a:lnSpc>
                        <a:spcBef>
                          <a:spcPts val="0"/>
                        </a:spcBef>
                        <a:spcAft>
                          <a:spcPts val="0"/>
                        </a:spcAft>
                      </a:pPr>
                      <a:r>
                        <a:rPr lang="en-US" sz="1400" dirty="0"/>
                        <a:t>(with extent of Scholarly Communications)</a:t>
                      </a:r>
                      <a:endParaRPr lang="en-US" sz="1400" dirty="0">
                        <a:latin typeface="+mn-lt"/>
                        <a:ea typeface="Times New Roman"/>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7398">
                <a:tc>
                  <a:txBody>
                    <a:bodyPr/>
                    <a:lstStyle/>
                    <a:p>
                      <a:pPr marL="0" marR="0">
                        <a:lnSpc>
                          <a:spcPct val="115000"/>
                        </a:lnSpc>
                        <a:spcBef>
                          <a:spcPts val="0"/>
                        </a:spcBef>
                        <a:spcAft>
                          <a:spcPts val="0"/>
                        </a:spcAft>
                      </a:pPr>
                      <a:r>
                        <a:rPr lang="en-US" sz="1400" dirty="0">
                          <a:solidFill>
                            <a:srgbClr val="C00000"/>
                          </a:solidFill>
                        </a:rPr>
                        <a:t>January</a:t>
                      </a:r>
                      <a:endParaRPr lang="en-US" sz="1400" dirty="0">
                        <a:solidFill>
                          <a:srgbClr val="C00000"/>
                        </a:solidFill>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400" dirty="0">
                          <a:solidFill>
                            <a:srgbClr val="C00000"/>
                          </a:solidFill>
                        </a:rPr>
                        <a:t>41</a:t>
                      </a:r>
                      <a:endParaRPr lang="en-US" sz="1400" dirty="0">
                        <a:solidFill>
                          <a:srgbClr val="C00000"/>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a:t>AMR (55)</a:t>
                      </a:r>
                      <a:endParaRPr lang="en-US" sz="1400">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a:t>NL (46)</a:t>
                      </a:r>
                      <a:endParaRPr lang="en-US" sz="1400">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a:t>PJ (42)</a:t>
                      </a:r>
                      <a:endParaRPr lang="en-US" sz="1400">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a:t>NLR (40)</a:t>
                      </a:r>
                      <a:endParaRPr lang="en-US" sz="1400">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a:t>DK; ASLA (4)</a:t>
                      </a:r>
                      <a:endParaRPr lang="en-US" sz="1400">
                        <a:latin typeface="+mn-lt"/>
                        <a:ea typeface="Times New Roman"/>
                        <a:cs typeface="Times New Roman"/>
                      </a:endParaRPr>
                    </a:p>
                  </a:txBody>
                  <a:tcPr marL="68580" marR="68580" marT="0" marB="0"/>
                </a:tc>
              </a:tr>
              <a:tr h="307398">
                <a:tc>
                  <a:txBody>
                    <a:bodyPr/>
                    <a:lstStyle/>
                    <a:p>
                      <a:pPr marL="0" marR="0">
                        <a:lnSpc>
                          <a:spcPct val="115000"/>
                        </a:lnSpc>
                        <a:spcBef>
                          <a:spcPts val="0"/>
                        </a:spcBef>
                        <a:spcAft>
                          <a:spcPts val="0"/>
                        </a:spcAft>
                      </a:pPr>
                      <a:r>
                        <a:rPr lang="en-US" sz="1400"/>
                        <a:t>February</a:t>
                      </a:r>
                      <a:endParaRPr lang="en-US" sz="14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400"/>
                        <a:t>31</a:t>
                      </a:r>
                      <a:endParaRPr lang="en-US" sz="1400">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a:t>PJ (79)</a:t>
                      </a:r>
                      <a:endParaRPr lang="en-US" sz="1400">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a:t>NLR (47)</a:t>
                      </a:r>
                      <a:endParaRPr lang="en-US" sz="1400">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a:t>NL (45)</a:t>
                      </a:r>
                      <a:endParaRPr lang="en-US" sz="1400">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a:t>AMR (20)</a:t>
                      </a:r>
                      <a:endParaRPr lang="en-US" sz="1400">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a:t>GS (5)</a:t>
                      </a:r>
                      <a:endParaRPr lang="en-US" sz="1400">
                        <a:latin typeface="+mn-lt"/>
                        <a:ea typeface="Times New Roman"/>
                        <a:cs typeface="Times New Roman"/>
                      </a:endParaRPr>
                    </a:p>
                  </a:txBody>
                  <a:tcPr marL="68580" marR="68580" marT="0" marB="0"/>
                </a:tc>
              </a:tr>
              <a:tr h="307398">
                <a:tc>
                  <a:txBody>
                    <a:bodyPr/>
                    <a:lstStyle/>
                    <a:p>
                      <a:pPr marL="0" marR="0">
                        <a:lnSpc>
                          <a:spcPct val="115000"/>
                        </a:lnSpc>
                        <a:spcBef>
                          <a:spcPts val="0"/>
                        </a:spcBef>
                        <a:spcAft>
                          <a:spcPts val="0"/>
                        </a:spcAft>
                      </a:pPr>
                      <a:r>
                        <a:rPr lang="en-US" sz="1400"/>
                        <a:t>March</a:t>
                      </a:r>
                      <a:endParaRPr lang="en-US" sz="14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400"/>
                        <a:t>25</a:t>
                      </a:r>
                      <a:endParaRPr lang="en-US" sz="1400">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a:t>PJ (53)</a:t>
                      </a:r>
                      <a:endParaRPr lang="en-US" sz="1400">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a:t>NL (45)</a:t>
                      </a:r>
                      <a:endParaRPr lang="en-US" sz="1400">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a:t>AMR (23)</a:t>
                      </a:r>
                      <a:endParaRPr lang="en-US" sz="1400">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a:t>NLR (15)</a:t>
                      </a:r>
                      <a:endParaRPr lang="en-US" sz="1400">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a:t>RCG (4)</a:t>
                      </a:r>
                      <a:endParaRPr lang="en-US" sz="1400">
                        <a:latin typeface="+mn-lt"/>
                        <a:ea typeface="Times New Roman"/>
                        <a:cs typeface="Times New Roman"/>
                      </a:endParaRPr>
                    </a:p>
                  </a:txBody>
                  <a:tcPr marL="68580" marR="68580" marT="0" marB="0"/>
                </a:tc>
              </a:tr>
              <a:tr h="307398">
                <a:tc>
                  <a:txBody>
                    <a:bodyPr/>
                    <a:lstStyle/>
                    <a:p>
                      <a:pPr marL="0" marR="0">
                        <a:lnSpc>
                          <a:spcPct val="115000"/>
                        </a:lnSpc>
                        <a:spcBef>
                          <a:spcPts val="0"/>
                        </a:spcBef>
                        <a:spcAft>
                          <a:spcPts val="0"/>
                        </a:spcAft>
                      </a:pPr>
                      <a:r>
                        <a:rPr lang="en-US" sz="1400" dirty="0">
                          <a:solidFill>
                            <a:srgbClr val="C00000"/>
                          </a:solidFill>
                        </a:rPr>
                        <a:t>April</a:t>
                      </a:r>
                      <a:endParaRPr lang="en-US" sz="1400" dirty="0">
                        <a:solidFill>
                          <a:srgbClr val="C00000"/>
                        </a:solidFill>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400" dirty="0">
                          <a:solidFill>
                            <a:srgbClr val="C00000"/>
                          </a:solidFill>
                        </a:rPr>
                        <a:t>34</a:t>
                      </a:r>
                      <a:endParaRPr lang="en-US" sz="1400" dirty="0">
                        <a:solidFill>
                          <a:srgbClr val="C00000"/>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a:t>PJ (63)</a:t>
                      </a:r>
                      <a:endParaRPr lang="en-US" sz="1400">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a:t>NL (48)</a:t>
                      </a:r>
                      <a:endParaRPr lang="en-US" sz="1400">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a:t>NLR (40)</a:t>
                      </a:r>
                      <a:endParaRPr lang="en-US" sz="1400">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a:t>AMR (19)</a:t>
                      </a:r>
                      <a:endParaRPr lang="en-US" sz="1400">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a:t>AL (6)</a:t>
                      </a:r>
                      <a:endParaRPr lang="en-US" sz="1400">
                        <a:latin typeface="+mn-lt"/>
                        <a:ea typeface="Times New Roman"/>
                        <a:cs typeface="Times New Roman"/>
                      </a:endParaRPr>
                    </a:p>
                  </a:txBody>
                  <a:tcPr marL="68580" marR="68580" marT="0" marB="0"/>
                </a:tc>
              </a:tr>
              <a:tr h="307398">
                <a:tc>
                  <a:txBody>
                    <a:bodyPr/>
                    <a:lstStyle/>
                    <a:p>
                      <a:pPr marL="0" marR="0">
                        <a:lnSpc>
                          <a:spcPct val="115000"/>
                        </a:lnSpc>
                        <a:spcBef>
                          <a:spcPts val="0"/>
                        </a:spcBef>
                        <a:spcAft>
                          <a:spcPts val="0"/>
                        </a:spcAft>
                      </a:pPr>
                      <a:r>
                        <a:rPr lang="en-US" sz="1400"/>
                        <a:t>May</a:t>
                      </a:r>
                      <a:endParaRPr lang="en-US" sz="14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400"/>
                        <a:t>30</a:t>
                      </a:r>
                      <a:endParaRPr lang="en-US" sz="1400">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a:t>NLR (62)</a:t>
                      </a:r>
                      <a:endParaRPr lang="en-US" sz="1400">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a:t>NL (53)</a:t>
                      </a:r>
                      <a:endParaRPr lang="en-US" sz="1400">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a:t>PJ (27)</a:t>
                      </a:r>
                      <a:endParaRPr lang="en-US" sz="1400">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a:t>LR (11)</a:t>
                      </a:r>
                      <a:endParaRPr lang="en-US" sz="1400">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a:t>AL (8)</a:t>
                      </a:r>
                      <a:endParaRPr lang="en-US" sz="1400">
                        <a:latin typeface="+mn-lt"/>
                        <a:ea typeface="Times New Roman"/>
                        <a:cs typeface="Times New Roman"/>
                      </a:endParaRPr>
                    </a:p>
                  </a:txBody>
                  <a:tcPr marL="68580" marR="68580" marT="0" marB="0"/>
                </a:tc>
              </a:tr>
              <a:tr h="307398">
                <a:tc>
                  <a:txBody>
                    <a:bodyPr/>
                    <a:lstStyle/>
                    <a:p>
                      <a:pPr marL="0" marR="0">
                        <a:lnSpc>
                          <a:spcPct val="115000"/>
                        </a:lnSpc>
                        <a:spcBef>
                          <a:spcPts val="0"/>
                        </a:spcBef>
                        <a:spcAft>
                          <a:spcPts val="0"/>
                        </a:spcAft>
                      </a:pPr>
                      <a:r>
                        <a:rPr lang="en-US" sz="1400" dirty="0"/>
                        <a:t>June</a:t>
                      </a:r>
                      <a:endParaRPr lang="en-US" sz="1400" dirty="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400"/>
                        <a:t>29</a:t>
                      </a:r>
                      <a:endParaRPr lang="en-US" sz="1400">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a:t>PJ (101)</a:t>
                      </a:r>
                      <a:endParaRPr lang="en-US" sz="1400">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a:t>NLR (52)</a:t>
                      </a:r>
                      <a:endParaRPr lang="en-US" sz="1400">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a:t>NL (36)</a:t>
                      </a:r>
                      <a:endParaRPr lang="en-US" sz="1400">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a:t>TLA (9)</a:t>
                      </a:r>
                      <a:endParaRPr lang="en-US" sz="1400">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a:t>ASLA (5)</a:t>
                      </a:r>
                      <a:endParaRPr lang="en-US" sz="1400">
                        <a:latin typeface="+mn-lt"/>
                        <a:ea typeface="Times New Roman"/>
                        <a:cs typeface="Times New Roman"/>
                      </a:endParaRPr>
                    </a:p>
                  </a:txBody>
                  <a:tcPr marL="68580" marR="68580" marT="0" marB="0"/>
                </a:tc>
              </a:tr>
              <a:tr h="307398">
                <a:tc>
                  <a:txBody>
                    <a:bodyPr/>
                    <a:lstStyle/>
                    <a:p>
                      <a:pPr marL="0" marR="0">
                        <a:lnSpc>
                          <a:spcPct val="115000"/>
                        </a:lnSpc>
                        <a:spcBef>
                          <a:spcPts val="0"/>
                        </a:spcBef>
                        <a:spcAft>
                          <a:spcPts val="0"/>
                        </a:spcAft>
                      </a:pPr>
                      <a:r>
                        <a:rPr lang="en-US" sz="1400" dirty="0">
                          <a:solidFill>
                            <a:srgbClr val="C00000"/>
                          </a:solidFill>
                        </a:rPr>
                        <a:t>July</a:t>
                      </a:r>
                      <a:endParaRPr lang="en-US" sz="1400" dirty="0">
                        <a:solidFill>
                          <a:srgbClr val="C00000"/>
                        </a:solidFill>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400" dirty="0">
                          <a:solidFill>
                            <a:srgbClr val="C00000"/>
                          </a:solidFill>
                        </a:rPr>
                        <a:t>34</a:t>
                      </a:r>
                      <a:endParaRPr lang="en-US" sz="1400" dirty="0">
                        <a:solidFill>
                          <a:srgbClr val="C00000"/>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a:t>NL (67)</a:t>
                      </a:r>
                      <a:endParaRPr lang="en-US" sz="1400">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a:t>PJ (66)</a:t>
                      </a:r>
                      <a:endParaRPr lang="en-US" sz="1400">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a:t>NLR (45)</a:t>
                      </a:r>
                      <a:endParaRPr lang="en-US" sz="1400">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a:t>PER (6)</a:t>
                      </a:r>
                      <a:endParaRPr lang="en-US" sz="1400">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a:t>GS (5)</a:t>
                      </a:r>
                      <a:endParaRPr lang="en-US" sz="1400">
                        <a:latin typeface="+mn-lt"/>
                        <a:ea typeface="Times New Roman"/>
                        <a:cs typeface="Times New Roman"/>
                      </a:endParaRPr>
                    </a:p>
                  </a:txBody>
                  <a:tcPr marL="68580" marR="68580" marT="0" marB="0"/>
                </a:tc>
              </a:tr>
              <a:tr h="307398">
                <a:tc>
                  <a:txBody>
                    <a:bodyPr/>
                    <a:lstStyle/>
                    <a:p>
                      <a:pPr marL="0" marR="0">
                        <a:lnSpc>
                          <a:spcPct val="115000"/>
                        </a:lnSpc>
                        <a:spcBef>
                          <a:spcPts val="0"/>
                        </a:spcBef>
                        <a:spcAft>
                          <a:spcPts val="0"/>
                        </a:spcAft>
                      </a:pPr>
                      <a:r>
                        <a:rPr lang="en-US" sz="1400"/>
                        <a:t>August</a:t>
                      </a:r>
                      <a:endParaRPr lang="en-US" sz="14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400"/>
                        <a:t>30</a:t>
                      </a:r>
                      <a:endParaRPr lang="en-US" sz="1400">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a:t>PJ (49)</a:t>
                      </a:r>
                      <a:endParaRPr lang="en-US" sz="1400">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a:t>NL (42)</a:t>
                      </a:r>
                      <a:endParaRPr lang="en-US" sz="1400">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a:t>NLR (35)</a:t>
                      </a:r>
                      <a:endParaRPr lang="en-US" sz="1400">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a:t>ASLA; AL (4)</a:t>
                      </a:r>
                      <a:endParaRPr lang="en-US" sz="1400">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a:t>TLA (3)</a:t>
                      </a:r>
                      <a:endParaRPr lang="en-US" sz="1400">
                        <a:latin typeface="+mn-lt"/>
                        <a:ea typeface="Times New Roman"/>
                        <a:cs typeface="Times New Roman"/>
                      </a:endParaRPr>
                    </a:p>
                  </a:txBody>
                  <a:tcPr marL="68580" marR="68580" marT="0" marB="0"/>
                </a:tc>
              </a:tr>
              <a:tr h="307398">
                <a:tc>
                  <a:txBody>
                    <a:bodyPr/>
                    <a:lstStyle/>
                    <a:p>
                      <a:pPr marL="0" marR="0">
                        <a:lnSpc>
                          <a:spcPct val="115000"/>
                        </a:lnSpc>
                        <a:spcBef>
                          <a:spcPts val="0"/>
                        </a:spcBef>
                        <a:spcAft>
                          <a:spcPts val="0"/>
                        </a:spcAft>
                      </a:pPr>
                      <a:r>
                        <a:rPr lang="en-US" sz="1400"/>
                        <a:t>September</a:t>
                      </a:r>
                      <a:endParaRPr lang="en-US" sz="14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400"/>
                        <a:t>31</a:t>
                      </a:r>
                      <a:endParaRPr lang="en-US" sz="1400">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a:t>PJ (86)</a:t>
                      </a:r>
                      <a:endParaRPr lang="en-US" sz="1400">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a:t>NLR (54)</a:t>
                      </a:r>
                      <a:endParaRPr lang="en-US" sz="1400">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a:t>NL (44)</a:t>
                      </a:r>
                      <a:endParaRPr lang="en-US" sz="1400">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a:t>AMR (9)</a:t>
                      </a:r>
                      <a:endParaRPr lang="en-US" sz="1400">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dirty="0"/>
                        <a:t>PER (4)</a:t>
                      </a:r>
                      <a:endParaRPr lang="en-US" sz="1400" dirty="0">
                        <a:latin typeface="+mn-lt"/>
                        <a:ea typeface="Times New Roman"/>
                        <a:cs typeface="Times New Roman"/>
                      </a:endParaRPr>
                    </a:p>
                  </a:txBody>
                  <a:tcPr marL="68580" marR="68580" marT="0" marB="0"/>
                </a:tc>
              </a:tr>
              <a:tr h="307398">
                <a:tc>
                  <a:txBody>
                    <a:bodyPr/>
                    <a:lstStyle/>
                    <a:p>
                      <a:pPr marL="0" marR="0">
                        <a:lnSpc>
                          <a:spcPct val="115000"/>
                        </a:lnSpc>
                        <a:spcBef>
                          <a:spcPts val="0"/>
                        </a:spcBef>
                        <a:spcAft>
                          <a:spcPts val="0"/>
                        </a:spcAft>
                      </a:pPr>
                      <a:r>
                        <a:rPr lang="en-US" sz="1400" dirty="0">
                          <a:solidFill>
                            <a:srgbClr val="C00000"/>
                          </a:solidFill>
                        </a:rPr>
                        <a:t>October</a:t>
                      </a:r>
                      <a:endParaRPr lang="en-US" sz="1400" dirty="0">
                        <a:solidFill>
                          <a:srgbClr val="C00000"/>
                        </a:solidFill>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400" dirty="0">
                          <a:solidFill>
                            <a:srgbClr val="C00000"/>
                          </a:solidFill>
                        </a:rPr>
                        <a:t>23</a:t>
                      </a:r>
                      <a:endParaRPr lang="en-US" sz="1400" dirty="0">
                        <a:solidFill>
                          <a:srgbClr val="C00000"/>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dirty="0"/>
                        <a:t>PJ (52)</a:t>
                      </a:r>
                      <a:endParaRPr lang="en-US" sz="1400" dirty="0">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a:t>NLR (21)</a:t>
                      </a:r>
                      <a:endParaRPr lang="en-US" sz="1400">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a:t>AMR (24)</a:t>
                      </a:r>
                      <a:endParaRPr lang="en-US" sz="1400">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a:t>NL (16)</a:t>
                      </a:r>
                      <a:endParaRPr lang="en-US" sz="1400">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a:t>AL (11)</a:t>
                      </a:r>
                      <a:endParaRPr lang="en-US" sz="1400">
                        <a:latin typeface="+mn-lt"/>
                        <a:ea typeface="Times New Roman"/>
                        <a:cs typeface="Times New Roman"/>
                      </a:endParaRPr>
                    </a:p>
                  </a:txBody>
                  <a:tcPr marL="68580" marR="68580" marT="0" marB="0"/>
                </a:tc>
              </a:tr>
              <a:tr h="307398">
                <a:tc>
                  <a:txBody>
                    <a:bodyPr/>
                    <a:lstStyle/>
                    <a:p>
                      <a:pPr marL="0" marR="0">
                        <a:lnSpc>
                          <a:spcPct val="115000"/>
                        </a:lnSpc>
                        <a:spcBef>
                          <a:spcPts val="0"/>
                        </a:spcBef>
                        <a:spcAft>
                          <a:spcPts val="0"/>
                        </a:spcAft>
                      </a:pPr>
                      <a:r>
                        <a:rPr lang="en-US" sz="1400"/>
                        <a:t>November</a:t>
                      </a:r>
                      <a:endParaRPr lang="en-US" sz="14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400"/>
                        <a:t>25</a:t>
                      </a:r>
                      <a:endParaRPr lang="en-US" sz="1400">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a:t>PJ (74)</a:t>
                      </a:r>
                      <a:endParaRPr lang="en-US" sz="1400">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a:t>NL (27)</a:t>
                      </a:r>
                      <a:endParaRPr lang="en-US" sz="1400">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a:t>NLR (25)</a:t>
                      </a:r>
                      <a:endParaRPr lang="en-US" sz="1400">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a:t>AMR (5)</a:t>
                      </a:r>
                      <a:endParaRPr lang="en-US" sz="1400">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a:t>DS (3)</a:t>
                      </a:r>
                      <a:endParaRPr lang="en-US" sz="1400">
                        <a:latin typeface="+mn-lt"/>
                        <a:ea typeface="Times New Roman"/>
                        <a:cs typeface="Times New Roman"/>
                      </a:endParaRPr>
                    </a:p>
                  </a:txBody>
                  <a:tcPr marL="68580" marR="68580" marT="0" marB="0"/>
                </a:tc>
              </a:tr>
              <a:tr h="307398">
                <a:tc>
                  <a:txBody>
                    <a:bodyPr/>
                    <a:lstStyle/>
                    <a:p>
                      <a:pPr marL="0" marR="0">
                        <a:lnSpc>
                          <a:spcPct val="115000"/>
                        </a:lnSpc>
                        <a:spcBef>
                          <a:spcPts val="0"/>
                        </a:spcBef>
                        <a:spcAft>
                          <a:spcPts val="0"/>
                        </a:spcAft>
                      </a:pPr>
                      <a:r>
                        <a:rPr lang="en-US" sz="1400"/>
                        <a:t>December</a:t>
                      </a:r>
                      <a:endParaRPr lang="en-US" sz="14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400"/>
                        <a:t>24</a:t>
                      </a:r>
                      <a:endParaRPr lang="en-US" sz="1400">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a:t>PJ (97)</a:t>
                      </a:r>
                      <a:endParaRPr lang="en-US" sz="1400">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a:t>NL (37)</a:t>
                      </a:r>
                      <a:endParaRPr lang="en-US" sz="1400">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a:t>NLR (20)</a:t>
                      </a:r>
                      <a:endParaRPr lang="en-US" sz="1400">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a:t>AMR (18)</a:t>
                      </a:r>
                      <a:endParaRPr lang="en-US" sz="1400">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a:t>AL (7)</a:t>
                      </a:r>
                      <a:endParaRPr lang="en-US" sz="1400">
                        <a:latin typeface="+mn-lt"/>
                        <a:ea typeface="Times New Roman"/>
                        <a:cs typeface="Times New Roman"/>
                      </a:endParaRPr>
                    </a:p>
                  </a:txBody>
                  <a:tcPr marL="68580" marR="68580" marT="0" marB="0"/>
                </a:tc>
              </a:tr>
              <a:tr h="1106631">
                <a:tc gridSpan="7">
                  <a:txBody>
                    <a:bodyPr/>
                    <a:lstStyle/>
                    <a:p>
                      <a:pPr marL="0" marR="0" algn="just">
                        <a:lnSpc>
                          <a:spcPct val="115000"/>
                        </a:lnSpc>
                        <a:spcBef>
                          <a:spcPts val="0"/>
                        </a:spcBef>
                        <a:spcAft>
                          <a:spcPts val="0"/>
                        </a:spcAft>
                      </a:pPr>
                      <a:r>
                        <a:rPr lang="en-US" sz="1400" dirty="0"/>
                        <a:t>Legends: AMR = A </a:t>
                      </a:r>
                      <a:r>
                        <a:rPr lang="en-US" sz="1400" dirty="0" err="1"/>
                        <a:t>Madhava</a:t>
                      </a:r>
                      <a:r>
                        <a:rPr lang="en-US" sz="1400" dirty="0"/>
                        <a:t> </a:t>
                      </a:r>
                      <a:r>
                        <a:rPr lang="en-US" sz="1400" dirty="0" err="1"/>
                        <a:t>Rao</a:t>
                      </a:r>
                      <a:r>
                        <a:rPr lang="en-US" sz="1400" dirty="0"/>
                        <a:t>; PJ = </a:t>
                      </a:r>
                      <a:r>
                        <a:rPr lang="en-US" sz="1400" dirty="0" err="1"/>
                        <a:t>Pralhad</a:t>
                      </a:r>
                      <a:r>
                        <a:rPr lang="en-US" sz="1400" dirty="0"/>
                        <a:t> </a:t>
                      </a:r>
                      <a:r>
                        <a:rPr lang="en-US" sz="1400" dirty="0" err="1"/>
                        <a:t>Jadhav</a:t>
                      </a:r>
                      <a:r>
                        <a:rPr lang="en-US" sz="1400" dirty="0"/>
                        <a:t>; NL = </a:t>
                      </a:r>
                      <a:r>
                        <a:rPr lang="en-US" sz="1400" dirty="0" err="1"/>
                        <a:t>Naglaxman</a:t>
                      </a:r>
                      <a:r>
                        <a:rPr lang="en-US" sz="1400" dirty="0"/>
                        <a:t>; NLR = Prof. N. </a:t>
                      </a:r>
                      <a:r>
                        <a:rPr lang="en-US" sz="1400" dirty="0" err="1"/>
                        <a:t>Laxman</a:t>
                      </a:r>
                      <a:r>
                        <a:rPr lang="en-US" sz="1400" dirty="0"/>
                        <a:t> </a:t>
                      </a:r>
                      <a:r>
                        <a:rPr lang="en-US" sz="1400" dirty="0" err="1"/>
                        <a:t>Rao</a:t>
                      </a:r>
                      <a:r>
                        <a:rPr lang="en-US" sz="1400" dirty="0"/>
                        <a:t>; LR = </a:t>
                      </a:r>
                      <a:r>
                        <a:rPr lang="en-US" sz="1400" dirty="0" err="1"/>
                        <a:t>Laxman</a:t>
                      </a:r>
                      <a:r>
                        <a:rPr lang="en-US" sz="1400" dirty="0"/>
                        <a:t> </a:t>
                      </a:r>
                      <a:r>
                        <a:rPr lang="en-US" sz="1400" dirty="0" err="1"/>
                        <a:t>Rao</a:t>
                      </a:r>
                      <a:r>
                        <a:rPr lang="en-US" sz="1400" dirty="0"/>
                        <a:t>; GS = </a:t>
                      </a:r>
                      <a:r>
                        <a:rPr lang="en-US" sz="1400" dirty="0" err="1"/>
                        <a:t>gopalakrishnan</a:t>
                      </a:r>
                      <a:r>
                        <a:rPr lang="en-US" sz="1400" dirty="0"/>
                        <a:t> </a:t>
                      </a:r>
                      <a:r>
                        <a:rPr lang="en-US" sz="1400" dirty="0" err="1"/>
                        <a:t>shanmugam</a:t>
                      </a:r>
                      <a:r>
                        <a:rPr lang="en-US" sz="1400" dirty="0"/>
                        <a:t>; TLA = </a:t>
                      </a:r>
                      <a:r>
                        <a:rPr lang="en-US" sz="1400" dirty="0" err="1"/>
                        <a:t>Telangana</a:t>
                      </a:r>
                      <a:r>
                        <a:rPr lang="en-US" sz="1400" dirty="0"/>
                        <a:t> library Association; ASLA = ASIAN LIBRARY ASSOCIATION; DK = </a:t>
                      </a:r>
                      <a:r>
                        <a:rPr lang="en-US" sz="1400" dirty="0" err="1"/>
                        <a:t>Dattatraya</a:t>
                      </a:r>
                      <a:r>
                        <a:rPr lang="en-US" sz="1400" dirty="0"/>
                        <a:t>  </a:t>
                      </a:r>
                      <a:r>
                        <a:rPr lang="en-US" sz="1400" dirty="0" err="1"/>
                        <a:t>Kalabande</a:t>
                      </a:r>
                      <a:r>
                        <a:rPr lang="en-US" sz="1400" dirty="0"/>
                        <a:t>; PER = </a:t>
                      </a:r>
                      <a:r>
                        <a:rPr lang="en-US" sz="1400" dirty="0" err="1"/>
                        <a:t>Prakasan</a:t>
                      </a:r>
                      <a:r>
                        <a:rPr lang="en-US" sz="1400" dirty="0"/>
                        <a:t> E.R.; RCG = Dr. </a:t>
                      </a:r>
                      <a:r>
                        <a:rPr lang="en-US" sz="1400" dirty="0" err="1"/>
                        <a:t>Ramesh</a:t>
                      </a:r>
                      <a:r>
                        <a:rPr lang="en-US" sz="1400" dirty="0"/>
                        <a:t> C Gaur; AL = **@nil**; DS = </a:t>
                      </a:r>
                      <a:r>
                        <a:rPr lang="en-US" sz="1400" dirty="0" err="1"/>
                        <a:t>dinesh</a:t>
                      </a:r>
                      <a:r>
                        <a:rPr lang="en-US" sz="1400" dirty="0"/>
                        <a:t> </a:t>
                      </a:r>
                      <a:r>
                        <a:rPr lang="en-US" sz="1400" dirty="0" err="1"/>
                        <a:t>sanadi</a:t>
                      </a:r>
                      <a:r>
                        <a:rPr lang="en-US" sz="1400" dirty="0"/>
                        <a:t>.</a:t>
                      </a:r>
                      <a:endParaRPr lang="en-US" sz="1400" dirty="0">
                        <a:latin typeface="+mn-lt"/>
                        <a:ea typeface="Times New Roman"/>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685800"/>
            <a:ext cx="8229600" cy="5715000"/>
          </a:xfrm>
        </p:spPr>
        <p:txBody>
          <a:bodyPr>
            <a:noAutofit/>
          </a:bodyPr>
          <a:lstStyle/>
          <a:p>
            <a:pPr algn="just">
              <a:buNone/>
            </a:pPr>
            <a:r>
              <a:rPr lang="en-US" sz="2400" b="1" i="1" dirty="0" smtClean="0">
                <a:solidFill>
                  <a:srgbClr val="002060"/>
                </a:solidFill>
              </a:rPr>
              <a:t>Most Prolific Contributors</a:t>
            </a:r>
          </a:p>
          <a:p>
            <a:pPr algn="just"/>
            <a:endParaRPr lang="en-US" sz="2400" dirty="0" smtClean="0"/>
          </a:p>
        </p:txBody>
      </p:sp>
      <p:graphicFrame>
        <p:nvGraphicFramePr>
          <p:cNvPr id="4" name="Table 3"/>
          <p:cNvGraphicFramePr>
            <a:graphicFrameLocks noGrp="1"/>
          </p:cNvGraphicFramePr>
          <p:nvPr/>
        </p:nvGraphicFramePr>
        <p:xfrm>
          <a:off x="685800" y="1295401"/>
          <a:ext cx="7772399" cy="5105406"/>
        </p:xfrm>
        <a:graphic>
          <a:graphicData uri="http://schemas.openxmlformats.org/drawingml/2006/table">
            <a:tbl>
              <a:tblPr>
                <a:tableStyleId>{9D7B26C5-4107-4FEC-AEDC-1716B250A1EF}</a:tableStyleId>
              </a:tblPr>
              <a:tblGrid>
                <a:gridCol w="2039885"/>
                <a:gridCol w="1882423"/>
                <a:gridCol w="1868218"/>
                <a:gridCol w="1981873"/>
              </a:tblGrid>
              <a:tr h="955020">
                <a:tc>
                  <a:txBody>
                    <a:bodyPr/>
                    <a:lstStyle/>
                    <a:p>
                      <a:pPr marL="0" marR="0" algn="l">
                        <a:lnSpc>
                          <a:spcPct val="115000"/>
                        </a:lnSpc>
                        <a:spcBef>
                          <a:spcPts val="0"/>
                        </a:spcBef>
                        <a:spcAft>
                          <a:spcPts val="0"/>
                        </a:spcAft>
                      </a:pPr>
                      <a:r>
                        <a:rPr lang="en-US" sz="1800" dirty="0"/>
                        <a:t>Name of Contributor(s)</a:t>
                      </a:r>
                      <a:endParaRPr lang="en-US" sz="1800" dirty="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dirty="0"/>
                        <a:t>Extent of Contribution (Posts)</a:t>
                      </a:r>
                      <a:endParaRPr lang="en-US" sz="1800" dirty="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dirty="0"/>
                        <a:t>Percentage (out of 2403)</a:t>
                      </a:r>
                      <a:endParaRPr lang="en-US" sz="1800" dirty="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Frequency of Contribution</a:t>
                      </a:r>
                    </a:p>
                    <a:p>
                      <a:pPr marL="0" marR="0" algn="ctr">
                        <a:lnSpc>
                          <a:spcPct val="115000"/>
                        </a:lnSpc>
                        <a:spcBef>
                          <a:spcPts val="0"/>
                        </a:spcBef>
                        <a:spcAft>
                          <a:spcPts val="0"/>
                        </a:spcAft>
                      </a:pPr>
                      <a:r>
                        <a:rPr lang="en-US" sz="1800"/>
                        <a:t>(Months)</a:t>
                      </a:r>
                      <a:endParaRPr lang="en-US" sz="1800">
                        <a:latin typeface="+mn-lt"/>
                        <a:ea typeface="Times New Roman"/>
                        <a:cs typeface="Times New Roman"/>
                      </a:endParaRPr>
                    </a:p>
                  </a:txBody>
                  <a:tcPr marL="68580" marR="68580" marT="0" marB="0"/>
                </a:tc>
              </a:tr>
              <a:tr h="318341">
                <a:tc>
                  <a:txBody>
                    <a:bodyPr/>
                    <a:lstStyle/>
                    <a:p>
                      <a:pPr marL="0" marR="0">
                        <a:lnSpc>
                          <a:spcPct val="115000"/>
                        </a:lnSpc>
                        <a:spcBef>
                          <a:spcPts val="0"/>
                        </a:spcBef>
                        <a:spcAft>
                          <a:spcPts val="0"/>
                        </a:spcAft>
                      </a:pPr>
                      <a:r>
                        <a:rPr lang="en-US" sz="1800"/>
                        <a:t>ASLA</a:t>
                      </a:r>
                      <a:endParaRPr lang="en-US" sz="18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13</a:t>
                      </a:r>
                      <a:endParaRPr lang="en-US" sz="18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0.54%</a:t>
                      </a:r>
                      <a:endParaRPr lang="en-US" sz="18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3</a:t>
                      </a:r>
                      <a:endParaRPr lang="en-US" sz="1800">
                        <a:latin typeface="+mn-lt"/>
                        <a:ea typeface="Times New Roman"/>
                        <a:cs typeface="Times New Roman"/>
                      </a:endParaRPr>
                    </a:p>
                  </a:txBody>
                  <a:tcPr marL="68580" marR="68580" marT="0" marB="0"/>
                </a:tc>
              </a:tr>
              <a:tr h="318341">
                <a:tc>
                  <a:txBody>
                    <a:bodyPr/>
                    <a:lstStyle/>
                    <a:p>
                      <a:pPr marL="0" marR="0">
                        <a:lnSpc>
                          <a:spcPct val="115000"/>
                        </a:lnSpc>
                        <a:spcBef>
                          <a:spcPts val="0"/>
                        </a:spcBef>
                        <a:spcAft>
                          <a:spcPts val="0"/>
                        </a:spcAft>
                      </a:pPr>
                      <a:r>
                        <a:rPr lang="en-US" sz="1800"/>
                        <a:t>AL</a:t>
                      </a:r>
                      <a:endParaRPr lang="en-US" sz="18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36</a:t>
                      </a:r>
                      <a:endParaRPr lang="en-US" sz="18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1.49%</a:t>
                      </a:r>
                      <a:endParaRPr lang="en-US" sz="18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5</a:t>
                      </a:r>
                      <a:endParaRPr lang="en-US" sz="1800">
                        <a:latin typeface="+mn-lt"/>
                        <a:ea typeface="Times New Roman"/>
                        <a:cs typeface="Times New Roman"/>
                      </a:endParaRPr>
                    </a:p>
                  </a:txBody>
                  <a:tcPr marL="68580" marR="68580" marT="0" marB="0"/>
                </a:tc>
              </a:tr>
              <a:tr h="318341">
                <a:tc>
                  <a:txBody>
                    <a:bodyPr/>
                    <a:lstStyle/>
                    <a:p>
                      <a:pPr marL="0" marR="0">
                        <a:lnSpc>
                          <a:spcPct val="115000"/>
                        </a:lnSpc>
                        <a:spcBef>
                          <a:spcPts val="0"/>
                        </a:spcBef>
                        <a:spcAft>
                          <a:spcPts val="0"/>
                        </a:spcAft>
                      </a:pPr>
                      <a:r>
                        <a:rPr lang="en-US" sz="1800" dirty="0">
                          <a:solidFill>
                            <a:srgbClr val="C00000"/>
                          </a:solidFill>
                        </a:rPr>
                        <a:t>AMR</a:t>
                      </a:r>
                      <a:endParaRPr lang="en-US" sz="1800" dirty="0">
                        <a:solidFill>
                          <a:srgbClr val="C00000"/>
                        </a:solidFill>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solidFill>
                            <a:srgbClr val="C00000"/>
                          </a:solidFill>
                        </a:rPr>
                        <a:t>173</a:t>
                      </a:r>
                      <a:endParaRPr lang="en-US" sz="1800">
                        <a:solidFill>
                          <a:srgbClr val="C00000"/>
                        </a:solidFill>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solidFill>
                            <a:srgbClr val="C00000"/>
                          </a:solidFill>
                        </a:rPr>
                        <a:t>7.19%</a:t>
                      </a:r>
                      <a:endParaRPr lang="en-US" sz="1800">
                        <a:solidFill>
                          <a:srgbClr val="C00000"/>
                        </a:solidFill>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dirty="0">
                          <a:solidFill>
                            <a:srgbClr val="C00000"/>
                          </a:solidFill>
                        </a:rPr>
                        <a:t>8</a:t>
                      </a:r>
                      <a:endParaRPr lang="en-US" sz="1800" dirty="0">
                        <a:solidFill>
                          <a:srgbClr val="C00000"/>
                        </a:solidFill>
                        <a:latin typeface="+mn-lt"/>
                        <a:ea typeface="Times New Roman"/>
                        <a:cs typeface="Times New Roman"/>
                      </a:endParaRPr>
                    </a:p>
                  </a:txBody>
                  <a:tcPr marL="68580" marR="68580" marT="0" marB="0"/>
                </a:tc>
              </a:tr>
              <a:tr h="318341">
                <a:tc>
                  <a:txBody>
                    <a:bodyPr/>
                    <a:lstStyle/>
                    <a:p>
                      <a:pPr marL="0" marR="0">
                        <a:lnSpc>
                          <a:spcPct val="115000"/>
                        </a:lnSpc>
                        <a:spcBef>
                          <a:spcPts val="0"/>
                        </a:spcBef>
                        <a:spcAft>
                          <a:spcPts val="0"/>
                        </a:spcAft>
                      </a:pPr>
                      <a:r>
                        <a:rPr lang="en-US" sz="1800"/>
                        <a:t>DK</a:t>
                      </a:r>
                      <a:endParaRPr lang="en-US" sz="18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4</a:t>
                      </a:r>
                      <a:endParaRPr lang="en-US" sz="18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0.16%</a:t>
                      </a:r>
                      <a:endParaRPr lang="en-US" sz="18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1</a:t>
                      </a:r>
                      <a:endParaRPr lang="en-US" sz="1800">
                        <a:latin typeface="+mn-lt"/>
                        <a:ea typeface="Times New Roman"/>
                        <a:cs typeface="Times New Roman"/>
                      </a:endParaRPr>
                    </a:p>
                  </a:txBody>
                  <a:tcPr marL="68580" marR="68580" marT="0" marB="0"/>
                </a:tc>
              </a:tr>
              <a:tr h="318341">
                <a:tc>
                  <a:txBody>
                    <a:bodyPr/>
                    <a:lstStyle/>
                    <a:p>
                      <a:pPr marL="0" marR="0">
                        <a:lnSpc>
                          <a:spcPct val="115000"/>
                        </a:lnSpc>
                        <a:spcBef>
                          <a:spcPts val="0"/>
                        </a:spcBef>
                        <a:spcAft>
                          <a:spcPts val="0"/>
                        </a:spcAft>
                      </a:pPr>
                      <a:r>
                        <a:rPr lang="en-US" sz="1800"/>
                        <a:t>DS</a:t>
                      </a:r>
                      <a:endParaRPr lang="en-US" sz="18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3</a:t>
                      </a:r>
                      <a:endParaRPr lang="en-US" sz="18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0.12%</a:t>
                      </a:r>
                      <a:endParaRPr lang="en-US" sz="18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1</a:t>
                      </a:r>
                      <a:endParaRPr lang="en-US" sz="1800">
                        <a:latin typeface="+mn-lt"/>
                        <a:ea typeface="Times New Roman"/>
                        <a:cs typeface="Times New Roman"/>
                      </a:endParaRPr>
                    </a:p>
                  </a:txBody>
                  <a:tcPr marL="68580" marR="68580" marT="0" marB="0"/>
                </a:tc>
              </a:tr>
              <a:tr h="318341">
                <a:tc>
                  <a:txBody>
                    <a:bodyPr/>
                    <a:lstStyle/>
                    <a:p>
                      <a:pPr marL="0" marR="0">
                        <a:lnSpc>
                          <a:spcPct val="115000"/>
                        </a:lnSpc>
                        <a:spcBef>
                          <a:spcPts val="0"/>
                        </a:spcBef>
                        <a:spcAft>
                          <a:spcPts val="0"/>
                        </a:spcAft>
                      </a:pPr>
                      <a:r>
                        <a:rPr lang="en-US" sz="1800"/>
                        <a:t>GS</a:t>
                      </a:r>
                      <a:endParaRPr lang="en-US" sz="18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10</a:t>
                      </a:r>
                      <a:endParaRPr lang="en-US" sz="18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0.41%</a:t>
                      </a:r>
                      <a:endParaRPr lang="en-US" sz="18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2</a:t>
                      </a:r>
                      <a:endParaRPr lang="en-US" sz="1800">
                        <a:latin typeface="+mn-lt"/>
                        <a:ea typeface="Times New Roman"/>
                        <a:cs typeface="Times New Roman"/>
                      </a:endParaRPr>
                    </a:p>
                  </a:txBody>
                  <a:tcPr marL="68580" marR="68580" marT="0" marB="0"/>
                </a:tc>
              </a:tr>
              <a:tr h="318341">
                <a:tc>
                  <a:txBody>
                    <a:bodyPr/>
                    <a:lstStyle/>
                    <a:p>
                      <a:pPr marL="0" marR="0">
                        <a:lnSpc>
                          <a:spcPct val="115000"/>
                        </a:lnSpc>
                        <a:spcBef>
                          <a:spcPts val="0"/>
                        </a:spcBef>
                        <a:spcAft>
                          <a:spcPts val="0"/>
                        </a:spcAft>
                      </a:pPr>
                      <a:r>
                        <a:rPr lang="en-US" sz="1800">
                          <a:solidFill>
                            <a:srgbClr val="C00000"/>
                          </a:solidFill>
                        </a:rPr>
                        <a:t>LR</a:t>
                      </a:r>
                      <a:endParaRPr lang="en-US" sz="1800">
                        <a:solidFill>
                          <a:srgbClr val="C00000"/>
                        </a:solidFill>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solidFill>
                            <a:srgbClr val="C00000"/>
                          </a:solidFill>
                        </a:rPr>
                        <a:t>11</a:t>
                      </a:r>
                      <a:endParaRPr lang="en-US" sz="1800">
                        <a:solidFill>
                          <a:srgbClr val="C00000"/>
                        </a:solidFill>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solidFill>
                            <a:srgbClr val="C00000"/>
                          </a:solidFill>
                        </a:rPr>
                        <a:t>0.45%</a:t>
                      </a:r>
                      <a:endParaRPr lang="en-US" sz="1800">
                        <a:solidFill>
                          <a:srgbClr val="C00000"/>
                        </a:solidFill>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dirty="0">
                          <a:solidFill>
                            <a:srgbClr val="C00000"/>
                          </a:solidFill>
                        </a:rPr>
                        <a:t>1</a:t>
                      </a:r>
                      <a:endParaRPr lang="en-US" sz="1800" dirty="0">
                        <a:solidFill>
                          <a:srgbClr val="C00000"/>
                        </a:solidFill>
                        <a:latin typeface="+mn-lt"/>
                        <a:ea typeface="Times New Roman"/>
                        <a:cs typeface="Times New Roman"/>
                      </a:endParaRPr>
                    </a:p>
                  </a:txBody>
                  <a:tcPr marL="68580" marR="68580" marT="0" marB="0"/>
                </a:tc>
              </a:tr>
              <a:tr h="318341">
                <a:tc>
                  <a:txBody>
                    <a:bodyPr/>
                    <a:lstStyle/>
                    <a:p>
                      <a:pPr marL="0" marR="0">
                        <a:lnSpc>
                          <a:spcPct val="115000"/>
                        </a:lnSpc>
                        <a:spcBef>
                          <a:spcPts val="0"/>
                        </a:spcBef>
                        <a:spcAft>
                          <a:spcPts val="0"/>
                        </a:spcAft>
                      </a:pPr>
                      <a:r>
                        <a:rPr lang="en-US" sz="1800">
                          <a:solidFill>
                            <a:srgbClr val="C00000"/>
                          </a:solidFill>
                        </a:rPr>
                        <a:t>NL</a:t>
                      </a:r>
                      <a:endParaRPr lang="en-US" sz="1800">
                        <a:solidFill>
                          <a:srgbClr val="C00000"/>
                        </a:solidFill>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solidFill>
                            <a:srgbClr val="C00000"/>
                          </a:solidFill>
                        </a:rPr>
                        <a:t>506</a:t>
                      </a:r>
                      <a:endParaRPr lang="en-US" sz="1800">
                        <a:solidFill>
                          <a:srgbClr val="C00000"/>
                        </a:solidFill>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solidFill>
                            <a:srgbClr val="C00000"/>
                          </a:solidFill>
                        </a:rPr>
                        <a:t>21.05%</a:t>
                      </a:r>
                      <a:endParaRPr lang="en-US" sz="1800">
                        <a:solidFill>
                          <a:srgbClr val="C00000"/>
                        </a:solidFill>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dirty="0">
                          <a:solidFill>
                            <a:srgbClr val="C00000"/>
                          </a:solidFill>
                        </a:rPr>
                        <a:t>12</a:t>
                      </a:r>
                      <a:endParaRPr lang="en-US" sz="1800" dirty="0">
                        <a:solidFill>
                          <a:srgbClr val="C00000"/>
                        </a:solidFill>
                        <a:latin typeface="+mn-lt"/>
                        <a:ea typeface="Times New Roman"/>
                        <a:cs typeface="Times New Roman"/>
                      </a:endParaRPr>
                    </a:p>
                  </a:txBody>
                  <a:tcPr marL="68580" marR="68580" marT="0" marB="0"/>
                </a:tc>
              </a:tr>
              <a:tr h="318341">
                <a:tc>
                  <a:txBody>
                    <a:bodyPr/>
                    <a:lstStyle/>
                    <a:p>
                      <a:pPr marL="0" marR="0">
                        <a:lnSpc>
                          <a:spcPct val="115000"/>
                        </a:lnSpc>
                        <a:spcBef>
                          <a:spcPts val="0"/>
                        </a:spcBef>
                        <a:spcAft>
                          <a:spcPts val="0"/>
                        </a:spcAft>
                      </a:pPr>
                      <a:r>
                        <a:rPr lang="en-US" sz="1800">
                          <a:solidFill>
                            <a:srgbClr val="C00000"/>
                          </a:solidFill>
                        </a:rPr>
                        <a:t>NLR</a:t>
                      </a:r>
                      <a:endParaRPr lang="en-US" sz="1800">
                        <a:solidFill>
                          <a:srgbClr val="C00000"/>
                        </a:solidFill>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solidFill>
                            <a:srgbClr val="C00000"/>
                          </a:solidFill>
                        </a:rPr>
                        <a:t>456</a:t>
                      </a:r>
                      <a:endParaRPr lang="en-US" sz="1800">
                        <a:solidFill>
                          <a:srgbClr val="C00000"/>
                        </a:solidFill>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solidFill>
                            <a:srgbClr val="C00000"/>
                          </a:solidFill>
                        </a:rPr>
                        <a:t>18.97%</a:t>
                      </a:r>
                      <a:endParaRPr lang="en-US" sz="1800">
                        <a:solidFill>
                          <a:srgbClr val="C00000"/>
                        </a:solidFill>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dirty="0">
                          <a:solidFill>
                            <a:srgbClr val="C00000"/>
                          </a:solidFill>
                        </a:rPr>
                        <a:t>12</a:t>
                      </a:r>
                      <a:endParaRPr lang="en-US" sz="1800" dirty="0">
                        <a:solidFill>
                          <a:srgbClr val="C00000"/>
                        </a:solidFill>
                        <a:latin typeface="+mn-lt"/>
                        <a:ea typeface="Times New Roman"/>
                        <a:cs typeface="Times New Roman"/>
                      </a:endParaRPr>
                    </a:p>
                  </a:txBody>
                  <a:tcPr marL="68580" marR="68580" marT="0" marB="0"/>
                </a:tc>
              </a:tr>
              <a:tr h="318341">
                <a:tc>
                  <a:txBody>
                    <a:bodyPr/>
                    <a:lstStyle/>
                    <a:p>
                      <a:pPr marL="0" marR="0">
                        <a:lnSpc>
                          <a:spcPct val="115000"/>
                        </a:lnSpc>
                        <a:spcBef>
                          <a:spcPts val="0"/>
                        </a:spcBef>
                        <a:spcAft>
                          <a:spcPts val="0"/>
                        </a:spcAft>
                      </a:pPr>
                      <a:r>
                        <a:rPr lang="en-US" sz="1800"/>
                        <a:t>PER</a:t>
                      </a:r>
                      <a:endParaRPr lang="en-US" sz="18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10</a:t>
                      </a:r>
                      <a:endParaRPr lang="en-US" sz="18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0.41%</a:t>
                      </a:r>
                      <a:endParaRPr lang="en-US" sz="18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2</a:t>
                      </a:r>
                      <a:endParaRPr lang="en-US" sz="1800">
                        <a:latin typeface="+mn-lt"/>
                        <a:ea typeface="Times New Roman"/>
                        <a:cs typeface="Times New Roman"/>
                      </a:endParaRPr>
                    </a:p>
                  </a:txBody>
                  <a:tcPr marL="68580" marR="68580" marT="0" marB="0"/>
                </a:tc>
              </a:tr>
              <a:tr h="318341">
                <a:tc>
                  <a:txBody>
                    <a:bodyPr/>
                    <a:lstStyle/>
                    <a:p>
                      <a:pPr marL="0" marR="0">
                        <a:lnSpc>
                          <a:spcPct val="115000"/>
                        </a:lnSpc>
                        <a:spcBef>
                          <a:spcPts val="0"/>
                        </a:spcBef>
                        <a:spcAft>
                          <a:spcPts val="0"/>
                        </a:spcAft>
                      </a:pPr>
                      <a:r>
                        <a:rPr lang="en-US" sz="1800">
                          <a:solidFill>
                            <a:srgbClr val="C00000"/>
                          </a:solidFill>
                        </a:rPr>
                        <a:t>PJ</a:t>
                      </a:r>
                      <a:endParaRPr lang="en-US" sz="1800">
                        <a:solidFill>
                          <a:srgbClr val="C00000"/>
                        </a:solidFill>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solidFill>
                            <a:srgbClr val="C00000"/>
                          </a:solidFill>
                        </a:rPr>
                        <a:t>789</a:t>
                      </a:r>
                      <a:endParaRPr lang="en-US" sz="1800">
                        <a:solidFill>
                          <a:srgbClr val="C00000"/>
                        </a:solidFill>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solidFill>
                            <a:srgbClr val="C00000"/>
                          </a:solidFill>
                        </a:rPr>
                        <a:t>32.83%</a:t>
                      </a:r>
                      <a:endParaRPr lang="en-US" sz="1800">
                        <a:solidFill>
                          <a:srgbClr val="C00000"/>
                        </a:solidFill>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dirty="0">
                          <a:solidFill>
                            <a:srgbClr val="C00000"/>
                          </a:solidFill>
                        </a:rPr>
                        <a:t>12</a:t>
                      </a:r>
                      <a:endParaRPr lang="en-US" sz="1800" dirty="0">
                        <a:solidFill>
                          <a:srgbClr val="C00000"/>
                        </a:solidFill>
                        <a:latin typeface="+mn-lt"/>
                        <a:ea typeface="Times New Roman"/>
                        <a:cs typeface="Times New Roman"/>
                      </a:endParaRPr>
                    </a:p>
                  </a:txBody>
                  <a:tcPr marL="68580" marR="68580" marT="0" marB="0"/>
                </a:tc>
              </a:tr>
              <a:tr h="318341">
                <a:tc>
                  <a:txBody>
                    <a:bodyPr/>
                    <a:lstStyle/>
                    <a:p>
                      <a:pPr marL="0" marR="0">
                        <a:lnSpc>
                          <a:spcPct val="115000"/>
                        </a:lnSpc>
                        <a:spcBef>
                          <a:spcPts val="0"/>
                        </a:spcBef>
                        <a:spcAft>
                          <a:spcPts val="0"/>
                        </a:spcAft>
                      </a:pPr>
                      <a:r>
                        <a:rPr lang="en-US" sz="1800" dirty="0"/>
                        <a:t>RCG</a:t>
                      </a:r>
                      <a:endParaRPr lang="en-US" sz="1800" dirty="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4</a:t>
                      </a:r>
                      <a:endParaRPr lang="en-US" sz="18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0.16%</a:t>
                      </a:r>
                      <a:endParaRPr lang="en-US" sz="18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1</a:t>
                      </a:r>
                      <a:endParaRPr lang="en-US" sz="1800">
                        <a:latin typeface="+mn-lt"/>
                        <a:ea typeface="Times New Roman"/>
                        <a:cs typeface="Times New Roman"/>
                      </a:endParaRPr>
                    </a:p>
                  </a:txBody>
                  <a:tcPr marL="68580" marR="68580" marT="0" marB="0"/>
                </a:tc>
              </a:tr>
              <a:tr h="330294">
                <a:tc>
                  <a:txBody>
                    <a:bodyPr/>
                    <a:lstStyle/>
                    <a:p>
                      <a:pPr marL="0" marR="0">
                        <a:lnSpc>
                          <a:spcPct val="115000"/>
                        </a:lnSpc>
                        <a:spcBef>
                          <a:spcPts val="0"/>
                        </a:spcBef>
                        <a:spcAft>
                          <a:spcPts val="0"/>
                        </a:spcAft>
                      </a:pPr>
                      <a:r>
                        <a:rPr lang="en-US" sz="1800"/>
                        <a:t>TLA</a:t>
                      </a:r>
                      <a:endParaRPr lang="en-US" sz="18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12</a:t>
                      </a:r>
                      <a:endParaRPr lang="en-US" sz="18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0.49%</a:t>
                      </a:r>
                      <a:endParaRPr lang="en-US" sz="18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dirty="0"/>
                        <a:t>2</a:t>
                      </a:r>
                      <a:endParaRPr lang="en-US" sz="1800" dirty="0">
                        <a:latin typeface="+mn-lt"/>
                        <a:ea typeface="Times New Roman"/>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685800"/>
            <a:ext cx="8229600" cy="5715000"/>
          </a:xfrm>
        </p:spPr>
        <p:txBody>
          <a:bodyPr>
            <a:noAutofit/>
          </a:bodyPr>
          <a:lstStyle/>
          <a:p>
            <a:pPr algn="just">
              <a:buNone/>
            </a:pPr>
            <a:r>
              <a:rPr lang="en-US" sz="2400" b="1" i="1" dirty="0" smtClean="0">
                <a:solidFill>
                  <a:srgbClr val="002060"/>
                </a:solidFill>
              </a:rPr>
              <a:t>Extent of File Attachments</a:t>
            </a:r>
          </a:p>
          <a:p>
            <a:pPr algn="just"/>
            <a:endParaRPr lang="en-US" sz="2400" dirty="0" smtClean="0"/>
          </a:p>
        </p:txBody>
      </p:sp>
      <p:graphicFrame>
        <p:nvGraphicFramePr>
          <p:cNvPr id="6" name="Table 5"/>
          <p:cNvGraphicFramePr>
            <a:graphicFrameLocks noGrp="1"/>
          </p:cNvGraphicFramePr>
          <p:nvPr/>
        </p:nvGraphicFramePr>
        <p:xfrm>
          <a:off x="609600" y="1371599"/>
          <a:ext cx="7924801" cy="4800600"/>
        </p:xfrm>
        <a:graphic>
          <a:graphicData uri="http://schemas.openxmlformats.org/drawingml/2006/table">
            <a:tbl>
              <a:tblPr>
                <a:tableStyleId>{69012ECD-51FC-41F1-AA8D-1B2483CD663E}</a:tableStyleId>
              </a:tblPr>
              <a:tblGrid>
                <a:gridCol w="1343061"/>
                <a:gridCol w="2194266"/>
                <a:gridCol w="3185397"/>
                <a:gridCol w="1202077"/>
              </a:tblGrid>
              <a:tr h="640080">
                <a:tc>
                  <a:txBody>
                    <a:bodyPr/>
                    <a:lstStyle/>
                    <a:p>
                      <a:pPr marL="0" marR="0">
                        <a:lnSpc>
                          <a:spcPct val="115000"/>
                        </a:lnSpc>
                        <a:spcBef>
                          <a:spcPts val="0"/>
                        </a:spcBef>
                        <a:spcAft>
                          <a:spcPts val="0"/>
                        </a:spcAft>
                      </a:pPr>
                      <a:r>
                        <a:rPr lang="en-US" sz="1800" dirty="0"/>
                        <a:t>Months</a:t>
                      </a:r>
                      <a:endParaRPr lang="en-US" sz="1800" dirty="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Extent of Scholarly</a:t>
                      </a:r>
                    </a:p>
                    <a:p>
                      <a:pPr marL="0" marR="0" algn="ctr">
                        <a:lnSpc>
                          <a:spcPct val="115000"/>
                        </a:lnSpc>
                        <a:spcBef>
                          <a:spcPts val="0"/>
                        </a:spcBef>
                        <a:spcAft>
                          <a:spcPts val="0"/>
                        </a:spcAft>
                      </a:pPr>
                      <a:r>
                        <a:rPr lang="en-US" sz="1800"/>
                        <a:t>Communications</a:t>
                      </a:r>
                      <a:endParaRPr lang="en-US" sz="18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dirty="0"/>
                        <a:t>Extent of Communications having File </a:t>
                      </a:r>
                      <a:r>
                        <a:rPr lang="en-US" sz="1800" dirty="0" smtClean="0"/>
                        <a:t>Attachments</a:t>
                      </a:r>
                      <a:endParaRPr lang="en-US" sz="1800" dirty="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dirty="0"/>
                        <a:t>Extent of </a:t>
                      </a:r>
                      <a:r>
                        <a:rPr lang="en-US" sz="1800" dirty="0" smtClean="0"/>
                        <a:t>Files</a:t>
                      </a:r>
                      <a:endParaRPr lang="en-US" sz="1800" dirty="0">
                        <a:latin typeface="+mn-lt"/>
                        <a:ea typeface="Times New Roman"/>
                        <a:cs typeface="Times New Roman"/>
                      </a:endParaRPr>
                    </a:p>
                  </a:txBody>
                  <a:tcPr marL="68580" marR="68580" marT="0" marB="0"/>
                </a:tc>
              </a:tr>
              <a:tr h="320040">
                <a:tc>
                  <a:txBody>
                    <a:bodyPr/>
                    <a:lstStyle/>
                    <a:p>
                      <a:pPr marL="0" marR="0">
                        <a:lnSpc>
                          <a:spcPct val="115000"/>
                        </a:lnSpc>
                        <a:spcBef>
                          <a:spcPts val="0"/>
                        </a:spcBef>
                        <a:spcAft>
                          <a:spcPts val="0"/>
                        </a:spcAft>
                      </a:pPr>
                      <a:r>
                        <a:rPr lang="en-US" sz="1800" dirty="0">
                          <a:solidFill>
                            <a:srgbClr val="C00000"/>
                          </a:solidFill>
                        </a:rPr>
                        <a:t>January</a:t>
                      </a:r>
                      <a:endParaRPr lang="en-US" sz="1800" dirty="0">
                        <a:solidFill>
                          <a:srgbClr val="C00000"/>
                        </a:solidFill>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235</a:t>
                      </a:r>
                      <a:endParaRPr lang="en-US" sz="18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dirty="0">
                          <a:solidFill>
                            <a:srgbClr val="C00000"/>
                          </a:solidFill>
                        </a:rPr>
                        <a:t>45</a:t>
                      </a:r>
                      <a:endParaRPr lang="en-US" sz="1800" dirty="0">
                        <a:solidFill>
                          <a:srgbClr val="C00000"/>
                        </a:solidFill>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65</a:t>
                      </a:r>
                      <a:endParaRPr lang="en-US" sz="1800">
                        <a:latin typeface="+mn-lt"/>
                        <a:ea typeface="Times New Roman"/>
                        <a:cs typeface="Times New Roman"/>
                      </a:endParaRPr>
                    </a:p>
                  </a:txBody>
                  <a:tcPr marL="68580" marR="68580" marT="0" marB="0"/>
                </a:tc>
              </a:tr>
              <a:tr h="320040">
                <a:tc>
                  <a:txBody>
                    <a:bodyPr/>
                    <a:lstStyle/>
                    <a:p>
                      <a:pPr marL="0" marR="0">
                        <a:lnSpc>
                          <a:spcPct val="115000"/>
                        </a:lnSpc>
                        <a:spcBef>
                          <a:spcPts val="0"/>
                        </a:spcBef>
                        <a:spcAft>
                          <a:spcPts val="0"/>
                        </a:spcAft>
                      </a:pPr>
                      <a:r>
                        <a:rPr lang="en-US" sz="1800"/>
                        <a:t>February</a:t>
                      </a:r>
                      <a:endParaRPr lang="en-US" sz="18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230</a:t>
                      </a:r>
                      <a:endParaRPr lang="en-US" sz="18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35</a:t>
                      </a:r>
                      <a:endParaRPr lang="en-US" sz="18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dirty="0"/>
                        <a:t>68</a:t>
                      </a:r>
                      <a:endParaRPr lang="en-US" sz="1800" dirty="0">
                        <a:latin typeface="+mn-lt"/>
                        <a:ea typeface="Times New Roman"/>
                        <a:cs typeface="Times New Roman"/>
                      </a:endParaRPr>
                    </a:p>
                  </a:txBody>
                  <a:tcPr marL="68580" marR="68580" marT="0" marB="0"/>
                </a:tc>
              </a:tr>
              <a:tr h="320040">
                <a:tc>
                  <a:txBody>
                    <a:bodyPr/>
                    <a:lstStyle/>
                    <a:p>
                      <a:pPr marL="0" marR="0">
                        <a:lnSpc>
                          <a:spcPct val="115000"/>
                        </a:lnSpc>
                        <a:spcBef>
                          <a:spcPts val="0"/>
                        </a:spcBef>
                        <a:spcAft>
                          <a:spcPts val="0"/>
                        </a:spcAft>
                      </a:pPr>
                      <a:r>
                        <a:rPr lang="en-US" sz="1800" dirty="0">
                          <a:solidFill>
                            <a:srgbClr val="C00000"/>
                          </a:solidFill>
                        </a:rPr>
                        <a:t>March</a:t>
                      </a:r>
                      <a:endParaRPr lang="en-US" sz="1800" dirty="0">
                        <a:solidFill>
                          <a:srgbClr val="C00000"/>
                        </a:solidFill>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163</a:t>
                      </a:r>
                      <a:endParaRPr lang="en-US" sz="18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dirty="0">
                          <a:solidFill>
                            <a:srgbClr val="C00000"/>
                          </a:solidFill>
                        </a:rPr>
                        <a:t>11</a:t>
                      </a:r>
                      <a:endParaRPr lang="en-US" sz="1800" dirty="0">
                        <a:solidFill>
                          <a:srgbClr val="C00000"/>
                        </a:solidFill>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20</a:t>
                      </a:r>
                      <a:endParaRPr lang="en-US" sz="1800">
                        <a:latin typeface="+mn-lt"/>
                        <a:ea typeface="Times New Roman"/>
                        <a:cs typeface="Times New Roman"/>
                      </a:endParaRPr>
                    </a:p>
                  </a:txBody>
                  <a:tcPr marL="68580" marR="68580" marT="0" marB="0"/>
                </a:tc>
              </a:tr>
              <a:tr h="320040">
                <a:tc>
                  <a:txBody>
                    <a:bodyPr/>
                    <a:lstStyle/>
                    <a:p>
                      <a:pPr marL="0" marR="0">
                        <a:lnSpc>
                          <a:spcPct val="115000"/>
                        </a:lnSpc>
                        <a:spcBef>
                          <a:spcPts val="0"/>
                        </a:spcBef>
                        <a:spcAft>
                          <a:spcPts val="0"/>
                        </a:spcAft>
                      </a:pPr>
                      <a:r>
                        <a:rPr lang="en-US" sz="1800"/>
                        <a:t>April</a:t>
                      </a:r>
                      <a:endParaRPr lang="en-US" sz="18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214</a:t>
                      </a:r>
                      <a:endParaRPr lang="en-US" sz="18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37</a:t>
                      </a:r>
                      <a:endParaRPr lang="en-US" sz="18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79</a:t>
                      </a:r>
                      <a:endParaRPr lang="en-US" sz="1800">
                        <a:latin typeface="+mn-lt"/>
                        <a:ea typeface="Times New Roman"/>
                        <a:cs typeface="Times New Roman"/>
                      </a:endParaRPr>
                    </a:p>
                  </a:txBody>
                  <a:tcPr marL="68580" marR="68580" marT="0" marB="0"/>
                </a:tc>
              </a:tr>
              <a:tr h="320040">
                <a:tc>
                  <a:txBody>
                    <a:bodyPr/>
                    <a:lstStyle/>
                    <a:p>
                      <a:pPr marL="0" marR="0">
                        <a:lnSpc>
                          <a:spcPct val="115000"/>
                        </a:lnSpc>
                        <a:spcBef>
                          <a:spcPts val="0"/>
                        </a:spcBef>
                        <a:spcAft>
                          <a:spcPts val="0"/>
                        </a:spcAft>
                      </a:pPr>
                      <a:r>
                        <a:rPr lang="en-US" sz="1800"/>
                        <a:t>May</a:t>
                      </a:r>
                      <a:endParaRPr lang="en-US" sz="18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192</a:t>
                      </a:r>
                      <a:endParaRPr lang="en-US" sz="18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30</a:t>
                      </a:r>
                      <a:endParaRPr lang="en-US" sz="18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44</a:t>
                      </a:r>
                      <a:endParaRPr lang="en-US" sz="1800">
                        <a:latin typeface="+mn-lt"/>
                        <a:ea typeface="Times New Roman"/>
                        <a:cs typeface="Times New Roman"/>
                      </a:endParaRPr>
                    </a:p>
                  </a:txBody>
                  <a:tcPr marL="68580" marR="68580" marT="0" marB="0"/>
                </a:tc>
              </a:tr>
              <a:tr h="320040">
                <a:tc>
                  <a:txBody>
                    <a:bodyPr/>
                    <a:lstStyle/>
                    <a:p>
                      <a:pPr marL="0" marR="0">
                        <a:lnSpc>
                          <a:spcPct val="115000"/>
                        </a:lnSpc>
                        <a:spcBef>
                          <a:spcPts val="0"/>
                        </a:spcBef>
                        <a:spcAft>
                          <a:spcPts val="0"/>
                        </a:spcAft>
                      </a:pPr>
                      <a:r>
                        <a:rPr lang="en-US" sz="1800"/>
                        <a:t>June</a:t>
                      </a:r>
                      <a:endParaRPr lang="en-US" sz="18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232</a:t>
                      </a:r>
                      <a:endParaRPr lang="en-US" sz="18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33</a:t>
                      </a:r>
                      <a:endParaRPr lang="en-US" sz="18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43</a:t>
                      </a:r>
                      <a:endParaRPr lang="en-US" sz="1800">
                        <a:latin typeface="+mn-lt"/>
                        <a:ea typeface="Times New Roman"/>
                        <a:cs typeface="Times New Roman"/>
                      </a:endParaRPr>
                    </a:p>
                  </a:txBody>
                  <a:tcPr marL="68580" marR="68580" marT="0" marB="0"/>
                </a:tc>
              </a:tr>
              <a:tr h="320040">
                <a:tc>
                  <a:txBody>
                    <a:bodyPr/>
                    <a:lstStyle/>
                    <a:p>
                      <a:pPr marL="0" marR="0">
                        <a:lnSpc>
                          <a:spcPct val="115000"/>
                        </a:lnSpc>
                        <a:spcBef>
                          <a:spcPts val="0"/>
                        </a:spcBef>
                        <a:spcAft>
                          <a:spcPts val="0"/>
                        </a:spcAft>
                      </a:pPr>
                      <a:r>
                        <a:rPr lang="en-US" sz="1800"/>
                        <a:t>July</a:t>
                      </a:r>
                      <a:endParaRPr lang="en-US" sz="18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227</a:t>
                      </a:r>
                      <a:endParaRPr lang="en-US" sz="18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35</a:t>
                      </a:r>
                      <a:endParaRPr lang="en-US" sz="18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54</a:t>
                      </a:r>
                      <a:endParaRPr lang="en-US" sz="1800">
                        <a:latin typeface="+mn-lt"/>
                        <a:ea typeface="Times New Roman"/>
                        <a:cs typeface="Times New Roman"/>
                      </a:endParaRPr>
                    </a:p>
                  </a:txBody>
                  <a:tcPr marL="68580" marR="68580" marT="0" marB="0"/>
                </a:tc>
              </a:tr>
              <a:tr h="320040">
                <a:tc>
                  <a:txBody>
                    <a:bodyPr/>
                    <a:lstStyle/>
                    <a:p>
                      <a:pPr marL="0" marR="0">
                        <a:lnSpc>
                          <a:spcPct val="115000"/>
                        </a:lnSpc>
                        <a:spcBef>
                          <a:spcPts val="0"/>
                        </a:spcBef>
                        <a:spcAft>
                          <a:spcPts val="0"/>
                        </a:spcAft>
                      </a:pPr>
                      <a:r>
                        <a:rPr lang="en-US" sz="1800"/>
                        <a:t>August</a:t>
                      </a:r>
                      <a:endParaRPr lang="en-US" sz="18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165</a:t>
                      </a:r>
                      <a:endParaRPr lang="en-US" sz="18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36</a:t>
                      </a:r>
                      <a:endParaRPr lang="en-US" sz="18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58</a:t>
                      </a:r>
                      <a:endParaRPr lang="en-US" sz="1800">
                        <a:latin typeface="+mn-lt"/>
                        <a:ea typeface="Times New Roman"/>
                        <a:cs typeface="Times New Roman"/>
                      </a:endParaRPr>
                    </a:p>
                  </a:txBody>
                  <a:tcPr marL="68580" marR="68580" marT="0" marB="0"/>
                </a:tc>
              </a:tr>
              <a:tr h="320040">
                <a:tc>
                  <a:txBody>
                    <a:bodyPr/>
                    <a:lstStyle/>
                    <a:p>
                      <a:pPr marL="0" marR="0">
                        <a:lnSpc>
                          <a:spcPct val="115000"/>
                        </a:lnSpc>
                        <a:spcBef>
                          <a:spcPts val="0"/>
                        </a:spcBef>
                        <a:spcAft>
                          <a:spcPts val="0"/>
                        </a:spcAft>
                      </a:pPr>
                      <a:r>
                        <a:rPr lang="en-US" sz="1800"/>
                        <a:t>September</a:t>
                      </a:r>
                      <a:endParaRPr lang="en-US" sz="18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232</a:t>
                      </a:r>
                      <a:endParaRPr lang="en-US" sz="18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40</a:t>
                      </a:r>
                      <a:endParaRPr lang="en-US" sz="18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dirty="0"/>
                        <a:t>44</a:t>
                      </a:r>
                      <a:endParaRPr lang="en-US" sz="1800" dirty="0">
                        <a:latin typeface="+mn-lt"/>
                        <a:ea typeface="Times New Roman"/>
                        <a:cs typeface="Times New Roman"/>
                      </a:endParaRPr>
                    </a:p>
                  </a:txBody>
                  <a:tcPr marL="68580" marR="68580" marT="0" marB="0"/>
                </a:tc>
              </a:tr>
              <a:tr h="320040">
                <a:tc>
                  <a:txBody>
                    <a:bodyPr/>
                    <a:lstStyle/>
                    <a:p>
                      <a:pPr marL="0" marR="0">
                        <a:lnSpc>
                          <a:spcPct val="115000"/>
                        </a:lnSpc>
                        <a:spcBef>
                          <a:spcPts val="0"/>
                        </a:spcBef>
                        <a:spcAft>
                          <a:spcPts val="0"/>
                        </a:spcAft>
                      </a:pPr>
                      <a:r>
                        <a:rPr lang="en-US" sz="1800"/>
                        <a:t>October</a:t>
                      </a:r>
                      <a:endParaRPr lang="en-US" sz="18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148</a:t>
                      </a:r>
                      <a:endParaRPr lang="en-US" sz="18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25</a:t>
                      </a:r>
                      <a:endParaRPr lang="en-US" sz="18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51</a:t>
                      </a:r>
                      <a:endParaRPr lang="en-US" sz="1800">
                        <a:latin typeface="+mn-lt"/>
                        <a:ea typeface="Times New Roman"/>
                        <a:cs typeface="Times New Roman"/>
                      </a:endParaRPr>
                    </a:p>
                  </a:txBody>
                  <a:tcPr marL="68580" marR="68580" marT="0" marB="0"/>
                </a:tc>
              </a:tr>
              <a:tr h="320040">
                <a:tc>
                  <a:txBody>
                    <a:bodyPr/>
                    <a:lstStyle/>
                    <a:p>
                      <a:pPr marL="0" marR="0">
                        <a:lnSpc>
                          <a:spcPct val="115000"/>
                        </a:lnSpc>
                        <a:spcBef>
                          <a:spcPts val="0"/>
                        </a:spcBef>
                        <a:spcAft>
                          <a:spcPts val="0"/>
                        </a:spcAft>
                      </a:pPr>
                      <a:r>
                        <a:rPr lang="en-US" sz="1800"/>
                        <a:t>November</a:t>
                      </a:r>
                      <a:endParaRPr lang="en-US" sz="18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159</a:t>
                      </a:r>
                      <a:endParaRPr lang="en-US" sz="18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23</a:t>
                      </a:r>
                      <a:endParaRPr lang="en-US" sz="18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26</a:t>
                      </a:r>
                      <a:endParaRPr lang="en-US" sz="1800">
                        <a:latin typeface="+mn-lt"/>
                        <a:ea typeface="Times New Roman"/>
                        <a:cs typeface="Times New Roman"/>
                      </a:endParaRPr>
                    </a:p>
                  </a:txBody>
                  <a:tcPr marL="68580" marR="68580" marT="0" marB="0"/>
                </a:tc>
              </a:tr>
              <a:tr h="320040">
                <a:tc>
                  <a:txBody>
                    <a:bodyPr/>
                    <a:lstStyle/>
                    <a:p>
                      <a:pPr marL="0" marR="0">
                        <a:lnSpc>
                          <a:spcPct val="115000"/>
                        </a:lnSpc>
                        <a:spcBef>
                          <a:spcPts val="0"/>
                        </a:spcBef>
                        <a:spcAft>
                          <a:spcPts val="0"/>
                        </a:spcAft>
                      </a:pPr>
                      <a:r>
                        <a:rPr lang="en-US" sz="1800"/>
                        <a:t>December</a:t>
                      </a:r>
                      <a:endParaRPr lang="en-US" sz="18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206</a:t>
                      </a:r>
                      <a:endParaRPr lang="en-US" sz="18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37</a:t>
                      </a:r>
                      <a:endParaRPr lang="en-US" sz="18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47</a:t>
                      </a:r>
                      <a:endParaRPr lang="en-US" sz="1800">
                        <a:latin typeface="+mn-lt"/>
                        <a:ea typeface="Times New Roman"/>
                        <a:cs typeface="Times New Roman"/>
                      </a:endParaRPr>
                    </a:p>
                  </a:txBody>
                  <a:tcPr marL="68580" marR="68580" marT="0" marB="0"/>
                </a:tc>
              </a:tr>
              <a:tr h="320040">
                <a:tc>
                  <a:txBody>
                    <a:bodyPr/>
                    <a:lstStyle/>
                    <a:p>
                      <a:pPr marL="0" marR="0">
                        <a:lnSpc>
                          <a:spcPct val="115000"/>
                        </a:lnSpc>
                        <a:spcBef>
                          <a:spcPts val="0"/>
                        </a:spcBef>
                        <a:spcAft>
                          <a:spcPts val="0"/>
                        </a:spcAft>
                      </a:pPr>
                      <a:r>
                        <a:rPr lang="en-US" sz="1800" dirty="0">
                          <a:solidFill>
                            <a:srgbClr val="C00000"/>
                          </a:solidFill>
                        </a:rPr>
                        <a:t>Total</a:t>
                      </a:r>
                      <a:endParaRPr lang="en-US" sz="1800" dirty="0">
                        <a:solidFill>
                          <a:srgbClr val="C00000"/>
                        </a:solidFill>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2403</a:t>
                      </a:r>
                      <a:endParaRPr lang="en-US" sz="1800">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dirty="0">
                          <a:solidFill>
                            <a:srgbClr val="C00000"/>
                          </a:solidFill>
                        </a:rPr>
                        <a:t>387</a:t>
                      </a:r>
                      <a:endParaRPr lang="en-US" sz="1800" dirty="0">
                        <a:solidFill>
                          <a:srgbClr val="C00000"/>
                        </a:solidFill>
                        <a:latin typeface="+mn-lt"/>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dirty="0">
                          <a:solidFill>
                            <a:srgbClr val="C00000"/>
                          </a:solidFill>
                        </a:rPr>
                        <a:t>599</a:t>
                      </a:r>
                      <a:endParaRPr lang="en-US" sz="1800" dirty="0">
                        <a:solidFill>
                          <a:srgbClr val="C00000"/>
                        </a:solidFill>
                        <a:latin typeface="+mn-lt"/>
                        <a:ea typeface="Times New Roman"/>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685800"/>
            <a:ext cx="8229600" cy="5715000"/>
          </a:xfrm>
        </p:spPr>
        <p:txBody>
          <a:bodyPr>
            <a:noAutofit/>
          </a:bodyPr>
          <a:lstStyle/>
          <a:p>
            <a:pPr algn="just">
              <a:buNone/>
            </a:pPr>
            <a:r>
              <a:rPr lang="en-US" sz="2400" b="1" i="1" dirty="0" smtClean="0">
                <a:solidFill>
                  <a:srgbClr val="002060"/>
                </a:solidFill>
              </a:rPr>
              <a:t>Extent &amp; Category of File Types</a:t>
            </a:r>
          </a:p>
          <a:p>
            <a:pPr algn="just"/>
            <a:endParaRPr lang="en-US" sz="2400" dirty="0" smtClean="0"/>
          </a:p>
          <a:p>
            <a:pPr algn="just"/>
            <a:r>
              <a:rPr lang="en-US" sz="2400" dirty="0" smtClean="0"/>
              <a:t>10 file types identified for scholarly communication.</a:t>
            </a:r>
          </a:p>
          <a:p>
            <a:pPr algn="just"/>
            <a:r>
              <a:rPr lang="en-US" sz="2400" dirty="0" smtClean="0"/>
              <a:t>Microsoft Power Point (PPT), audio files and video files have not been observed as file attachments.</a:t>
            </a:r>
          </a:p>
          <a:p>
            <a:pPr algn="just"/>
            <a:r>
              <a:rPr lang="en-US" sz="2400" dirty="0" smtClean="0"/>
              <a:t>Majority of file attachments found in the form of Image files (50.41%) followed by PDF (29.04%), and MS-Word (9.01%).</a:t>
            </a:r>
          </a:p>
          <a:p>
            <a:pPr algn="just"/>
            <a:r>
              <a:rPr lang="en-US" sz="2400" dirty="0" smtClean="0"/>
              <a:t>MS-Excel, HTML and Zip files appeared rarely.</a:t>
            </a:r>
          </a:p>
          <a:p>
            <a:pPr algn="just"/>
            <a:r>
              <a:rPr lang="en-US" sz="2400" dirty="0" smtClean="0"/>
              <a:t>10.68% files are unidentified and kept under “Others” category.</a:t>
            </a:r>
          </a:p>
          <a:p>
            <a:pPr algn="just"/>
            <a:r>
              <a:rPr lang="en-US" sz="2400" dirty="0" smtClean="0"/>
              <a:t>Most used file types – Image files, PDF files and MS-Word files which consists 88.48% of total files as attachments.</a:t>
            </a:r>
          </a:p>
          <a:p>
            <a:pPr algn="just"/>
            <a:endParaRPr lang="en-US" sz="24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685800"/>
            <a:ext cx="8229600" cy="5715000"/>
          </a:xfrm>
        </p:spPr>
        <p:txBody>
          <a:bodyPr>
            <a:noAutofit/>
          </a:bodyPr>
          <a:lstStyle/>
          <a:p>
            <a:pPr algn="just">
              <a:buNone/>
            </a:pPr>
            <a:r>
              <a:rPr lang="en-US" sz="2400" b="1" i="1" dirty="0" smtClean="0">
                <a:solidFill>
                  <a:srgbClr val="002060"/>
                </a:solidFill>
              </a:rPr>
              <a:t>Degree of JOB Posts Contribution &amp; Contributor</a:t>
            </a:r>
          </a:p>
          <a:p>
            <a:pPr algn="just"/>
            <a:endParaRPr lang="en-US" sz="2400" dirty="0" smtClean="0"/>
          </a:p>
        </p:txBody>
      </p:sp>
      <p:graphicFrame>
        <p:nvGraphicFramePr>
          <p:cNvPr id="4" name="Table 3"/>
          <p:cNvGraphicFramePr>
            <a:graphicFrameLocks noGrp="1"/>
          </p:cNvGraphicFramePr>
          <p:nvPr/>
        </p:nvGraphicFramePr>
        <p:xfrm>
          <a:off x="685800" y="1371599"/>
          <a:ext cx="8001000" cy="4800600"/>
        </p:xfrm>
        <a:graphic>
          <a:graphicData uri="http://schemas.openxmlformats.org/drawingml/2006/table">
            <a:tbl>
              <a:tblPr/>
              <a:tblGrid>
                <a:gridCol w="1525552"/>
                <a:gridCol w="2596943"/>
                <a:gridCol w="1439795"/>
                <a:gridCol w="2438710"/>
              </a:tblGrid>
              <a:tr h="640080">
                <a:tc>
                  <a:txBody>
                    <a:bodyPr/>
                    <a:lstStyle/>
                    <a:p>
                      <a:pPr marL="0" marR="0">
                        <a:lnSpc>
                          <a:spcPct val="115000"/>
                        </a:lnSpc>
                        <a:spcBef>
                          <a:spcPts val="0"/>
                        </a:spcBef>
                        <a:spcAft>
                          <a:spcPts val="0"/>
                        </a:spcAft>
                      </a:pPr>
                      <a:r>
                        <a:rPr lang="en-US" sz="1800" b="1" dirty="0">
                          <a:latin typeface="+mn-lt"/>
                          <a:ea typeface="Times New Roman"/>
                          <a:cs typeface="Times New Roman"/>
                        </a:rPr>
                        <a:t>Months</a:t>
                      </a:r>
                      <a:endParaRPr lang="en-US" sz="18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latin typeface="+mn-lt"/>
                          <a:ea typeface="Times New Roman"/>
                          <a:cs typeface="Times New Roman"/>
                        </a:rPr>
                        <a:t>Extent of Scholarly Communications</a:t>
                      </a:r>
                      <a:endParaRPr lang="en-US" sz="180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latin typeface="+mn-lt"/>
                          <a:ea typeface="Times New Roman"/>
                          <a:cs typeface="Times New Roman"/>
                        </a:rPr>
                        <a:t>Extent of JOB Posts</a:t>
                      </a:r>
                      <a:endParaRPr lang="en-US" sz="180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b="1">
                          <a:latin typeface="+mn-lt"/>
                          <a:ea typeface="Times New Roman"/>
                          <a:cs typeface="Times New Roman"/>
                        </a:rPr>
                        <a:t>Top Contributor</a:t>
                      </a:r>
                      <a:endParaRPr lang="en-US" sz="180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40">
                <a:tc>
                  <a:txBody>
                    <a:bodyPr/>
                    <a:lstStyle/>
                    <a:p>
                      <a:pPr marL="0" marR="0">
                        <a:lnSpc>
                          <a:spcPct val="115000"/>
                        </a:lnSpc>
                        <a:spcBef>
                          <a:spcPts val="0"/>
                        </a:spcBef>
                        <a:spcAft>
                          <a:spcPts val="0"/>
                        </a:spcAft>
                      </a:pPr>
                      <a:r>
                        <a:rPr lang="en-US" sz="1800" dirty="0">
                          <a:solidFill>
                            <a:srgbClr val="C00000"/>
                          </a:solidFill>
                          <a:latin typeface="+mn-lt"/>
                          <a:ea typeface="Times New Roman"/>
                          <a:cs typeface="Times New Roman"/>
                        </a:rPr>
                        <a:t>January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mn-lt"/>
                          <a:ea typeface="Times New Roman"/>
                          <a:cs typeface="Times New Roman"/>
                        </a:rPr>
                        <a:t>235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rgbClr val="C00000"/>
                          </a:solidFill>
                          <a:latin typeface="+mn-lt"/>
                          <a:ea typeface="Times New Roman"/>
                          <a:cs typeface="Times New Roman"/>
                        </a:rPr>
                        <a:t>44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solidFill>
                            <a:srgbClr val="C00000"/>
                          </a:solidFill>
                          <a:latin typeface="+mn-lt"/>
                          <a:ea typeface="Times New Roman"/>
                          <a:cs typeface="Times New Roman"/>
                        </a:rPr>
                        <a:t>AMR (34)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40">
                <a:tc>
                  <a:txBody>
                    <a:bodyPr/>
                    <a:lstStyle/>
                    <a:p>
                      <a:pPr marL="0" marR="0">
                        <a:lnSpc>
                          <a:spcPct val="115000"/>
                        </a:lnSpc>
                        <a:spcBef>
                          <a:spcPts val="0"/>
                        </a:spcBef>
                        <a:spcAft>
                          <a:spcPts val="0"/>
                        </a:spcAft>
                      </a:pPr>
                      <a:r>
                        <a:rPr lang="en-US" sz="1800">
                          <a:latin typeface="+mn-lt"/>
                          <a:ea typeface="Times New Roman"/>
                          <a:cs typeface="Times New Roman"/>
                        </a:rPr>
                        <a:t>February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mn-lt"/>
                          <a:ea typeface="Times New Roman"/>
                          <a:cs typeface="Times New Roman"/>
                        </a:rPr>
                        <a:t>230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mn-lt"/>
                          <a:ea typeface="Times New Roman"/>
                          <a:cs typeface="Times New Roman"/>
                        </a:rPr>
                        <a:t>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mn-lt"/>
                          <a:ea typeface="Times New Roman"/>
                          <a:cs typeface="Times New Roman"/>
                        </a:rPr>
                        <a:t>NL (11)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40">
                <a:tc>
                  <a:txBody>
                    <a:bodyPr/>
                    <a:lstStyle/>
                    <a:p>
                      <a:pPr marL="0" marR="0">
                        <a:lnSpc>
                          <a:spcPct val="115000"/>
                        </a:lnSpc>
                        <a:spcBef>
                          <a:spcPts val="0"/>
                        </a:spcBef>
                        <a:spcAft>
                          <a:spcPts val="0"/>
                        </a:spcAft>
                      </a:pPr>
                      <a:r>
                        <a:rPr lang="en-US" sz="1800">
                          <a:latin typeface="+mn-lt"/>
                          <a:ea typeface="Times New Roman"/>
                          <a:cs typeface="Times New Roman"/>
                        </a:rPr>
                        <a:t>March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mn-lt"/>
                          <a:ea typeface="Times New Roman"/>
                          <a:cs typeface="Times New Roman"/>
                        </a:rPr>
                        <a:t>163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mn-lt"/>
                          <a:ea typeface="Times New Roman"/>
                          <a:cs typeface="Times New Roman"/>
                        </a:rPr>
                        <a:t>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mn-lt"/>
                          <a:ea typeface="Times New Roman"/>
                          <a:cs typeface="Times New Roman"/>
                        </a:rPr>
                        <a:t>NL (13)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40">
                <a:tc>
                  <a:txBody>
                    <a:bodyPr/>
                    <a:lstStyle/>
                    <a:p>
                      <a:pPr marL="0" marR="0">
                        <a:lnSpc>
                          <a:spcPct val="115000"/>
                        </a:lnSpc>
                        <a:spcBef>
                          <a:spcPts val="0"/>
                        </a:spcBef>
                        <a:spcAft>
                          <a:spcPts val="0"/>
                        </a:spcAft>
                      </a:pPr>
                      <a:r>
                        <a:rPr lang="en-US" sz="1800">
                          <a:latin typeface="+mn-lt"/>
                          <a:ea typeface="Times New Roman"/>
                          <a:cs typeface="Times New Roman"/>
                        </a:rPr>
                        <a:t>April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mn-lt"/>
                          <a:ea typeface="Times New Roman"/>
                          <a:cs typeface="Times New Roman"/>
                        </a:rPr>
                        <a:t>214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mn-lt"/>
                          <a:ea typeface="Times New Roman"/>
                          <a:cs typeface="Times New Roman"/>
                        </a:rPr>
                        <a:t>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mn-lt"/>
                          <a:ea typeface="Times New Roman"/>
                          <a:cs typeface="Times New Roman"/>
                        </a:rPr>
                        <a:t>NL (6)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40">
                <a:tc>
                  <a:txBody>
                    <a:bodyPr/>
                    <a:lstStyle/>
                    <a:p>
                      <a:pPr marL="0" marR="0">
                        <a:lnSpc>
                          <a:spcPct val="115000"/>
                        </a:lnSpc>
                        <a:spcBef>
                          <a:spcPts val="0"/>
                        </a:spcBef>
                        <a:spcAft>
                          <a:spcPts val="0"/>
                        </a:spcAft>
                      </a:pPr>
                      <a:r>
                        <a:rPr lang="en-US" sz="1800">
                          <a:latin typeface="+mn-lt"/>
                          <a:ea typeface="Times New Roman"/>
                          <a:cs typeface="Times New Roman"/>
                        </a:rPr>
                        <a:t>May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mn-lt"/>
                          <a:ea typeface="Times New Roman"/>
                          <a:cs typeface="Times New Roman"/>
                        </a:rPr>
                        <a:t>192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mn-lt"/>
                          <a:ea typeface="Times New Roman"/>
                          <a:cs typeface="Times New Roman"/>
                        </a:rPr>
                        <a:t>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mn-lt"/>
                          <a:ea typeface="Times New Roman"/>
                          <a:cs typeface="Times New Roman"/>
                        </a:rPr>
                        <a:t>NL (9)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40">
                <a:tc>
                  <a:txBody>
                    <a:bodyPr/>
                    <a:lstStyle/>
                    <a:p>
                      <a:pPr marL="0" marR="0">
                        <a:lnSpc>
                          <a:spcPct val="115000"/>
                        </a:lnSpc>
                        <a:spcBef>
                          <a:spcPts val="0"/>
                        </a:spcBef>
                        <a:spcAft>
                          <a:spcPts val="0"/>
                        </a:spcAft>
                      </a:pPr>
                      <a:r>
                        <a:rPr lang="en-US" sz="1800">
                          <a:latin typeface="+mn-lt"/>
                          <a:ea typeface="Times New Roman"/>
                          <a:cs typeface="Times New Roman"/>
                        </a:rPr>
                        <a:t>June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mn-lt"/>
                          <a:ea typeface="Times New Roman"/>
                          <a:cs typeface="Times New Roman"/>
                        </a:rPr>
                        <a:t>232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mn-lt"/>
                          <a:ea typeface="Times New Roman"/>
                          <a:cs typeface="Times New Roman"/>
                        </a:rPr>
                        <a:t>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mn-lt"/>
                          <a:ea typeface="Times New Roman"/>
                          <a:cs typeface="Times New Roman"/>
                        </a:rPr>
                        <a:t>NL (9)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40">
                <a:tc>
                  <a:txBody>
                    <a:bodyPr/>
                    <a:lstStyle/>
                    <a:p>
                      <a:pPr marL="0" marR="0">
                        <a:lnSpc>
                          <a:spcPct val="115000"/>
                        </a:lnSpc>
                        <a:spcBef>
                          <a:spcPts val="0"/>
                        </a:spcBef>
                        <a:spcAft>
                          <a:spcPts val="0"/>
                        </a:spcAft>
                      </a:pPr>
                      <a:r>
                        <a:rPr lang="en-US" sz="1800">
                          <a:latin typeface="+mn-lt"/>
                          <a:ea typeface="Times New Roman"/>
                          <a:cs typeface="Times New Roman"/>
                        </a:rPr>
                        <a:t>July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mn-lt"/>
                          <a:ea typeface="Times New Roman"/>
                          <a:cs typeface="Times New Roman"/>
                        </a:rPr>
                        <a:t>227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mn-lt"/>
                          <a:ea typeface="Times New Roman"/>
                          <a:cs typeface="Times New Roman"/>
                        </a:rPr>
                        <a:t>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mn-lt"/>
                          <a:ea typeface="Times New Roman"/>
                          <a:cs typeface="Times New Roman"/>
                        </a:rPr>
                        <a:t>NL (8)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40">
                <a:tc>
                  <a:txBody>
                    <a:bodyPr/>
                    <a:lstStyle/>
                    <a:p>
                      <a:pPr marL="0" marR="0">
                        <a:lnSpc>
                          <a:spcPct val="115000"/>
                        </a:lnSpc>
                        <a:spcBef>
                          <a:spcPts val="0"/>
                        </a:spcBef>
                        <a:spcAft>
                          <a:spcPts val="0"/>
                        </a:spcAft>
                      </a:pPr>
                      <a:r>
                        <a:rPr lang="en-US" sz="1800">
                          <a:latin typeface="+mn-lt"/>
                          <a:ea typeface="Times New Roman"/>
                          <a:cs typeface="Times New Roman"/>
                        </a:rPr>
                        <a:t>August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mn-lt"/>
                          <a:ea typeface="Times New Roman"/>
                          <a:cs typeface="Times New Roman"/>
                        </a:rPr>
                        <a:t>165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mn-lt"/>
                          <a:ea typeface="Times New Roman"/>
                          <a:cs typeface="Times New Roman"/>
                        </a:rPr>
                        <a:t>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mn-lt"/>
                          <a:ea typeface="Times New Roman"/>
                          <a:cs typeface="Times New Roman"/>
                        </a:rPr>
                        <a:t>NL (6)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40">
                <a:tc>
                  <a:txBody>
                    <a:bodyPr/>
                    <a:lstStyle/>
                    <a:p>
                      <a:pPr marL="0" marR="0">
                        <a:lnSpc>
                          <a:spcPct val="115000"/>
                        </a:lnSpc>
                        <a:spcBef>
                          <a:spcPts val="0"/>
                        </a:spcBef>
                        <a:spcAft>
                          <a:spcPts val="0"/>
                        </a:spcAft>
                      </a:pPr>
                      <a:r>
                        <a:rPr lang="en-US" sz="1800">
                          <a:latin typeface="+mn-lt"/>
                          <a:ea typeface="Times New Roman"/>
                          <a:cs typeface="Times New Roman"/>
                        </a:rPr>
                        <a:t>September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mn-lt"/>
                          <a:ea typeface="Times New Roman"/>
                          <a:cs typeface="Times New Roman"/>
                        </a:rPr>
                        <a:t>232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mn-lt"/>
                          <a:ea typeface="Times New Roman"/>
                          <a:cs typeface="Times New Roman"/>
                        </a:rPr>
                        <a:t>29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mn-lt"/>
                          <a:ea typeface="Times New Roman"/>
                          <a:cs typeface="Times New Roman"/>
                        </a:rPr>
                        <a:t>NL (15)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40">
                <a:tc>
                  <a:txBody>
                    <a:bodyPr/>
                    <a:lstStyle/>
                    <a:p>
                      <a:pPr marL="0" marR="0">
                        <a:lnSpc>
                          <a:spcPct val="115000"/>
                        </a:lnSpc>
                        <a:spcBef>
                          <a:spcPts val="0"/>
                        </a:spcBef>
                        <a:spcAft>
                          <a:spcPts val="0"/>
                        </a:spcAft>
                      </a:pPr>
                      <a:r>
                        <a:rPr lang="en-US" sz="1800" dirty="0">
                          <a:solidFill>
                            <a:srgbClr val="C00000"/>
                          </a:solidFill>
                          <a:latin typeface="+mn-lt"/>
                          <a:ea typeface="Times New Roman"/>
                          <a:cs typeface="Times New Roman"/>
                        </a:rPr>
                        <a:t>October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latin typeface="+mn-lt"/>
                          <a:ea typeface="Times New Roman"/>
                          <a:cs typeface="Times New Roman"/>
                        </a:rPr>
                        <a:t>148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rgbClr val="C00000"/>
                          </a:solidFill>
                          <a:latin typeface="+mn-lt"/>
                          <a:ea typeface="Times New Roman"/>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mn-lt"/>
                          <a:ea typeface="Times New Roman"/>
                          <a:cs typeface="Times New Roman"/>
                        </a:rPr>
                        <a:t>NL (1), NLR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40">
                <a:tc>
                  <a:txBody>
                    <a:bodyPr/>
                    <a:lstStyle/>
                    <a:p>
                      <a:pPr marL="0" marR="0">
                        <a:lnSpc>
                          <a:spcPct val="115000"/>
                        </a:lnSpc>
                        <a:spcBef>
                          <a:spcPts val="0"/>
                        </a:spcBef>
                        <a:spcAft>
                          <a:spcPts val="0"/>
                        </a:spcAft>
                      </a:pPr>
                      <a:r>
                        <a:rPr lang="en-US" sz="1800">
                          <a:latin typeface="+mn-lt"/>
                          <a:ea typeface="Times New Roman"/>
                          <a:cs typeface="Times New Roman"/>
                        </a:rPr>
                        <a:t>November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mn-lt"/>
                          <a:ea typeface="Times New Roman"/>
                          <a:cs typeface="Times New Roman"/>
                        </a:rPr>
                        <a:t>159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mn-lt"/>
                          <a:ea typeface="Times New Roman"/>
                          <a:cs typeface="Times New Roman"/>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mn-lt"/>
                          <a:ea typeface="Times New Roman"/>
                          <a:cs typeface="Times New Roman"/>
                        </a:rPr>
                        <a:t>NL (3)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40">
                <a:tc>
                  <a:txBody>
                    <a:bodyPr/>
                    <a:lstStyle/>
                    <a:p>
                      <a:pPr marL="0" marR="0">
                        <a:lnSpc>
                          <a:spcPct val="115000"/>
                        </a:lnSpc>
                        <a:spcBef>
                          <a:spcPts val="0"/>
                        </a:spcBef>
                        <a:spcAft>
                          <a:spcPts val="0"/>
                        </a:spcAft>
                      </a:pPr>
                      <a:r>
                        <a:rPr lang="en-US" sz="1800">
                          <a:latin typeface="+mn-lt"/>
                          <a:ea typeface="Times New Roman"/>
                          <a:cs typeface="Times New Roman"/>
                        </a:rPr>
                        <a:t>December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mn-lt"/>
                          <a:ea typeface="Times New Roman"/>
                          <a:cs typeface="Times New Roman"/>
                        </a:rPr>
                        <a:t>206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mn-lt"/>
                          <a:ea typeface="Times New Roman"/>
                          <a:cs typeface="Times New Roman"/>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mn-lt"/>
                          <a:ea typeface="Times New Roman"/>
                          <a:cs typeface="Times New Roman"/>
                        </a:rPr>
                        <a:t>NL (3), NLR (3)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40">
                <a:tc>
                  <a:txBody>
                    <a:bodyPr/>
                    <a:lstStyle/>
                    <a:p>
                      <a:pPr marL="0" marR="0">
                        <a:lnSpc>
                          <a:spcPct val="115000"/>
                        </a:lnSpc>
                        <a:spcBef>
                          <a:spcPts val="0"/>
                        </a:spcBef>
                        <a:spcAft>
                          <a:spcPts val="0"/>
                        </a:spcAft>
                      </a:pPr>
                      <a:r>
                        <a:rPr lang="en-US" sz="1800" b="1">
                          <a:latin typeface="+mn-lt"/>
                          <a:ea typeface="Times New Roman"/>
                          <a:cs typeface="Times New Roman"/>
                        </a:rPr>
                        <a:t>Total</a:t>
                      </a:r>
                      <a:endParaRPr lang="en-US" sz="180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latin typeface="+mn-lt"/>
                          <a:ea typeface="Times New Roman"/>
                          <a:cs typeface="Times New Roman"/>
                        </a:rPr>
                        <a:t>2403</a:t>
                      </a:r>
                      <a:endParaRPr lang="en-US" sz="18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C00000"/>
                          </a:solidFill>
                          <a:latin typeface="+mn-lt"/>
                          <a:ea typeface="Times New Roman"/>
                          <a:cs typeface="Times New Roman"/>
                        </a:rPr>
                        <a:t>234</a:t>
                      </a:r>
                      <a:endParaRPr lang="en-US" sz="1800" dirty="0">
                        <a:solidFill>
                          <a:srgbClr val="C00000"/>
                        </a:solidFill>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b="1" dirty="0">
                          <a:solidFill>
                            <a:srgbClr val="C00000"/>
                          </a:solidFill>
                          <a:latin typeface="+mn-lt"/>
                          <a:ea typeface="Times New Roman"/>
                          <a:cs typeface="Times New Roman"/>
                        </a:rPr>
                        <a:t>NL (84), AMR (34)</a:t>
                      </a:r>
                      <a:endParaRPr lang="en-US" sz="1800" dirty="0">
                        <a:solidFill>
                          <a:srgbClr val="C00000"/>
                        </a:solidFill>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685800"/>
            <a:ext cx="8229600" cy="5715000"/>
          </a:xfrm>
        </p:spPr>
        <p:txBody>
          <a:bodyPr>
            <a:noAutofit/>
          </a:bodyPr>
          <a:lstStyle/>
          <a:p>
            <a:pPr algn="just">
              <a:buNone/>
            </a:pPr>
            <a:r>
              <a:rPr lang="en-US" sz="2400" b="1" i="1" dirty="0" smtClean="0">
                <a:solidFill>
                  <a:srgbClr val="002060"/>
                </a:solidFill>
              </a:rPr>
              <a:t>Degree of LSC Posts Contribution &amp; Contributor</a:t>
            </a:r>
          </a:p>
          <a:p>
            <a:pPr algn="just"/>
            <a:endParaRPr lang="en-US" sz="2400" dirty="0" smtClean="0"/>
          </a:p>
        </p:txBody>
      </p:sp>
      <p:graphicFrame>
        <p:nvGraphicFramePr>
          <p:cNvPr id="4" name="Table 3"/>
          <p:cNvGraphicFramePr>
            <a:graphicFrameLocks noGrp="1"/>
          </p:cNvGraphicFramePr>
          <p:nvPr/>
        </p:nvGraphicFramePr>
        <p:xfrm>
          <a:off x="685800" y="1371599"/>
          <a:ext cx="8001000" cy="5111496"/>
        </p:xfrm>
        <a:graphic>
          <a:graphicData uri="http://schemas.openxmlformats.org/drawingml/2006/table">
            <a:tbl>
              <a:tblPr/>
              <a:tblGrid>
                <a:gridCol w="1525552"/>
                <a:gridCol w="2596943"/>
                <a:gridCol w="1439795"/>
                <a:gridCol w="2438710"/>
              </a:tblGrid>
              <a:tr h="640080">
                <a:tc>
                  <a:txBody>
                    <a:bodyPr/>
                    <a:lstStyle/>
                    <a:p>
                      <a:pPr marL="0" marR="0">
                        <a:lnSpc>
                          <a:spcPct val="115000"/>
                        </a:lnSpc>
                        <a:spcBef>
                          <a:spcPts val="0"/>
                        </a:spcBef>
                        <a:spcAft>
                          <a:spcPts val="0"/>
                        </a:spcAft>
                      </a:pPr>
                      <a:r>
                        <a:rPr lang="en-US" sz="1800" b="1">
                          <a:latin typeface="+mn-lt"/>
                          <a:ea typeface="Times New Roman"/>
                          <a:cs typeface="Times New Roman"/>
                        </a:rPr>
                        <a:t>Months</a:t>
                      </a:r>
                      <a:endParaRPr lang="en-US" sz="180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latin typeface="+mn-lt"/>
                          <a:ea typeface="Times New Roman"/>
                          <a:cs typeface="Times New Roman"/>
                        </a:rPr>
                        <a:t>Extent of Scholarly Communications</a:t>
                      </a:r>
                      <a:endParaRPr lang="en-US" sz="180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latin typeface="+mn-lt"/>
                          <a:ea typeface="Times New Roman"/>
                          <a:cs typeface="Times New Roman"/>
                        </a:rPr>
                        <a:t>Extent of LSC Posts</a:t>
                      </a:r>
                      <a:endParaRPr lang="en-US" sz="180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b="1">
                          <a:latin typeface="+mn-lt"/>
                          <a:ea typeface="Times New Roman"/>
                          <a:cs typeface="Times New Roman"/>
                        </a:rPr>
                        <a:t>Top Contributor</a:t>
                      </a:r>
                      <a:endParaRPr lang="en-US" sz="180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40">
                <a:tc>
                  <a:txBody>
                    <a:bodyPr/>
                    <a:lstStyle/>
                    <a:p>
                      <a:pPr marL="0" marR="0">
                        <a:lnSpc>
                          <a:spcPct val="115000"/>
                        </a:lnSpc>
                        <a:spcBef>
                          <a:spcPts val="0"/>
                        </a:spcBef>
                        <a:spcAft>
                          <a:spcPts val="0"/>
                        </a:spcAft>
                      </a:pPr>
                      <a:r>
                        <a:rPr lang="en-US" sz="1800">
                          <a:latin typeface="+mn-lt"/>
                          <a:ea typeface="Times New Roman"/>
                          <a:cs typeface="Times New Roman"/>
                        </a:rPr>
                        <a:t>January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latin typeface="+mn-lt"/>
                          <a:ea typeface="Times New Roman"/>
                          <a:cs typeface="Times New Roman"/>
                        </a:rPr>
                        <a:t>235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mn-lt"/>
                          <a:ea typeface="Times New Roman"/>
                          <a:cs typeface="Times New Roman"/>
                        </a:rPr>
                        <a:t>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mn-lt"/>
                          <a:ea typeface="Times New Roman"/>
                          <a:cs typeface="Times New Roman"/>
                        </a:rPr>
                        <a:t>AMR (18)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40">
                <a:tc>
                  <a:txBody>
                    <a:bodyPr/>
                    <a:lstStyle/>
                    <a:p>
                      <a:pPr marL="0" marR="0">
                        <a:lnSpc>
                          <a:spcPct val="115000"/>
                        </a:lnSpc>
                        <a:spcBef>
                          <a:spcPts val="0"/>
                        </a:spcBef>
                        <a:spcAft>
                          <a:spcPts val="0"/>
                        </a:spcAft>
                      </a:pPr>
                      <a:r>
                        <a:rPr lang="en-US" sz="1800">
                          <a:latin typeface="+mn-lt"/>
                          <a:ea typeface="Times New Roman"/>
                          <a:cs typeface="Times New Roman"/>
                        </a:rPr>
                        <a:t>February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mn-lt"/>
                          <a:ea typeface="Times New Roman"/>
                          <a:cs typeface="Times New Roman"/>
                        </a:rPr>
                        <a:t>230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mn-lt"/>
                          <a:ea typeface="Times New Roman"/>
                          <a:cs typeface="Times New Roman"/>
                        </a:rPr>
                        <a:t>46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mn-lt"/>
                          <a:ea typeface="Times New Roman"/>
                          <a:cs typeface="Times New Roman"/>
                        </a:rPr>
                        <a:t>AMR (15)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40">
                <a:tc>
                  <a:txBody>
                    <a:bodyPr/>
                    <a:lstStyle/>
                    <a:p>
                      <a:pPr marL="0" marR="0">
                        <a:lnSpc>
                          <a:spcPct val="115000"/>
                        </a:lnSpc>
                        <a:spcBef>
                          <a:spcPts val="0"/>
                        </a:spcBef>
                        <a:spcAft>
                          <a:spcPts val="0"/>
                        </a:spcAft>
                      </a:pPr>
                      <a:r>
                        <a:rPr lang="en-US" sz="1800" dirty="0">
                          <a:solidFill>
                            <a:srgbClr val="C00000"/>
                          </a:solidFill>
                          <a:latin typeface="+mn-lt"/>
                          <a:ea typeface="Times New Roman"/>
                          <a:cs typeface="Times New Roman"/>
                        </a:rPr>
                        <a:t>March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mn-lt"/>
                          <a:ea typeface="Times New Roman"/>
                          <a:cs typeface="Times New Roman"/>
                        </a:rPr>
                        <a:t>163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rgbClr val="C00000"/>
                          </a:solidFill>
                          <a:latin typeface="+mn-lt"/>
                          <a:ea typeface="Times New Roman"/>
                          <a:cs typeface="Times New Roman"/>
                        </a:rPr>
                        <a:t>74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solidFill>
                            <a:srgbClr val="C00000"/>
                          </a:solidFill>
                          <a:latin typeface="+mn-lt"/>
                          <a:ea typeface="Times New Roman"/>
                          <a:cs typeface="Times New Roman"/>
                        </a:rPr>
                        <a:t>PJ (25)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40">
                <a:tc>
                  <a:txBody>
                    <a:bodyPr/>
                    <a:lstStyle/>
                    <a:p>
                      <a:pPr marL="0" marR="0">
                        <a:lnSpc>
                          <a:spcPct val="115000"/>
                        </a:lnSpc>
                        <a:spcBef>
                          <a:spcPts val="0"/>
                        </a:spcBef>
                        <a:spcAft>
                          <a:spcPts val="0"/>
                        </a:spcAft>
                      </a:pPr>
                      <a:r>
                        <a:rPr lang="en-US" sz="1800">
                          <a:latin typeface="+mn-lt"/>
                          <a:ea typeface="Times New Roman"/>
                          <a:cs typeface="Times New Roman"/>
                        </a:rPr>
                        <a:t>April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mn-lt"/>
                          <a:ea typeface="Times New Roman"/>
                          <a:cs typeface="Times New Roman"/>
                        </a:rPr>
                        <a:t>214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mn-lt"/>
                          <a:ea typeface="Times New Roman"/>
                          <a:cs typeface="Times New Roman"/>
                        </a:rPr>
                        <a:t>48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mn-lt"/>
                          <a:ea typeface="Times New Roman"/>
                          <a:cs typeface="Times New Roman"/>
                        </a:rPr>
                        <a:t>AMR (17)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40">
                <a:tc>
                  <a:txBody>
                    <a:bodyPr/>
                    <a:lstStyle/>
                    <a:p>
                      <a:pPr marL="0" marR="0">
                        <a:lnSpc>
                          <a:spcPct val="115000"/>
                        </a:lnSpc>
                        <a:spcBef>
                          <a:spcPts val="0"/>
                        </a:spcBef>
                        <a:spcAft>
                          <a:spcPts val="0"/>
                        </a:spcAft>
                      </a:pPr>
                      <a:r>
                        <a:rPr lang="en-US" sz="1800">
                          <a:latin typeface="+mn-lt"/>
                          <a:ea typeface="Times New Roman"/>
                          <a:cs typeface="Times New Roman"/>
                        </a:rPr>
                        <a:t>May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mn-lt"/>
                          <a:ea typeface="Times New Roman"/>
                          <a:cs typeface="Times New Roman"/>
                        </a:rPr>
                        <a:t>192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mn-lt"/>
                          <a:ea typeface="Times New Roman"/>
                          <a:cs typeface="Times New Roman"/>
                        </a:rPr>
                        <a:t>38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mn-lt"/>
                          <a:ea typeface="Times New Roman"/>
                          <a:cs typeface="Times New Roman"/>
                        </a:rPr>
                        <a:t>NL (12)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40">
                <a:tc>
                  <a:txBody>
                    <a:bodyPr/>
                    <a:lstStyle/>
                    <a:p>
                      <a:pPr marL="0" marR="0">
                        <a:lnSpc>
                          <a:spcPct val="115000"/>
                        </a:lnSpc>
                        <a:spcBef>
                          <a:spcPts val="0"/>
                        </a:spcBef>
                        <a:spcAft>
                          <a:spcPts val="0"/>
                        </a:spcAft>
                      </a:pPr>
                      <a:r>
                        <a:rPr lang="en-US" sz="1800" dirty="0">
                          <a:solidFill>
                            <a:srgbClr val="C00000"/>
                          </a:solidFill>
                          <a:latin typeface="+mn-lt"/>
                          <a:ea typeface="Times New Roman"/>
                          <a:cs typeface="Times New Roman"/>
                        </a:rPr>
                        <a:t>June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mn-lt"/>
                          <a:ea typeface="Times New Roman"/>
                          <a:cs typeface="Times New Roman"/>
                        </a:rPr>
                        <a:t>232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rgbClr val="C00000"/>
                          </a:solidFill>
                          <a:latin typeface="+mn-lt"/>
                          <a:ea typeface="Times New Roman"/>
                          <a:cs typeface="Times New Roman"/>
                        </a:rPr>
                        <a:t>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solidFill>
                            <a:srgbClr val="C00000"/>
                          </a:solidFill>
                          <a:latin typeface="+mn-lt"/>
                          <a:ea typeface="Times New Roman"/>
                          <a:cs typeface="Times New Roman"/>
                        </a:rPr>
                        <a:t>PJ (11)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40">
                <a:tc>
                  <a:txBody>
                    <a:bodyPr/>
                    <a:lstStyle/>
                    <a:p>
                      <a:pPr marL="0" marR="0">
                        <a:lnSpc>
                          <a:spcPct val="115000"/>
                        </a:lnSpc>
                        <a:spcBef>
                          <a:spcPts val="0"/>
                        </a:spcBef>
                        <a:spcAft>
                          <a:spcPts val="0"/>
                        </a:spcAft>
                      </a:pPr>
                      <a:r>
                        <a:rPr lang="en-US" sz="1800">
                          <a:latin typeface="+mn-lt"/>
                          <a:ea typeface="Times New Roman"/>
                          <a:cs typeface="Times New Roman"/>
                        </a:rPr>
                        <a:t>July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mn-lt"/>
                          <a:ea typeface="Times New Roman"/>
                          <a:cs typeface="Times New Roman"/>
                        </a:rPr>
                        <a:t>227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mn-lt"/>
                          <a:ea typeface="Times New Roman"/>
                          <a:cs typeface="Times New Roman"/>
                        </a:rPr>
                        <a:t>49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mn-lt"/>
                          <a:ea typeface="Times New Roman"/>
                          <a:cs typeface="Times New Roman"/>
                        </a:rPr>
                        <a:t>NL (14)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40">
                <a:tc>
                  <a:txBody>
                    <a:bodyPr/>
                    <a:lstStyle/>
                    <a:p>
                      <a:pPr marL="0" marR="0">
                        <a:lnSpc>
                          <a:spcPct val="115000"/>
                        </a:lnSpc>
                        <a:spcBef>
                          <a:spcPts val="0"/>
                        </a:spcBef>
                        <a:spcAft>
                          <a:spcPts val="0"/>
                        </a:spcAft>
                      </a:pPr>
                      <a:r>
                        <a:rPr lang="en-US" sz="1800">
                          <a:latin typeface="+mn-lt"/>
                          <a:ea typeface="Times New Roman"/>
                          <a:cs typeface="Times New Roman"/>
                        </a:rPr>
                        <a:t>August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mn-lt"/>
                          <a:ea typeface="Times New Roman"/>
                          <a:cs typeface="Times New Roman"/>
                        </a:rPr>
                        <a:t>165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mn-lt"/>
                          <a:ea typeface="Times New Roman"/>
                          <a:cs typeface="Times New Roman"/>
                        </a:rPr>
                        <a:t>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mn-lt"/>
                          <a:ea typeface="Times New Roman"/>
                          <a:cs typeface="Times New Roman"/>
                        </a:rPr>
                        <a:t>PJ (13)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40">
                <a:tc>
                  <a:txBody>
                    <a:bodyPr/>
                    <a:lstStyle/>
                    <a:p>
                      <a:pPr marL="0" marR="0">
                        <a:lnSpc>
                          <a:spcPct val="115000"/>
                        </a:lnSpc>
                        <a:spcBef>
                          <a:spcPts val="0"/>
                        </a:spcBef>
                        <a:spcAft>
                          <a:spcPts val="0"/>
                        </a:spcAft>
                      </a:pPr>
                      <a:r>
                        <a:rPr lang="en-US" sz="1800">
                          <a:latin typeface="+mn-lt"/>
                          <a:ea typeface="Times New Roman"/>
                          <a:cs typeface="Times New Roman"/>
                        </a:rPr>
                        <a:t>September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mn-lt"/>
                          <a:ea typeface="Times New Roman"/>
                          <a:cs typeface="Times New Roman"/>
                        </a:rPr>
                        <a:t>232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mn-lt"/>
                          <a:ea typeface="Times New Roman"/>
                          <a:cs typeface="Times New Roman"/>
                        </a:rPr>
                        <a:t>46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mn-lt"/>
                          <a:ea typeface="Times New Roman"/>
                          <a:cs typeface="Times New Roman"/>
                        </a:rPr>
                        <a:t>PJ (19)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40">
                <a:tc>
                  <a:txBody>
                    <a:bodyPr/>
                    <a:lstStyle/>
                    <a:p>
                      <a:pPr marL="0" marR="0">
                        <a:lnSpc>
                          <a:spcPct val="115000"/>
                        </a:lnSpc>
                        <a:spcBef>
                          <a:spcPts val="0"/>
                        </a:spcBef>
                        <a:spcAft>
                          <a:spcPts val="0"/>
                        </a:spcAft>
                      </a:pPr>
                      <a:r>
                        <a:rPr lang="en-US" sz="1800">
                          <a:latin typeface="+mn-lt"/>
                          <a:ea typeface="Times New Roman"/>
                          <a:cs typeface="Times New Roman"/>
                        </a:rPr>
                        <a:t>October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mn-lt"/>
                          <a:ea typeface="Times New Roman"/>
                          <a:cs typeface="Times New Roman"/>
                        </a:rPr>
                        <a:t>148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mn-lt"/>
                          <a:ea typeface="Times New Roman"/>
                          <a:cs typeface="Times New Roman"/>
                        </a:rPr>
                        <a:t>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mn-lt"/>
                          <a:ea typeface="Times New Roman"/>
                          <a:cs typeface="Times New Roman"/>
                        </a:rPr>
                        <a:t>AMR (24)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40">
                <a:tc>
                  <a:txBody>
                    <a:bodyPr/>
                    <a:lstStyle/>
                    <a:p>
                      <a:pPr marL="0" marR="0">
                        <a:lnSpc>
                          <a:spcPct val="115000"/>
                        </a:lnSpc>
                        <a:spcBef>
                          <a:spcPts val="0"/>
                        </a:spcBef>
                        <a:spcAft>
                          <a:spcPts val="0"/>
                        </a:spcAft>
                      </a:pPr>
                      <a:r>
                        <a:rPr lang="en-US" sz="1800">
                          <a:latin typeface="+mn-lt"/>
                          <a:ea typeface="Times New Roman"/>
                          <a:cs typeface="Times New Roman"/>
                        </a:rPr>
                        <a:t>November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mn-lt"/>
                          <a:ea typeface="Times New Roman"/>
                          <a:cs typeface="Times New Roman"/>
                        </a:rPr>
                        <a:t>159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mn-lt"/>
                          <a:ea typeface="Times New Roman"/>
                          <a:cs typeface="Times New Roman"/>
                        </a:rPr>
                        <a:t>38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mn-lt"/>
                          <a:ea typeface="Times New Roman"/>
                          <a:cs typeface="Times New Roman"/>
                        </a:rPr>
                        <a:t>PJ (16)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40">
                <a:tc>
                  <a:txBody>
                    <a:bodyPr/>
                    <a:lstStyle/>
                    <a:p>
                      <a:pPr marL="0" marR="0">
                        <a:lnSpc>
                          <a:spcPct val="115000"/>
                        </a:lnSpc>
                        <a:spcBef>
                          <a:spcPts val="0"/>
                        </a:spcBef>
                        <a:spcAft>
                          <a:spcPts val="0"/>
                        </a:spcAft>
                      </a:pPr>
                      <a:r>
                        <a:rPr lang="en-US" sz="1800">
                          <a:latin typeface="+mn-lt"/>
                          <a:ea typeface="Times New Roman"/>
                          <a:cs typeface="Times New Roman"/>
                        </a:rPr>
                        <a:t>December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mn-lt"/>
                          <a:ea typeface="Times New Roman"/>
                          <a:cs typeface="Times New Roman"/>
                        </a:rPr>
                        <a:t>206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mn-lt"/>
                          <a:ea typeface="Times New Roman"/>
                          <a:cs typeface="Times New Roman"/>
                        </a:rPr>
                        <a:t>59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mn-lt"/>
                          <a:ea typeface="Times New Roman"/>
                          <a:cs typeface="Times New Roman"/>
                        </a:rPr>
                        <a:t>PJ (22)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40">
                <a:tc>
                  <a:txBody>
                    <a:bodyPr/>
                    <a:lstStyle/>
                    <a:p>
                      <a:pPr marL="0" marR="0">
                        <a:lnSpc>
                          <a:spcPct val="115000"/>
                        </a:lnSpc>
                        <a:spcBef>
                          <a:spcPts val="0"/>
                        </a:spcBef>
                        <a:spcAft>
                          <a:spcPts val="0"/>
                        </a:spcAft>
                      </a:pPr>
                      <a:r>
                        <a:rPr lang="en-US" sz="1800" b="1">
                          <a:latin typeface="+mn-lt"/>
                          <a:ea typeface="Times New Roman"/>
                          <a:cs typeface="Times New Roman"/>
                        </a:rPr>
                        <a:t>Total</a:t>
                      </a:r>
                      <a:endParaRPr lang="en-US" sz="180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latin typeface="+mn-lt"/>
                          <a:ea typeface="Times New Roman"/>
                          <a:cs typeface="Times New Roman"/>
                        </a:rPr>
                        <a:t>2403</a:t>
                      </a:r>
                      <a:endParaRPr lang="en-US" sz="180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C00000"/>
                          </a:solidFill>
                          <a:latin typeface="+mn-lt"/>
                          <a:ea typeface="Times New Roman"/>
                          <a:cs typeface="Times New Roman"/>
                        </a:rPr>
                        <a:t>560</a:t>
                      </a:r>
                      <a:endParaRPr lang="en-US" sz="1800" dirty="0">
                        <a:solidFill>
                          <a:srgbClr val="C00000"/>
                        </a:solidFill>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b="1" dirty="0">
                          <a:solidFill>
                            <a:srgbClr val="C00000"/>
                          </a:solidFill>
                          <a:latin typeface="+mn-lt"/>
                          <a:ea typeface="Times New Roman"/>
                          <a:cs typeface="Times New Roman"/>
                        </a:rPr>
                        <a:t>PJ (107), AMR (74), NL (26)</a:t>
                      </a:r>
                      <a:endParaRPr lang="en-US" sz="1800" dirty="0">
                        <a:solidFill>
                          <a:srgbClr val="C00000"/>
                        </a:solidFill>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533400"/>
          </a:xfrm>
        </p:spPr>
        <p:txBody>
          <a:bodyPr>
            <a:normAutofit/>
          </a:bodyPr>
          <a:lstStyle/>
          <a:p>
            <a:r>
              <a:rPr lang="en-IN" sz="2400" b="1" dirty="0" smtClean="0">
                <a:latin typeface="+mn-lt"/>
              </a:rPr>
              <a:t>FINDINGS OF STUDY</a:t>
            </a:r>
            <a:endParaRPr lang="en-IN" sz="2400" b="1" dirty="0">
              <a:latin typeface="+mn-lt"/>
            </a:endParaRPr>
          </a:p>
        </p:txBody>
      </p:sp>
      <p:sp>
        <p:nvSpPr>
          <p:cNvPr id="3" name="Content Placeholder 2"/>
          <p:cNvSpPr>
            <a:spLocks noGrp="1"/>
          </p:cNvSpPr>
          <p:nvPr>
            <p:ph idx="1"/>
          </p:nvPr>
        </p:nvSpPr>
        <p:spPr>
          <a:xfrm>
            <a:off x="457200" y="1219200"/>
            <a:ext cx="8229600" cy="5029200"/>
          </a:xfrm>
        </p:spPr>
        <p:txBody>
          <a:bodyPr>
            <a:normAutofit fontScale="92500" lnSpcReduction="10000"/>
          </a:bodyPr>
          <a:lstStyle/>
          <a:p>
            <a:pPr lvl="0" algn="just"/>
            <a:r>
              <a:rPr lang="en-US" sz="2400" dirty="0" smtClean="0"/>
              <a:t>In one year duration, </a:t>
            </a:r>
            <a:r>
              <a:rPr lang="en-US" sz="2400" i="1" dirty="0" smtClean="0"/>
              <a:t>NMLIS</a:t>
            </a:r>
            <a:r>
              <a:rPr lang="en-US" sz="2400" dirty="0" smtClean="0"/>
              <a:t> group has 2403 scholarly communications. On an average 200 scholarly communications takes place per month.</a:t>
            </a:r>
          </a:p>
          <a:p>
            <a:pPr lvl="0" algn="just"/>
            <a:r>
              <a:rPr lang="en-US" sz="2400" dirty="0" smtClean="0"/>
              <a:t>Scholarly communications have been grouped into 8 identified categories. These categories are: Conference Communications (CON), Faculty Development Communications (FDM), Job Posts Communications (JOB), General Information Communications (GIC), Library Science Communications (LSC), Greetings Communications (GRC), Obituary Communications (OBI), and Other Communications (OTH).</a:t>
            </a:r>
          </a:p>
          <a:p>
            <a:pPr lvl="0" algn="just"/>
            <a:r>
              <a:rPr lang="en-US" sz="2400" dirty="0" smtClean="0"/>
              <a:t>General Information Communications (GIC) category is highly focused in the group posts followed by Library Science Communications (LSC), Conference Communications (CON), Other Communications (OTH) and Job Posts Communications (JOB). </a:t>
            </a:r>
          </a:p>
          <a:p>
            <a:pPr algn="just"/>
            <a:endParaRPr lang="en-IN"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533400"/>
          </a:xfrm>
        </p:spPr>
        <p:txBody>
          <a:bodyPr>
            <a:normAutofit/>
          </a:bodyPr>
          <a:lstStyle/>
          <a:p>
            <a:r>
              <a:rPr lang="en-US" sz="2400" b="1" dirty="0" smtClean="0">
                <a:latin typeface="+mn-lt"/>
              </a:rPr>
              <a:t>INTRODUCTION</a:t>
            </a:r>
            <a:endParaRPr lang="en-US" sz="2400" b="1" dirty="0">
              <a:latin typeface="+mn-lt"/>
            </a:endParaRPr>
          </a:p>
        </p:txBody>
      </p:sp>
      <p:sp>
        <p:nvSpPr>
          <p:cNvPr id="3" name="Content Placeholder 2"/>
          <p:cNvSpPr>
            <a:spLocks noGrp="1"/>
          </p:cNvSpPr>
          <p:nvPr>
            <p:ph idx="1"/>
          </p:nvPr>
        </p:nvSpPr>
        <p:spPr>
          <a:xfrm>
            <a:off x="381000" y="1676400"/>
            <a:ext cx="8229600" cy="4648200"/>
          </a:xfrm>
        </p:spPr>
        <p:txBody>
          <a:bodyPr>
            <a:normAutofit/>
          </a:bodyPr>
          <a:lstStyle/>
          <a:p>
            <a:pPr algn="just"/>
            <a:r>
              <a:rPr lang="en-US" sz="2400" dirty="0" smtClean="0"/>
              <a:t>LIS Professional - scientific dissemination and knowledge transfer.</a:t>
            </a:r>
          </a:p>
          <a:p>
            <a:pPr algn="just"/>
            <a:endParaRPr lang="en-US" sz="2400" dirty="0" smtClean="0">
              <a:cs typeface="Times New Roman" pitchFamily="18" charset="0"/>
            </a:endParaRPr>
          </a:p>
          <a:p>
            <a:pPr algn="just"/>
            <a:r>
              <a:rPr lang="en-US" sz="2400" dirty="0" smtClean="0"/>
              <a:t>Seminars &amp; Training Programs – lesser opportunities for communication between LIS Professionals.</a:t>
            </a:r>
          </a:p>
          <a:p>
            <a:pPr algn="just"/>
            <a:endParaRPr lang="en-US" sz="2400" dirty="0" smtClean="0"/>
          </a:p>
          <a:p>
            <a:pPr algn="just"/>
            <a:r>
              <a:rPr lang="en-US" sz="2400" dirty="0" smtClean="0"/>
              <a:t>Traditional methods of communication – not interactive and time consuming. </a:t>
            </a:r>
          </a:p>
          <a:p>
            <a:pPr algn="just"/>
            <a:endParaRPr lang="en-US" sz="2400" dirty="0" smtClean="0"/>
          </a:p>
          <a:p>
            <a:pPr algn="just"/>
            <a:r>
              <a:rPr lang="en-US" sz="2400" dirty="0" smtClean="0"/>
              <a:t>Internet and Mobile technology – revolutionary communication methods.</a:t>
            </a:r>
          </a:p>
          <a:p>
            <a:pPr algn="just"/>
            <a:endParaRPr lang="en-US" sz="2400" dirty="0" smtClean="0"/>
          </a:p>
          <a:p>
            <a:pPr algn="just"/>
            <a:endParaRPr lang="en-US" sz="2400" dirty="0" smtClean="0"/>
          </a:p>
          <a:p>
            <a:pPr algn="just"/>
            <a:endParaRPr lang="en-US" sz="2400" dirty="0" smtClean="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486400"/>
          </a:xfrm>
        </p:spPr>
        <p:txBody>
          <a:bodyPr>
            <a:noAutofit/>
          </a:bodyPr>
          <a:lstStyle/>
          <a:p>
            <a:pPr lvl="0" algn="just"/>
            <a:r>
              <a:rPr lang="en-US" sz="2400" dirty="0" err="1" smtClean="0"/>
              <a:t>Pralhad</a:t>
            </a:r>
            <a:r>
              <a:rPr lang="en-US" sz="2400" dirty="0" smtClean="0"/>
              <a:t> </a:t>
            </a:r>
            <a:r>
              <a:rPr lang="en-US" sz="2400" dirty="0" err="1" smtClean="0"/>
              <a:t>Jadhav</a:t>
            </a:r>
            <a:r>
              <a:rPr lang="en-US" sz="2400" dirty="0" smtClean="0"/>
              <a:t> is the most prolific contributor.</a:t>
            </a:r>
          </a:p>
          <a:p>
            <a:pPr lvl="0" algn="just"/>
            <a:r>
              <a:rPr lang="en-US" sz="2400" dirty="0" smtClean="0"/>
              <a:t>As per frequency of contribution, </a:t>
            </a:r>
            <a:r>
              <a:rPr lang="en-US" sz="2400" dirty="0" err="1" smtClean="0"/>
              <a:t>Naglaxman</a:t>
            </a:r>
            <a:r>
              <a:rPr lang="en-US" sz="2400" dirty="0" smtClean="0"/>
              <a:t>, Prof. N. </a:t>
            </a:r>
            <a:r>
              <a:rPr lang="en-US" sz="2400" dirty="0" err="1" smtClean="0"/>
              <a:t>Laxman</a:t>
            </a:r>
            <a:r>
              <a:rPr lang="en-US" sz="2400" dirty="0" smtClean="0"/>
              <a:t> </a:t>
            </a:r>
            <a:r>
              <a:rPr lang="en-US" sz="2400" dirty="0" err="1" smtClean="0"/>
              <a:t>Rao</a:t>
            </a:r>
            <a:r>
              <a:rPr lang="en-US" sz="2400" dirty="0" smtClean="0"/>
              <a:t> and </a:t>
            </a:r>
            <a:r>
              <a:rPr lang="en-US" sz="2400" dirty="0" err="1" smtClean="0"/>
              <a:t>Pralhad</a:t>
            </a:r>
            <a:r>
              <a:rPr lang="en-US" sz="2400" dirty="0" smtClean="0"/>
              <a:t> </a:t>
            </a:r>
            <a:r>
              <a:rPr lang="en-US" sz="2400" dirty="0" err="1" smtClean="0"/>
              <a:t>Jadhav</a:t>
            </a:r>
            <a:r>
              <a:rPr lang="en-US" sz="2400" dirty="0" smtClean="0"/>
              <a:t> contributed every month in a year.</a:t>
            </a:r>
          </a:p>
          <a:p>
            <a:pPr lvl="0" algn="just"/>
            <a:r>
              <a:rPr lang="en-US" sz="2400" dirty="0" err="1" smtClean="0"/>
              <a:t>Pralhad</a:t>
            </a:r>
            <a:r>
              <a:rPr lang="en-US" sz="2400" dirty="0" smtClean="0"/>
              <a:t> </a:t>
            </a:r>
            <a:r>
              <a:rPr lang="en-US" sz="2400" dirty="0" err="1" smtClean="0"/>
              <a:t>Jadhav</a:t>
            </a:r>
            <a:r>
              <a:rPr lang="en-US" sz="2400" dirty="0" smtClean="0"/>
              <a:t> has contributed 789 (32.83%) scholarly communications alone.</a:t>
            </a:r>
          </a:p>
          <a:p>
            <a:pPr lvl="0" algn="just"/>
            <a:r>
              <a:rPr lang="en-US" sz="2400" dirty="0" smtClean="0"/>
              <a:t>There are 387 scholarly communications having file attachments</a:t>
            </a:r>
          </a:p>
          <a:p>
            <a:pPr lvl="0" algn="just"/>
            <a:r>
              <a:rPr lang="en-US" sz="2400" dirty="0" smtClean="0"/>
              <a:t>Total 599 files were found attached in 387 scholarly communications.</a:t>
            </a:r>
          </a:p>
          <a:p>
            <a:pPr lvl="0" algn="just"/>
            <a:r>
              <a:rPr lang="en-US" sz="2400" dirty="0" smtClean="0"/>
              <a:t>There are 10 file types identified for categorization of 599 files found as attachment.</a:t>
            </a:r>
          </a:p>
          <a:p>
            <a:pPr lvl="0" algn="just"/>
            <a:r>
              <a:rPr lang="en-US" sz="2400" dirty="0" smtClean="0"/>
              <a:t>Image and PDF files found as most communicated file types.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486400"/>
          </a:xfrm>
        </p:spPr>
        <p:txBody>
          <a:bodyPr>
            <a:noAutofit/>
          </a:bodyPr>
          <a:lstStyle/>
          <a:p>
            <a:pPr lvl="0" algn="just"/>
            <a:r>
              <a:rPr lang="en-US" sz="2400" dirty="0" smtClean="0"/>
              <a:t>234 Job posts were communicated in the group during the study period which is 9.74% of total scholarly communications.</a:t>
            </a:r>
          </a:p>
          <a:p>
            <a:pPr lvl="0" algn="just"/>
            <a:endParaRPr lang="en-US" sz="2400" dirty="0" smtClean="0"/>
          </a:p>
          <a:p>
            <a:pPr lvl="0" algn="just"/>
            <a:r>
              <a:rPr lang="en-US" sz="2400" dirty="0" err="1" smtClean="0"/>
              <a:t>Naglaxman</a:t>
            </a:r>
            <a:r>
              <a:rPr lang="en-US" sz="2400" dirty="0" smtClean="0"/>
              <a:t> is the highest contributor of Job posts communications and contributed 35.89% of total Job posts.</a:t>
            </a:r>
          </a:p>
          <a:p>
            <a:pPr algn="just"/>
            <a:endParaRPr lang="en-US" sz="2400" dirty="0" smtClean="0"/>
          </a:p>
          <a:p>
            <a:pPr algn="just"/>
            <a:r>
              <a:rPr lang="en-US" sz="2400" dirty="0" smtClean="0"/>
              <a:t>560 Library Science Communications were communicated in the group during the study period which is 23.3% of total scholarly communications.</a:t>
            </a:r>
          </a:p>
          <a:p>
            <a:pPr algn="just"/>
            <a:endParaRPr lang="en-US" sz="2400" dirty="0" smtClean="0"/>
          </a:p>
          <a:p>
            <a:pPr algn="just"/>
            <a:r>
              <a:rPr lang="en-US" sz="2400" dirty="0" err="1" smtClean="0"/>
              <a:t>Pralhad</a:t>
            </a:r>
            <a:r>
              <a:rPr lang="en-US" sz="2400" dirty="0" smtClean="0"/>
              <a:t> </a:t>
            </a:r>
            <a:r>
              <a:rPr lang="en-US" sz="2400" dirty="0" err="1" smtClean="0"/>
              <a:t>Jadhav</a:t>
            </a:r>
            <a:r>
              <a:rPr lang="en-US" sz="2400" dirty="0" smtClean="0"/>
              <a:t> is the highest contributor of LSC posts in terms of frequency and in terms of number of posts also.</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457200"/>
          </a:xfrm>
        </p:spPr>
        <p:txBody>
          <a:bodyPr>
            <a:normAutofit/>
          </a:bodyPr>
          <a:lstStyle/>
          <a:p>
            <a:r>
              <a:rPr lang="en-US" sz="2400" b="1" dirty="0" smtClean="0">
                <a:latin typeface="+mn-lt"/>
              </a:rPr>
              <a:t>CONCLUSION</a:t>
            </a:r>
            <a:endParaRPr lang="en-US" sz="2400" b="1" dirty="0">
              <a:latin typeface="+mn-lt"/>
            </a:endParaRPr>
          </a:p>
        </p:txBody>
      </p:sp>
      <p:sp>
        <p:nvSpPr>
          <p:cNvPr id="4" name="Content Placeholder 2"/>
          <p:cNvSpPr>
            <a:spLocks noGrp="1"/>
          </p:cNvSpPr>
          <p:nvPr>
            <p:ph idx="1"/>
          </p:nvPr>
        </p:nvSpPr>
        <p:spPr>
          <a:xfrm>
            <a:off x="457200" y="1371600"/>
            <a:ext cx="8229600" cy="4876800"/>
          </a:xfrm>
        </p:spPr>
        <p:txBody>
          <a:bodyPr>
            <a:noAutofit/>
          </a:bodyPr>
          <a:lstStyle/>
          <a:p>
            <a:pPr algn="just"/>
            <a:r>
              <a:rPr lang="en-US" sz="2000" dirty="0" smtClean="0">
                <a:cs typeface="Times New Roman" pitchFamily="18" charset="0"/>
              </a:rPr>
              <a:t>Since start of the LIS profession, it was the primary work of library professionals to disseminate and share knowledge and information among users’ group.</a:t>
            </a:r>
          </a:p>
          <a:p>
            <a:pPr algn="just"/>
            <a:r>
              <a:rPr lang="en-US" sz="2000" dirty="0" smtClean="0"/>
              <a:t>The advent of Internet and World Wide Web has increased the work beyond the boundary of library. For the development of LIS profession and self development, library professionals’ have their own circle for discussion. </a:t>
            </a:r>
          </a:p>
          <a:p>
            <a:pPr algn="just"/>
            <a:r>
              <a:rPr lang="en-US" sz="2000" dirty="0" smtClean="0"/>
              <a:t>Nowadays, many Web based platforms are available through which they are making larger group of professionals and sharing scholarly communications amongst them. </a:t>
            </a:r>
            <a:endParaRPr lang="en-US" sz="2000" dirty="0" smtClean="0">
              <a:cs typeface="Times New Roman" pitchFamily="18" charset="0"/>
            </a:endParaRPr>
          </a:p>
          <a:p>
            <a:pPr algn="just"/>
            <a:r>
              <a:rPr lang="en-US" sz="2000" dirty="0" smtClean="0">
                <a:ea typeface="Times New Roman"/>
              </a:rPr>
              <a:t>The library specific discussion group contains all kinds of latest information of LIS profession from all over the world. Such kind of specific groups should be run by LIS professionals to boost up their caliber by enhancing the field specific knowledge and technical know-how of the field.</a:t>
            </a:r>
            <a:endParaRPr lang="en-US" sz="2000" dirty="0" smtClean="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latin typeface="+mn-lt"/>
              </a:rPr>
              <a:t>THANK YOU</a:t>
            </a:r>
            <a:endParaRPr lang="en-US" b="1" dirty="0">
              <a:effectLst>
                <a:outerShdw blurRad="38100" dist="38100" dir="2700000" algn="tl">
                  <a:srgbClr val="000000">
                    <a:alpha val="43137"/>
                  </a:srgbClr>
                </a:outerShdw>
              </a:effectLst>
              <a:latin typeface="+mn-lt"/>
            </a:endParaRPr>
          </a:p>
        </p:txBody>
      </p:sp>
      <p:sp>
        <p:nvSpPr>
          <p:cNvPr id="7" name="Smiley Face 6"/>
          <p:cNvSpPr/>
          <p:nvPr/>
        </p:nvSpPr>
        <p:spPr>
          <a:xfrm>
            <a:off x="2514600" y="2438400"/>
            <a:ext cx="4114800" cy="3733800"/>
          </a:xfrm>
          <a:prstGeom prst="smileyFace">
            <a:avLst>
              <a:gd name="adj" fmla="val 4653"/>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381000" y="838200"/>
            <a:ext cx="8229600" cy="5486400"/>
          </a:xfrm>
        </p:spPr>
        <p:txBody>
          <a:bodyPr>
            <a:normAutofit/>
          </a:bodyPr>
          <a:lstStyle/>
          <a:p>
            <a:pPr algn="just"/>
            <a:endParaRPr lang="en-US" sz="2400" dirty="0" smtClean="0">
              <a:cs typeface="Times New Roman" pitchFamily="18" charset="0"/>
            </a:endParaRPr>
          </a:p>
          <a:p>
            <a:pPr algn="just"/>
            <a:r>
              <a:rPr lang="en-US" sz="2400" dirty="0" smtClean="0"/>
              <a:t>Internet - platform to expand the scope of collaboration and professional conversations.</a:t>
            </a:r>
          </a:p>
          <a:p>
            <a:pPr algn="just"/>
            <a:endParaRPr lang="en-US" sz="2400" dirty="0" smtClean="0"/>
          </a:p>
          <a:p>
            <a:pPr algn="just"/>
            <a:r>
              <a:rPr lang="en-US" sz="2400" dirty="0" smtClean="0"/>
              <a:t>Online forum - potential to gain knowledge from and share experiences with other library professionals.</a:t>
            </a:r>
          </a:p>
          <a:p>
            <a:pPr algn="just"/>
            <a:endParaRPr lang="en-US" sz="2400" dirty="0" smtClean="0"/>
          </a:p>
          <a:p>
            <a:pPr algn="just"/>
            <a:r>
              <a:rPr lang="en-US" sz="2400" dirty="0" smtClean="0"/>
              <a:t>Library professionals – different geographical locations – participation – online social medium – professional communication – wider audience.</a:t>
            </a:r>
          </a:p>
          <a:p>
            <a:pPr algn="just"/>
            <a:endParaRPr lang="en-US" sz="2400" dirty="0" smtClean="0"/>
          </a:p>
          <a:p>
            <a:pPr algn="just"/>
            <a:r>
              <a:rPr lang="en-US" sz="2400" dirty="0" smtClean="0"/>
              <a:t>Online discussion forum  - Web-based communication tools – communicates asynchronously.</a:t>
            </a:r>
          </a:p>
          <a:p>
            <a:pPr algn="just"/>
            <a:endParaRPr lang="en-US" sz="2400" dirty="0" smtClean="0"/>
          </a:p>
          <a:p>
            <a:pPr algn="just"/>
            <a:endParaRPr lang="en-US" sz="2400" dirty="0" smtClean="0"/>
          </a:p>
          <a:p>
            <a:pPr algn="just"/>
            <a:endParaRPr lang="en-US" sz="2500" dirty="0" smtClean="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381000" y="1219200"/>
            <a:ext cx="8229600" cy="5410200"/>
          </a:xfrm>
        </p:spPr>
        <p:txBody>
          <a:bodyPr>
            <a:normAutofit/>
          </a:bodyPr>
          <a:lstStyle/>
          <a:p>
            <a:pPr algn="just"/>
            <a:r>
              <a:rPr lang="en-US" sz="2400" i="1" dirty="0" smtClean="0"/>
              <a:t>New Millennium LIS Professionals (NMLIS)</a:t>
            </a:r>
            <a:r>
              <a:rPr lang="en-US" sz="2400" dirty="0" smtClean="0"/>
              <a:t> Group - widely accepted and used by the library professionals.</a:t>
            </a:r>
          </a:p>
          <a:p>
            <a:pPr algn="just"/>
            <a:endParaRPr lang="en-US" sz="2400" i="1" dirty="0" smtClean="0"/>
          </a:p>
          <a:p>
            <a:pPr algn="just"/>
            <a:r>
              <a:rPr lang="en-US" sz="2400" i="1" dirty="0" smtClean="0"/>
              <a:t>NMLIS</a:t>
            </a:r>
            <a:r>
              <a:rPr lang="en-US" sz="2400" dirty="0" smtClean="0"/>
              <a:t> created on 22</a:t>
            </a:r>
            <a:r>
              <a:rPr lang="en-US" sz="2400" baseline="30000" dirty="0" smtClean="0"/>
              <a:t>nd</a:t>
            </a:r>
            <a:r>
              <a:rPr lang="en-US" sz="2400" dirty="0" smtClean="0"/>
              <a:t> October 1999 by Prof. N. </a:t>
            </a:r>
            <a:r>
              <a:rPr lang="en-US" sz="2400" dirty="0" err="1" smtClean="0"/>
              <a:t>Laxman</a:t>
            </a:r>
            <a:r>
              <a:rPr lang="en-US" sz="2400" dirty="0" smtClean="0"/>
              <a:t> </a:t>
            </a:r>
            <a:r>
              <a:rPr lang="en-US" sz="2400" dirty="0" err="1" smtClean="0"/>
              <a:t>Rao</a:t>
            </a:r>
            <a:r>
              <a:rPr lang="en-US" sz="2400" dirty="0" smtClean="0"/>
              <a:t> on Yahoo!</a:t>
            </a:r>
          </a:p>
          <a:p>
            <a:pPr algn="just"/>
            <a:endParaRPr lang="en-US" sz="2400" dirty="0" smtClean="0"/>
          </a:p>
          <a:p>
            <a:pPr algn="just"/>
            <a:r>
              <a:rPr lang="en-US" sz="2400" dirty="0" smtClean="0"/>
              <a:t>The biggest discussion group in LIS – 3111 Group members &amp; 33269 posted communications (as on 16.03.2017).</a:t>
            </a:r>
          </a:p>
          <a:p>
            <a:pPr algn="just"/>
            <a:endParaRPr lang="en-US" sz="2400" dirty="0" smtClean="0">
              <a:cs typeface="Times New Roman" pitchFamily="18" charset="0"/>
            </a:endParaRPr>
          </a:p>
          <a:p>
            <a:pPr algn="just"/>
            <a:r>
              <a:rPr lang="en-US" sz="2400" dirty="0" smtClean="0"/>
              <a:t>“Content analysis is described as the scientific study of content of communication” – (Prasad, 2008).</a:t>
            </a:r>
          </a:p>
          <a:p>
            <a:pPr algn="just"/>
            <a:endParaRPr lang="en-US" sz="2500" dirty="0" smtClean="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3962400"/>
          </a:xfrm>
        </p:spPr>
        <p:txBody>
          <a:bodyPr>
            <a:normAutofit/>
          </a:bodyPr>
          <a:lstStyle/>
          <a:p>
            <a:pPr algn="just"/>
            <a:endParaRPr lang="en-US" sz="2400" dirty="0" smtClean="0"/>
          </a:p>
          <a:p>
            <a:pPr algn="just"/>
            <a:r>
              <a:rPr lang="en-US" sz="2400" dirty="0" smtClean="0"/>
              <a:t>2403 scholarly communications (messages).</a:t>
            </a:r>
          </a:p>
          <a:p>
            <a:pPr algn="just"/>
            <a:endParaRPr lang="en-US" sz="2400" dirty="0" smtClean="0"/>
          </a:p>
          <a:p>
            <a:pPr algn="just"/>
            <a:endParaRPr lang="en-US" sz="2400" dirty="0" smtClean="0"/>
          </a:p>
          <a:p>
            <a:pPr algn="just"/>
            <a:r>
              <a:rPr lang="en-US" sz="2400" dirty="0" smtClean="0"/>
              <a:t>For the year 2016.</a:t>
            </a:r>
          </a:p>
          <a:p>
            <a:pPr algn="just"/>
            <a:endParaRPr lang="en-US" sz="2400" dirty="0" smtClean="0"/>
          </a:p>
          <a:p>
            <a:pPr algn="just"/>
            <a:endParaRPr lang="en-US" sz="2400" dirty="0" smtClean="0"/>
          </a:p>
          <a:p>
            <a:pPr algn="just"/>
            <a:r>
              <a:rPr lang="en-US" sz="2400" dirty="0" smtClean="0"/>
              <a:t>From 1</a:t>
            </a:r>
            <a:r>
              <a:rPr lang="en-US" sz="2400" baseline="30000" dirty="0" smtClean="0"/>
              <a:t>st</a:t>
            </a:r>
            <a:r>
              <a:rPr lang="en-US" sz="2400" dirty="0" smtClean="0"/>
              <a:t> January, 2016 to 31</a:t>
            </a:r>
            <a:r>
              <a:rPr lang="en-US" sz="2400" baseline="30000" dirty="0" smtClean="0"/>
              <a:t>st</a:t>
            </a:r>
            <a:r>
              <a:rPr lang="en-US" sz="2400" dirty="0" smtClean="0"/>
              <a:t> December, 2016.</a:t>
            </a:r>
          </a:p>
          <a:p>
            <a:pPr algn="just"/>
            <a:endParaRPr lang="en-US" sz="2400" dirty="0">
              <a:cs typeface="Times New Roman" pitchFamily="18" charset="0"/>
            </a:endParaRPr>
          </a:p>
        </p:txBody>
      </p:sp>
      <p:sp>
        <p:nvSpPr>
          <p:cNvPr id="4" name="Title 1"/>
          <p:cNvSpPr>
            <a:spLocks noGrp="1"/>
          </p:cNvSpPr>
          <p:nvPr>
            <p:ph type="title"/>
          </p:nvPr>
        </p:nvSpPr>
        <p:spPr>
          <a:xfrm>
            <a:off x="457200" y="762000"/>
            <a:ext cx="8229600" cy="533400"/>
          </a:xfrm>
        </p:spPr>
        <p:txBody>
          <a:bodyPr>
            <a:normAutofit/>
          </a:bodyPr>
          <a:lstStyle/>
          <a:p>
            <a:r>
              <a:rPr lang="en-US" sz="2400" b="1" dirty="0" smtClean="0">
                <a:latin typeface="+mn-lt"/>
                <a:cs typeface="Times New Roman" pitchFamily="18" charset="0"/>
              </a:rPr>
              <a:t>SCOPE</a:t>
            </a:r>
            <a:endParaRPr lang="en-US" sz="2400" b="1" dirty="0">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533400"/>
          </a:xfrm>
        </p:spPr>
        <p:txBody>
          <a:bodyPr>
            <a:normAutofit/>
          </a:bodyPr>
          <a:lstStyle/>
          <a:p>
            <a:r>
              <a:rPr lang="en-US" sz="2400" b="1" dirty="0" smtClean="0">
                <a:latin typeface="+mn-lt"/>
              </a:rPr>
              <a:t>OBJECTIVES</a:t>
            </a:r>
            <a:endParaRPr lang="en-US" sz="2400" b="1" dirty="0">
              <a:latin typeface="+mn-lt"/>
            </a:endParaRPr>
          </a:p>
        </p:txBody>
      </p:sp>
      <p:sp>
        <p:nvSpPr>
          <p:cNvPr id="4" name="Content Placeholder 3"/>
          <p:cNvSpPr>
            <a:spLocks noGrp="1"/>
          </p:cNvSpPr>
          <p:nvPr>
            <p:ph idx="1"/>
          </p:nvPr>
        </p:nvSpPr>
        <p:spPr>
          <a:xfrm>
            <a:off x="457200" y="1752600"/>
            <a:ext cx="8229600" cy="4325112"/>
          </a:xfrm>
        </p:spPr>
        <p:txBody>
          <a:bodyPr>
            <a:noAutofit/>
          </a:bodyPr>
          <a:lstStyle/>
          <a:p>
            <a:pPr lvl="0" algn="just"/>
            <a:r>
              <a:rPr lang="en-US" sz="2400" dirty="0" smtClean="0"/>
              <a:t>Examine the extent of scholarly communications among LIS professionals’ over online forum.</a:t>
            </a:r>
          </a:p>
          <a:p>
            <a:pPr lvl="0" algn="just"/>
            <a:endParaRPr lang="en-US" sz="2400" dirty="0" smtClean="0"/>
          </a:p>
          <a:p>
            <a:pPr lvl="0" algn="just"/>
            <a:r>
              <a:rPr lang="en-US" sz="2400" dirty="0" smtClean="0"/>
              <a:t>Examine the category of scholarly communications among LIS professionals’ over online forum.</a:t>
            </a:r>
          </a:p>
          <a:p>
            <a:pPr lvl="0" algn="just"/>
            <a:endParaRPr lang="en-US" sz="2400" dirty="0" smtClean="0"/>
          </a:p>
          <a:p>
            <a:pPr lvl="0" algn="just"/>
            <a:r>
              <a:rPr lang="en-US" sz="2400" dirty="0" smtClean="0"/>
              <a:t>Determine the focus of scholarly communications over online forum.</a:t>
            </a:r>
          </a:p>
          <a:p>
            <a:pPr lvl="0" algn="just"/>
            <a:endParaRPr lang="en-US" sz="2400" dirty="0" smtClean="0"/>
          </a:p>
          <a:p>
            <a:pPr lvl="0" algn="just"/>
            <a:r>
              <a:rPr lang="en-US" sz="2400" dirty="0" smtClean="0"/>
              <a:t>Find out the most prolific contributors of scholarly communications over online forum.</a:t>
            </a:r>
          </a:p>
          <a:p>
            <a:pPr lvl="0" algn="just"/>
            <a:endParaRPr lang="en-US" sz="2400" dirty="0" smtClean="0"/>
          </a:p>
          <a:p>
            <a:pPr algn="just"/>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267200"/>
          </a:xfrm>
        </p:spPr>
        <p:txBody>
          <a:bodyPr>
            <a:normAutofit/>
          </a:bodyPr>
          <a:lstStyle/>
          <a:p>
            <a:pPr lvl="0" algn="just"/>
            <a:r>
              <a:rPr lang="en-US" sz="2400" dirty="0" smtClean="0"/>
              <a:t>Examine the extent of file attachments and category of file types communicated over online forum.</a:t>
            </a:r>
          </a:p>
          <a:p>
            <a:pPr lvl="0" algn="just"/>
            <a:endParaRPr lang="en-US" sz="2400" dirty="0" smtClean="0"/>
          </a:p>
          <a:p>
            <a:pPr lvl="0" algn="just"/>
            <a:r>
              <a:rPr lang="en-US" sz="2400" dirty="0" smtClean="0"/>
              <a:t>Find out the degree of contribution and most prolific contributor for job posts communications over online forum.</a:t>
            </a:r>
          </a:p>
          <a:p>
            <a:pPr lvl="0" algn="just"/>
            <a:endParaRPr lang="en-US" sz="2400" dirty="0" smtClean="0"/>
          </a:p>
          <a:p>
            <a:pPr lvl="0" algn="just"/>
            <a:r>
              <a:rPr lang="en-US" sz="2400" dirty="0" smtClean="0"/>
              <a:t>Find out the degree of contribution and most prolific contributor for library specific scholarly communications over online forum.</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89888"/>
            <a:ext cx="8229600" cy="4629912"/>
          </a:xfrm>
        </p:spPr>
        <p:txBody>
          <a:bodyPr>
            <a:normAutofit lnSpcReduction="10000"/>
          </a:bodyPr>
          <a:lstStyle/>
          <a:p>
            <a:pPr algn="just"/>
            <a:r>
              <a:rPr lang="en-US" sz="2400" dirty="0" smtClean="0"/>
              <a:t>Survey and Observation methods of research used.</a:t>
            </a:r>
          </a:p>
          <a:p>
            <a:pPr algn="just"/>
            <a:endParaRPr lang="en-US" sz="2400" dirty="0" smtClean="0"/>
          </a:p>
          <a:p>
            <a:pPr algn="just"/>
            <a:r>
              <a:rPr lang="en-US" sz="2400" dirty="0" smtClean="0"/>
              <a:t>Tracked the data about level of involvement, type of activity, and number of scholarly communications (postings) with description. </a:t>
            </a:r>
          </a:p>
          <a:p>
            <a:pPr algn="just"/>
            <a:endParaRPr lang="en-US" sz="2400" dirty="0" smtClean="0"/>
          </a:p>
          <a:p>
            <a:pPr algn="just"/>
            <a:r>
              <a:rPr lang="en-US" sz="2400" dirty="0" smtClean="0"/>
              <a:t>Archived conversations tracked for the period of one year from 1</a:t>
            </a:r>
            <a:r>
              <a:rPr lang="en-US" sz="2400" baseline="30000" dirty="0" smtClean="0"/>
              <a:t>st</a:t>
            </a:r>
            <a:r>
              <a:rPr lang="en-US" sz="2400" dirty="0" smtClean="0"/>
              <a:t> January, 2016 to 31</a:t>
            </a:r>
            <a:r>
              <a:rPr lang="en-US" sz="2400" baseline="30000" dirty="0" smtClean="0"/>
              <a:t>st</a:t>
            </a:r>
            <a:r>
              <a:rPr lang="en-US" sz="2400" dirty="0" smtClean="0"/>
              <a:t> December, 2016.</a:t>
            </a:r>
          </a:p>
          <a:p>
            <a:pPr algn="just"/>
            <a:endParaRPr lang="en-US" sz="2400" dirty="0" smtClean="0"/>
          </a:p>
          <a:p>
            <a:pPr algn="just"/>
            <a:r>
              <a:rPr lang="en-US" sz="2400" dirty="0" smtClean="0"/>
              <a:t>Conversations collected and grouped into different categories and transcribed group messages were coded appropriately.</a:t>
            </a:r>
          </a:p>
        </p:txBody>
      </p:sp>
      <p:sp>
        <p:nvSpPr>
          <p:cNvPr id="4" name="Title 1"/>
          <p:cNvSpPr>
            <a:spLocks noGrp="1"/>
          </p:cNvSpPr>
          <p:nvPr>
            <p:ph type="title"/>
          </p:nvPr>
        </p:nvSpPr>
        <p:spPr>
          <a:xfrm>
            <a:off x="457200" y="685800"/>
            <a:ext cx="8229600" cy="533400"/>
          </a:xfrm>
        </p:spPr>
        <p:txBody>
          <a:bodyPr>
            <a:normAutofit/>
          </a:bodyPr>
          <a:lstStyle/>
          <a:p>
            <a:r>
              <a:rPr lang="en-US" sz="2400" b="1" dirty="0" smtClean="0">
                <a:latin typeface="+mn-lt"/>
              </a:rPr>
              <a:t>METHODS &amp; PROCEDURES</a:t>
            </a:r>
            <a:endParaRPr lang="en-US" sz="2400" b="1" dirty="0">
              <a:latin typeface="+mn-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685800"/>
            <a:ext cx="8229600" cy="533400"/>
          </a:xfrm>
        </p:spPr>
        <p:txBody>
          <a:bodyPr>
            <a:normAutofit/>
          </a:bodyPr>
          <a:lstStyle/>
          <a:p>
            <a:r>
              <a:rPr lang="en-US" sz="2400" b="1" dirty="0" smtClean="0">
                <a:latin typeface="+mn-lt"/>
              </a:rPr>
              <a:t>DATA ANALYSIS &amp; INTERPRETATION</a:t>
            </a:r>
            <a:endParaRPr lang="en-US" sz="2400" b="1" dirty="0">
              <a:latin typeface="+mn-lt"/>
            </a:endParaRPr>
          </a:p>
        </p:txBody>
      </p:sp>
      <p:sp>
        <p:nvSpPr>
          <p:cNvPr id="5" name="Content Placeholder 4"/>
          <p:cNvSpPr>
            <a:spLocks noGrp="1"/>
          </p:cNvSpPr>
          <p:nvPr>
            <p:ph idx="1"/>
          </p:nvPr>
        </p:nvSpPr>
        <p:spPr>
          <a:xfrm>
            <a:off x="457200" y="1524000"/>
            <a:ext cx="8229600" cy="5050536"/>
          </a:xfrm>
        </p:spPr>
        <p:txBody>
          <a:bodyPr>
            <a:noAutofit/>
          </a:bodyPr>
          <a:lstStyle/>
          <a:p>
            <a:pPr algn="just">
              <a:buNone/>
            </a:pPr>
            <a:r>
              <a:rPr lang="en-US" sz="2400" b="1" i="1" dirty="0" smtClean="0">
                <a:solidFill>
                  <a:srgbClr val="002060"/>
                </a:solidFill>
              </a:rPr>
              <a:t>Extent of Scholarly Communications</a:t>
            </a:r>
          </a:p>
          <a:p>
            <a:pPr algn="just"/>
            <a:r>
              <a:rPr lang="en-US" sz="2400" dirty="0" smtClean="0"/>
              <a:t>Total 2403 scholarly communications.</a:t>
            </a:r>
          </a:p>
          <a:p>
            <a:pPr algn="just"/>
            <a:endParaRPr lang="en-US" sz="2400" dirty="0" smtClean="0"/>
          </a:p>
          <a:p>
            <a:pPr algn="just"/>
            <a:r>
              <a:rPr lang="en-US" sz="2400" dirty="0" smtClean="0"/>
              <a:t>Highest no. of communications - January (235, 9.78%) followed by June &amp; September (232, 9.65% each).</a:t>
            </a:r>
          </a:p>
          <a:p>
            <a:pPr algn="just"/>
            <a:endParaRPr lang="en-US" sz="2400" dirty="0" smtClean="0"/>
          </a:p>
          <a:p>
            <a:pPr algn="just"/>
            <a:r>
              <a:rPr lang="en-US" sz="2400" dirty="0" smtClean="0"/>
              <a:t>Least no. of communications - October (148, 6.16%).</a:t>
            </a:r>
          </a:p>
          <a:p>
            <a:pPr algn="just"/>
            <a:endParaRPr lang="en-US" sz="2400" dirty="0" smtClean="0"/>
          </a:p>
          <a:p>
            <a:pPr algn="just"/>
            <a:r>
              <a:rPr lang="en-US" sz="2400" dirty="0" smtClean="0"/>
              <a:t>In a year, 7 months have more than 200 communications.</a:t>
            </a:r>
          </a:p>
          <a:p>
            <a:pPr algn="just"/>
            <a:endParaRPr lang="en-US" sz="2400" dirty="0" smtClean="0"/>
          </a:p>
          <a:p>
            <a:pPr algn="just"/>
            <a:r>
              <a:rPr lang="en-US" sz="2400" dirty="0" smtClean="0"/>
              <a:t>Monthly average of communications is 200 per month.</a:t>
            </a:r>
          </a:p>
          <a:p>
            <a:pPr algn="just"/>
            <a:endParaRPr lang="en-US"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297</TotalTime>
  <Words>2018</Words>
  <Application>Microsoft Office PowerPoint</Application>
  <PresentationFormat>On-screen Show (4:3)</PresentationFormat>
  <Paragraphs>465</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Urban</vt:lpstr>
      <vt:lpstr>Library Professionals’ Scholarly Communications over Online Forum: Content Analysis of New Millennium LIS Professionals (NMLIS)</vt:lpstr>
      <vt:lpstr>INTRODUCTION</vt:lpstr>
      <vt:lpstr>Slide 3</vt:lpstr>
      <vt:lpstr>Slide 4</vt:lpstr>
      <vt:lpstr>SCOPE</vt:lpstr>
      <vt:lpstr>OBJECTIVES</vt:lpstr>
      <vt:lpstr>Slide 7</vt:lpstr>
      <vt:lpstr>METHODS &amp; PROCEDURES</vt:lpstr>
      <vt:lpstr>DATA ANALYSIS &amp; INTERPRETATION</vt:lpstr>
      <vt:lpstr>Slide 10</vt:lpstr>
      <vt:lpstr>Slide 11</vt:lpstr>
      <vt:lpstr>Slide 12</vt:lpstr>
      <vt:lpstr>Slide 13</vt:lpstr>
      <vt:lpstr>Slide 14</vt:lpstr>
      <vt:lpstr>Slide 15</vt:lpstr>
      <vt:lpstr>Slide 16</vt:lpstr>
      <vt:lpstr>Slide 17</vt:lpstr>
      <vt:lpstr>Slide 18</vt:lpstr>
      <vt:lpstr>FINDINGS OF STUDY</vt:lpstr>
      <vt:lpstr>Slide 20</vt:lpstr>
      <vt:lpstr>Slide 21</vt:lpstr>
      <vt:lpstr>CONCLUSION</vt:lpstr>
      <vt:lpstr>THANK YOU</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Library Professionals’ Scholarly Communications over Online Forum: Content Analysis of New Millennium LIS Professionals (NMLIS)</dc:title>
  <dc:creator>Microsoft</dc:creator>
  <cp:lastModifiedBy>Bena_Ralte</cp:lastModifiedBy>
  <cp:revision>57</cp:revision>
  <dcterms:created xsi:type="dcterms:W3CDTF">2017-07-03T17:02:30Z</dcterms:created>
  <dcterms:modified xsi:type="dcterms:W3CDTF">2017-07-31T08:28:42Z</dcterms:modified>
</cp:coreProperties>
</file>