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2"/>
  </p:notesMasterIdLst>
  <p:handoutMasterIdLst>
    <p:handoutMasterId r:id="rId23"/>
  </p:handoutMasterIdLst>
  <p:sldIdLst>
    <p:sldId id="306" r:id="rId2"/>
    <p:sldId id="308" r:id="rId3"/>
    <p:sldId id="309" r:id="rId4"/>
    <p:sldId id="267" r:id="rId5"/>
    <p:sldId id="259" r:id="rId6"/>
    <p:sldId id="329" r:id="rId7"/>
    <p:sldId id="330" r:id="rId8"/>
    <p:sldId id="331" r:id="rId9"/>
    <p:sldId id="332" r:id="rId10"/>
    <p:sldId id="333" r:id="rId11"/>
    <p:sldId id="334" r:id="rId12"/>
    <p:sldId id="335" r:id="rId13"/>
    <p:sldId id="336" r:id="rId14"/>
    <p:sldId id="342" r:id="rId15"/>
    <p:sldId id="337" r:id="rId16"/>
    <p:sldId id="338" r:id="rId17"/>
    <p:sldId id="339" r:id="rId18"/>
    <p:sldId id="340" r:id="rId19"/>
    <p:sldId id="341" r:id="rId20"/>
    <p:sldId id="30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2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6FD1A4-945E-4B04-8AE6-8C3CBCC3C056}" type="datetimeFigureOut">
              <a:rPr lang="en-US" smtClean="0"/>
              <a:pPr/>
              <a:t>8/3/2017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F9DF72-83A1-4BA6-A8F9-803FBEF4952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1044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BB40B8-11E9-4AAD-8210-65C66DC0D800}" type="datetimeFigureOut">
              <a:rPr lang="en-US" smtClean="0"/>
              <a:pPr/>
              <a:t>8/3/2017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E8482A-FA1A-4015-936F-2B7D3D85BBAD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24266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8482A-FA1A-4015-936F-2B7D3D85BBAD}" type="slidenum">
              <a:rPr lang="en-IN" smtClean="0"/>
              <a:pPr/>
              <a:t>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00950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F942D-B53F-3E48-A514-138A128D980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158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F942D-B53F-3E48-A514-138A128D980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158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8482A-FA1A-4015-936F-2B7D3D85BBAD}" type="slidenum">
              <a:rPr lang="en-IN" smtClean="0"/>
              <a:pPr/>
              <a:t>4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72869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997-87B5-406A-AD46-FCE10F12CBE4}" type="datetime1">
              <a:rPr lang="en-US" smtClean="0"/>
              <a:pPr/>
              <a:t>8/3/2017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INFLIBNET Centre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C1CA-7253-4D87-9C02-511CCDC907C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5262D-52F7-4AE2-BE88-541ECC7E31E7}" type="datetime1">
              <a:rPr lang="en-US" smtClean="0"/>
              <a:pPr/>
              <a:t>8/3/2017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INFLIBNET Centre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C1CA-7253-4D87-9C02-511CCDC907C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0DBC0-F564-4DAD-9967-5D93D2E87058}" type="datetime1">
              <a:rPr lang="en-US" smtClean="0"/>
              <a:pPr/>
              <a:t>8/3/2017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INFLIBNET Centre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C1CA-7253-4D87-9C02-511CCDC907C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4B18-0ABC-468B-8A83-FAA7BB1841C3}" type="datetime1">
              <a:rPr lang="en-US" smtClean="0"/>
              <a:pPr/>
              <a:t>8/3/2017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INFLIBNET Centre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C1CA-7253-4D87-9C02-511CCDC907C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CEB83-E301-478B-BD22-B5314C02D563}" type="datetime1">
              <a:rPr lang="en-US" smtClean="0"/>
              <a:pPr/>
              <a:t>8/3/2017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INFLIBNET Centre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C1CA-7253-4D87-9C02-511CCDC907C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09DF-BB1E-4B52-867B-E99C8A3C7709}" type="datetime1">
              <a:rPr lang="en-US" smtClean="0"/>
              <a:pPr/>
              <a:t>8/3/2017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INFLIBNET Centre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C1CA-7253-4D87-9C02-511CCDC907C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4FF4-255C-4AE1-85B2-8BEDAB0873B6}" type="datetime1">
              <a:rPr lang="en-US" smtClean="0"/>
              <a:pPr/>
              <a:t>8/3/2017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INFLIBNET Centre</a:t>
            </a:r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C1CA-7253-4D87-9C02-511CCDC907C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22971-8BE6-490D-A1D9-D84AFD23D40F}" type="datetime1">
              <a:rPr lang="en-US" smtClean="0"/>
              <a:pPr/>
              <a:t>8/3/2017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INFLIBNET Centre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C1CA-7253-4D87-9C02-511CCDC907C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F9A00-FF07-479B-896B-AF015CF4F7DB}" type="datetime1">
              <a:rPr lang="en-US" smtClean="0"/>
              <a:pPr/>
              <a:t>8/3/2017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INFLIBNET Centre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C1CA-7253-4D87-9C02-511CCDC907C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2BBF-978F-47A3-8838-080A257ABBC1}" type="datetime1">
              <a:rPr lang="en-US" smtClean="0"/>
              <a:pPr/>
              <a:t>8/3/2017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INFLIBNET Centre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C1CA-7253-4D87-9C02-511CCDC907C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480A-3C35-4875-AD68-50AB357F2D0C}" type="datetime1">
              <a:rPr lang="en-US" smtClean="0"/>
              <a:pPr/>
              <a:t>8/3/2017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Copyright © 2016 INFLIBNET Centre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C1CA-7253-4D87-9C02-511CCDC907C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CED06-139D-4CAE-8C3F-9D3D7419F16D}" type="datetime1">
              <a:rPr lang="en-US" smtClean="0"/>
              <a:pPr/>
              <a:t>8/3/2017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Copyright © 2016 INFLIBNET Centre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0C1CA-7253-4D87-9C02-511CCDC907C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allab@inflibnet.ac.in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868" y="4143380"/>
            <a:ext cx="4780022" cy="2428892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en-IN" sz="2000" dirty="0" smtClean="0">
                <a:solidFill>
                  <a:srgbClr val="002060"/>
                </a:solidFill>
              </a:rPr>
              <a:t>Information and Library Network Centre</a:t>
            </a:r>
          </a:p>
          <a:p>
            <a:pPr algn="r">
              <a:spcBef>
                <a:spcPts val="0"/>
              </a:spcBef>
            </a:pPr>
            <a:r>
              <a:rPr lang="en-IN" sz="2000" dirty="0" smtClean="0">
                <a:solidFill>
                  <a:srgbClr val="002060"/>
                </a:solidFill>
              </a:rPr>
              <a:t>(An IUC of UGC)</a:t>
            </a:r>
            <a:endParaRPr lang="en-IN" sz="2000" dirty="0">
              <a:solidFill>
                <a:srgbClr val="002060"/>
              </a:solidFill>
            </a:endParaRPr>
          </a:p>
          <a:p>
            <a:pPr algn="r">
              <a:spcBef>
                <a:spcPts val="0"/>
              </a:spcBef>
            </a:pPr>
            <a:endParaRPr lang="en-IN" sz="2000" dirty="0" smtClean="0">
              <a:solidFill>
                <a:srgbClr val="002060"/>
              </a:solidFill>
            </a:endParaRPr>
          </a:p>
          <a:p>
            <a:pPr algn="r">
              <a:spcBef>
                <a:spcPts val="0"/>
              </a:spcBef>
            </a:pPr>
            <a:r>
              <a:rPr lang="en-IN" sz="2000" dirty="0" err="1" smtClean="0">
                <a:solidFill>
                  <a:srgbClr val="002060"/>
                </a:solidFill>
              </a:rPr>
              <a:t>Pallab</a:t>
            </a:r>
            <a:r>
              <a:rPr lang="en-IN" sz="2000" dirty="0" smtClean="0">
                <a:solidFill>
                  <a:srgbClr val="002060"/>
                </a:solidFill>
              </a:rPr>
              <a:t> </a:t>
            </a:r>
            <a:r>
              <a:rPr lang="en-IN" sz="2000" dirty="0" err="1" smtClean="0">
                <a:solidFill>
                  <a:srgbClr val="002060"/>
                </a:solidFill>
              </a:rPr>
              <a:t>Pradhan</a:t>
            </a:r>
            <a:r>
              <a:rPr lang="en-IN" sz="2000" dirty="0" smtClean="0">
                <a:solidFill>
                  <a:srgbClr val="002060"/>
                </a:solidFill>
              </a:rPr>
              <a:t> (Scientist- B)</a:t>
            </a:r>
          </a:p>
          <a:p>
            <a:pPr algn="r">
              <a:spcBef>
                <a:spcPts val="0"/>
              </a:spcBef>
            </a:pPr>
            <a:r>
              <a:rPr lang="en-IN" sz="2000" dirty="0" smtClean="0">
                <a:solidFill>
                  <a:srgbClr val="002060"/>
                </a:solidFill>
                <a:hlinkClick r:id="rId3"/>
              </a:rPr>
              <a:t>pallab@inflibnet.ac.in</a:t>
            </a:r>
            <a:endParaRPr lang="en-IN" sz="2000" dirty="0" smtClean="0">
              <a:solidFill>
                <a:srgbClr val="002060"/>
              </a:solidFill>
            </a:endParaRPr>
          </a:p>
          <a:p>
            <a:pPr algn="r">
              <a:spcBef>
                <a:spcPts val="0"/>
              </a:spcBef>
            </a:pPr>
            <a:r>
              <a:rPr lang="en-IN" sz="2200" dirty="0" smtClean="0"/>
              <a:t>@</a:t>
            </a:r>
            <a:r>
              <a:rPr lang="en-IN" sz="2200" dirty="0" err="1" smtClean="0"/>
              <a:t>pallabp</a:t>
            </a:r>
            <a:endParaRPr lang="en-IN" sz="2200" dirty="0" smtClean="0"/>
          </a:p>
          <a:p>
            <a:endParaRPr lang="en-IN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51890" y="4143380"/>
            <a:ext cx="71434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 descr="altmetric_circle_hires.jpg"/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31" t="6071" r="13559" b="23412"/>
          <a:stretch/>
        </p:blipFill>
        <p:spPr>
          <a:xfrm>
            <a:off x="0" y="0"/>
            <a:ext cx="3446799" cy="6858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470412" y="5390253"/>
            <a:ext cx="415947" cy="34032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470413" y="5733257"/>
            <a:ext cx="415947" cy="36004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63688" y="404664"/>
            <a:ext cx="730255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sz="2300" b="1" dirty="0">
                <a:latin typeface="Arial" panose="020B0604020202020204" pitchFamily="34" charset="0"/>
                <a:cs typeface="Arial" panose="020B0604020202020204" pitchFamily="34" charset="0"/>
              </a:rPr>
              <a:t>Scholarly Research Articles Published from </a:t>
            </a:r>
            <a:endParaRPr lang="en-IN" sz="23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IN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Anna </a:t>
            </a:r>
            <a:r>
              <a:rPr lang="en-IN" sz="2300" b="1" dirty="0">
                <a:latin typeface="Arial" panose="020B0604020202020204" pitchFamily="34" charset="0"/>
                <a:cs typeface="Arial" panose="020B0604020202020204" pitchFamily="34" charset="0"/>
              </a:rPr>
              <a:t>University, Tamil Nadu during 2011-2016:</a:t>
            </a:r>
            <a:endParaRPr lang="en-IN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IN" sz="2300" b="1" dirty="0">
                <a:latin typeface="Arial" panose="020B0604020202020204" pitchFamily="34" charset="0"/>
                <a:cs typeface="Arial" panose="020B0604020202020204" pitchFamily="34" charset="0"/>
              </a:rPr>
              <a:t>An Altmetrics Evaluation</a:t>
            </a:r>
            <a:endParaRPr lang="en-IN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1"/>
            <a:ext cx="8585442" cy="5643579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IN" sz="11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2200" b="1" dirty="0"/>
              <a:t>Presence of Altmetrics across Subject Fields (</a:t>
            </a:r>
            <a:r>
              <a:rPr lang="en-IN" sz="2200" b="1" dirty="0" err="1"/>
              <a:t>WoS</a:t>
            </a:r>
            <a:r>
              <a:rPr lang="en-IN" sz="2200" b="1" dirty="0"/>
              <a:t> - Broad Subject Categories</a:t>
            </a:r>
            <a:r>
              <a:rPr lang="en-IN" sz="2200" b="1" dirty="0" smtClean="0"/>
              <a:t>)</a:t>
            </a:r>
            <a:endParaRPr lang="en-IN" sz="1900" dirty="0" smtClean="0"/>
          </a:p>
          <a:p>
            <a:pPr algn="just">
              <a:buFont typeface="Calibri" pitchFamily="34" charset="0"/>
              <a:buChar char="*"/>
            </a:pPr>
            <a:endParaRPr lang="en-IN" sz="1900" dirty="0" smtClean="0"/>
          </a:p>
          <a:p>
            <a:pPr marL="0" indent="0" algn="just">
              <a:buNone/>
            </a:pPr>
            <a:endParaRPr lang="en-IN" sz="19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C1CA-7253-4D87-9C02-511CCDC907CD}" type="slidenum">
              <a:rPr lang="en-IN" smtClean="0"/>
              <a:pPr/>
              <a:t>10</a:t>
            </a:fld>
            <a:endParaRPr lang="en-IN" dirty="0"/>
          </a:p>
        </p:txBody>
      </p:sp>
      <p:sp>
        <p:nvSpPr>
          <p:cNvPr id="6" name="Chevron 5"/>
          <p:cNvSpPr/>
          <p:nvPr/>
        </p:nvSpPr>
        <p:spPr>
          <a:xfrm>
            <a:off x="285720" y="142852"/>
            <a:ext cx="7845483" cy="1034562"/>
          </a:xfrm>
          <a:prstGeom prst="chevron">
            <a:avLst/>
          </a:prstGeom>
          <a:solidFill>
            <a:srgbClr val="A619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venir Book"/>
              <a:cs typeface="Avenir Book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857224" y="285728"/>
            <a:ext cx="6358482" cy="7034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3200" dirty="0" smtClean="0">
                <a:solidFill>
                  <a:srgbClr val="FFFFFF"/>
                </a:solidFill>
                <a:latin typeface="Avenir Book"/>
                <a:ea typeface="+mj-ea"/>
                <a:cs typeface="Avenir Book"/>
              </a:rPr>
              <a:t>Findings and Discussions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1216" y="5085184"/>
            <a:ext cx="882278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500" dirty="0">
                <a:solidFill>
                  <a:srgbClr val="000000"/>
                </a:solidFill>
                <a:ea typeface="Times New Roman" panose="02020603050405020304" pitchFamily="18" charset="0"/>
              </a:rPr>
              <a:t>Table-5: Altmetrics Mentions by Sources in </a:t>
            </a:r>
            <a:r>
              <a:rPr lang="en-IN" sz="15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WoS</a:t>
            </a:r>
            <a:r>
              <a:rPr lang="en-IN" sz="1500" dirty="0">
                <a:solidFill>
                  <a:srgbClr val="000000"/>
                </a:solidFill>
                <a:ea typeface="Times New Roman" panose="02020603050405020304" pitchFamily="18" charset="0"/>
              </a:rPr>
              <a:t> - Broad Subject categories</a:t>
            </a:r>
            <a:endParaRPr lang="en-IN" sz="15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111616"/>
              </p:ext>
            </p:extLst>
          </p:nvPr>
        </p:nvGraphicFramePr>
        <p:xfrm>
          <a:off x="429430" y="3122465"/>
          <a:ext cx="8298021" cy="1944216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004813"/>
                <a:gridCol w="801926"/>
                <a:gridCol w="843932"/>
                <a:gridCol w="521633"/>
                <a:gridCol w="513233"/>
                <a:gridCol w="657579"/>
                <a:gridCol w="606408"/>
                <a:gridCol w="793524"/>
                <a:gridCol w="844696"/>
                <a:gridCol w="710277"/>
              </a:tblGrid>
              <a:tr h="324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 err="1">
                          <a:effectLst/>
                        </a:rPr>
                        <a:t>WoS</a:t>
                      </a:r>
                      <a:r>
                        <a:rPr lang="en-IN" sz="1100" dirty="0">
                          <a:effectLst/>
                        </a:rPr>
                        <a:t>-Broad Subject categories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Mendeley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 err="1">
                          <a:effectLst/>
                        </a:rPr>
                        <a:t>CiteULike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Blogs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News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Twitter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Reddit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Facebook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Wikipedia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Google+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Life Sciences &amp; Biomedicine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2317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2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2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217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2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33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3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3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Physical Sciences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1536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2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3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179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29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3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2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Technology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2177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24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109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448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36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20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49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Social Sciences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224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13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Total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6254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3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29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112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857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3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98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26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54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549896" y="2348880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>
                <a:ea typeface="Calibri" panose="020F0502020204030204" pitchFamily="34" charset="0"/>
              </a:rPr>
              <a:t>The major source of altmetrics data across subject areas was Mendeley, followed by Twitter and News outlets </a:t>
            </a:r>
            <a:r>
              <a:rPr lang="en-IN" dirty="0" smtClean="0">
                <a:ea typeface="Calibri" panose="020F0502020204030204" pitchFamily="34" charset="0"/>
              </a:rPr>
              <a:t>respectively.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8350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1"/>
            <a:ext cx="8585442" cy="5643579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IN" sz="11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2200" b="1" dirty="0"/>
              <a:t>Overall Top and Year wise Top Publications with the highest </a:t>
            </a:r>
            <a:r>
              <a:rPr lang="en-IN" sz="2200" b="1" dirty="0" err="1"/>
              <a:t>Altmetric</a:t>
            </a:r>
            <a:r>
              <a:rPr lang="en-IN" sz="2200" b="1" dirty="0"/>
              <a:t> Score</a:t>
            </a:r>
            <a:endParaRPr lang="en-IN" sz="1900" dirty="0" smtClean="0"/>
          </a:p>
          <a:p>
            <a:pPr marL="0" indent="0" algn="just">
              <a:buNone/>
            </a:pPr>
            <a:endParaRPr lang="en-IN" sz="19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C1CA-7253-4D87-9C02-511CCDC907CD}" type="slidenum">
              <a:rPr lang="en-IN" smtClean="0"/>
              <a:pPr/>
              <a:t>11</a:t>
            </a:fld>
            <a:endParaRPr lang="en-IN" dirty="0"/>
          </a:p>
        </p:txBody>
      </p:sp>
      <p:sp>
        <p:nvSpPr>
          <p:cNvPr id="6" name="Chevron 5"/>
          <p:cNvSpPr/>
          <p:nvPr/>
        </p:nvSpPr>
        <p:spPr>
          <a:xfrm>
            <a:off x="285720" y="142852"/>
            <a:ext cx="7845483" cy="1034562"/>
          </a:xfrm>
          <a:prstGeom prst="chevron">
            <a:avLst/>
          </a:prstGeom>
          <a:solidFill>
            <a:srgbClr val="A619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venir Book"/>
              <a:cs typeface="Avenir Book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857224" y="285728"/>
            <a:ext cx="6358482" cy="7034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3200" dirty="0" smtClean="0">
                <a:solidFill>
                  <a:srgbClr val="FFFFFF"/>
                </a:solidFill>
                <a:latin typeface="Avenir Book"/>
                <a:ea typeface="+mj-ea"/>
                <a:cs typeface="Avenir Book"/>
              </a:rPr>
              <a:t>Findings and Discussions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5720" y="6033185"/>
            <a:ext cx="882278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500" dirty="0">
                <a:solidFill>
                  <a:srgbClr val="000000"/>
                </a:solidFill>
                <a:ea typeface="Times New Roman" panose="02020603050405020304" pitchFamily="18" charset="0"/>
              </a:rPr>
              <a:t>Table-6: The Year wise Top Publications with the highest </a:t>
            </a:r>
            <a:r>
              <a:rPr lang="en-IN" sz="15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Altmetric</a:t>
            </a:r>
            <a:r>
              <a:rPr lang="en-IN" sz="1500" dirty="0">
                <a:solidFill>
                  <a:srgbClr val="000000"/>
                </a:solidFill>
                <a:ea typeface="Times New Roman" panose="02020603050405020304" pitchFamily="18" charset="0"/>
              </a:rPr>
              <a:t> Score</a:t>
            </a:r>
            <a:endParaRPr lang="en-IN" sz="15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338540"/>
              </p:ext>
            </p:extLst>
          </p:nvPr>
        </p:nvGraphicFramePr>
        <p:xfrm>
          <a:off x="755576" y="2276872"/>
          <a:ext cx="7531201" cy="3718433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145847"/>
                <a:gridCol w="807978"/>
                <a:gridCol w="3384499"/>
                <a:gridCol w="978729"/>
                <a:gridCol w="722240"/>
                <a:gridCol w="491908"/>
              </a:tblGrid>
              <a:tr h="1473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err="1">
                          <a:effectLst/>
                        </a:rPr>
                        <a:t>Altmetric</a:t>
                      </a:r>
                      <a:r>
                        <a:rPr lang="en-IN" sz="1200" dirty="0">
                          <a:effectLst/>
                        </a:rPr>
                        <a:t> Score (Altmetric.com) 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Altmetrics Mentions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Title of the Publication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Source Journal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WoS Citations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Year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32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1232.5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623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Inter-group violence among early Holocene hunter-gatherers of West Turkana, Kenya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Nature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12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2016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32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21.888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63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Photocatalytic Water Splitting under Visible Light by Mixed-Valence Sn3O4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ACS Applied Materials &amp; Interfaces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40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2014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32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19.64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73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Middle Palaeolithic occupation in the </a:t>
                      </a:r>
                      <a:r>
                        <a:rPr lang="en-IN" sz="1200" dirty="0" err="1">
                          <a:effectLst/>
                        </a:rPr>
                        <a:t>Thar</a:t>
                      </a:r>
                      <a:r>
                        <a:rPr lang="en-IN" sz="1200" dirty="0">
                          <a:effectLst/>
                        </a:rPr>
                        <a:t> Desert during the Upper Pleistocene: the signature of a modern human exit out of Africa?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Quaternary Science Reviews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14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2013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32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14.45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60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The effect of inorganic carbon on microbial interactions in a biofilm nitritation-anammox process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Water Research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18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2015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32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4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57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Evaluation and use of NS1 IgM antibody detection for acute dengue virus diagnosis: report from an outbreak investigation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Clinical Microbiology and Infection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7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2012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32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3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40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Relationship between process parameters and mechanical properties of friction stir processed AA6063-T6 aluminum alloy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Materials &amp; Design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19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2011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236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1"/>
            <a:ext cx="8585442" cy="5643579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2200" b="1" dirty="0" smtClean="0"/>
              <a:t>Overall </a:t>
            </a:r>
            <a:r>
              <a:rPr lang="en-IN" sz="2200" b="1" dirty="0"/>
              <a:t>Top and Year wise Top Publications with the highest </a:t>
            </a:r>
            <a:r>
              <a:rPr lang="en-IN" sz="2200" b="1" dirty="0" err="1"/>
              <a:t>Altmetric</a:t>
            </a:r>
            <a:r>
              <a:rPr lang="en-IN" sz="2200" b="1" dirty="0"/>
              <a:t> </a:t>
            </a:r>
            <a:r>
              <a:rPr lang="en-IN" sz="2200" b="1" dirty="0" smtClean="0"/>
              <a:t>Score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IN" sz="1900" dirty="0" smtClean="0"/>
          </a:p>
          <a:p>
            <a:pPr marL="0" indent="0" algn="just">
              <a:buNone/>
            </a:pPr>
            <a:endParaRPr lang="en-IN" sz="19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C1CA-7253-4D87-9C02-511CCDC907CD}" type="slidenum">
              <a:rPr lang="en-IN" smtClean="0"/>
              <a:pPr/>
              <a:t>12</a:t>
            </a:fld>
            <a:endParaRPr lang="en-IN" dirty="0"/>
          </a:p>
        </p:txBody>
      </p:sp>
      <p:sp>
        <p:nvSpPr>
          <p:cNvPr id="6" name="Chevron 5"/>
          <p:cNvSpPr/>
          <p:nvPr/>
        </p:nvSpPr>
        <p:spPr>
          <a:xfrm>
            <a:off x="285720" y="142852"/>
            <a:ext cx="7845483" cy="1034562"/>
          </a:xfrm>
          <a:prstGeom prst="chevron">
            <a:avLst/>
          </a:prstGeom>
          <a:solidFill>
            <a:srgbClr val="A619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venir Book"/>
              <a:cs typeface="Avenir Book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857224" y="285728"/>
            <a:ext cx="6358482" cy="7034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3200" dirty="0" smtClean="0">
                <a:solidFill>
                  <a:srgbClr val="FFFFFF"/>
                </a:solidFill>
                <a:latin typeface="Avenir Book"/>
                <a:ea typeface="+mj-ea"/>
                <a:cs typeface="Avenir Book"/>
              </a:rPr>
              <a:t>Findings and Discussions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5720" y="6559892"/>
            <a:ext cx="882278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500" dirty="0">
                <a:solidFill>
                  <a:srgbClr val="000000"/>
                </a:solidFill>
                <a:ea typeface="Times New Roman" panose="02020603050405020304" pitchFamily="18" charset="0"/>
              </a:rPr>
              <a:t>Table-7: The Top Twelve Publications with the highest </a:t>
            </a:r>
            <a:r>
              <a:rPr lang="en-IN" sz="15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Altmetric</a:t>
            </a:r>
            <a:r>
              <a:rPr lang="en-IN" sz="1500" dirty="0">
                <a:solidFill>
                  <a:srgbClr val="000000"/>
                </a:solidFill>
                <a:ea typeface="Times New Roman" panose="02020603050405020304" pitchFamily="18" charset="0"/>
              </a:rPr>
              <a:t> Score</a:t>
            </a:r>
            <a:endParaRPr lang="en-IN" sz="15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462790"/>
              </p:ext>
            </p:extLst>
          </p:nvPr>
        </p:nvGraphicFramePr>
        <p:xfrm>
          <a:off x="113945" y="1916832"/>
          <a:ext cx="8928991" cy="470775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279584"/>
                <a:gridCol w="895871"/>
                <a:gridCol w="3055267"/>
                <a:gridCol w="1364675"/>
                <a:gridCol w="797933"/>
                <a:gridCol w="512155"/>
                <a:gridCol w="1023506"/>
              </a:tblGrid>
              <a:tr h="3311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 dirty="0" err="1">
                          <a:effectLst/>
                        </a:rPr>
                        <a:t>Altmetric</a:t>
                      </a:r>
                      <a:r>
                        <a:rPr lang="en-IN" sz="900" dirty="0">
                          <a:effectLst/>
                        </a:rPr>
                        <a:t> Score (Altmetric.com) </a:t>
                      </a:r>
                      <a:endParaRPr lang="en-IN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Altmetrics Mentions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Title of the Publication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Source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Journal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WoS Citations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Year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Publication (OA / NOA)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7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1232.5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623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Inter-group violence among early Holocene hunter-gatherers of West Turkana, Kenya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Nature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12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2016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NOA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16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21.888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63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Photocatalytic Water Splitting under Visible Light by Mixed-Valence Sn3O4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ACS Applied Materials &amp; Interfaces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40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2014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NOA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55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19.64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73</a:t>
                      </a:r>
                      <a:endParaRPr lang="en-IN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Middle Palaeolithic occupation in the Thar Desert during the Upper Pleistocene: the signature of a modern human exit out of Africa?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Quaternary Science Reviews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14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2013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NOA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16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14.45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60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The effect of inorganic carbon on microbial interactions in a biofilm </a:t>
                      </a:r>
                      <a:r>
                        <a:rPr lang="en-IN" sz="900" dirty="0" err="1">
                          <a:effectLst/>
                        </a:rPr>
                        <a:t>nitritation-anammox</a:t>
                      </a:r>
                      <a:r>
                        <a:rPr lang="en-IN" sz="900" dirty="0">
                          <a:effectLst/>
                        </a:rPr>
                        <a:t> process</a:t>
                      </a:r>
                      <a:endParaRPr lang="en-IN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Water Research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18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2015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NOA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55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10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6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Efficient reference-free adaptive artifact cancellers for impedance cardiography based remote health care monitoring systems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Springerplus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1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2016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NOA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16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10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16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A Method to Differentiate Mild Cognitive Impairment and Alzheimer in MR Images using Eigen Value Descriptors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Journal of Medical Systems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0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2016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NOA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16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8.58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18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Autophagy Protects Monocytes from Wolbachia Heat Shock Protein 60-Induced Apoptosis and Senescence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PLOS Neglected Tropical Diseases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1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2015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OA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77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7.9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21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Crystal structure of E-coli lipoprotein </a:t>
                      </a:r>
                      <a:r>
                        <a:rPr lang="en-IN" sz="900" dirty="0" err="1">
                          <a:effectLst/>
                        </a:rPr>
                        <a:t>diacylglyceryl</a:t>
                      </a:r>
                      <a:r>
                        <a:rPr lang="en-IN" sz="900" dirty="0">
                          <a:effectLst/>
                        </a:rPr>
                        <a:t> </a:t>
                      </a:r>
                      <a:r>
                        <a:rPr lang="en-IN" sz="900" dirty="0" err="1">
                          <a:effectLst/>
                        </a:rPr>
                        <a:t>transferase</a:t>
                      </a:r>
                      <a:endParaRPr lang="en-IN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Nature Communications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6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2016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OA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16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7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5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Site-specific structural dynamics of alpha-Synuclein revealed by time-resolved fluorescence spectroscopy: a review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Methods and Applications in Fluorescence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0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2016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NOA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94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7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2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Polyphenolic and phytochemical content of Cucumis sativus seeds and study on mechanism of preservation of nutritional and quality outcomes in enriched mayonnaise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International Journal of Food Science and Technology</a:t>
                      </a:r>
                      <a:endParaRPr lang="en-IN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1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2016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NOA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16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7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16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Graphene Oxides Show Angiogenic Properties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Advanced Healthcare Materials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13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2015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NOA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16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6.2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31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Ostrich expansion into India during the Late Pleistocene: Implications for continental dispersal corridors</a:t>
                      </a:r>
                      <a:endParaRPr lang="en-IN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Palaeogeography Palaeoclimatology Palaeoecology 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4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>
                          <a:effectLst/>
                        </a:rPr>
                        <a:t>2015</a:t>
                      </a:r>
                      <a:endParaRPr lang="en-IN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900" dirty="0">
                          <a:effectLst/>
                        </a:rPr>
                        <a:t>NOA</a:t>
                      </a:r>
                      <a:endParaRPr lang="en-IN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25" marR="464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50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1"/>
            <a:ext cx="8585442" cy="5643579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2200" b="1" dirty="0" smtClean="0"/>
              <a:t>Overall </a:t>
            </a:r>
            <a:r>
              <a:rPr lang="en-IN" sz="2200" b="1" dirty="0"/>
              <a:t>Top and Year wise Top Publications with the highest </a:t>
            </a:r>
            <a:r>
              <a:rPr lang="en-IN" sz="2200" b="1" dirty="0" err="1"/>
              <a:t>Altmetric</a:t>
            </a:r>
            <a:r>
              <a:rPr lang="en-IN" sz="2200" b="1" dirty="0"/>
              <a:t> </a:t>
            </a:r>
            <a:r>
              <a:rPr lang="en-IN" sz="2200" b="1" dirty="0" smtClean="0"/>
              <a:t>Score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IN" sz="1900" dirty="0" smtClean="0"/>
          </a:p>
          <a:p>
            <a:pPr marL="0" indent="0" algn="just">
              <a:buNone/>
            </a:pPr>
            <a:endParaRPr lang="en-IN" sz="19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C1CA-7253-4D87-9C02-511CCDC907CD}" type="slidenum">
              <a:rPr lang="en-IN" smtClean="0"/>
              <a:pPr/>
              <a:t>13</a:t>
            </a:fld>
            <a:endParaRPr lang="en-IN" dirty="0"/>
          </a:p>
        </p:txBody>
      </p:sp>
      <p:sp>
        <p:nvSpPr>
          <p:cNvPr id="6" name="Chevron 5"/>
          <p:cNvSpPr/>
          <p:nvPr/>
        </p:nvSpPr>
        <p:spPr>
          <a:xfrm>
            <a:off x="285720" y="142852"/>
            <a:ext cx="7845483" cy="1034562"/>
          </a:xfrm>
          <a:prstGeom prst="chevron">
            <a:avLst/>
          </a:prstGeom>
          <a:solidFill>
            <a:srgbClr val="A619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venir Book"/>
              <a:cs typeface="Avenir Book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857224" y="285728"/>
            <a:ext cx="6358482" cy="7034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3200" dirty="0" smtClean="0">
                <a:solidFill>
                  <a:srgbClr val="FFFFFF"/>
                </a:solidFill>
                <a:latin typeface="Avenir Book"/>
                <a:ea typeface="+mj-ea"/>
                <a:cs typeface="Avenir Book"/>
              </a:rPr>
              <a:t>Findings and Discussions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5720" y="5589240"/>
            <a:ext cx="882278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500" dirty="0">
                <a:solidFill>
                  <a:srgbClr val="000000"/>
                </a:solidFill>
                <a:ea typeface="Times New Roman" panose="02020603050405020304" pitchFamily="18" charset="0"/>
              </a:rPr>
              <a:t>Table-8: The Top Six Open Access (OA) Publications with the highest </a:t>
            </a:r>
            <a:r>
              <a:rPr lang="en-IN" sz="15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Altmetric</a:t>
            </a:r>
            <a:r>
              <a:rPr lang="en-IN" sz="1500" dirty="0">
                <a:solidFill>
                  <a:srgbClr val="000000"/>
                </a:solidFill>
                <a:ea typeface="Times New Roman" panose="02020603050405020304" pitchFamily="18" charset="0"/>
              </a:rPr>
              <a:t> Score</a:t>
            </a:r>
            <a:endParaRPr lang="en-IN" sz="15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271"/>
              </p:ext>
            </p:extLst>
          </p:nvPr>
        </p:nvGraphicFramePr>
        <p:xfrm>
          <a:off x="755576" y="2060850"/>
          <a:ext cx="7992887" cy="3522726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241767"/>
                <a:gridCol w="833361"/>
                <a:gridCol w="3325167"/>
                <a:gridCol w="1261322"/>
                <a:gridCol w="742352"/>
                <a:gridCol w="588918"/>
              </a:tblGrid>
              <a:tr h="357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 err="1">
                          <a:effectLst/>
                        </a:rPr>
                        <a:t>Altmetric</a:t>
                      </a:r>
                      <a:r>
                        <a:rPr lang="en-IN" sz="1200" dirty="0">
                          <a:effectLst/>
                        </a:rPr>
                        <a:t> Score (Altmetric.com) 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Altmetrics Mentions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Title of the Publication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Source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Journal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WoS Citations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Year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78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8.58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18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Autophagy Protects Monocytes from Wolbachia Heat Shock Protein 60-Induced Apoptosis and Senescence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PLOS Neglected Tropical Diseases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2015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78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7.9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21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Crystal structure of E-coli lipoprotein diacylglyceryl transferase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Nature Communications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6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2016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78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3.6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42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Nitric oxide rescues thalidomide mediated teratogenicity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Scientific Reports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21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2012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78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3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37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Apoptosis Inducing Effect of Plumbagin on Colonic Cancer Cells Depends on Expression of COX-2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PLOS One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23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2011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78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3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14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High-Level Expression of Functionally Active Dengue-2 Non-Structural Antigen 1 Production in Escherichia coli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Biomed Research International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2013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56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2.25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52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The effect of indoor office environment on the work performance, health and well-being of office workers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Journal of Environmental Health Science and Engineering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2014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448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12776"/>
            <a:ext cx="8585442" cy="5643579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2200" b="1" dirty="0" smtClean="0"/>
              <a:t>Correlation between Citations and Altmetrics </a:t>
            </a:r>
            <a:endParaRPr lang="en-IN" sz="2200" b="1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IN" sz="1900" dirty="0" smtClean="0"/>
          </a:p>
          <a:p>
            <a:pPr marL="0" indent="0" algn="just">
              <a:buNone/>
            </a:pPr>
            <a:endParaRPr lang="en-IN" sz="19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C1CA-7253-4D87-9C02-511CCDC907CD}" type="slidenum">
              <a:rPr lang="en-IN" smtClean="0"/>
              <a:pPr/>
              <a:t>14</a:t>
            </a:fld>
            <a:endParaRPr lang="en-IN" dirty="0"/>
          </a:p>
        </p:txBody>
      </p:sp>
      <p:sp>
        <p:nvSpPr>
          <p:cNvPr id="6" name="Chevron 5"/>
          <p:cNvSpPr/>
          <p:nvPr/>
        </p:nvSpPr>
        <p:spPr>
          <a:xfrm>
            <a:off x="285720" y="142852"/>
            <a:ext cx="7845483" cy="1034562"/>
          </a:xfrm>
          <a:prstGeom prst="chevron">
            <a:avLst/>
          </a:prstGeom>
          <a:solidFill>
            <a:srgbClr val="A619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venir Book"/>
              <a:cs typeface="Avenir Book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857224" y="285728"/>
            <a:ext cx="6358482" cy="7034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3200" dirty="0" smtClean="0">
                <a:solidFill>
                  <a:srgbClr val="FFFFFF"/>
                </a:solidFill>
                <a:latin typeface="Avenir Book"/>
                <a:ea typeface="+mj-ea"/>
                <a:cs typeface="Avenir Book"/>
              </a:rPr>
              <a:t>Findings and Discussions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468560" y="4220900"/>
            <a:ext cx="88227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6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Table-9: </a:t>
            </a:r>
            <a:r>
              <a:rPr lang="en-IN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The </a:t>
            </a:r>
            <a:r>
              <a:rPr lang="en-IN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Correlation between Citations and Altmetrics</a:t>
            </a:r>
            <a:endParaRPr lang="en-IN" sz="1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553472"/>
              </p:ext>
            </p:extLst>
          </p:nvPr>
        </p:nvGraphicFramePr>
        <p:xfrm>
          <a:off x="774480" y="1995860"/>
          <a:ext cx="6336704" cy="22250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184576"/>
                <a:gridCol w="115212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Correlations</a:t>
                      </a:r>
                      <a:r>
                        <a:rPr lang="en-IN" baseline="0" dirty="0" smtClean="0"/>
                        <a:t> (</a:t>
                      </a:r>
                      <a:r>
                        <a:rPr lang="en-IN" i="1" dirty="0" smtClean="0"/>
                        <a:t>p)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Citations – </a:t>
                      </a:r>
                      <a:r>
                        <a:rPr lang="en-IN" dirty="0" err="1" smtClean="0"/>
                        <a:t>Altmetric</a:t>
                      </a:r>
                      <a:r>
                        <a:rPr lang="en-IN" baseline="0" dirty="0" smtClean="0"/>
                        <a:t> Score (Altmetric.com)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0.050625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Citations – Mendeley</a:t>
                      </a:r>
                      <a:r>
                        <a:rPr lang="en-IN" baseline="0" dirty="0" smtClean="0"/>
                        <a:t> Readers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0.496387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Citations – Total Readers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0.496178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Citations – Tweets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0.063899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Citations – Total Tweets &amp; Other</a:t>
                      </a:r>
                      <a:r>
                        <a:rPr lang="en-IN" baseline="0" dirty="0" smtClean="0"/>
                        <a:t> Sources Citations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0.04822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980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320290"/>
            <a:ext cx="8585442" cy="4792439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2200" b="1" dirty="0"/>
              <a:t>Twitter Demographics and Twitter Geographic (Country) for Publications with Altmetrics</a:t>
            </a:r>
            <a:endParaRPr lang="en-IN" sz="1900" dirty="0" smtClean="0"/>
          </a:p>
          <a:p>
            <a:pPr marL="0" indent="0" algn="just">
              <a:buNone/>
            </a:pPr>
            <a:endParaRPr lang="en-IN" sz="19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C1CA-7253-4D87-9C02-511CCDC907CD}" type="slidenum">
              <a:rPr lang="en-IN" smtClean="0"/>
              <a:pPr/>
              <a:t>15</a:t>
            </a:fld>
            <a:endParaRPr lang="en-IN" dirty="0"/>
          </a:p>
        </p:txBody>
      </p:sp>
      <p:sp>
        <p:nvSpPr>
          <p:cNvPr id="6" name="Chevron 5"/>
          <p:cNvSpPr/>
          <p:nvPr/>
        </p:nvSpPr>
        <p:spPr>
          <a:xfrm>
            <a:off x="285720" y="142852"/>
            <a:ext cx="7845483" cy="1034562"/>
          </a:xfrm>
          <a:prstGeom prst="chevron">
            <a:avLst/>
          </a:prstGeom>
          <a:solidFill>
            <a:srgbClr val="A619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venir Book"/>
              <a:cs typeface="Avenir Book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857224" y="285728"/>
            <a:ext cx="6358482" cy="7034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3200" dirty="0" smtClean="0">
                <a:solidFill>
                  <a:srgbClr val="FFFFFF"/>
                </a:solidFill>
                <a:latin typeface="Avenir Book"/>
                <a:ea typeface="+mj-ea"/>
                <a:cs typeface="Avenir Book"/>
              </a:rPr>
              <a:t>Findings and Discussions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5720" y="5789564"/>
            <a:ext cx="882278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5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Table-10 </a:t>
            </a:r>
            <a:r>
              <a:rPr lang="en-IN" sz="1500" dirty="0">
                <a:solidFill>
                  <a:srgbClr val="000000"/>
                </a:solidFill>
                <a:ea typeface="Times New Roman" panose="02020603050405020304" pitchFamily="18" charset="0"/>
              </a:rPr>
              <a:t>and Chart-5: Twitter Demographics for the Publications with Altmetrics</a:t>
            </a:r>
            <a:endParaRPr lang="en-IN" sz="15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405691"/>
              </p:ext>
            </p:extLst>
          </p:nvPr>
        </p:nvGraphicFramePr>
        <p:xfrm>
          <a:off x="309050" y="2166952"/>
          <a:ext cx="4550981" cy="3573057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095075"/>
                <a:gridCol w="767308"/>
                <a:gridCol w="767308"/>
                <a:gridCol w="960645"/>
                <a:gridCol w="960645"/>
              </a:tblGrid>
              <a:tr h="9958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Category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Twitter Mentions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% of Twitter Mentions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Twitter Mentions in "NOA" Publications with Altmetrics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Twitter Mentions in "OA" Publications with Altmetrics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3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Members of the public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546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74.79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474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72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6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Science communicators (journalists, bloggers, editors)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42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5.75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32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2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41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Scientists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123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16.85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108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10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6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Practitioners (doctors, other healthcare professionals)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19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2.60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17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15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41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Total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730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100.00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631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99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2050" y="2132855"/>
            <a:ext cx="3899112" cy="35692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125112" y="6112729"/>
            <a:ext cx="88393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dirty="0" smtClean="0">
                <a:ea typeface="Calibri" panose="020F0502020204030204" pitchFamily="34" charset="0"/>
              </a:rPr>
              <a:t>Tweets </a:t>
            </a:r>
            <a:r>
              <a:rPr lang="en-IN" sz="2000" dirty="0">
                <a:ea typeface="Calibri" panose="020F0502020204030204" pitchFamily="34" charset="0"/>
              </a:rPr>
              <a:t>(74.79%) were tweeted by the members of the public, followed by scientists (16.86%)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372127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177414"/>
            <a:ext cx="8585442" cy="4935315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2200" b="1" dirty="0"/>
              <a:t>Twitter Demographics and Twitter Geographic (Country) for Publications with Altmetrics</a:t>
            </a:r>
            <a:endParaRPr lang="en-IN" sz="1900" dirty="0" smtClean="0"/>
          </a:p>
          <a:p>
            <a:pPr marL="0" indent="0" algn="just">
              <a:buNone/>
            </a:pPr>
            <a:endParaRPr lang="en-IN" sz="19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C1CA-7253-4D87-9C02-511CCDC907CD}" type="slidenum">
              <a:rPr lang="en-IN" smtClean="0"/>
              <a:pPr/>
              <a:t>16</a:t>
            </a:fld>
            <a:endParaRPr lang="en-IN" dirty="0"/>
          </a:p>
        </p:txBody>
      </p:sp>
      <p:sp>
        <p:nvSpPr>
          <p:cNvPr id="6" name="Chevron 5"/>
          <p:cNvSpPr/>
          <p:nvPr/>
        </p:nvSpPr>
        <p:spPr>
          <a:xfrm>
            <a:off x="285720" y="142852"/>
            <a:ext cx="7845483" cy="1034562"/>
          </a:xfrm>
          <a:prstGeom prst="chevron">
            <a:avLst/>
          </a:prstGeom>
          <a:solidFill>
            <a:srgbClr val="A619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venir Book"/>
              <a:cs typeface="Avenir Book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857224" y="285728"/>
            <a:ext cx="6358482" cy="7034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3200" dirty="0" smtClean="0">
                <a:solidFill>
                  <a:srgbClr val="FFFFFF"/>
                </a:solidFill>
                <a:latin typeface="Avenir Book"/>
                <a:ea typeface="+mj-ea"/>
                <a:cs typeface="Avenir Book"/>
              </a:rPr>
              <a:t>Findings and Discussions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5720" y="6534835"/>
            <a:ext cx="882278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5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Table-11: </a:t>
            </a:r>
            <a:r>
              <a:rPr lang="en-IN" sz="1500" dirty="0">
                <a:solidFill>
                  <a:srgbClr val="000000"/>
                </a:solidFill>
                <a:ea typeface="Times New Roman" panose="02020603050405020304" pitchFamily="18" charset="0"/>
              </a:rPr>
              <a:t>Twitter Geographic (Country) for the Publications with Altmetrics</a:t>
            </a:r>
            <a:endParaRPr lang="en-IN" sz="15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676162"/>
              </p:ext>
            </p:extLst>
          </p:nvPr>
        </p:nvGraphicFramePr>
        <p:xfrm>
          <a:off x="285720" y="1953960"/>
          <a:ext cx="8613590" cy="4627846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057699"/>
                <a:gridCol w="908388"/>
                <a:gridCol w="1137273"/>
                <a:gridCol w="1137273"/>
                <a:gridCol w="1137273"/>
                <a:gridCol w="954880"/>
                <a:gridCol w="1140849"/>
                <a:gridCol w="1139955"/>
              </a:tblGrid>
              <a:tr h="9113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Country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Twitter Mentions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Twitter Mentions in NOA Publications with Altmetrics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Twitter Mentions in OA Publications with Altmetrics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Country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Twitter Mentions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Twitter Mentions in NOA Publications with Altmetrics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Twitter Mentions in OA Publications with Altmetrics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Algeria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Korea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Argentina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2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2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Malaysia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2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2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Australia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12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8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4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Mexico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4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2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2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Austria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Netherlands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5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4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Bangladesh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Norway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Belgium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2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1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Oman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Brazil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Other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22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22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Canada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9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9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South Africa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Colombia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Spain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33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31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2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France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13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9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4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Sweden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6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6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Germany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13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12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Switzerland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3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3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Greece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3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3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Uganda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6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India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11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8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3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United Arab Emirates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1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Ireland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2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United Kingdom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89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68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21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Italy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United States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77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69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8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Japan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23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23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Unknown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381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337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44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5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Kenya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5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5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Venezuela, Bolivarian Republic of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1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0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1" marR="641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64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177414"/>
            <a:ext cx="8585442" cy="4935315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2200" b="1" dirty="0"/>
              <a:t>Twitter Demographics and Twitter Geographic (Country) for Publications with Altmetrics</a:t>
            </a:r>
            <a:endParaRPr lang="en-IN" sz="1900" dirty="0" smtClean="0"/>
          </a:p>
          <a:p>
            <a:pPr marL="0" indent="0" algn="just">
              <a:buNone/>
            </a:pPr>
            <a:endParaRPr lang="en-IN" sz="19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C1CA-7253-4D87-9C02-511CCDC907CD}" type="slidenum">
              <a:rPr lang="en-IN" smtClean="0"/>
              <a:pPr/>
              <a:t>17</a:t>
            </a:fld>
            <a:endParaRPr lang="en-IN" dirty="0"/>
          </a:p>
        </p:txBody>
      </p:sp>
      <p:sp>
        <p:nvSpPr>
          <p:cNvPr id="6" name="Chevron 5"/>
          <p:cNvSpPr/>
          <p:nvPr/>
        </p:nvSpPr>
        <p:spPr>
          <a:xfrm>
            <a:off x="285720" y="142852"/>
            <a:ext cx="7845483" cy="1034562"/>
          </a:xfrm>
          <a:prstGeom prst="chevron">
            <a:avLst/>
          </a:prstGeom>
          <a:solidFill>
            <a:srgbClr val="A619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venir Book"/>
              <a:cs typeface="Avenir Book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857224" y="285728"/>
            <a:ext cx="6358482" cy="7034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3200" dirty="0" smtClean="0">
                <a:solidFill>
                  <a:srgbClr val="FFFFFF"/>
                </a:solidFill>
                <a:latin typeface="Avenir Book"/>
                <a:ea typeface="+mj-ea"/>
                <a:cs typeface="Avenir Book"/>
              </a:rPr>
              <a:t>Findings and Discussions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5720" y="6534835"/>
            <a:ext cx="882278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500" dirty="0">
                <a:solidFill>
                  <a:srgbClr val="000000"/>
                </a:solidFill>
                <a:ea typeface="Times New Roman" panose="02020603050405020304" pitchFamily="18" charset="0"/>
              </a:rPr>
              <a:t>Chart-6: Display of Twitter Geographic (Country) for the Publications with Altmetrics in World Map</a:t>
            </a:r>
            <a:endParaRPr lang="en-IN" sz="1500" dirty="0"/>
          </a:p>
        </p:txBody>
      </p:sp>
      <p:pic>
        <p:nvPicPr>
          <p:cNvPr id="9" name="Picture 8" descr="C:\Users\admin\Desktop\CALIBER 2017-Article\map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12937"/>
            <a:ext cx="8064896" cy="46218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1040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12776"/>
            <a:ext cx="8585442" cy="553771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2000" dirty="0" smtClean="0"/>
              <a:t>Basic </a:t>
            </a:r>
            <a:r>
              <a:rPr lang="en-IN" sz="2000" dirty="0"/>
              <a:t>purpose of this study was to present the altmetrics landscape of scholarly research publications published from Anna University, Tamil </a:t>
            </a:r>
            <a:r>
              <a:rPr lang="en-IN" sz="2000" dirty="0" smtClean="0"/>
              <a:t>Nadu during 2011-2016.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IN" sz="20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2000" dirty="0" smtClean="0"/>
              <a:t>It </a:t>
            </a:r>
            <a:r>
              <a:rPr lang="en-IN" sz="2000" dirty="0"/>
              <a:t>was a small study </a:t>
            </a:r>
            <a:r>
              <a:rPr lang="en-IN" sz="2000" dirty="0" smtClean="0"/>
              <a:t>with a </a:t>
            </a:r>
            <a:r>
              <a:rPr lang="en-IN" sz="2000" dirty="0"/>
              <a:t>sample of only 361 articles having altmetrics data collected from </a:t>
            </a:r>
            <a:r>
              <a:rPr lang="en-IN" sz="2000" dirty="0" smtClean="0"/>
              <a:t>Altmetric.com.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IN" sz="20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2000" dirty="0"/>
              <a:t>The altmetrics coverage was very low with only 6.56% of all publications during 2011-2016</a:t>
            </a:r>
            <a:r>
              <a:rPr lang="en-IN" sz="2000" dirty="0" smtClean="0"/>
              <a:t>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IN" sz="20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2000" dirty="0"/>
              <a:t>Mendeley </a:t>
            </a:r>
            <a:r>
              <a:rPr lang="en-IN" sz="2000" dirty="0" smtClean="0"/>
              <a:t>readerships was </a:t>
            </a:r>
            <a:r>
              <a:rPr lang="en-IN" sz="2000" dirty="0"/>
              <a:t>the major part of all altmetrics mentions with 82.71</a:t>
            </a:r>
            <a:r>
              <a:rPr lang="en-IN" sz="2000" dirty="0" smtClean="0"/>
              <a:t>%.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IN" sz="20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2000" dirty="0" smtClean="0"/>
              <a:t>The “Technology” </a:t>
            </a:r>
            <a:r>
              <a:rPr lang="en-IN" sz="2000" dirty="0"/>
              <a:t>publications which has the third highest share of publications have received the highest number of altmetrics mentions (38.50</a:t>
            </a:r>
            <a:r>
              <a:rPr lang="en-IN" sz="2000" dirty="0" smtClean="0"/>
              <a:t>%).</a:t>
            </a:r>
            <a:endParaRPr lang="en-IN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C1CA-7253-4D87-9C02-511CCDC907CD}" type="slidenum">
              <a:rPr lang="en-IN" smtClean="0"/>
              <a:pPr/>
              <a:t>18</a:t>
            </a:fld>
            <a:endParaRPr lang="en-IN" dirty="0"/>
          </a:p>
        </p:txBody>
      </p:sp>
      <p:sp>
        <p:nvSpPr>
          <p:cNvPr id="6" name="Chevron 5"/>
          <p:cNvSpPr/>
          <p:nvPr/>
        </p:nvSpPr>
        <p:spPr>
          <a:xfrm>
            <a:off x="285720" y="142852"/>
            <a:ext cx="7845483" cy="1034562"/>
          </a:xfrm>
          <a:prstGeom prst="chevron">
            <a:avLst/>
          </a:prstGeom>
          <a:solidFill>
            <a:srgbClr val="A619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venir Book"/>
              <a:cs typeface="Avenir Book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857224" y="285728"/>
            <a:ext cx="6358482" cy="7034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3200" dirty="0" smtClean="0">
                <a:solidFill>
                  <a:srgbClr val="FFFFFF"/>
                </a:solidFill>
                <a:latin typeface="Avenir Book"/>
                <a:ea typeface="+mj-ea"/>
                <a:cs typeface="Avenir Book"/>
              </a:rPr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53487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12776"/>
            <a:ext cx="8585442" cy="5445224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2000" dirty="0" smtClean="0"/>
              <a:t>Life </a:t>
            </a:r>
            <a:r>
              <a:rPr lang="en-IN" sz="2000" dirty="0"/>
              <a:t>Sciences &amp; Biomedicine publications which has highest share of publications have received the second highest number of altmetrics mentions (34.70</a:t>
            </a:r>
            <a:r>
              <a:rPr lang="en-IN" sz="2000" dirty="0" smtClean="0"/>
              <a:t>%).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IN" sz="20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2000" dirty="0"/>
              <a:t>Higher altmetrics mentions for most recent publications was observed in the study</a:t>
            </a:r>
            <a:r>
              <a:rPr lang="en-IN" sz="2000" dirty="0" smtClean="0"/>
              <a:t>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IN" sz="20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2000" dirty="0" smtClean="0"/>
              <a:t>Most </a:t>
            </a:r>
            <a:r>
              <a:rPr lang="en-IN" sz="2000" dirty="0"/>
              <a:t>publications with the highest altmetrics mentions are published in not open access (NOA) </a:t>
            </a:r>
            <a:r>
              <a:rPr lang="en-IN" sz="2000" dirty="0" smtClean="0"/>
              <a:t>journals.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IN" sz="20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2000" dirty="0" smtClean="0"/>
              <a:t>Majority </a:t>
            </a:r>
            <a:r>
              <a:rPr lang="en-IN" sz="2000" dirty="0"/>
              <a:t>of tweets (74.79%) were tweeted by the members of the public for the </a:t>
            </a:r>
            <a:r>
              <a:rPr lang="en-IN" sz="2000" dirty="0" smtClean="0"/>
              <a:t>publications.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IN" sz="20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2000" dirty="0" smtClean="0"/>
              <a:t>Tweets </a:t>
            </a:r>
            <a:r>
              <a:rPr lang="en-IN" sz="2000" dirty="0"/>
              <a:t>tweeted by “Unknown” tweeters forms the major parts of all Twitter </a:t>
            </a:r>
            <a:r>
              <a:rPr lang="en-IN" sz="2000" dirty="0" smtClean="0"/>
              <a:t>mentions.</a:t>
            </a:r>
            <a:endParaRPr lang="en-IN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C1CA-7253-4D87-9C02-511CCDC907CD}" type="slidenum">
              <a:rPr lang="en-IN" smtClean="0"/>
              <a:pPr/>
              <a:t>19</a:t>
            </a:fld>
            <a:endParaRPr lang="en-IN" dirty="0"/>
          </a:p>
        </p:txBody>
      </p:sp>
      <p:sp>
        <p:nvSpPr>
          <p:cNvPr id="6" name="Chevron 5"/>
          <p:cNvSpPr/>
          <p:nvPr/>
        </p:nvSpPr>
        <p:spPr>
          <a:xfrm>
            <a:off x="285720" y="142852"/>
            <a:ext cx="7845483" cy="1034562"/>
          </a:xfrm>
          <a:prstGeom prst="chevron">
            <a:avLst/>
          </a:prstGeom>
          <a:solidFill>
            <a:srgbClr val="A619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venir Book"/>
              <a:cs typeface="Avenir Book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857224" y="285728"/>
            <a:ext cx="6358482" cy="7034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3200" dirty="0" smtClean="0">
                <a:solidFill>
                  <a:srgbClr val="FFFFFF"/>
                </a:solidFill>
                <a:latin typeface="Avenir Book"/>
                <a:ea typeface="+mj-ea"/>
                <a:cs typeface="Avenir Book"/>
              </a:rPr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132696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71566"/>
            <a:ext cx="8606760" cy="5164683"/>
          </a:xfrm>
        </p:spPr>
        <p:txBody>
          <a:bodyPr>
            <a:normAutofit/>
          </a:bodyPr>
          <a:lstStyle/>
          <a:p>
            <a:pPr lvl="1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IN" sz="2000" dirty="0" smtClean="0"/>
              <a:t>Assessment of scholarly research impact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§"/>
            </a:pPr>
            <a:endParaRPr lang="en-IN" sz="2000" dirty="0" smtClean="0"/>
          </a:p>
          <a:p>
            <a:pPr lvl="1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IN" sz="2000" dirty="0" smtClean="0"/>
              <a:t>Role of social media in scholarly communication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buNone/>
            </a:pPr>
            <a:endParaRPr lang="en-IN" sz="2000" dirty="0" smtClean="0"/>
          </a:p>
          <a:p>
            <a:pPr lvl="1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IN" sz="2000" dirty="0" smtClean="0"/>
              <a:t>“</a:t>
            </a:r>
            <a:r>
              <a:rPr lang="en-IN" sz="2000" dirty="0" err="1" smtClean="0"/>
              <a:t>Almetrics</a:t>
            </a:r>
            <a:r>
              <a:rPr lang="en-IN" sz="2000" dirty="0" smtClean="0"/>
              <a:t>” is emerging as an alternative or complementary method for research assessment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§"/>
            </a:pPr>
            <a:endParaRPr lang="en-IN" sz="2000" dirty="0" smtClean="0"/>
          </a:p>
          <a:p>
            <a:pPr lvl="1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IN" sz="2000" dirty="0" smtClean="0"/>
              <a:t>The term “altmetrics” was coined in </a:t>
            </a:r>
            <a:r>
              <a:rPr lang="en-IN" sz="2000" dirty="0"/>
              <a:t>S</a:t>
            </a:r>
            <a:r>
              <a:rPr lang="en-IN" sz="2000" dirty="0" smtClean="0"/>
              <a:t>eptember, 2010 by </a:t>
            </a:r>
            <a:r>
              <a:rPr lang="en-IN" sz="2000" dirty="0"/>
              <a:t>J</a:t>
            </a:r>
            <a:r>
              <a:rPr lang="en-IN" sz="2000" dirty="0" smtClean="0"/>
              <a:t>ason </a:t>
            </a:r>
            <a:r>
              <a:rPr lang="en-IN" sz="2000" dirty="0" err="1"/>
              <a:t>P</a:t>
            </a:r>
            <a:r>
              <a:rPr lang="en-IN" sz="2000" dirty="0" err="1" smtClean="0"/>
              <a:t>riem</a:t>
            </a:r>
            <a:r>
              <a:rPr lang="en-IN" sz="2000" dirty="0" smtClean="0"/>
              <a:t>, the then a PhD student at the School of Information and Library </a:t>
            </a:r>
            <a:r>
              <a:rPr lang="en-IN" sz="2000" dirty="0"/>
              <a:t>S</a:t>
            </a:r>
            <a:r>
              <a:rPr lang="en-IN" sz="2000" dirty="0" smtClean="0"/>
              <a:t>cience at </a:t>
            </a:r>
            <a:r>
              <a:rPr lang="en-IN" sz="2000" dirty="0"/>
              <a:t>U</a:t>
            </a:r>
            <a:r>
              <a:rPr lang="en-IN" sz="2000" dirty="0" smtClean="0"/>
              <a:t>niversity of North </a:t>
            </a:r>
            <a:r>
              <a:rPr lang="en-IN" sz="2000" dirty="0"/>
              <a:t>C</a:t>
            </a:r>
            <a:r>
              <a:rPr lang="en-IN" sz="2000" dirty="0" smtClean="0"/>
              <a:t>arolina, Chapel Hill, USA.</a:t>
            </a:r>
            <a:endParaRPr lang="en-US" sz="2000" dirty="0" smtClean="0">
              <a:solidFill>
                <a:srgbClr val="000000"/>
              </a:solidFill>
              <a:cs typeface="Avenir Book"/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Avenir Book"/>
              <a:cs typeface="Avenir Book"/>
            </a:endParaRPr>
          </a:p>
        </p:txBody>
      </p:sp>
      <p:sp>
        <p:nvSpPr>
          <p:cNvPr id="18" name="Chevron 17"/>
          <p:cNvSpPr/>
          <p:nvPr/>
        </p:nvSpPr>
        <p:spPr>
          <a:xfrm>
            <a:off x="285720" y="142852"/>
            <a:ext cx="7845483" cy="1034562"/>
          </a:xfrm>
          <a:prstGeom prst="chevron">
            <a:avLst/>
          </a:prstGeom>
          <a:solidFill>
            <a:srgbClr val="A619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venir Book"/>
              <a:cs typeface="Avenir Book"/>
            </a:endParaRPr>
          </a:p>
        </p:txBody>
      </p:sp>
      <p:sp>
        <p:nvSpPr>
          <p:cNvPr id="19" name="Title 3"/>
          <p:cNvSpPr txBox="1">
            <a:spLocks/>
          </p:cNvSpPr>
          <p:nvPr/>
        </p:nvSpPr>
        <p:spPr>
          <a:xfrm>
            <a:off x="899592" y="308413"/>
            <a:ext cx="6358482" cy="7034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Book"/>
                <a:ea typeface="+mj-ea"/>
                <a:cs typeface="Avenir Book"/>
              </a:rPr>
              <a:t>Introduction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Book"/>
              <a:ea typeface="+mj-ea"/>
              <a:cs typeface="Avenir Book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C1CA-7253-4D87-9C02-511CCDC907CD}" type="slidenum">
              <a:rPr lang="en-IN" smtClean="0"/>
              <a:pPr/>
              <a:t>2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5535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36" y="1357298"/>
            <a:ext cx="3929090" cy="1857388"/>
          </a:xfrm>
        </p:spPr>
        <p:txBody>
          <a:bodyPr>
            <a:normAutofit fontScale="90000"/>
          </a:bodyPr>
          <a:lstStyle/>
          <a:p>
            <a:r>
              <a:rPr lang="en-IN" sz="3600" dirty="0" smtClean="0"/>
              <a:t/>
            </a:r>
            <a:br>
              <a:rPr lang="en-IN" sz="3600" dirty="0" smtClean="0"/>
            </a:br>
            <a:r>
              <a:rPr lang="en-IN" sz="3600" dirty="0" smtClean="0"/>
              <a:t/>
            </a:r>
            <a:br>
              <a:rPr lang="en-IN" sz="3600" dirty="0" smtClean="0"/>
            </a:br>
            <a:r>
              <a:rPr lang="en-IN" sz="3600" dirty="0" smtClean="0"/>
              <a:t/>
            </a:r>
            <a:br>
              <a:rPr lang="en-IN" sz="3600" dirty="0" smtClean="0"/>
            </a:br>
            <a:r>
              <a:rPr lang="en-IN" sz="3600" dirty="0" smtClean="0"/>
              <a:t/>
            </a:r>
            <a:br>
              <a:rPr lang="en-IN" sz="3600" dirty="0" smtClean="0"/>
            </a:br>
            <a:r>
              <a:rPr lang="en-IN" sz="3600" dirty="0" smtClean="0"/>
              <a:t/>
            </a:r>
            <a:br>
              <a:rPr lang="en-IN" sz="3600" dirty="0" smtClean="0"/>
            </a:br>
            <a:r>
              <a:rPr lang="en-IN" sz="3600" dirty="0" smtClean="0"/>
              <a:t>"WHAT”</a:t>
            </a:r>
            <a:br>
              <a:rPr lang="en-IN" sz="3600" dirty="0" smtClean="0"/>
            </a:br>
            <a:r>
              <a:rPr lang="en-IN" sz="3600" dirty="0" smtClean="0"/>
              <a:t>Questions do you have for me?”</a:t>
            </a:r>
            <a:br>
              <a:rPr lang="en-IN" sz="3600" dirty="0" smtClean="0"/>
            </a:br>
            <a:r>
              <a:rPr lang="en-IN" sz="3600" dirty="0"/>
              <a:t/>
            </a:r>
            <a:br>
              <a:rPr lang="en-IN" sz="3600" dirty="0"/>
            </a:br>
            <a:r>
              <a:rPr lang="en-IN" sz="3600" dirty="0" smtClean="0"/>
              <a:t/>
            </a:r>
            <a:br>
              <a:rPr lang="en-IN" sz="3600" dirty="0" smtClean="0"/>
            </a:br>
            <a:r>
              <a:rPr lang="en-IN" sz="3600" dirty="0" smtClean="0"/>
              <a:t>Thank You!</a:t>
            </a:r>
            <a:endParaRPr lang="en-IN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C1CA-7253-4D87-9C02-511CCDC907CD}" type="slidenum">
              <a:rPr lang="en-IN" smtClean="0"/>
              <a:pPr/>
              <a:t>20</a:t>
            </a:fld>
            <a:endParaRPr lang="en-IN" dirty="0"/>
          </a:p>
        </p:txBody>
      </p:sp>
      <p:pic>
        <p:nvPicPr>
          <p:cNvPr id="7" name="Picture 6" descr="altmetric_circle_hires.jpg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31" t="6071" r="13559" b="23412"/>
          <a:stretch/>
        </p:blipFill>
        <p:spPr>
          <a:xfrm flipH="1">
            <a:off x="6286511" y="0"/>
            <a:ext cx="2857488" cy="6858000"/>
          </a:xfrm>
          <a:prstGeom prst="rect">
            <a:avLst/>
          </a:prstGeom>
        </p:spPr>
      </p:pic>
      <p:pic>
        <p:nvPicPr>
          <p:cNvPr id="9" name="Picture 8" descr="altmetric_circle_hires.jpg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31" t="6071" r="13559" b="23412"/>
          <a:stretch/>
        </p:blipFill>
        <p:spPr>
          <a:xfrm>
            <a:off x="0" y="0"/>
            <a:ext cx="2857488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56792"/>
            <a:ext cx="8534752" cy="504056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2000" dirty="0" smtClean="0"/>
              <a:t>To </a:t>
            </a:r>
            <a:r>
              <a:rPr lang="en-IN" sz="2000" dirty="0"/>
              <a:t>find out the density and kind of altmetrics data exist for the articles published from Anna University, Tamil Nadu during </a:t>
            </a:r>
            <a:r>
              <a:rPr lang="en-IN" sz="2000" dirty="0" smtClean="0"/>
              <a:t>2011-2016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IN" sz="2000" dirty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2000" dirty="0" smtClean="0"/>
              <a:t>To </a:t>
            </a:r>
            <a:r>
              <a:rPr lang="en-IN" sz="2000" dirty="0"/>
              <a:t>explore the presence of altmetrics for Anna University publications across broad subject </a:t>
            </a:r>
            <a:r>
              <a:rPr lang="en-IN" sz="2000" dirty="0" smtClean="0"/>
              <a:t>fields categorized </a:t>
            </a:r>
            <a:r>
              <a:rPr lang="en-IN" sz="2000" dirty="0"/>
              <a:t>in Web of </a:t>
            </a:r>
            <a:r>
              <a:rPr lang="en-IN" sz="2000" dirty="0" smtClean="0"/>
              <a:t>Science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IN" sz="2000" dirty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2000" dirty="0" smtClean="0"/>
              <a:t>To </a:t>
            </a:r>
            <a:r>
              <a:rPr lang="en-IN" sz="2000" dirty="0"/>
              <a:t>identify the differences in the presence of altmetrics in between Open and Paid </a:t>
            </a:r>
            <a:r>
              <a:rPr lang="en-IN" sz="2000" dirty="0" smtClean="0"/>
              <a:t>publications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IN" sz="2000" dirty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2000" dirty="0" smtClean="0"/>
              <a:t>To </a:t>
            </a:r>
            <a:r>
              <a:rPr lang="en-IN" sz="2000" dirty="0"/>
              <a:t>prepare a list of year wise top and overall top publications with the highest altmetrics score, and </a:t>
            </a:r>
            <a:endParaRPr lang="en-IN" sz="20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IN" sz="2000" dirty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2000" dirty="0" smtClean="0"/>
              <a:t>To </a:t>
            </a:r>
            <a:r>
              <a:rPr lang="en-IN" sz="2000" dirty="0"/>
              <a:t>know the Twitter demographic and geographic breakdown of the mentions for the </a:t>
            </a:r>
            <a:r>
              <a:rPr lang="en-IN" sz="2000" dirty="0" smtClean="0"/>
              <a:t>publications</a:t>
            </a:r>
            <a:endParaRPr lang="en-IN" sz="2000" dirty="0"/>
          </a:p>
        </p:txBody>
      </p:sp>
      <p:sp>
        <p:nvSpPr>
          <p:cNvPr id="19" name="Chevron 18"/>
          <p:cNvSpPr/>
          <p:nvPr/>
        </p:nvSpPr>
        <p:spPr>
          <a:xfrm>
            <a:off x="285720" y="142852"/>
            <a:ext cx="7845483" cy="1034562"/>
          </a:xfrm>
          <a:prstGeom prst="chevron">
            <a:avLst/>
          </a:prstGeom>
          <a:solidFill>
            <a:srgbClr val="A619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venir Book"/>
              <a:cs typeface="Avenir Book"/>
            </a:endParaRPr>
          </a:p>
        </p:txBody>
      </p:sp>
      <p:sp>
        <p:nvSpPr>
          <p:cNvPr id="20" name="Title 3"/>
          <p:cNvSpPr txBox="1">
            <a:spLocks/>
          </p:cNvSpPr>
          <p:nvPr/>
        </p:nvSpPr>
        <p:spPr>
          <a:xfrm>
            <a:off x="899592" y="280716"/>
            <a:ext cx="6480720" cy="7034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200" dirty="0">
                <a:solidFill>
                  <a:srgbClr val="FFFFFF"/>
                </a:solidFill>
                <a:latin typeface="Avenir Book"/>
                <a:cs typeface="Avenir Book"/>
              </a:rPr>
              <a:t>Objectives </a:t>
            </a:r>
            <a:r>
              <a:rPr lang="en-US" sz="3200" dirty="0" smtClean="0">
                <a:solidFill>
                  <a:srgbClr val="FFFFFF"/>
                </a:solidFill>
                <a:latin typeface="Avenir Book"/>
                <a:cs typeface="Avenir Book"/>
              </a:rPr>
              <a:t>/ </a:t>
            </a:r>
            <a:r>
              <a:rPr lang="en-US" sz="3200" dirty="0" smtClean="0">
                <a:solidFill>
                  <a:srgbClr val="FFFFFF"/>
                </a:solidFill>
                <a:latin typeface="Avenir Book"/>
                <a:ea typeface="+mj-ea"/>
                <a:cs typeface="Avenir Book"/>
              </a:rPr>
              <a:t>Research Questions 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Book"/>
              <a:ea typeface="+mj-ea"/>
              <a:cs typeface="Avenir Book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C1CA-7253-4D87-9C02-511CCDC907CD}" type="slidenum">
              <a:rPr lang="en-IN" smtClean="0"/>
              <a:pPr/>
              <a:t>3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5535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19" y="1320290"/>
            <a:ext cx="8678769" cy="5537709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IN" sz="2600" dirty="0" smtClean="0"/>
              <a:t>Sources </a:t>
            </a:r>
            <a:r>
              <a:rPr lang="en-IN" sz="2600" dirty="0"/>
              <a:t>of </a:t>
            </a:r>
            <a:r>
              <a:rPr lang="en-IN" sz="2600" dirty="0" smtClean="0"/>
              <a:t>Data </a:t>
            </a:r>
          </a:p>
          <a:p>
            <a:pPr lvl="1" algn="just">
              <a:lnSpc>
                <a:spcPct val="120000"/>
              </a:lnSpc>
            </a:pPr>
            <a:r>
              <a:rPr lang="en-IN" sz="2100" dirty="0" smtClean="0"/>
              <a:t>“Web </a:t>
            </a:r>
            <a:r>
              <a:rPr lang="en-IN" sz="2100" dirty="0"/>
              <a:t>of Science Core Collection" of Web of Science database, a </a:t>
            </a:r>
            <a:r>
              <a:rPr lang="en-IN" sz="2100" dirty="0" smtClean="0"/>
              <a:t>product of </a:t>
            </a:r>
            <a:r>
              <a:rPr lang="en-IN" sz="2100" dirty="0" err="1" smtClean="0"/>
              <a:t>Clarivate</a:t>
            </a:r>
            <a:r>
              <a:rPr lang="en-IN" sz="2100" dirty="0"/>
              <a:t> </a:t>
            </a:r>
            <a:r>
              <a:rPr lang="en-IN" sz="2100" dirty="0" smtClean="0"/>
              <a:t>Analytics </a:t>
            </a:r>
          </a:p>
          <a:p>
            <a:pPr lvl="1" algn="just">
              <a:lnSpc>
                <a:spcPct val="120000"/>
              </a:lnSpc>
            </a:pPr>
            <a:r>
              <a:rPr lang="en-IN" sz="2100" dirty="0" smtClean="0"/>
              <a:t>Altmetric.com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IN" sz="2600" dirty="0" smtClean="0"/>
              <a:t>Data Collection</a:t>
            </a:r>
          </a:p>
          <a:p>
            <a:pPr lvl="1" algn="just">
              <a:lnSpc>
                <a:spcPct val="120000"/>
              </a:lnSpc>
            </a:pPr>
            <a:r>
              <a:rPr lang="en-IN" sz="2100" dirty="0"/>
              <a:t>A total of 5056 publications, i.e. only articles published from Anna University, Tamil Nadu during 2011-2016 along with a total of 25850 </a:t>
            </a:r>
            <a:r>
              <a:rPr lang="en-IN" sz="2100" dirty="0" smtClean="0"/>
              <a:t>citations</a:t>
            </a:r>
          </a:p>
          <a:p>
            <a:pPr lvl="1" algn="just">
              <a:lnSpc>
                <a:spcPct val="120000"/>
              </a:lnSpc>
            </a:pPr>
            <a:r>
              <a:rPr lang="en-IN" sz="2100" dirty="0"/>
              <a:t>427 (8.45%) were open access (OA) and 4629 (91.55%) were not open access (NOA) </a:t>
            </a:r>
            <a:r>
              <a:rPr lang="en-IN" sz="2100" dirty="0" smtClean="0"/>
              <a:t>publications</a:t>
            </a:r>
          </a:p>
          <a:p>
            <a:pPr lvl="1" algn="just">
              <a:lnSpc>
                <a:spcPct val="120000"/>
              </a:lnSpc>
            </a:pPr>
            <a:r>
              <a:rPr lang="en-IN" sz="2100" dirty="0" smtClean="0"/>
              <a:t>Only </a:t>
            </a:r>
            <a:r>
              <a:rPr lang="en-IN" sz="2100" dirty="0"/>
              <a:t>4306 (85.17%) publications were found to have </a:t>
            </a:r>
            <a:r>
              <a:rPr lang="en-IN" sz="2100" dirty="0" smtClean="0"/>
              <a:t>DOI, and </a:t>
            </a:r>
            <a:r>
              <a:rPr lang="en-IN" sz="2100" dirty="0"/>
              <a:t>the left 750 (14.83%) publications had no </a:t>
            </a:r>
            <a:r>
              <a:rPr lang="en-IN" sz="2100" dirty="0" smtClean="0"/>
              <a:t>DOI associated with it</a:t>
            </a:r>
          </a:p>
          <a:p>
            <a:pPr lvl="1" algn="just">
              <a:lnSpc>
                <a:spcPct val="120000"/>
              </a:lnSpc>
            </a:pPr>
            <a:r>
              <a:rPr lang="en-IN" sz="2100" dirty="0"/>
              <a:t>Webometric Analyst 2.0 software was used to retrieve the altmetrics data from </a:t>
            </a:r>
            <a:r>
              <a:rPr lang="en-IN" sz="2100" dirty="0" smtClean="0"/>
              <a:t>Altmetric.com</a:t>
            </a:r>
          </a:p>
          <a:p>
            <a:pPr lvl="1" algn="just">
              <a:lnSpc>
                <a:spcPct val="120000"/>
              </a:lnSpc>
            </a:pPr>
            <a:r>
              <a:rPr lang="en-IN" sz="2100" dirty="0" smtClean="0"/>
              <a:t>Only </a:t>
            </a:r>
            <a:r>
              <a:rPr lang="en-IN" sz="2100" dirty="0"/>
              <a:t>361 publications were found to have altmetrics data as per the data retrieved from Altmetric.com which includes online readership / posts / attentions / mentions, etc. in different social media platforms and web sources available over the </a:t>
            </a:r>
            <a:r>
              <a:rPr lang="en-IN" sz="2100" dirty="0" smtClean="0"/>
              <a:t>web</a:t>
            </a:r>
          </a:p>
          <a:p>
            <a:pPr lvl="1" algn="just">
              <a:lnSpc>
                <a:spcPct val="120000"/>
              </a:lnSpc>
            </a:pPr>
            <a:r>
              <a:rPr lang="en-IN" sz="2100" dirty="0" smtClean="0"/>
              <a:t>The </a:t>
            </a:r>
            <a:r>
              <a:rPr lang="en-IN" sz="2100" dirty="0"/>
              <a:t>data for the study were searched and retrieved on Friday, </a:t>
            </a:r>
            <a:r>
              <a:rPr lang="en-IN" sz="2100" dirty="0" smtClean="0"/>
              <a:t>30/06/2017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IN" sz="2600" dirty="0" smtClean="0"/>
              <a:t>Data Analysis</a:t>
            </a:r>
          </a:p>
          <a:p>
            <a:pPr lvl="1" algn="just">
              <a:lnSpc>
                <a:spcPct val="120000"/>
              </a:lnSpc>
            </a:pPr>
            <a:r>
              <a:rPr lang="en-IN" sz="2100" dirty="0"/>
              <a:t>After all the required data collection </a:t>
            </a:r>
            <a:r>
              <a:rPr lang="en-IN" sz="2100" dirty="0" smtClean="0"/>
              <a:t>over, the </a:t>
            </a:r>
            <a:r>
              <a:rPr lang="en-IN" sz="2100" dirty="0"/>
              <a:t>data were </a:t>
            </a:r>
            <a:r>
              <a:rPr lang="en-IN" sz="2100" dirty="0" smtClean="0"/>
              <a:t>saved, calculated, interpreted and visualized in MS Excel</a:t>
            </a:r>
            <a:endParaRPr lang="en-IN" sz="21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C1CA-7253-4D87-9C02-511CCDC907CD}" type="slidenum">
              <a:rPr lang="en-IN" smtClean="0"/>
              <a:pPr/>
              <a:t>4</a:t>
            </a:fld>
            <a:endParaRPr lang="en-IN" dirty="0"/>
          </a:p>
        </p:txBody>
      </p:sp>
      <p:sp>
        <p:nvSpPr>
          <p:cNvPr id="6" name="Chevron 5"/>
          <p:cNvSpPr/>
          <p:nvPr/>
        </p:nvSpPr>
        <p:spPr>
          <a:xfrm>
            <a:off x="285720" y="142852"/>
            <a:ext cx="7845483" cy="1034562"/>
          </a:xfrm>
          <a:prstGeom prst="chevron">
            <a:avLst/>
          </a:prstGeom>
          <a:solidFill>
            <a:srgbClr val="A619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venir Book"/>
              <a:cs typeface="Avenir Book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857224" y="285728"/>
            <a:ext cx="6358482" cy="7034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Book"/>
                <a:ea typeface="+mj-ea"/>
                <a:cs typeface="Avenir Book"/>
              </a:rPr>
              <a:t>Methodology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Book"/>
              <a:ea typeface="+mj-ea"/>
              <a:cs typeface="Avenir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1"/>
            <a:ext cx="8585442" cy="550705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IN" sz="11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2200" b="1" dirty="0"/>
              <a:t>Growth of Publications and Citations of Anna University</a:t>
            </a:r>
            <a:endParaRPr lang="en-IN" sz="2200" b="1" dirty="0" smtClean="0"/>
          </a:p>
          <a:p>
            <a:pPr algn="just">
              <a:buFont typeface="Calibri" pitchFamily="34" charset="0"/>
              <a:buChar char="*"/>
            </a:pPr>
            <a:endParaRPr lang="en-IN" sz="1900" dirty="0" smtClean="0"/>
          </a:p>
          <a:p>
            <a:pPr algn="just">
              <a:buFont typeface="Calibri" pitchFamily="34" charset="0"/>
              <a:buChar char="*"/>
            </a:pPr>
            <a:endParaRPr lang="en-IN" sz="1900" dirty="0" smtClean="0"/>
          </a:p>
          <a:p>
            <a:pPr algn="just">
              <a:buFont typeface="Calibri" pitchFamily="34" charset="0"/>
              <a:buChar char="*"/>
            </a:pPr>
            <a:endParaRPr lang="en-IN" sz="1900" dirty="0" smtClean="0"/>
          </a:p>
          <a:p>
            <a:pPr algn="just">
              <a:buFont typeface="Calibri" pitchFamily="34" charset="0"/>
              <a:buChar char="*"/>
            </a:pPr>
            <a:endParaRPr lang="en-IN" sz="1900" dirty="0" smtClean="0"/>
          </a:p>
          <a:p>
            <a:pPr algn="just">
              <a:buFont typeface="Calibri" pitchFamily="34" charset="0"/>
              <a:buChar char="*"/>
            </a:pPr>
            <a:endParaRPr lang="en-IN" sz="19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C1CA-7253-4D87-9C02-511CCDC907CD}" type="slidenum">
              <a:rPr lang="en-IN" smtClean="0"/>
              <a:pPr/>
              <a:t>5</a:t>
            </a:fld>
            <a:endParaRPr lang="en-IN" dirty="0"/>
          </a:p>
        </p:txBody>
      </p:sp>
      <p:sp>
        <p:nvSpPr>
          <p:cNvPr id="6" name="Chevron 5"/>
          <p:cNvSpPr/>
          <p:nvPr/>
        </p:nvSpPr>
        <p:spPr>
          <a:xfrm>
            <a:off x="285720" y="142852"/>
            <a:ext cx="7845483" cy="1034562"/>
          </a:xfrm>
          <a:prstGeom prst="chevron">
            <a:avLst/>
          </a:prstGeom>
          <a:solidFill>
            <a:srgbClr val="A619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venir Book"/>
              <a:cs typeface="Avenir Book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857224" y="285728"/>
            <a:ext cx="6358482" cy="7034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3200" dirty="0" smtClean="0">
                <a:solidFill>
                  <a:srgbClr val="FFFFFF"/>
                </a:solidFill>
                <a:latin typeface="Avenir Book"/>
                <a:ea typeface="+mj-ea"/>
                <a:cs typeface="Avenir Book"/>
              </a:rPr>
              <a:t>Findings and Discussions</a:t>
            </a:r>
          </a:p>
        </p:txBody>
      </p:sp>
      <p:pic>
        <p:nvPicPr>
          <p:cNvPr id="11" name="Picture 10" descr="C:\Users\admin\Downloads\chart(1).jpe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1841070"/>
            <a:ext cx="4048421" cy="32403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2" name="Picture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899" y="1841070"/>
            <a:ext cx="4381263" cy="3231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2" name="Rectangle 1"/>
          <p:cNvSpPr/>
          <p:nvPr/>
        </p:nvSpPr>
        <p:spPr>
          <a:xfrm>
            <a:off x="285720" y="5109104"/>
            <a:ext cx="85854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dirty="0">
                <a:ea typeface="Calibri" panose="020F0502020204030204" pitchFamily="34" charset="0"/>
              </a:rPr>
              <a:t>Chart-1 and 2: Year wise Publications (NOA &amp; OA Publications) with Nos. of Citations of Anna University, Tamil Nadu</a:t>
            </a:r>
            <a:endParaRPr lang="en-IN" sz="1400" dirty="0"/>
          </a:p>
        </p:txBody>
      </p:sp>
      <p:sp>
        <p:nvSpPr>
          <p:cNvPr id="4" name="Rectangle 3"/>
          <p:cNvSpPr/>
          <p:nvPr/>
        </p:nvSpPr>
        <p:spPr>
          <a:xfrm>
            <a:off x="285720" y="5499700"/>
            <a:ext cx="85854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dirty="0" smtClean="0"/>
              <a:t>A </a:t>
            </a:r>
            <a:r>
              <a:rPr lang="en-IN" dirty="0"/>
              <a:t>total of 5056 publications, i.e. only articles were indexed in </a:t>
            </a:r>
            <a:r>
              <a:rPr lang="en-IN" dirty="0" err="1" smtClean="0"/>
              <a:t>WoS</a:t>
            </a:r>
            <a:r>
              <a:rPr lang="en-IN" dirty="0" smtClean="0"/>
              <a:t> published from Anna University during 2011-2016, </a:t>
            </a:r>
            <a:r>
              <a:rPr lang="en-IN" dirty="0"/>
              <a:t>having a total of 25850 </a:t>
            </a:r>
            <a:r>
              <a:rPr lang="en-IN" dirty="0" smtClean="0"/>
              <a:t>citations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dirty="0" smtClean="0"/>
              <a:t>Clearly </a:t>
            </a:r>
            <a:r>
              <a:rPr lang="en-IN" dirty="0"/>
              <a:t>visible </a:t>
            </a:r>
            <a:r>
              <a:rPr lang="en-IN" dirty="0" smtClean="0"/>
              <a:t>positive </a:t>
            </a:r>
            <a:r>
              <a:rPr lang="en-IN" dirty="0"/>
              <a:t>trend in </a:t>
            </a:r>
            <a:r>
              <a:rPr lang="en-IN" dirty="0" smtClean="0"/>
              <a:t>both growth </a:t>
            </a:r>
            <a:r>
              <a:rPr lang="en-IN" dirty="0"/>
              <a:t>of publications and </a:t>
            </a:r>
            <a:r>
              <a:rPr lang="en-IN" dirty="0" smtClean="0"/>
              <a:t>citations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dirty="0"/>
              <a:t>427 (8.45%) were (OA) and 4629 (91.55%) were (NOA) </a:t>
            </a:r>
            <a:r>
              <a:rPr lang="en-IN" dirty="0" smtClean="0"/>
              <a:t>publications</a:t>
            </a:r>
            <a:endParaRPr lang="en-IN" dirty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1"/>
            <a:ext cx="8585442" cy="550705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IN" sz="11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2200" b="1" dirty="0"/>
              <a:t>Presence of Altmetrics for Anna University Publications</a:t>
            </a:r>
            <a:endParaRPr lang="en-IN" sz="1900" dirty="0" smtClean="0"/>
          </a:p>
          <a:p>
            <a:pPr algn="just">
              <a:buFont typeface="Calibri" pitchFamily="34" charset="0"/>
              <a:buChar char="*"/>
            </a:pPr>
            <a:endParaRPr lang="en-IN" sz="1900" dirty="0" smtClean="0"/>
          </a:p>
          <a:p>
            <a:pPr algn="just">
              <a:buFont typeface="Calibri" pitchFamily="34" charset="0"/>
              <a:buChar char="*"/>
            </a:pPr>
            <a:endParaRPr lang="en-IN" sz="1900" dirty="0" smtClean="0"/>
          </a:p>
          <a:p>
            <a:pPr algn="just">
              <a:buFont typeface="Calibri" pitchFamily="34" charset="0"/>
              <a:buChar char="*"/>
            </a:pPr>
            <a:endParaRPr lang="en-IN" sz="1900" dirty="0" smtClean="0"/>
          </a:p>
          <a:p>
            <a:pPr algn="just">
              <a:buFont typeface="Calibri" pitchFamily="34" charset="0"/>
              <a:buChar char="*"/>
            </a:pPr>
            <a:endParaRPr lang="en-IN" sz="19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C1CA-7253-4D87-9C02-511CCDC907CD}" type="slidenum">
              <a:rPr lang="en-IN" smtClean="0"/>
              <a:pPr/>
              <a:t>6</a:t>
            </a:fld>
            <a:endParaRPr lang="en-IN" dirty="0"/>
          </a:p>
        </p:txBody>
      </p:sp>
      <p:sp>
        <p:nvSpPr>
          <p:cNvPr id="6" name="Chevron 5"/>
          <p:cNvSpPr/>
          <p:nvPr/>
        </p:nvSpPr>
        <p:spPr>
          <a:xfrm>
            <a:off x="285720" y="142852"/>
            <a:ext cx="7845483" cy="1034562"/>
          </a:xfrm>
          <a:prstGeom prst="chevron">
            <a:avLst/>
          </a:prstGeom>
          <a:solidFill>
            <a:srgbClr val="A619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venir Book"/>
              <a:cs typeface="Avenir Book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857224" y="285728"/>
            <a:ext cx="6358482" cy="7034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3200" dirty="0" smtClean="0">
                <a:solidFill>
                  <a:srgbClr val="FFFFFF"/>
                </a:solidFill>
                <a:latin typeface="Avenir Book"/>
                <a:ea typeface="+mj-ea"/>
                <a:cs typeface="Avenir Book"/>
              </a:rPr>
              <a:t>Findings and Discussions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285720" y="5103674"/>
            <a:ext cx="858544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dirty="0" smtClean="0"/>
              <a:t>Only 85.17</a:t>
            </a:r>
            <a:r>
              <a:rPr lang="en-IN" dirty="0"/>
              <a:t>% of publications had DOIs associated with </a:t>
            </a:r>
            <a:r>
              <a:rPr lang="en-IN" dirty="0" smtClean="0"/>
              <a:t>it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dirty="0" smtClean="0"/>
              <a:t>Unique </a:t>
            </a:r>
            <a:r>
              <a:rPr lang="en-IN" dirty="0"/>
              <a:t>identifiers like DOI, PubMed ID, </a:t>
            </a:r>
            <a:r>
              <a:rPr lang="en-IN" dirty="0" err="1"/>
              <a:t>arXiv</a:t>
            </a:r>
            <a:r>
              <a:rPr lang="en-IN" dirty="0"/>
              <a:t> ID, etc. of published article is necessary to retrieve altmetrics data from Altmetric.com</a:t>
            </a:r>
            <a:endParaRPr lang="en-IN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dirty="0" smtClean="0"/>
              <a:t>Only </a:t>
            </a:r>
            <a:r>
              <a:rPr lang="en-IN" dirty="0"/>
              <a:t>7.14% of all publications collected from </a:t>
            </a:r>
            <a:r>
              <a:rPr lang="en-IN" dirty="0" err="1"/>
              <a:t>WoS</a:t>
            </a:r>
            <a:r>
              <a:rPr lang="en-IN" dirty="0"/>
              <a:t> had some kind of altmetrics </a:t>
            </a:r>
            <a:r>
              <a:rPr lang="en-IN" dirty="0" smtClean="0"/>
              <a:t>data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dirty="0" smtClean="0"/>
              <a:t>Altmetric.com </a:t>
            </a:r>
            <a:r>
              <a:rPr lang="en-IN" dirty="0"/>
              <a:t>has the most extensive tracked sources for altmetrics data collection in comparison to </a:t>
            </a:r>
            <a:r>
              <a:rPr lang="en-IN" dirty="0" smtClean="0"/>
              <a:t>others altmetrics data providers available in the market. </a:t>
            </a:r>
            <a:endParaRPr lang="en-IN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259011"/>
              </p:ext>
            </p:extLst>
          </p:nvPr>
        </p:nvGraphicFramePr>
        <p:xfrm>
          <a:off x="285720" y="1916832"/>
          <a:ext cx="8585439" cy="2837308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772289"/>
                <a:gridCol w="772289"/>
                <a:gridCol w="772289"/>
                <a:gridCol w="772289"/>
                <a:gridCol w="772289"/>
                <a:gridCol w="772289"/>
                <a:gridCol w="772289"/>
                <a:gridCol w="772289"/>
                <a:gridCol w="817419"/>
                <a:gridCol w="817419"/>
                <a:gridCol w="772289"/>
              </a:tblGrid>
              <a:tr h="29351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 dirty="0">
                          <a:effectLst/>
                        </a:rPr>
                        <a:t>Year</a:t>
                      </a:r>
                      <a:endParaRPr lang="en-IN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Total Publications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NOA Publications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OA Publications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46021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Publications in WoS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Publications with DOI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Publications with Altmetrics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% of Yearly Publications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Publications in WoS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Publications with DOI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Publications with Altmetrics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Publications in WoS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Publications with DOI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Publications with Altmetrics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51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2011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548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442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12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2.19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500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411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10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48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31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2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51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2012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620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518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 dirty="0">
                          <a:effectLst/>
                        </a:rPr>
                        <a:t>28</a:t>
                      </a:r>
                      <a:endParaRPr lang="en-IN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4.52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581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489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22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39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29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6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51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2013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763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642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34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4.46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724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615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30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39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27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4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51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2014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918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791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86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9.37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845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728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77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73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63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9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51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2015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1081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930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94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8.70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985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856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75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96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74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19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51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2016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1126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983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107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9.50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 dirty="0">
                          <a:effectLst/>
                        </a:rPr>
                        <a:t>994</a:t>
                      </a:r>
                      <a:endParaRPr lang="en-IN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862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93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132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121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14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5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Total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5056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 dirty="0">
                          <a:effectLst/>
                        </a:rPr>
                        <a:t>4306</a:t>
                      </a:r>
                      <a:endParaRPr lang="en-IN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361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7.14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4629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3961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307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427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345</a:t>
                      </a:r>
                      <a:endParaRPr lang="en-IN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 dirty="0">
                          <a:effectLst/>
                        </a:rPr>
                        <a:t>54</a:t>
                      </a:r>
                      <a:endParaRPr lang="en-IN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85720" y="4703119"/>
            <a:ext cx="858544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500" dirty="0">
                <a:solidFill>
                  <a:srgbClr val="000000"/>
                </a:solidFill>
                <a:ea typeface="Times New Roman" panose="02020603050405020304" pitchFamily="18" charset="0"/>
              </a:rPr>
              <a:t>Table-1: Altmetrics coverage of Anna University Publications</a:t>
            </a:r>
            <a:endParaRPr lang="en-IN" sz="1500" dirty="0"/>
          </a:p>
        </p:txBody>
      </p:sp>
    </p:spTree>
    <p:extLst>
      <p:ext uri="{BB962C8B-B14F-4D97-AF65-F5344CB8AC3E}">
        <p14:creationId xmlns:p14="http://schemas.microsoft.com/office/powerpoint/2010/main" val="127606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1"/>
            <a:ext cx="8585442" cy="550705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IN" sz="11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2200" b="1" dirty="0"/>
              <a:t>Presence of Altmetrics for Anna University Publications</a:t>
            </a:r>
            <a:endParaRPr lang="en-IN" sz="1900" dirty="0" smtClean="0"/>
          </a:p>
          <a:p>
            <a:pPr algn="just">
              <a:buFont typeface="Calibri" pitchFamily="34" charset="0"/>
              <a:buChar char="*"/>
            </a:pPr>
            <a:endParaRPr lang="en-IN" sz="1900" dirty="0" smtClean="0"/>
          </a:p>
          <a:p>
            <a:pPr algn="just">
              <a:buFont typeface="Calibri" pitchFamily="34" charset="0"/>
              <a:buChar char="*"/>
            </a:pPr>
            <a:endParaRPr lang="en-IN" sz="1900" dirty="0" smtClean="0"/>
          </a:p>
          <a:p>
            <a:pPr algn="just">
              <a:buFont typeface="Calibri" pitchFamily="34" charset="0"/>
              <a:buChar char="*"/>
            </a:pPr>
            <a:endParaRPr lang="en-IN" sz="1900" dirty="0" smtClean="0"/>
          </a:p>
          <a:p>
            <a:pPr algn="just">
              <a:buFont typeface="Calibri" pitchFamily="34" charset="0"/>
              <a:buChar char="*"/>
            </a:pPr>
            <a:endParaRPr lang="en-IN" sz="19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C1CA-7253-4D87-9C02-511CCDC907CD}" type="slidenum">
              <a:rPr lang="en-IN" smtClean="0"/>
              <a:pPr/>
              <a:t>7</a:t>
            </a:fld>
            <a:endParaRPr lang="en-IN" dirty="0"/>
          </a:p>
        </p:txBody>
      </p:sp>
      <p:sp>
        <p:nvSpPr>
          <p:cNvPr id="6" name="Chevron 5"/>
          <p:cNvSpPr/>
          <p:nvPr/>
        </p:nvSpPr>
        <p:spPr>
          <a:xfrm>
            <a:off x="285720" y="142852"/>
            <a:ext cx="7845483" cy="1034562"/>
          </a:xfrm>
          <a:prstGeom prst="chevron">
            <a:avLst/>
          </a:prstGeom>
          <a:solidFill>
            <a:srgbClr val="A619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venir Book"/>
              <a:cs typeface="Avenir Book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857224" y="285728"/>
            <a:ext cx="6358482" cy="7034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3200" dirty="0" smtClean="0">
                <a:solidFill>
                  <a:srgbClr val="FFFFFF"/>
                </a:solidFill>
                <a:latin typeface="Avenir Book"/>
                <a:ea typeface="+mj-ea"/>
                <a:cs typeface="Avenir Book"/>
              </a:rPr>
              <a:t>Findings and Discussions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285720" y="5389324"/>
            <a:ext cx="85854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dirty="0" smtClean="0"/>
              <a:t>The </a:t>
            </a:r>
            <a:r>
              <a:rPr lang="en-IN" dirty="0"/>
              <a:t>presence of altmetrics for publications was mostly varied from each </a:t>
            </a:r>
            <a:r>
              <a:rPr lang="en-IN" dirty="0" smtClean="0"/>
              <a:t>source.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dirty="0"/>
              <a:t>Around 82.71% of all mentions </a:t>
            </a:r>
            <a:r>
              <a:rPr lang="en-IN" dirty="0" smtClean="0"/>
              <a:t>were </a:t>
            </a:r>
            <a:r>
              <a:rPr lang="en-IN" dirty="0"/>
              <a:t>from Mendeley, followed by Twitter (12.2%) and News posts 1.9% </a:t>
            </a:r>
            <a:r>
              <a:rPr lang="en-IN" dirty="0" smtClean="0"/>
              <a:t>respectively. </a:t>
            </a:r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>
            <a:off x="285720" y="5029152"/>
            <a:ext cx="858544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500" dirty="0">
                <a:solidFill>
                  <a:srgbClr val="000000"/>
                </a:solidFill>
                <a:ea typeface="Times New Roman" panose="02020603050405020304" pitchFamily="18" charset="0"/>
              </a:rPr>
              <a:t>Table-2 and Chart-3: Altmetrics Mentions by Sources for Publications with Altmetrics</a:t>
            </a:r>
            <a:endParaRPr lang="en-IN" sz="15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739498"/>
              </p:ext>
            </p:extLst>
          </p:nvPr>
        </p:nvGraphicFramePr>
        <p:xfrm>
          <a:off x="285720" y="1916828"/>
          <a:ext cx="4286280" cy="3112322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875615"/>
                <a:gridCol w="1011352"/>
                <a:gridCol w="1188672"/>
                <a:gridCol w="1210641"/>
              </a:tblGrid>
              <a:tr h="82589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Source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Mentions in Publications with Altmetrics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Mentions in "NOA" Publications with Altmetrics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Mentions in "OA" Publications with Altmetrics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4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Mendeley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4962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4065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897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4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CiteULike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3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4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Blogs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27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26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4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News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112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112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0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4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Twitter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730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631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99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4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Reddit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3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3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0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4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Facebook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86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77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9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4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Wikipedia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24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22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4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Google+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52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50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4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Total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5999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4988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1011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9" descr="C:\Users\admin\Downloads\chart.jpe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916831"/>
            <a:ext cx="4032448" cy="31123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2549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1"/>
            <a:ext cx="8585442" cy="5643579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2200" b="1" dirty="0" smtClean="0"/>
              <a:t>Presence </a:t>
            </a:r>
            <a:r>
              <a:rPr lang="en-IN" sz="2200" b="1" dirty="0"/>
              <a:t>of Altmetrics for Anna University Publications</a:t>
            </a:r>
            <a:endParaRPr lang="en-IN" sz="1900" dirty="0" smtClean="0"/>
          </a:p>
          <a:p>
            <a:pPr algn="just">
              <a:buFont typeface="Calibri" pitchFamily="34" charset="0"/>
              <a:buChar char="*"/>
            </a:pPr>
            <a:endParaRPr lang="en-IN" sz="1900" dirty="0" smtClean="0"/>
          </a:p>
          <a:p>
            <a:pPr algn="just">
              <a:buFont typeface="Calibri" pitchFamily="34" charset="0"/>
              <a:buChar char="*"/>
            </a:pPr>
            <a:endParaRPr lang="en-IN" sz="1900" dirty="0" smtClean="0"/>
          </a:p>
          <a:p>
            <a:pPr algn="just">
              <a:buFont typeface="Calibri" pitchFamily="34" charset="0"/>
              <a:buChar char="*"/>
            </a:pPr>
            <a:endParaRPr lang="en-IN" sz="1900" dirty="0" smtClean="0"/>
          </a:p>
          <a:p>
            <a:pPr algn="just">
              <a:buFont typeface="Calibri" pitchFamily="34" charset="0"/>
              <a:buChar char="*"/>
            </a:pPr>
            <a:endParaRPr lang="en-IN" sz="19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C1CA-7253-4D87-9C02-511CCDC907CD}" type="slidenum">
              <a:rPr lang="en-IN" smtClean="0"/>
              <a:pPr/>
              <a:t>8</a:t>
            </a:fld>
            <a:endParaRPr lang="en-IN" dirty="0"/>
          </a:p>
        </p:txBody>
      </p:sp>
      <p:sp>
        <p:nvSpPr>
          <p:cNvPr id="6" name="Chevron 5"/>
          <p:cNvSpPr/>
          <p:nvPr/>
        </p:nvSpPr>
        <p:spPr>
          <a:xfrm>
            <a:off x="285720" y="142852"/>
            <a:ext cx="7845483" cy="1034562"/>
          </a:xfrm>
          <a:prstGeom prst="chevron">
            <a:avLst/>
          </a:prstGeom>
          <a:solidFill>
            <a:srgbClr val="A619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venir Book"/>
              <a:cs typeface="Avenir Book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857224" y="285728"/>
            <a:ext cx="6358482" cy="7034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3200" dirty="0" smtClean="0">
                <a:solidFill>
                  <a:srgbClr val="FFFFFF"/>
                </a:solidFill>
                <a:latin typeface="Avenir Book"/>
                <a:ea typeface="+mj-ea"/>
                <a:cs typeface="Avenir Book"/>
              </a:rPr>
              <a:t>Findings and Discussions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995890"/>
              </p:ext>
            </p:extLst>
          </p:nvPr>
        </p:nvGraphicFramePr>
        <p:xfrm>
          <a:off x="306933" y="1628800"/>
          <a:ext cx="7826084" cy="1565656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565924"/>
                <a:gridCol w="855623"/>
                <a:gridCol w="893519"/>
                <a:gridCol w="575186"/>
                <a:gridCol w="565924"/>
                <a:gridCol w="677930"/>
                <a:gridCol w="631611"/>
                <a:gridCol w="837096"/>
                <a:gridCol w="884255"/>
                <a:gridCol w="773092"/>
                <a:gridCol w="565924"/>
              </a:tblGrid>
              <a:tr h="90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Year 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Mendeley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CiteULike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Blogs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News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Twitter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Reddit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Facebook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Wikipedia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Google+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Total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2011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346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0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0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0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7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0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4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0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358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2012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721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0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0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0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29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0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10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763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2013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614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0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34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0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6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0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658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2014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1258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0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90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0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23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1377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2015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1089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144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17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1259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2016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934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0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22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109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426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29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15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48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1584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Total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4962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3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27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112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730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3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86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24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52</a:t>
                      </a:r>
                      <a:endParaRPr lang="en-IN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5999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285719" y="3174758"/>
            <a:ext cx="784548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500" dirty="0">
                <a:solidFill>
                  <a:srgbClr val="000000"/>
                </a:solidFill>
                <a:ea typeface="Times New Roman" panose="02020603050405020304" pitchFamily="18" charset="0"/>
              </a:rPr>
              <a:t>Table-3: Altmetrics Mentions by Sources on Year wise Publications</a:t>
            </a:r>
            <a:endParaRPr lang="en-IN" sz="1500" dirty="0"/>
          </a:p>
        </p:txBody>
      </p:sp>
      <p:pic>
        <p:nvPicPr>
          <p:cNvPr id="12" name="Picture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534930"/>
            <a:ext cx="5112568" cy="30268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3" name="Rectangle 12"/>
          <p:cNvSpPr/>
          <p:nvPr/>
        </p:nvSpPr>
        <p:spPr>
          <a:xfrm>
            <a:off x="1619672" y="6506570"/>
            <a:ext cx="547260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5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Chart-4: Altmetrics Mentions by Sources on Year wise Publications</a:t>
            </a:r>
            <a:endParaRPr lang="en-IN" sz="15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49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1"/>
            <a:ext cx="8585442" cy="5643579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endParaRPr lang="en-IN" sz="11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N" sz="2200" b="1" dirty="0"/>
              <a:t>Presence of Altmetrics across Subject Fields (</a:t>
            </a:r>
            <a:r>
              <a:rPr lang="en-IN" sz="2200" b="1" dirty="0" err="1"/>
              <a:t>WoS</a:t>
            </a:r>
            <a:r>
              <a:rPr lang="en-IN" sz="2200" b="1" dirty="0"/>
              <a:t> - Broad Subject Categories)</a:t>
            </a:r>
            <a:endParaRPr lang="en-IN" sz="1900" dirty="0" smtClean="0"/>
          </a:p>
          <a:p>
            <a:pPr algn="just">
              <a:buFont typeface="Calibri" pitchFamily="34" charset="0"/>
              <a:buChar char="*"/>
            </a:pPr>
            <a:endParaRPr lang="en-IN" sz="1900" dirty="0" smtClean="0"/>
          </a:p>
          <a:p>
            <a:pPr algn="just">
              <a:buFont typeface="Calibri" pitchFamily="34" charset="0"/>
              <a:buChar char="*"/>
            </a:pPr>
            <a:endParaRPr lang="en-IN" sz="1900" dirty="0" smtClean="0"/>
          </a:p>
          <a:p>
            <a:pPr marL="0" indent="0" algn="just">
              <a:buNone/>
            </a:pPr>
            <a:endParaRPr lang="en-IN" sz="1900" dirty="0" smtClean="0"/>
          </a:p>
          <a:p>
            <a:pPr marL="0" indent="0" algn="just">
              <a:buNone/>
            </a:pPr>
            <a:endParaRPr lang="en-IN" sz="1900" dirty="0"/>
          </a:p>
          <a:p>
            <a:pPr marL="0" indent="0" algn="just">
              <a:buNone/>
            </a:pPr>
            <a:endParaRPr lang="en-IN" sz="1900" dirty="0" smtClean="0"/>
          </a:p>
          <a:p>
            <a:pPr marL="0" indent="0" algn="just">
              <a:buNone/>
            </a:pPr>
            <a:endParaRPr lang="en-IN" sz="1900" dirty="0"/>
          </a:p>
          <a:p>
            <a:pPr marL="0" indent="0" algn="just">
              <a:buNone/>
            </a:pPr>
            <a:endParaRPr lang="en-IN" sz="1900" dirty="0" smtClean="0"/>
          </a:p>
          <a:p>
            <a:pPr marL="0" indent="0" algn="just">
              <a:buNone/>
            </a:pPr>
            <a:endParaRPr lang="en-IN" sz="1900" dirty="0"/>
          </a:p>
          <a:p>
            <a:pPr marL="0" indent="0" algn="just">
              <a:buNone/>
            </a:pPr>
            <a:endParaRPr lang="en-IN" sz="1900" dirty="0" smtClean="0"/>
          </a:p>
          <a:p>
            <a:pPr marL="0" indent="0" algn="just">
              <a:buNone/>
            </a:pPr>
            <a:endParaRPr lang="en-IN" sz="1900" dirty="0"/>
          </a:p>
          <a:p>
            <a:pPr marL="0" indent="0" algn="just">
              <a:buNone/>
            </a:pPr>
            <a:endParaRPr lang="en-IN" sz="1900" dirty="0" smtClean="0"/>
          </a:p>
          <a:p>
            <a:pPr marL="0" indent="0" algn="just">
              <a:buNone/>
            </a:pPr>
            <a:endParaRPr lang="en-IN" sz="1900" dirty="0"/>
          </a:p>
          <a:p>
            <a:pPr marL="0" indent="0" algn="just">
              <a:buNone/>
            </a:pPr>
            <a:endParaRPr lang="en-IN" sz="1900" dirty="0" smtClean="0"/>
          </a:p>
          <a:p>
            <a:pPr algn="just"/>
            <a:endParaRPr lang="en-IN" sz="1900" dirty="0" smtClean="0"/>
          </a:p>
          <a:p>
            <a:pPr algn="just"/>
            <a:endParaRPr lang="en-IN" sz="1900" dirty="0" smtClean="0"/>
          </a:p>
          <a:p>
            <a:pPr algn="just"/>
            <a:r>
              <a:rPr lang="en-IN" sz="1900" dirty="0" smtClean="0"/>
              <a:t>Technology </a:t>
            </a:r>
            <a:r>
              <a:rPr lang="en-IN" sz="1900" dirty="0"/>
              <a:t>publications have received the highest number of altmetrics mentions (38.50%), followed by Life Sciences &amp; Biomedicine (34.70%) and Physical Sciences (23.61%) respectively.</a:t>
            </a:r>
            <a:endParaRPr lang="en-IN" sz="19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C1CA-7253-4D87-9C02-511CCDC907CD}" type="slidenum">
              <a:rPr lang="en-IN" smtClean="0"/>
              <a:pPr/>
              <a:t>9</a:t>
            </a:fld>
            <a:endParaRPr lang="en-IN" dirty="0"/>
          </a:p>
        </p:txBody>
      </p:sp>
      <p:sp>
        <p:nvSpPr>
          <p:cNvPr id="6" name="Chevron 5"/>
          <p:cNvSpPr/>
          <p:nvPr/>
        </p:nvSpPr>
        <p:spPr>
          <a:xfrm>
            <a:off x="285720" y="142852"/>
            <a:ext cx="7845483" cy="1034562"/>
          </a:xfrm>
          <a:prstGeom prst="chevron">
            <a:avLst/>
          </a:prstGeom>
          <a:solidFill>
            <a:srgbClr val="A619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venir Book"/>
              <a:cs typeface="Avenir Book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857224" y="285728"/>
            <a:ext cx="6358482" cy="7034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US" sz="3200" dirty="0" smtClean="0">
                <a:solidFill>
                  <a:srgbClr val="FFFFFF"/>
                </a:solidFill>
                <a:latin typeface="Avenir Book"/>
                <a:ea typeface="+mj-ea"/>
                <a:cs typeface="Avenir Book"/>
              </a:rPr>
              <a:t>Findings and Discussions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556133" y="1916832"/>
            <a:ext cx="858544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dirty="0" smtClean="0"/>
              <a:t>361 </a:t>
            </a:r>
            <a:r>
              <a:rPr lang="en-IN" dirty="0"/>
              <a:t>publications were grouped </a:t>
            </a:r>
            <a:r>
              <a:rPr lang="en-IN" dirty="0" smtClean="0"/>
              <a:t>under </a:t>
            </a:r>
            <a:r>
              <a:rPr lang="en-IN" dirty="0"/>
              <a:t>the five </a:t>
            </a:r>
            <a:r>
              <a:rPr lang="en-IN" dirty="0" err="1" smtClean="0"/>
              <a:t>WoS</a:t>
            </a:r>
            <a:r>
              <a:rPr lang="en-IN" dirty="0" smtClean="0"/>
              <a:t>-Broad </a:t>
            </a:r>
            <a:r>
              <a:rPr lang="en-IN" dirty="0"/>
              <a:t>subject </a:t>
            </a:r>
            <a:r>
              <a:rPr lang="en-IN" dirty="0" smtClean="0"/>
              <a:t>categories: </a:t>
            </a:r>
            <a:r>
              <a:rPr lang="en-IN" b="1" dirty="0"/>
              <a:t>Life Sciences &amp; Biomedicine, Physical Sciences, Technology, Arts &amp; Humanities, </a:t>
            </a:r>
            <a:r>
              <a:rPr lang="en-IN" dirty="0"/>
              <a:t>and</a:t>
            </a:r>
            <a:r>
              <a:rPr lang="en-IN" b="1" dirty="0"/>
              <a:t> Social Sciences</a:t>
            </a:r>
            <a:r>
              <a:rPr lang="en-IN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dirty="0" smtClean="0"/>
              <a:t>No </a:t>
            </a:r>
            <a:r>
              <a:rPr lang="en-IN" dirty="0"/>
              <a:t>publications </a:t>
            </a:r>
            <a:r>
              <a:rPr lang="en-IN" dirty="0" smtClean="0"/>
              <a:t>in </a:t>
            </a:r>
            <a:r>
              <a:rPr lang="en-IN" dirty="0"/>
              <a:t>the subject category of Arts &amp; Humanities published from Anna University having any altmetrics mentions </a:t>
            </a:r>
            <a:r>
              <a:rPr lang="en-IN" dirty="0" smtClean="0"/>
              <a:t>during the studied period of 2011-2016.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dirty="0"/>
              <a:t>234 publications were </a:t>
            </a:r>
            <a:r>
              <a:rPr lang="en-IN" dirty="0" smtClean="0"/>
              <a:t>from </a:t>
            </a:r>
            <a:r>
              <a:rPr lang="en-IN" dirty="0"/>
              <a:t>one specific subject area, 73 and 10 publications were from two and three subject areas </a:t>
            </a:r>
            <a:r>
              <a:rPr lang="en-IN" dirty="0" smtClean="0"/>
              <a:t>respectively.</a:t>
            </a:r>
            <a:endParaRPr lang="en-IN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817975"/>
              </p:ext>
            </p:extLst>
          </p:nvPr>
        </p:nvGraphicFramePr>
        <p:xfrm>
          <a:off x="683567" y="3958559"/>
          <a:ext cx="8187595" cy="170268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923743"/>
                <a:gridCol w="949113"/>
                <a:gridCol w="949113"/>
                <a:gridCol w="832713"/>
                <a:gridCol w="832713"/>
                <a:gridCol w="1007314"/>
                <a:gridCol w="832713"/>
                <a:gridCol w="1027460"/>
                <a:gridCol w="832713"/>
              </a:tblGrid>
              <a:tr h="5108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 dirty="0" err="1">
                          <a:effectLst/>
                        </a:rPr>
                        <a:t>WoS</a:t>
                      </a:r>
                      <a:r>
                        <a:rPr lang="en-IN" sz="1000" dirty="0">
                          <a:effectLst/>
                        </a:rPr>
                        <a:t>-Broad Subject categories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 dirty="0">
                          <a:effectLst/>
                        </a:rPr>
                        <a:t>Nos. of Publications with Altmetrics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% of Publications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 dirty="0">
                          <a:effectLst/>
                        </a:rPr>
                        <a:t>Altmetrics Mentions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% of Altmetrics Mentions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Nos. "NOA" Publications with Altmetrics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Altmetrics Mentions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Nos. of "OA" Publications with Altmetrics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Altmetrics Mentions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Life Sciences &amp; Biomedicine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160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35.71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2580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34.70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138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2039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22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 dirty="0">
                          <a:effectLst/>
                        </a:rPr>
                        <a:t>541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Physical Sciences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144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32.14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1756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23.61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130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1669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14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87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Technology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137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30.58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2863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38.50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115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2309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22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554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Social Sciences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7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1.56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237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3.19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7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237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Total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 dirty="0">
                          <a:effectLst/>
                        </a:rPr>
                        <a:t>448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100.00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7436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 dirty="0">
                          <a:effectLst/>
                        </a:rPr>
                        <a:t>100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390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6254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>
                          <a:effectLst/>
                        </a:rPr>
                        <a:t>58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000" dirty="0">
                          <a:effectLst/>
                        </a:rPr>
                        <a:t>1182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285720" y="5661248"/>
            <a:ext cx="882278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500" dirty="0">
                <a:solidFill>
                  <a:srgbClr val="000000"/>
                </a:solidFill>
                <a:ea typeface="Times New Roman" panose="02020603050405020304" pitchFamily="18" charset="0"/>
              </a:rPr>
              <a:t>Table-4: Number of Publications with Altmetrics and Altmetrics Mentions across </a:t>
            </a:r>
            <a:r>
              <a:rPr lang="en-IN" sz="15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WoS</a:t>
            </a:r>
            <a:r>
              <a:rPr lang="en-IN" sz="1500" dirty="0">
                <a:solidFill>
                  <a:srgbClr val="000000"/>
                </a:solidFill>
                <a:ea typeface="Times New Roman" panose="02020603050405020304" pitchFamily="18" charset="0"/>
              </a:rPr>
              <a:t> - Broad Subject categories</a:t>
            </a:r>
            <a:endParaRPr lang="en-IN" sz="1500" dirty="0"/>
          </a:p>
        </p:txBody>
      </p:sp>
    </p:spTree>
    <p:extLst>
      <p:ext uri="{BB962C8B-B14F-4D97-AF65-F5344CB8AC3E}">
        <p14:creationId xmlns:p14="http://schemas.microsoft.com/office/powerpoint/2010/main" val="78643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3448</TotalTime>
  <Words>2519</Words>
  <Application>Microsoft Office PowerPoint</Application>
  <PresentationFormat>On-screen Show (4:3)</PresentationFormat>
  <Paragraphs>868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Avenir Book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"WHAT” Questions do you have for me?”   Thank You!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618</cp:revision>
  <dcterms:created xsi:type="dcterms:W3CDTF">2015-05-12T11:29:53Z</dcterms:created>
  <dcterms:modified xsi:type="dcterms:W3CDTF">2017-08-03T06:49:53Z</dcterms:modified>
</cp:coreProperties>
</file>