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8" r:id="rId3"/>
    <p:sldId id="273" r:id="rId4"/>
    <p:sldId id="259" r:id="rId5"/>
    <p:sldId id="261" r:id="rId6"/>
    <p:sldId id="274" r:id="rId7"/>
    <p:sldId id="262" r:id="rId8"/>
    <p:sldId id="272" r:id="rId9"/>
    <p:sldId id="263" r:id="rId10"/>
    <p:sldId id="264" r:id="rId11"/>
    <p:sldId id="265" r:id="rId12"/>
    <p:sldId id="275"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EE1B32-437E-4A5D-A8AC-1A578FD8526A}" type="datetimeFigureOut">
              <a:rPr lang="en-US" smtClean="0"/>
              <a:pPr/>
              <a:t>7/27/2017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A2DB95-26C1-4839-8803-57C3BA947E06}" type="slidenum">
              <a:rPr lang="en-US" smtClean="0"/>
              <a:pPr/>
              <a:t>‹#›</a:t>
            </a:fld>
            <a:endParaRPr lang="en-US"/>
          </a:p>
        </p:txBody>
      </p:sp>
    </p:spTree>
    <p:extLst>
      <p:ext uri="{BB962C8B-B14F-4D97-AF65-F5344CB8AC3E}">
        <p14:creationId xmlns:p14="http://schemas.microsoft.com/office/powerpoint/2010/main" val="125735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A2DB95-26C1-4839-8803-57C3BA947E06}"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B3F364F-5FF2-4F2A-86C5-A9CA25D38270}" type="datetimeFigureOut">
              <a:rPr lang="en-US" smtClean="0"/>
              <a:pPr/>
              <a:t>7/27/2017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4976977-8626-4CA6-A23E-EC03549D2A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3F364F-5FF2-4F2A-86C5-A9CA25D38270}" type="datetimeFigureOut">
              <a:rPr lang="en-US" smtClean="0"/>
              <a:pPr/>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76977-8626-4CA6-A23E-EC03549D2A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3F364F-5FF2-4F2A-86C5-A9CA25D38270}" type="datetimeFigureOut">
              <a:rPr lang="en-US" smtClean="0"/>
              <a:pPr/>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76977-8626-4CA6-A23E-EC03549D2A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B3F364F-5FF2-4F2A-86C5-A9CA25D38270}" type="datetimeFigureOut">
              <a:rPr lang="en-US" smtClean="0"/>
              <a:pPr/>
              <a:t>7/27/2017</a:t>
            </a:fld>
            <a:endParaRPr lang="en-US"/>
          </a:p>
        </p:txBody>
      </p:sp>
      <p:sp>
        <p:nvSpPr>
          <p:cNvPr id="9" name="Slide Number Placeholder 8"/>
          <p:cNvSpPr>
            <a:spLocks noGrp="1"/>
          </p:cNvSpPr>
          <p:nvPr>
            <p:ph type="sldNum" sz="quarter" idx="15"/>
          </p:nvPr>
        </p:nvSpPr>
        <p:spPr/>
        <p:txBody>
          <a:bodyPr rtlCol="0"/>
          <a:lstStyle/>
          <a:p>
            <a:fld id="{D4976977-8626-4CA6-A23E-EC03549D2AB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B3F364F-5FF2-4F2A-86C5-A9CA25D38270}" type="datetimeFigureOut">
              <a:rPr lang="en-US" smtClean="0"/>
              <a:pPr/>
              <a:t>7/27/2017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4976977-8626-4CA6-A23E-EC03549D2AB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B3F364F-5FF2-4F2A-86C5-A9CA25D38270}" type="datetimeFigureOut">
              <a:rPr lang="en-US" smtClean="0"/>
              <a:pPr/>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76977-8626-4CA6-A23E-EC03549D2AB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B3F364F-5FF2-4F2A-86C5-A9CA25D38270}" type="datetimeFigureOut">
              <a:rPr lang="en-US" smtClean="0"/>
              <a:pPr/>
              <a:t>7/27/2017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976977-8626-4CA6-A23E-EC03549D2AB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B3F364F-5FF2-4F2A-86C5-A9CA25D38270}" type="datetimeFigureOut">
              <a:rPr lang="en-US" smtClean="0"/>
              <a:pPr/>
              <a:t>7/27/2017</a:t>
            </a:fld>
            <a:endParaRPr lang="en-US"/>
          </a:p>
        </p:txBody>
      </p:sp>
      <p:sp>
        <p:nvSpPr>
          <p:cNvPr id="7" name="Slide Number Placeholder 6"/>
          <p:cNvSpPr>
            <a:spLocks noGrp="1"/>
          </p:cNvSpPr>
          <p:nvPr>
            <p:ph type="sldNum" sz="quarter" idx="11"/>
          </p:nvPr>
        </p:nvSpPr>
        <p:spPr/>
        <p:txBody>
          <a:bodyPr rtlCol="0"/>
          <a:lstStyle/>
          <a:p>
            <a:fld id="{D4976977-8626-4CA6-A23E-EC03549D2AB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F364F-5FF2-4F2A-86C5-A9CA25D38270}" type="datetimeFigureOut">
              <a:rPr lang="en-US" smtClean="0"/>
              <a:pPr/>
              <a:t>7/27/2017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976977-8626-4CA6-A23E-EC03549D2A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B3F364F-5FF2-4F2A-86C5-A9CA25D38270}" type="datetimeFigureOut">
              <a:rPr lang="en-US" smtClean="0"/>
              <a:pPr/>
              <a:t>7/27/2017</a:t>
            </a:fld>
            <a:endParaRPr lang="en-US"/>
          </a:p>
        </p:txBody>
      </p:sp>
      <p:sp>
        <p:nvSpPr>
          <p:cNvPr id="22" name="Slide Number Placeholder 21"/>
          <p:cNvSpPr>
            <a:spLocks noGrp="1"/>
          </p:cNvSpPr>
          <p:nvPr>
            <p:ph type="sldNum" sz="quarter" idx="15"/>
          </p:nvPr>
        </p:nvSpPr>
        <p:spPr/>
        <p:txBody>
          <a:bodyPr rtlCol="0"/>
          <a:lstStyle/>
          <a:p>
            <a:fld id="{D4976977-8626-4CA6-A23E-EC03549D2AB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B3F364F-5FF2-4F2A-86C5-A9CA25D38270}" type="datetimeFigureOut">
              <a:rPr lang="en-US" smtClean="0"/>
              <a:pPr/>
              <a:t>7/27/2017</a:t>
            </a:fld>
            <a:endParaRPr lang="en-US"/>
          </a:p>
        </p:txBody>
      </p:sp>
      <p:sp>
        <p:nvSpPr>
          <p:cNvPr id="18" name="Slide Number Placeholder 17"/>
          <p:cNvSpPr>
            <a:spLocks noGrp="1"/>
          </p:cNvSpPr>
          <p:nvPr>
            <p:ph type="sldNum" sz="quarter" idx="11"/>
          </p:nvPr>
        </p:nvSpPr>
        <p:spPr/>
        <p:txBody>
          <a:bodyPr rtlCol="0"/>
          <a:lstStyle/>
          <a:p>
            <a:fld id="{D4976977-8626-4CA6-A23E-EC03549D2AB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B3F364F-5FF2-4F2A-86C5-A9CA25D38270}" type="datetimeFigureOut">
              <a:rPr lang="en-US" smtClean="0"/>
              <a:pPr/>
              <a:t>7/27/2017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4976977-8626-4CA6-A23E-EC03549D2A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6.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opensiteexplorer.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04800"/>
            <a:ext cx="8686800" cy="1752600"/>
          </a:xfrm>
        </p:spPr>
        <p:txBody>
          <a:bodyPr>
            <a:normAutofit/>
          </a:bodyPr>
          <a:lstStyle/>
          <a:p>
            <a:pPr algn="ctr"/>
            <a:r>
              <a:rPr lang="en-IN" dirty="0" err="1"/>
              <a:t>Webometric</a:t>
            </a:r>
            <a:r>
              <a:rPr lang="en-IN" dirty="0"/>
              <a:t> </a:t>
            </a:r>
            <a:r>
              <a:rPr lang="en-IN" dirty="0" smtClean="0"/>
              <a:t>Analysis </a:t>
            </a:r>
            <a:r>
              <a:rPr lang="en-IN" dirty="0"/>
              <a:t>of Selected Library Consortium Website of India: An Evaluative Study</a:t>
            </a:r>
            <a:endParaRPr lang="en-US" u="sng" dirty="0">
              <a:solidFill>
                <a:srgbClr val="FF0000"/>
              </a:solidFill>
            </a:endParaRPr>
          </a:p>
        </p:txBody>
      </p:sp>
      <p:sp>
        <p:nvSpPr>
          <p:cNvPr id="3" name="Subtitle 2"/>
          <p:cNvSpPr>
            <a:spLocks noGrp="1"/>
          </p:cNvSpPr>
          <p:nvPr>
            <p:ph type="subTitle" idx="1"/>
          </p:nvPr>
        </p:nvSpPr>
        <p:spPr>
          <a:xfrm>
            <a:off x="2286000" y="4495800"/>
            <a:ext cx="6172200" cy="1879122"/>
          </a:xfrm>
        </p:spPr>
        <p:txBody>
          <a:bodyPr>
            <a:normAutofit fontScale="92500" lnSpcReduction="10000"/>
          </a:bodyPr>
          <a:lstStyle/>
          <a:p>
            <a:pPr algn="r"/>
            <a:r>
              <a:rPr lang="en-US" dirty="0" smtClean="0">
                <a:solidFill>
                  <a:srgbClr val="FF0000"/>
                </a:solidFill>
              </a:rPr>
              <a:t>Presented By,</a:t>
            </a:r>
          </a:p>
          <a:p>
            <a:pPr algn="r"/>
            <a:r>
              <a:rPr lang="en-US" dirty="0" err="1" smtClean="0">
                <a:solidFill>
                  <a:schemeClr val="accent5">
                    <a:lumMod val="75000"/>
                  </a:schemeClr>
                </a:solidFill>
              </a:rPr>
              <a:t>Dr</a:t>
            </a:r>
            <a:r>
              <a:rPr lang="en-US" dirty="0" smtClean="0">
                <a:solidFill>
                  <a:schemeClr val="accent5">
                    <a:lumMod val="75000"/>
                  </a:schemeClr>
                </a:solidFill>
              </a:rPr>
              <a:t> </a:t>
            </a:r>
            <a:r>
              <a:rPr lang="en-US" dirty="0" err="1" smtClean="0">
                <a:solidFill>
                  <a:schemeClr val="accent5">
                    <a:lumMod val="75000"/>
                  </a:schemeClr>
                </a:solidFill>
              </a:rPr>
              <a:t>Manoj</a:t>
            </a:r>
            <a:r>
              <a:rPr lang="en-US" dirty="0" smtClean="0">
                <a:solidFill>
                  <a:schemeClr val="accent5">
                    <a:lumMod val="75000"/>
                  </a:schemeClr>
                </a:solidFill>
              </a:rPr>
              <a:t> Kumar </a:t>
            </a:r>
            <a:r>
              <a:rPr lang="en-US" dirty="0" err="1" smtClean="0">
                <a:solidFill>
                  <a:schemeClr val="accent5">
                    <a:lumMod val="75000"/>
                  </a:schemeClr>
                </a:solidFill>
              </a:rPr>
              <a:t>Verma</a:t>
            </a:r>
            <a:endParaRPr lang="en-US" dirty="0" smtClean="0">
              <a:solidFill>
                <a:schemeClr val="accent5">
                  <a:lumMod val="75000"/>
                </a:schemeClr>
              </a:solidFill>
            </a:endParaRPr>
          </a:p>
          <a:p>
            <a:pPr algn="r"/>
            <a:r>
              <a:rPr lang="en-US" dirty="0" smtClean="0">
                <a:solidFill>
                  <a:schemeClr val="accent5">
                    <a:lumMod val="75000"/>
                  </a:schemeClr>
                </a:solidFill>
              </a:rPr>
              <a:t>Assistant Professor</a:t>
            </a:r>
          </a:p>
          <a:p>
            <a:pPr algn="r"/>
            <a:r>
              <a:rPr lang="en-US" dirty="0" smtClean="0">
                <a:solidFill>
                  <a:schemeClr val="accent5">
                    <a:lumMod val="75000"/>
                  </a:schemeClr>
                </a:solidFill>
              </a:rPr>
              <a:t>Dept. of Library &amp; Information Science.</a:t>
            </a:r>
          </a:p>
          <a:p>
            <a:pPr algn="r"/>
            <a:r>
              <a:rPr lang="en-US" dirty="0" smtClean="0">
                <a:solidFill>
                  <a:schemeClr val="accent5">
                    <a:lumMod val="75000"/>
                  </a:schemeClr>
                </a:solidFill>
              </a:rPr>
              <a:t>Mizoram University, </a:t>
            </a:r>
            <a:r>
              <a:rPr lang="en-US" dirty="0" err="1" smtClean="0">
                <a:solidFill>
                  <a:schemeClr val="accent5">
                    <a:lumMod val="75000"/>
                  </a:schemeClr>
                </a:solidFill>
              </a:rPr>
              <a:t>Aizawl</a:t>
            </a:r>
            <a:endParaRPr lang="en-US" dirty="0">
              <a:solidFill>
                <a:schemeClr val="accent5">
                  <a:lumMod val="75000"/>
                </a:schemeClr>
              </a:solidFill>
            </a:endParaRPr>
          </a:p>
          <a:p>
            <a:pPr algn="r"/>
            <a:r>
              <a:rPr lang="en-US" dirty="0" smtClean="0">
                <a:solidFill>
                  <a:schemeClr val="accent5">
                    <a:lumMod val="75000"/>
                  </a:schemeClr>
                </a:solidFill>
              </a:rPr>
              <a:t>Email: manojdlisbhu@gmail.com</a:t>
            </a:r>
            <a:endParaRPr lang="en-US"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533400"/>
          </a:xfrm>
        </p:spPr>
        <p:txBody>
          <a:bodyPr>
            <a:normAutofit fontScale="90000"/>
          </a:bodyPr>
          <a:lstStyle/>
          <a:p>
            <a:pPr algn="ctr"/>
            <a:r>
              <a:rPr lang="en-IN" dirty="0" smtClean="0"/>
              <a:t>major </a:t>
            </a:r>
            <a:r>
              <a:rPr lang="en-IN" dirty="0"/>
              <a:t>findings of the study </a:t>
            </a:r>
            <a:endParaRPr lang="en-US" b="1" u="sng" dirty="0"/>
          </a:p>
        </p:txBody>
      </p:sp>
      <p:sp>
        <p:nvSpPr>
          <p:cNvPr id="3" name="Content Placeholder 2"/>
          <p:cNvSpPr>
            <a:spLocks noGrp="1"/>
          </p:cNvSpPr>
          <p:nvPr>
            <p:ph sz="quarter" idx="1"/>
          </p:nvPr>
        </p:nvSpPr>
        <p:spPr>
          <a:xfrm>
            <a:off x="0" y="762000"/>
            <a:ext cx="9144000" cy="6096000"/>
          </a:xfrm>
        </p:spPr>
        <p:txBody>
          <a:bodyPr>
            <a:noAutofit/>
          </a:bodyPr>
          <a:lstStyle/>
          <a:p>
            <a:pPr algn="just"/>
            <a:r>
              <a:rPr lang="en-US" sz="2000" dirty="0"/>
              <a:t>Among selected library consortiums, E-</a:t>
            </a:r>
            <a:r>
              <a:rPr lang="en-US" sz="2000" dirty="0" err="1"/>
              <a:t>Shodhsindhu</a:t>
            </a:r>
            <a:r>
              <a:rPr lang="en-US" sz="2000" dirty="0"/>
              <a:t> </a:t>
            </a:r>
            <a:r>
              <a:rPr lang="en-US" sz="2000" dirty="0" smtClean="0"/>
              <a:t>top </a:t>
            </a:r>
            <a:r>
              <a:rPr lang="en-US" sz="2000" dirty="0"/>
              <a:t>with the highest Domain Authority and Page Authority with 56 (16.61%) and 51 (21.33%) respectively, while the second highest Domain Authority and Page Authority was occupied by NKRC with 53 (15.72%) and 47 (19.66%), followed by </a:t>
            </a:r>
            <a:r>
              <a:rPr lang="en-US" sz="2000" dirty="0" err="1"/>
              <a:t>CeRA</a:t>
            </a:r>
            <a:r>
              <a:rPr lang="en-US" sz="2000" dirty="0"/>
              <a:t> with 47 (13.94%) and 44 (18.41%) respectively.</a:t>
            </a:r>
            <a:endParaRPr lang="en-IN" sz="2000" dirty="0"/>
          </a:p>
          <a:p>
            <a:pPr algn="just"/>
            <a:r>
              <a:rPr lang="en-US" sz="2000" dirty="0" err="1"/>
              <a:t>DeLCon</a:t>
            </a:r>
            <a:r>
              <a:rPr lang="en-US" sz="2000" dirty="0"/>
              <a:t> with the highest total Linking Root Domains tops with 11 LRDs, followed by </a:t>
            </a:r>
            <a:r>
              <a:rPr lang="en-US" sz="2000" dirty="0" err="1"/>
              <a:t>CeRA</a:t>
            </a:r>
            <a:r>
              <a:rPr lang="en-US" sz="2000" dirty="0"/>
              <a:t>, E-</a:t>
            </a:r>
            <a:r>
              <a:rPr lang="en-US" sz="2000" dirty="0" err="1"/>
              <a:t>Shodhsindhu</a:t>
            </a:r>
            <a:r>
              <a:rPr lang="en-US" sz="2000" dirty="0"/>
              <a:t>, NKRC and UGC-DAE with total 7 LRDs. </a:t>
            </a:r>
            <a:endParaRPr lang="en-IN" sz="2000" dirty="0"/>
          </a:p>
          <a:p>
            <a:pPr algn="just"/>
            <a:r>
              <a:rPr lang="en-US" sz="2000" dirty="0" smtClean="0"/>
              <a:t>E-</a:t>
            </a:r>
            <a:r>
              <a:rPr lang="en-US" sz="2000" dirty="0" err="1" smtClean="0"/>
              <a:t>Shodhsindhu</a:t>
            </a:r>
            <a:r>
              <a:rPr lang="en-US" sz="2000" dirty="0" smtClean="0"/>
              <a:t> </a:t>
            </a:r>
            <a:r>
              <a:rPr lang="en-US" sz="2000" dirty="0"/>
              <a:t>tops with highest Internal Equity-Passing Links and Total Equity- Passing Links with 27,046 (99.34%) and 27,095 (95.99%) respectively. The second and third highest Internal Equity-Passing Links was occupied by </a:t>
            </a:r>
            <a:r>
              <a:rPr lang="en-US" sz="2000" dirty="0" err="1"/>
              <a:t>CeRA</a:t>
            </a:r>
            <a:r>
              <a:rPr lang="en-US" sz="2000" dirty="0"/>
              <a:t> with 171 (0.62%) and HELINET with 6 (0.02%) </a:t>
            </a:r>
            <a:r>
              <a:rPr lang="en-US" sz="2000" dirty="0" smtClean="0"/>
              <a:t>respectively.</a:t>
            </a:r>
          </a:p>
          <a:p>
            <a:pPr algn="just"/>
            <a:r>
              <a:rPr lang="en-US" sz="2000" dirty="0" smtClean="0"/>
              <a:t>On </a:t>
            </a:r>
            <a:r>
              <a:rPr lang="en-US" sz="2000" dirty="0"/>
              <a:t>the basis of External Equity- Passing Links, </a:t>
            </a:r>
            <a:r>
              <a:rPr lang="en-US" sz="2000" dirty="0" err="1"/>
              <a:t>DeLCon</a:t>
            </a:r>
            <a:r>
              <a:rPr lang="en-US" sz="2000" dirty="0"/>
              <a:t> tops with 666 (66.53%), followed by NKRC with 261 (26.07%) and E-</a:t>
            </a:r>
            <a:r>
              <a:rPr lang="en-US" sz="2000" dirty="0" err="1"/>
              <a:t>Shodhsindhu</a:t>
            </a:r>
            <a:r>
              <a:rPr lang="en-US" sz="2000" dirty="0"/>
              <a:t> with 49 (4.89%) in third. The second and third place in regard to Total Equity- Passing Links goes to </a:t>
            </a:r>
            <a:r>
              <a:rPr lang="en-US" sz="2000" dirty="0" err="1"/>
              <a:t>DeLCon</a:t>
            </a:r>
            <a:r>
              <a:rPr lang="en-US" sz="2000" dirty="0"/>
              <a:t> with 666 (2.35%) and NKRC with 263 (0.93%).</a:t>
            </a:r>
            <a:endParaRPr lang="en-IN" sz="2000" dirty="0"/>
          </a:p>
          <a:p>
            <a:pPr algn="just"/>
            <a:endParaRPr lang="en-IN"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533400"/>
            <a:ext cx="8534400" cy="6019800"/>
          </a:xfrm>
        </p:spPr>
        <p:txBody>
          <a:bodyPr>
            <a:normAutofit lnSpcReduction="10000"/>
          </a:bodyPr>
          <a:lstStyle/>
          <a:p>
            <a:pPr algn="just"/>
            <a:r>
              <a:rPr lang="en-US" dirty="0" err="1"/>
              <a:t>DeLCon</a:t>
            </a:r>
            <a:r>
              <a:rPr lang="en-US" dirty="0"/>
              <a:t> tops with the highest Followed Linking Root Domains of 10 (27.77%), followed by </a:t>
            </a:r>
            <a:r>
              <a:rPr lang="en-US" dirty="0" err="1"/>
              <a:t>CeRA</a:t>
            </a:r>
            <a:r>
              <a:rPr lang="en-US" dirty="0"/>
              <a:t> and E-</a:t>
            </a:r>
            <a:r>
              <a:rPr lang="en-US" dirty="0" err="1"/>
              <a:t>Shodhsindhu</a:t>
            </a:r>
            <a:r>
              <a:rPr lang="en-US" dirty="0"/>
              <a:t> with 7 (19.44%) and NKRC with 6 (16.66%). </a:t>
            </a:r>
            <a:endParaRPr lang="en-IN" dirty="0"/>
          </a:p>
          <a:p>
            <a:pPr algn="just"/>
            <a:endParaRPr lang="en-US" dirty="0" smtClean="0"/>
          </a:p>
          <a:p>
            <a:pPr algn="just"/>
            <a:r>
              <a:rPr lang="en-US" dirty="0" err="1" smtClean="0"/>
              <a:t>DeLCon</a:t>
            </a:r>
            <a:r>
              <a:rPr lang="en-US" dirty="0" smtClean="0"/>
              <a:t> </a:t>
            </a:r>
            <a:r>
              <a:rPr lang="en-US" dirty="0"/>
              <a:t>consortium got the highest linking root domains with total number of 11, while consortiums like </a:t>
            </a:r>
            <a:r>
              <a:rPr lang="en-US" dirty="0" err="1"/>
              <a:t>CeRA</a:t>
            </a:r>
            <a:r>
              <a:rPr lang="en-US" dirty="0"/>
              <a:t>, E-</a:t>
            </a:r>
            <a:r>
              <a:rPr lang="en-US" dirty="0" err="1"/>
              <a:t>Shodhsindhu</a:t>
            </a:r>
            <a:r>
              <a:rPr lang="en-US" dirty="0"/>
              <a:t>, NKRC and UGC-DAE has got total number of    7 LRDs, HELINET with only 1 LRD and consortiums like FORSA, IIMC and MCIT has got zero LRDs.</a:t>
            </a:r>
            <a:endParaRPr lang="en-IN" dirty="0"/>
          </a:p>
          <a:p>
            <a:pPr algn="just"/>
            <a:r>
              <a:rPr lang="en-US" dirty="0" smtClean="0"/>
              <a:t>E-</a:t>
            </a:r>
            <a:r>
              <a:rPr lang="en-US" dirty="0" err="1" smtClean="0"/>
              <a:t>Shodhsindhu</a:t>
            </a:r>
            <a:r>
              <a:rPr lang="en-US" dirty="0" smtClean="0"/>
              <a:t> </a:t>
            </a:r>
            <a:r>
              <a:rPr lang="en-US" dirty="0"/>
              <a:t>scores highest with 531.27 SWIF and 530.31 IWIF, while </a:t>
            </a:r>
            <a:r>
              <a:rPr lang="en-US" dirty="0" err="1"/>
              <a:t>DeLCon</a:t>
            </a:r>
            <a:r>
              <a:rPr lang="en-US" dirty="0"/>
              <a:t> with 16.26 EWIF occupies at top position and second highest with 16.26 SWIF. NKRC occupies second place with 5.57 EWIF and third place with 5.61 SWIF. </a:t>
            </a:r>
            <a:r>
              <a:rPr lang="en-US" dirty="0" err="1"/>
              <a:t>CeRA</a:t>
            </a:r>
            <a:r>
              <a:rPr lang="en-US" dirty="0"/>
              <a:t> with 4.02 IWIF occupies second place.</a:t>
            </a:r>
            <a:endParaRPr lang="en-IN" dirty="0"/>
          </a:p>
          <a:p>
            <a:pPr marL="0" indent="0" algn="just">
              <a:buNone/>
            </a:pPr>
            <a:endParaRPr lang="en-US" dirty="0" smtClean="0"/>
          </a:p>
          <a:p>
            <a:pPr algn="just"/>
            <a:endParaRPr lang="en-IN" dirty="0"/>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dirty="0" smtClean="0"/>
              <a:t>CONCLUSIONS</a:t>
            </a:r>
            <a:endParaRPr lang="en-IN" dirty="0"/>
          </a:p>
        </p:txBody>
      </p:sp>
      <p:sp>
        <p:nvSpPr>
          <p:cNvPr id="3" name="Content Placeholder 2"/>
          <p:cNvSpPr>
            <a:spLocks noGrp="1"/>
          </p:cNvSpPr>
          <p:nvPr>
            <p:ph sz="quarter" idx="1"/>
          </p:nvPr>
        </p:nvSpPr>
        <p:spPr>
          <a:xfrm>
            <a:off x="152400" y="1143000"/>
            <a:ext cx="8534400" cy="5330952"/>
          </a:xfrm>
        </p:spPr>
        <p:txBody>
          <a:bodyPr>
            <a:normAutofit/>
          </a:bodyPr>
          <a:lstStyle/>
          <a:p>
            <a:r>
              <a:rPr lang="en-US" dirty="0"/>
              <a:t>In present digital era, library consortiums are the life line and their websites are the sole source of information for academic activities (teaching &amp; research) in higher education institutions because without library consortiums, users and web surfers are not able to get the quality resources for their academic activities. </a:t>
            </a:r>
            <a:endParaRPr lang="en-US" dirty="0" smtClean="0"/>
          </a:p>
          <a:p>
            <a:pPr marL="0" indent="0">
              <a:buNone/>
            </a:pPr>
            <a:endParaRPr lang="en-US" dirty="0" smtClean="0"/>
          </a:p>
          <a:p>
            <a:r>
              <a:rPr lang="en-US" dirty="0" smtClean="0"/>
              <a:t>The findings of study clearly </a:t>
            </a:r>
            <a:r>
              <a:rPr lang="en-US" dirty="0"/>
              <a:t>shows </a:t>
            </a:r>
            <a:r>
              <a:rPr lang="en-US" dirty="0" smtClean="0"/>
              <a:t>that E-</a:t>
            </a:r>
            <a:r>
              <a:rPr lang="en-US" dirty="0" err="1" smtClean="0"/>
              <a:t>Shodhsindhu</a:t>
            </a:r>
            <a:r>
              <a:rPr lang="en-US" dirty="0" smtClean="0"/>
              <a:t> </a:t>
            </a:r>
            <a:r>
              <a:rPr lang="en-US" dirty="0"/>
              <a:t>and </a:t>
            </a:r>
            <a:r>
              <a:rPr lang="en-US" dirty="0" err="1" smtClean="0"/>
              <a:t>DeLCon</a:t>
            </a:r>
            <a:r>
              <a:rPr lang="en-US" dirty="0" smtClean="0"/>
              <a:t> consortia websites are in top rank position,  and rest </a:t>
            </a:r>
            <a:r>
              <a:rPr lang="en-US" dirty="0"/>
              <a:t>of the </a:t>
            </a:r>
            <a:r>
              <a:rPr lang="en-US" dirty="0" smtClean="0"/>
              <a:t>consortia </a:t>
            </a:r>
            <a:r>
              <a:rPr lang="en-US" dirty="0"/>
              <a:t>websites need to be improve to make it more useful by the users.</a:t>
            </a:r>
            <a:endParaRPr lang="en-IN" dirty="0"/>
          </a:p>
        </p:txBody>
      </p:sp>
    </p:spTree>
    <p:extLst>
      <p:ext uri="{BB962C8B-B14F-4D97-AF65-F5344CB8AC3E}">
        <p14:creationId xmlns:p14="http://schemas.microsoft.com/office/powerpoint/2010/main" val="3780561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ank yo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143000"/>
            <a:ext cx="6629400" cy="4648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pen access ppt images\images1.jpg"/>
          <p:cNvPicPr>
            <a:picLocks noChangeAspect="1" noChangeArrowheads="1"/>
          </p:cNvPicPr>
          <p:nvPr/>
        </p:nvPicPr>
        <p:blipFill>
          <a:blip r:embed="rId2"/>
          <a:srcRect/>
          <a:stretch>
            <a:fillRect/>
          </a:stretch>
        </p:blipFill>
        <p:spPr bwMode="auto">
          <a:xfrm>
            <a:off x="533400" y="1143000"/>
            <a:ext cx="3352800" cy="1685925"/>
          </a:xfrm>
          <a:prstGeom prst="rect">
            <a:avLst/>
          </a:prstGeom>
          <a:noFill/>
        </p:spPr>
      </p:pic>
      <p:pic>
        <p:nvPicPr>
          <p:cNvPr id="1027" name="Picture 3" descr="H:\open access ppt images\openaccess.jpg"/>
          <p:cNvPicPr>
            <a:picLocks noChangeAspect="1" noChangeArrowheads="1"/>
          </p:cNvPicPr>
          <p:nvPr/>
        </p:nvPicPr>
        <p:blipFill>
          <a:blip r:embed="rId3"/>
          <a:srcRect/>
          <a:stretch>
            <a:fillRect/>
          </a:stretch>
        </p:blipFill>
        <p:spPr bwMode="auto">
          <a:xfrm>
            <a:off x="4267200" y="1219200"/>
            <a:ext cx="3810000" cy="1600200"/>
          </a:xfrm>
          <a:prstGeom prst="rect">
            <a:avLst/>
          </a:prstGeom>
          <a:noFill/>
        </p:spPr>
      </p:pic>
      <p:pic>
        <p:nvPicPr>
          <p:cNvPr id="1028" name="Picture 4" descr="H:\open access ppt images\images1234.jpg"/>
          <p:cNvPicPr>
            <a:picLocks noChangeAspect="1" noChangeArrowheads="1"/>
          </p:cNvPicPr>
          <p:nvPr/>
        </p:nvPicPr>
        <p:blipFill>
          <a:blip r:embed="rId4"/>
          <a:srcRect/>
          <a:stretch>
            <a:fillRect/>
          </a:stretch>
        </p:blipFill>
        <p:spPr bwMode="auto">
          <a:xfrm>
            <a:off x="533400" y="2971800"/>
            <a:ext cx="3429000" cy="1828800"/>
          </a:xfrm>
          <a:prstGeom prst="rect">
            <a:avLst/>
          </a:prstGeom>
          <a:noFill/>
        </p:spPr>
      </p:pic>
      <p:pic>
        <p:nvPicPr>
          <p:cNvPr id="1029" name="Picture 5" descr="H:\open access ppt images\image123.jpg"/>
          <p:cNvPicPr>
            <a:picLocks noChangeAspect="1" noChangeArrowheads="1"/>
          </p:cNvPicPr>
          <p:nvPr/>
        </p:nvPicPr>
        <p:blipFill>
          <a:blip r:embed="rId5"/>
          <a:srcRect/>
          <a:stretch>
            <a:fillRect/>
          </a:stretch>
        </p:blipFill>
        <p:spPr bwMode="auto">
          <a:xfrm>
            <a:off x="4267200" y="2971800"/>
            <a:ext cx="3733800" cy="1676400"/>
          </a:xfrm>
          <a:prstGeom prst="rect">
            <a:avLst/>
          </a:prstGeom>
          <a:noFill/>
        </p:spPr>
      </p:pic>
      <p:pic>
        <p:nvPicPr>
          <p:cNvPr id="1030" name="Picture 6" descr="H:\open access ppt images\index 01.jpg"/>
          <p:cNvPicPr>
            <a:picLocks noChangeAspect="1" noChangeArrowheads="1"/>
          </p:cNvPicPr>
          <p:nvPr/>
        </p:nvPicPr>
        <p:blipFill>
          <a:blip r:embed="rId6"/>
          <a:srcRect/>
          <a:stretch>
            <a:fillRect/>
          </a:stretch>
        </p:blipFill>
        <p:spPr bwMode="auto">
          <a:xfrm>
            <a:off x="457200" y="4800600"/>
            <a:ext cx="4048125" cy="1371600"/>
          </a:xfrm>
          <a:prstGeom prst="rect">
            <a:avLst/>
          </a:prstGeom>
          <a:noFill/>
        </p:spPr>
      </p:pic>
      <p:pic>
        <p:nvPicPr>
          <p:cNvPr id="1031" name="Picture 7" descr="H:\open access ppt images\digital-library.jpg"/>
          <p:cNvPicPr>
            <a:picLocks noChangeAspect="1" noChangeArrowheads="1"/>
          </p:cNvPicPr>
          <p:nvPr/>
        </p:nvPicPr>
        <p:blipFill>
          <a:blip r:embed="rId7"/>
          <a:srcRect/>
          <a:stretch>
            <a:fillRect/>
          </a:stretch>
        </p:blipFill>
        <p:spPr bwMode="auto">
          <a:xfrm>
            <a:off x="4800600" y="4724400"/>
            <a:ext cx="3124200" cy="1676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 calcmode="lin" valueType="num">
                                      <p:cBhvr>
                                        <p:cTn id="14" dur="1000" fill="hold"/>
                                        <p:tgtEl>
                                          <p:spTgt spid="1027"/>
                                        </p:tgtEl>
                                        <p:attrNameLst>
                                          <p:attrName>ppt_x</p:attrName>
                                        </p:attrNameLst>
                                      </p:cBhvr>
                                      <p:tavLst>
                                        <p:tav tm="0">
                                          <p:val>
                                            <p:strVal val="#ppt_x-.2"/>
                                          </p:val>
                                        </p:tav>
                                        <p:tav tm="100000">
                                          <p:val>
                                            <p:strVal val="#ppt_x"/>
                                          </p:val>
                                        </p:tav>
                                      </p:tavLst>
                                    </p:anim>
                                    <p:anim calcmode="lin" valueType="num">
                                      <p:cBhvr>
                                        <p:cTn id="15" dur="1000" fill="hold"/>
                                        <p:tgtEl>
                                          <p:spTgt spid="102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27"/>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anim calcmode="lin" valueType="num">
                                      <p:cBhvr>
                                        <p:cTn id="21" dur="1000" fill="hold"/>
                                        <p:tgtEl>
                                          <p:spTgt spid="1028"/>
                                        </p:tgtEl>
                                        <p:attrNameLst>
                                          <p:attrName>ppt_x</p:attrName>
                                        </p:attrNameLst>
                                      </p:cBhvr>
                                      <p:tavLst>
                                        <p:tav tm="0">
                                          <p:val>
                                            <p:strVal val="#ppt_x-.2"/>
                                          </p:val>
                                        </p:tav>
                                        <p:tav tm="100000">
                                          <p:val>
                                            <p:strVal val="#ppt_x"/>
                                          </p:val>
                                        </p:tav>
                                      </p:tavLst>
                                    </p:anim>
                                    <p:anim calcmode="lin" valueType="num">
                                      <p:cBhvr>
                                        <p:cTn id="22"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028"/>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029"/>
                                        </p:tgtEl>
                                        <p:attrNameLst>
                                          <p:attrName>style.visibility</p:attrName>
                                        </p:attrNameLst>
                                      </p:cBhvr>
                                      <p:to>
                                        <p:strVal val="visible"/>
                                      </p:to>
                                    </p:set>
                                    <p:anim calcmode="lin" valueType="num">
                                      <p:cBhvr>
                                        <p:cTn id="28" dur="1000" fill="hold"/>
                                        <p:tgtEl>
                                          <p:spTgt spid="1029"/>
                                        </p:tgtEl>
                                        <p:attrNameLst>
                                          <p:attrName>ppt_x</p:attrName>
                                        </p:attrNameLst>
                                      </p:cBhvr>
                                      <p:tavLst>
                                        <p:tav tm="0">
                                          <p:val>
                                            <p:strVal val="#ppt_x-.2"/>
                                          </p:val>
                                        </p:tav>
                                        <p:tav tm="100000">
                                          <p:val>
                                            <p:strVal val="#ppt_x"/>
                                          </p:val>
                                        </p:tav>
                                      </p:tavLst>
                                    </p:anim>
                                    <p:anim calcmode="lin" valueType="num">
                                      <p:cBhvr>
                                        <p:cTn id="29" dur="1000" fill="hold"/>
                                        <p:tgtEl>
                                          <p:spTgt spid="1029"/>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029"/>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1030"/>
                                        </p:tgtEl>
                                        <p:attrNameLst>
                                          <p:attrName>style.visibility</p:attrName>
                                        </p:attrNameLst>
                                      </p:cBhvr>
                                      <p:to>
                                        <p:strVal val="visible"/>
                                      </p:to>
                                    </p:set>
                                    <p:anim calcmode="lin" valueType="num">
                                      <p:cBhvr>
                                        <p:cTn id="35" dur="1000" fill="hold"/>
                                        <p:tgtEl>
                                          <p:spTgt spid="1030"/>
                                        </p:tgtEl>
                                        <p:attrNameLst>
                                          <p:attrName>ppt_x</p:attrName>
                                        </p:attrNameLst>
                                      </p:cBhvr>
                                      <p:tavLst>
                                        <p:tav tm="0">
                                          <p:val>
                                            <p:strVal val="#ppt_x-.2"/>
                                          </p:val>
                                        </p:tav>
                                        <p:tav tm="100000">
                                          <p:val>
                                            <p:strVal val="#ppt_x"/>
                                          </p:val>
                                        </p:tav>
                                      </p:tavLst>
                                    </p:anim>
                                    <p:anim calcmode="lin" valueType="num">
                                      <p:cBhvr>
                                        <p:cTn id="36" dur="1000" fill="hold"/>
                                        <p:tgtEl>
                                          <p:spTgt spid="1030"/>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030"/>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1031"/>
                                        </p:tgtEl>
                                        <p:attrNameLst>
                                          <p:attrName>style.visibility</p:attrName>
                                        </p:attrNameLst>
                                      </p:cBhvr>
                                      <p:to>
                                        <p:strVal val="visible"/>
                                      </p:to>
                                    </p:set>
                                    <p:anim calcmode="lin" valueType="num">
                                      <p:cBhvr>
                                        <p:cTn id="42" dur="1000" fill="hold"/>
                                        <p:tgtEl>
                                          <p:spTgt spid="1031"/>
                                        </p:tgtEl>
                                        <p:attrNameLst>
                                          <p:attrName>ppt_x</p:attrName>
                                        </p:attrNameLst>
                                      </p:cBhvr>
                                      <p:tavLst>
                                        <p:tav tm="0">
                                          <p:val>
                                            <p:strVal val="#ppt_x-.2"/>
                                          </p:val>
                                        </p:tav>
                                        <p:tav tm="100000">
                                          <p:val>
                                            <p:strVal val="#ppt_x"/>
                                          </p:val>
                                        </p:tav>
                                      </p:tavLst>
                                    </p:anim>
                                    <p:anim calcmode="lin" valueType="num">
                                      <p:cBhvr>
                                        <p:cTn id="43" dur="1000" fill="hold"/>
                                        <p:tgtEl>
                                          <p:spTgt spid="1031"/>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pPr algn="ctr"/>
            <a:r>
              <a:rPr lang="en-US" b="1" u="sng" dirty="0" smtClean="0"/>
              <a:t>Web Resources </a:t>
            </a:r>
            <a:endParaRPr lang="en-US" b="1" u="sng" dirty="0"/>
          </a:p>
        </p:txBody>
      </p:sp>
      <p:pic>
        <p:nvPicPr>
          <p:cNvPr id="2050" name="Picture 2" descr="H:\open access ppt images\digital-library-pic-1.gif"/>
          <p:cNvPicPr>
            <a:picLocks noChangeAspect="1" noChangeArrowheads="1"/>
          </p:cNvPicPr>
          <p:nvPr/>
        </p:nvPicPr>
        <p:blipFill>
          <a:blip r:embed="rId2"/>
          <a:srcRect/>
          <a:stretch>
            <a:fillRect/>
          </a:stretch>
        </p:blipFill>
        <p:spPr bwMode="auto">
          <a:xfrm>
            <a:off x="2895600" y="1066800"/>
            <a:ext cx="2362200" cy="2125303"/>
          </a:xfrm>
          <a:prstGeom prst="rect">
            <a:avLst/>
          </a:prstGeom>
          <a:noFill/>
        </p:spPr>
      </p:pic>
      <p:pic>
        <p:nvPicPr>
          <p:cNvPr id="2051" name="Picture 3" descr="H:\open access ppt images\open_access_logo.jpg"/>
          <p:cNvPicPr>
            <a:picLocks noChangeAspect="1" noChangeArrowheads="1"/>
          </p:cNvPicPr>
          <p:nvPr/>
        </p:nvPicPr>
        <p:blipFill>
          <a:blip r:embed="rId3"/>
          <a:srcRect/>
          <a:stretch>
            <a:fillRect/>
          </a:stretch>
        </p:blipFill>
        <p:spPr bwMode="auto">
          <a:xfrm>
            <a:off x="533400" y="1066800"/>
            <a:ext cx="2209800" cy="2135521"/>
          </a:xfrm>
          <a:prstGeom prst="rect">
            <a:avLst/>
          </a:prstGeom>
          <a:noFill/>
        </p:spPr>
      </p:pic>
      <p:pic>
        <p:nvPicPr>
          <p:cNvPr id="2052" name="Picture 4" descr="H:\open access ppt images\dms.jpg"/>
          <p:cNvPicPr>
            <a:picLocks noChangeAspect="1" noChangeArrowheads="1"/>
          </p:cNvPicPr>
          <p:nvPr/>
        </p:nvPicPr>
        <p:blipFill>
          <a:blip r:embed="rId4"/>
          <a:srcRect/>
          <a:stretch>
            <a:fillRect/>
          </a:stretch>
        </p:blipFill>
        <p:spPr bwMode="auto">
          <a:xfrm>
            <a:off x="5334000" y="1219200"/>
            <a:ext cx="3293806" cy="1981200"/>
          </a:xfrm>
          <a:prstGeom prst="rect">
            <a:avLst/>
          </a:prstGeom>
          <a:noFill/>
        </p:spPr>
      </p:pic>
      <p:pic>
        <p:nvPicPr>
          <p:cNvPr id="2054" name="Picture 6" descr="H:\open access ppt images\collaborate-250.jpg"/>
          <p:cNvPicPr>
            <a:picLocks noChangeAspect="1" noChangeArrowheads="1"/>
          </p:cNvPicPr>
          <p:nvPr/>
        </p:nvPicPr>
        <p:blipFill>
          <a:blip r:embed="rId5"/>
          <a:srcRect/>
          <a:stretch>
            <a:fillRect/>
          </a:stretch>
        </p:blipFill>
        <p:spPr bwMode="auto">
          <a:xfrm>
            <a:off x="381000" y="3657600"/>
            <a:ext cx="3352800" cy="2427219"/>
          </a:xfrm>
          <a:prstGeom prst="rect">
            <a:avLst/>
          </a:prstGeom>
          <a:noFill/>
        </p:spPr>
      </p:pic>
      <p:pic>
        <p:nvPicPr>
          <p:cNvPr id="2055" name="Picture 7" descr="H:\open access ppt images\0027.DMS.jpg-550x0.jpg"/>
          <p:cNvPicPr>
            <a:picLocks noChangeAspect="1" noChangeArrowheads="1"/>
          </p:cNvPicPr>
          <p:nvPr/>
        </p:nvPicPr>
        <p:blipFill>
          <a:blip r:embed="rId6"/>
          <a:srcRect/>
          <a:stretch>
            <a:fillRect/>
          </a:stretch>
        </p:blipFill>
        <p:spPr bwMode="auto">
          <a:xfrm>
            <a:off x="3886200" y="3733800"/>
            <a:ext cx="4605494" cy="2362200"/>
          </a:xfrm>
          <a:prstGeom prst="rect">
            <a:avLst/>
          </a:prstGeom>
          <a:noFill/>
        </p:spPr>
      </p:pic>
    </p:spTree>
    <p:extLst>
      <p:ext uri="{BB962C8B-B14F-4D97-AF65-F5344CB8AC3E}">
        <p14:creationId xmlns:p14="http://schemas.microsoft.com/office/powerpoint/2010/main" val="420766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1000"/>
                                        <p:tgtEl>
                                          <p:spTgt spid="2051"/>
                                        </p:tgtEl>
                                      </p:cBhvr>
                                    </p:animEffect>
                                    <p:anim calcmode="lin" valueType="num">
                                      <p:cBhvr>
                                        <p:cTn id="8" dur="1000" fill="hold"/>
                                        <p:tgtEl>
                                          <p:spTgt spid="2051"/>
                                        </p:tgtEl>
                                        <p:attrNameLst>
                                          <p:attrName>ppt_x</p:attrName>
                                        </p:attrNameLst>
                                      </p:cBhvr>
                                      <p:tavLst>
                                        <p:tav tm="0">
                                          <p:val>
                                            <p:strVal val="#ppt_x"/>
                                          </p:val>
                                        </p:tav>
                                        <p:tav tm="100000">
                                          <p:val>
                                            <p:strVal val="#ppt_x"/>
                                          </p:val>
                                        </p:tav>
                                      </p:tavLst>
                                    </p:anim>
                                    <p:anim calcmode="lin" valueType="num">
                                      <p:cBhvr>
                                        <p:cTn id="9" dur="900" decel="100000" fill="hold"/>
                                        <p:tgtEl>
                                          <p:spTgt spid="205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51"/>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fade">
                                      <p:cBhvr>
                                        <p:cTn id="15" dur="1000"/>
                                        <p:tgtEl>
                                          <p:spTgt spid="2050"/>
                                        </p:tgtEl>
                                      </p:cBhvr>
                                    </p:animEffect>
                                    <p:anim calcmode="lin" valueType="num">
                                      <p:cBhvr>
                                        <p:cTn id="16" dur="1000" fill="hold"/>
                                        <p:tgtEl>
                                          <p:spTgt spid="2050"/>
                                        </p:tgtEl>
                                        <p:attrNameLst>
                                          <p:attrName>ppt_x</p:attrName>
                                        </p:attrNameLst>
                                      </p:cBhvr>
                                      <p:tavLst>
                                        <p:tav tm="0">
                                          <p:val>
                                            <p:strVal val="#ppt_x"/>
                                          </p:val>
                                        </p:tav>
                                        <p:tav tm="100000">
                                          <p:val>
                                            <p:strVal val="#ppt_x"/>
                                          </p:val>
                                        </p:tav>
                                      </p:tavLst>
                                    </p:anim>
                                    <p:anim calcmode="lin" valueType="num">
                                      <p:cBhvr>
                                        <p:cTn id="17" dur="900" decel="100000" fill="hold"/>
                                        <p:tgtEl>
                                          <p:spTgt spid="205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050"/>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2052"/>
                                        </p:tgtEl>
                                        <p:attrNameLst>
                                          <p:attrName>style.visibility</p:attrName>
                                        </p:attrNameLst>
                                      </p:cBhvr>
                                      <p:to>
                                        <p:strVal val="visible"/>
                                      </p:to>
                                    </p:set>
                                    <p:animEffect transition="in" filter="fade">
                                      <p:cBhvr>
                                        <p:cTn id="23" dur="1000"/>
                                        <p:tgtEl>
                                          <p:spTgt spid="2052"/>
                                        </p:tgtEl>
                                      </p:cBhvr>
                                    </p:animEffect>
                                    <p:anim calcmode="lin" valueType="num">
                                      <p:cBhvr>
                                        <p:cTn id="24" dur="1000" fill="hold"/>
                                        <p:tgtEl>
                                          <p:spTgt spid="2052"/>
                                        </p:tgtEl>
                                        <p:attrNameLst>
                                          <p:attrName>ppt_x</p:attrName>
                                        </p:attrNameLst>
                                      </p:cBhvr>
                                      <p:tavLst>
                                        <p:tav tm="0">
                                          <p:val>
                                            <p:strVal val="#ppt_x"/>
                                          </p:val>
                                        </p:tav>
                                        <p:tav tm="100000">
                                          <p:val>
                                            <p:strVal val="#ppt_x"/>
                                          </p:val>
                                        </p:tav>
                                      </p:tavLst>
                                    </p:anim>
                                    <p:anim calcmode="lin" valueType="num">
                                      <p:cBhvr>
                                        <p:cTn id="25" dur="900" decel="100000" fill="hold"/>
                                        <p:tgtEl>
                                          <p:spTgt spid="2052"/>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052"/>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2054"/>
                                        </p:tgtEl>
                                        <p:attrNameLst>
                                          <p:attrName>style.visibility</p:attrName>
                                        </p:attrNameLst>
                                      </p:cBhvr>
                                      <p:to>
                                        <p:strVal val="visible"/>
                                      </p:to>
                                    </p:set>
                                    <p:animEffect transition="in" filter="fade">
                                      <p:cBhvr>
                                        <p:cTn id="31" dur="1000"/>
                                        <p:tgtEl>
                                          <p:spTgt spid="2054"/>
                                        </p:tgtEl>
                                      </p:cBhvr>
                                    </p:animEffect>
                                    <p:anim calcmode="lin" valueType="num">
                                      <p:cBhvr>
                                        <p:cTn id="32" dur="1000" fill="hold"/>
                                        <p:tgtEl>
                                          <p:spTgt spid="2054"/>
                                        </p:tgtEl>
                                        <p:attrNameLst>
                                          <p:attrName>ppt_x</p:attrName>
                                        </p:attrNameLst>
                                      </p:cBhvr>
                                      <p:tavLst>
                                        <p:tav tm="0">
                                          <p:val>
                                            <p:strVal val="#ppt_x"/>
                                          </p:val>
                                        </p:tav>
                                        <p:tav tm="100000">
                                          <p:val>
                                            <p:strVal val="#ppt_x"/>
                                          </p:val>
                                        </p:tav>
                                      </p:tavLst>
                                    </p:anim>
                                    <p:anim calcmode="lin" valueType="num">
                                      <p:cBhvr>
                                        <p:cTn id="33" dur="900" decel="100000" fill="hold"/>
                                        <p:tgtEl>
                                          <p:spTgt spid="205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054"/>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2055"/>
                                        </p:tgtEl>
                                        <p:attrNameLst>
                                          <p:attrName>style.visibility</p:attrName>
                                        </p:attrNameLst>
                                      </p:cBhvr>
                                      <p:to>
                                        <p:strVal val="visible"/>
                                      </p:to>
                                    </p:set>
                                    <p:animEffect transition="in" filter="fade">
                                      <p:cBhvr>
                                        <p:cTn id="39" dur="1000"/>
                                        <p:tgtEl>
                                          <p:spTgt spid="2055"/>
                                        </p:tgtEl>
                                      </p:cBhvr>
                                    </p:animEffect>
                                    <p:anim calcmode="lin" valueType="num">
                                      <p:cBhvr>
                                        <p:cTn id="40" dur="1000" fill="hold"/>
                                        <p:tgtEl>
                                          <p:spTgt spid="2055"/>
                                        </p:tgtEl>
                                        <p:attrNameLst>
                                          <p:attrName>ppt_x</p:attrName>
                                        </p:attrNameLst>
                                      </p:cBhvr>
                                      <p:tavLst>
                                        <p:tav tm="0">
                                          <p:val>
                                            <p:strVal val="#ppt_x"/>
                                          </p:val>
                                        </p:tav>
                                        <p:tav tm="100000">
                                          <p:val>
                                            <p:strVal val="#ppt_x"/>
                                          </p:val>
                                        </p:tav>
                                      </p:tavLst>
                                    </p:anim>
                                    <p:anim calcmode="lin" valueType="num">
                                      <p:cBhvr>
                                        <p:cTn id="41" dur="900" decel="100000" fill="hold"/>
                                        <p:tgtEl>
                                          <p:spTgt spid="2055"/>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05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u="sng" dirty="0" smtClean="0"/>
              <a:t>Introduction</a:t>
            </a:r>
            <a:endParaRPr lang="en-US" b="1" u="sng" dirty="0"/>
          </a:p>
        </p:txBody>
      </p:sp>
      <p:sp>
        <p:nvSpPr>
          <p:cNvPr id="3" name="Content Placeholder 2"/>
          <p:cNvSpPr>
            <a:spLocks noGrp="1"/>
          </p:cNvSpPr>
          <p:nvPr>
            <p:ph sz="quarter" idx="1"/>
          </p:nvPr>
        </p:nvSpPr>
        <p:spPr>
          <a:xfrm>
            <a:off x="457200" y="838200"/>
            <a:ext cx="8382000" cy="5986818"/>
          </a:xfrm>
        </p:spPr>
        <p:txBody>
          <a:bodyPr>
            <a:normAutofit/>
          </a:bodyPr>
          <a:lstStyle/>
          <a:p>
            <a:pPr algn="just"/>
            <a:r>
              <a:rPr lang="en-IN" dirty="0"/>
              <a:t>The internet and websites became one of the most popular communication tools </a:t>
            </a:r>
            <a:r>
              <a:rPr lang="en-IN" dirty="0" smtClean="0"/>
              <a:t>in </a:t>
            </a:r>
            <a:r>
              <a:rPr lang="en-IN" dirty="0"/>
              <a:t>the age of Information and Communication Technology (ICT</a:t>
            </a:r>
            <a:r>
              <a:rPr lang="en-IN" dirty="0" smtClean="0"/>
              <a:t>).</a:t>
            </a:r>
            <a:endParaRPr lang="en-IN" dirty="0" smtClean="0"/>
          </a:p>
          <a:p>
            <a:pPr marL="0" indent="0" algn="just">
              <a:buNone/>
            </a:pPr>
            <a:endParaRPr lang="en-IN" dirty="0" smtClean="0"/>
          </a:p>
          <a:p>
            <a:pPr algn="just"/>
            <a:r>
              <a:rPr lang="en-US" dirty="0" smtClean="0"/>
              <a:t>Today </a:t>
            </a:r>
            <a:r>
              <a:rPr lang="en-US" dirty="0"/>
              <a:t>websites have form an essential part of communication and are used as an apparatus by individuals, organizations etc. not only to promote their capabilities but also to provide services to their clients</a:t>
            </a:r>
            <a:r>
              <a:rPr lang="en-US" dirty="0" smtClean="0"/>
              <a:t>.</a:t>
            </a:r>
          </a:p>
          <a:p>
            <a:pPr marL="0" indent="0" algn="just">
              <a:buNone/>
            </a:pPr>
            <a:endParaRPr lang="en-IN" dirty="0" smtClean="0"/>
          </a:p>
          <a:p>
            <a:pPr algn="just"/>
            <a:r>
              <a:rPr lang="en-IN" dirty="0" smtClean="0"/>
              <a:t>Analysis of </a:t>
            </a:r>
            <a:r>
              <a:rPr lang="en-IN" dirty="0"/>
              <a:t>websites come under </a:t>
            </a:r>
            <a:r>
              <a:rPr lang="en-IN" dirty="0" err="1"/>
              <a:t>webometrics</a:t>
            </a:r>
            <a:r>
              <a:rPr lang="en-IN" dirty="0"/>
              <a:t> study and one can observe that how users actually react and use specific web </a:t>
            </a:r>
            <a:r>
              <a:rPr lang="en-IN" dirty="0" smtClean="0"/>
              <a:t>document. </a:t>
            </a:r>
            <a:endParaRPr lang="en-IN" dirty="0"/>
          </a:p>
          <a:p>
            <a:pPr marL="0" indent="0" algn="just">
              <a:buNone/>
            </a:pPr>
            <a:endParaRPr lang="en-IN" dirty="0" smtClean="0"/>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pPr algn="ctr"/>
            <a:r>
              <a:rPr lang="en-IN" b="1" dirty="0" smtClean="0"/>
              <a:t>WEBOMETRIC: Over View</a:t>
            </a:r>
            <a:endParaRPr lang="en-US" b="1" u="sng" dirty="0"/>
          </a:p>
        </p:txBody>
      </p:sp>
      <p:sp>
        <p:nvSpPr>
          <p:cNvPr id="3" name="Content Placeholder 2"/>
          <p:cNvSpPr>
            <a:spLocks noGrp="1"/>
          </p:cNvSpPr>
          <p:nvPr>
            <p:ph sz="quarter" idx="1"/>
          </p:nvPr>
        </p:nvSpPr>
        <p:spPr>
          <a:xfrm>
            <a:off x="76200" y="1066800"/>
            <a:ext cx="8763000" cy="5791200"/>
          </a:xfrm>
        </p:spPr>
        <p:txBody>
          <a:bodyPr>
            <a:normAutofit fontScale="25000" lnSpcReduction="20000"/>
          </a:bodyPr>
          <a:lstStyle/>
          <a:p>
            <a:pPr algn="just">
              <a:lnSpc>
                <a:spcPct val="120000"/>
              </a:lnSpc>
            </a:pPr>
            <a:r>
              <a:rPr lang="en-IN" sz="8000" dirty="0" err="1"/>
              <a:t>Webometric</a:t>
            </a:r>
            <a:r>
              <a:rPr lang="en-IN" sz="8000" dirty="0"/>
              <a:t> is a scientific discipline that studies the quantitative aspects of information sources and their use. In other words, </a:t>
            </a:r>
            <a:r>
              <a:rPr lang="en-IN" sz="8000" dirty="0" err="1"/>
              <a:t>webometric</a:t>
            </a:r>
            <a:r>
              <a:rPr lang="en-IN" sz="8000" dirty="0"/>
              <a:t> </a:t>
            </a:r>
            <a:r>
              <a:rPr lang="en-IN" sz="8000" dirty="0" smtClean="0"/>
              <a:t>measure </a:t>
            </a:r>
            <a:r>
              <a:rPr lang="en-IN" sz="8000" dirty="0"/>
              <a:t>the World Wide Web, analyses technology usage and allows us a simple </a:t>
            </a:r>
            <a:r>
              <a:rPr lang="en-IN" sz="8000" dirty="0" smtClean="0"/>
              <a:t>content analysis</a:t>
            </a:r>
            <a:r>
              <a:rPr lang="en-IN" sz="8000" dirty="0" smtClean="0"/>
              <a:t>.</a:t>
            </a:r>
            <a:endParaRPr lang="en-IN" sz="8000" dirty="0" smtClean="0"/>
          </a:p>
          <a:p>
            <a:pPr>
              <a:lnSpc>
                <a:spcPct val="120000"/>
              </a:lnSpc>
            </a:pPr>
            <a:r>
              <a:rPr lang="en-US" sz="8000" dirty="0"/>
              <a:t>Quantitative studies of the web have been named as </a:t>
            </a:r>
            <a:r>
              <a:rPr lang="en-US" sz="8000" dirty="0" err="1" smtClean="0"/>
              <a:t>webometrics</a:t>
            </a:r>
            <a:r>
              <a:rPr lang="en-US" sz="8000" dirty="0" smtClean="0"/>
              <a:t>. </a:t>
            </a:r>
          </a:p>
          <a:p>
            <a:pPr marL="0" indent="0">
              <a:lnSpc>
                <a:spcPct val="120000"/>
              </a:lnSpc>
              <a:buNone/>
            </a:pPr>
            <a:endParaRPr lang="en-US" sz="8000" dirty="0" smtClean="0"/>
          </a:p>
          <a:p>
            <a:pPr>
              <a:lnSpc>
                <a:spcPct val="120000"/>
              </a:lnSpc>
            </a:pPr>
            <a:r>
              <a:rPr lang="en-IN" sz="8000" dirty="0" smtClean="0"/>
              <a:t>The </a:t>
            </a:r>
            <a:r>
              <a:rPr lang="en-IN" sz="8000" dirty="0" err="1"/>
              <a:t>Webometrics</a:t>
            </a:r>
            <a:r>
              <a:rPr lang="en-IN" sz="8000" dirty="0"/>
              <a:t> concentrates on the Construction and Usage </a:t>
            </a:r>
            <a:r>
              <a:rPr lang="en-IN" sz="8000" dirty="0" smtClean="0"/>
              <a:t>side </a:t>
            </a:r>
            <a:r>
              <a:rPr lang="en-IN" sz="8000" dirty="0"/>
              <a:t>of the Web which mainly cover four areas namely</a:t>
            </a:r>
            <a:r>
              <a:rPr lang="en-IN" sz="8000" dirty="0" smtClean="0"/>
              <a:t>:</a:t>
            </a:r>
          </a:p>
          <a:p>
            <a:pPr marL="0" indent="0">
              <a:lnSpc>
                <a:spcPct val="120000"/>
              </a:lnSpc>
              <a:buNone/>
            </a:pPr>
            <a:endParaRPr lang="en-IN" sz="8000" dirty="0"/>
          </a:p>
          <a:p>
            <a:pPr marL="723900" lvl="0" indent="-368300">
              <a:lnSpc>
                <a:spcPct val="120000"/>
              </a:lnSpc>
            </a:pPr>
            <a:r>
              <a:rPr lang="en-IN" sz="8000" dirty="0"/>
              <a:t>Web page content analysis</a:t>
            </a:r>
          </a:p>
          <a:p>
            <a:pPr marL="723900" lvl="0" indent="-368300">
              <a:lnSpc>
                <a:spcPct val="120000"/>
              </a:lnSpc>
            </a:pPr>
            <a:r>
              <a:rPr lang="en-IN" sz="8000" dirty="0"/>
              <a:t>Web link structure analysis (e.g. hyperlink, self-link and external link)   </a:t>
            </a:r>
          </a:p>
          <a:p>
            <a:pPr marL="723900" lvl="0" indent="-368300">
              <a:lnSpc>
                <a:spcPct val="120000"/>
              </a:lnSpc>
            </a:pPr>
            <a:r>
              <a:rPr lang="en-IN" sz="8000" dirty="0"/>
              <a:t>Web usage analysis (e.g. exploiting log files for users searching and browsing </a:t>
            </a:r>
            <a:r>
              <a:rPr lang="en-IN" sz="8000" dirty="0" err="1"/>
              <a:t>behavior</a:t>
            </a:r>
            <a:r>
              <a:rPr lang="en-IN" sz="8000" dirty="0"/>
              <a:t>)</a:t>
            </a:r>
          </a:p>
          <a:p>
            <a:pPr marL="723900" lvl="0" indent="-368300">
              <a:lnSpc>
                <a:spcPct val="120000"/>
              </a:lnSpc>
            </a:pPr>
            <a:r>
              <a:rPr lang="en-IN" sz="8000" dirty="0"/>
              <a:t>Web technology analysis (including search engine </a:t>
            </a:r>
            <a:r>
              <a:rPr lang="en-IN" sz="8000" dirty="0">
                <a:latin typeface="Century" pitchFamily="18" charset="0"/>
              </a:rPr>
              <a:t>performance)</a:t>
            </a:r>
          </a:p>
          <a:p>
            <a:pPr marL="355600" indent="0" algn="just">
              <a:lnSpc>
                <a:spcPct val="120000"/>
              </a:lnSpc>
              <a:buNone/>
            </a:pPr>
            <a:r>
              <a:rPr lang="en-IN" sz="8000" dirty="0" smtClean="0">
                <a:latin typeface="Century" pitchFamily="18" charset="0"/>
              </a:rPr>
              <a:t> </a:t>
            </a:r>
          </a:p>
          <a:p>
            <a:pPr algn="just"/>
            <a:endParaRPr lang="en-US" sz="3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r>
              <a:rPr lang="en-US" b="1" dirty="0"/>
              <a:t>Significance </a:t>
            </a:r>
            <a:r>
              <a:rPr lang="en-US" b="1" dirty="0" smtClean="0"/>
              <a:t>of </a:t>
            </a:r>
            <a:r>
              <a:rPr lang="en-US" b="1" dirty="0"/>
              <a:t>Study</a:t>
            </a:r>
            <a:r>
              <a:rPr lang="en-IN" dirty="0"/>
              <a:t/>
            </a:r>
            <a:br>
              <a:rPr lang="en-IN" dirty="0"/>
            </a:br>
            <a:endParaRPr lang="en-IN" dirty="0"/>
          </a:p>
        </p:txBody>
      </p:sp>
      <p:sp>
        <p:nvSpPr>
          <p:cNvPr id="3" name="Content Placeholder 2"/>
          <p:cNvSpPr>
            <a:spLocks noGrp="1"/>
          </p:cNvSpPr>
          <p:nvPr>
            <p:ph sz="quarter" idx="1"/>
          </p:nvPr>
        </p:nvSpPr>
        <p:spPr>
          <a:xfrm>
            <a:off x="152400" y="914400"/>
            <a:ext cx="8686800" cy="5559552"/>
          </a:xfrm>
        </p:spPr>
        <p:txBody>
          <a:bodyPr/>
          <a:lstStyle/>
          <a:p>
            <a:pPr algn="just"/>
            <a:r>
              <a:rPr lang="en-US" dirty="0"/>
              <a:t>Websites are the primary source of information of an institution or organization through which users can access information from anywhere and at any time. </a:t>
            </a:r>
            <a:endParaRPr lang="en-US" dirty="0" smtClean="0"/>
          </a:p>
          <a:p>
            <a:pPr algn="just"/>
            <a:r>
              <a:rPr lang="en-US" dirty="0" smtClean="0"/>
              <a:t>A </a:t>
            </a:r>
            <a:r>
              <a:rPr lang="en-US" dirty="0"/>
              <a:t>website is a collection of related webpages, images, video or other digital assets that are addressed with common domain name or IP address in an Internal Protocol based network</a:t>
            </a:r>
            <a:r>
              <a:rPr lang="en-US" dirty="0" smtClean="0"/>
              <a:t>.</a:t>
            </a:r>
          </a:p>
          <a:p>
            <a:pPr algn="just"/>
            <a:r>
              <a:rPr lang="en-US" dirty="0"/>
              <a:t>In this web centric world, </a:t>
            </a:r>
            <a:r>
              <a:rPr lang="en-US" dirty="0" err="1"/>
              <a:t>Webometric</a:t>
            </a:r>
            <a:r>
              <a:rPr lang="en-US" dirty="0"/>
              <a:t> became an important segment in the field of Library and Information Science through which analysis of websites has been conducted by information </a:t>
            </a:r>
            <a:r>
              <a:rPr lang="en-US" dirty="0" smtClean="0"/>
              <a:t>professionals.</a:t>
            </a:r>
          </a:p>
          <a:p>
            <a:pPr algn="just"/>
            <a:r>
              <a:rPr lang="en-US" dirty="0"/>
              <a:t>Library Consortium websites plays an important role in disseminating their informative </a:t>
            </a:r>
            <a:r>
              <a:rPr lang="en-US" dirty="0" smtClean="0"/>
              <a:t>resources to the users</a:t>
            </a:r>
            <a:endParaRPr lang="en-IN" dirty="0"/>
          </a:p>
        </p:txBody>
      </p:sp>
    </p:spTree>
    <p:extLst>
      <p:ext uri="{BB962C8B-B14F-4D97-AF65-F5344CB8AC3E}">
        <p14:creationId xmlns:p14="http://schemas.microsoft.com/office/powerpoint/2010/main" val="2001800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algn="ctr"/>
            <a:r>
              <a:rPr lang="en-IN" b="1" dirty="0" smtClean="0"/>
              <a:t/>
            </a:r>
            <a:br>
              <a:rPr lang="en-IN" b="1" dirty="0" smtClean="0"/>
            </a:br>
            <a:r>
              <a:rPr lang="en-IN" b="1" dirty="0"/>
              <a:t/>
            </a:r>
            <a:br>
              <a:rPr lang="en-IN" b="1" dirty="0"/>
            </a:br>
            <a:r>
              <a:rPr lang="en-IN" b="1" dirty="0" smtClean="0"/>
              <a:t/>
            </a:r>
            <a:br>
              <a:rPr lang="en-IN" b="1" dirty="0" smtClean="0"/>
            </a:br>
            <a:r>
              <a:rPr lang="en-IN" b="1" dirty="0"/>
              <a:t/>
            </a:r>
            <a:br>
              <a:rPr lang="en-IN" b="1" dirty="0"/>
            </a:br>
            <a:r>
              <a:rPr lang="en-IN" b="1" dirty="0" smtClean="0"/>
              <a:t/>
            </a:r>
            <a:br>
              <a:rPr lang="en-IN" b="1" dirty="0" smtClean="0"/>
            </a:br>
            <a:r>
              <a:rPr lang="en-IN" b="1" dirty="0" smtClean="0"/>
              <a:t>SCOPE </a:t>
            </a:r>
            <a:r>
              <a:rPr lang="en-IN" b="1" dirty="0"/>
              <a:t>OF THE STUDY</a:t>
            </a:r>
            <a:r>
              <a:rPr lang="en-IN" dirty="0"/>
              <a:t/>
            </a:r>
            <a:br>
              <a:rPr lang="en-IN" dirty="0"/>
            </a:br>
            <a:endParaRPr lang="en-US" b="1" u="sng" dirty="0"/>
          </a:p>
        </p:txBody>
      </p:sp>
      <p:sp>
        <p:nvSpPr>
          <p:cNvPr id="3" name="Content Placeholder 2"/>
          <p:cNvSpPr>
            <a:spLocks noGrp="1"/>
          </p:cNvSpPr>
          <p:nvPr>
            <p:ph sz="quarter" idx="1"/>
          </p:nvPr>
        </p:nvSpPr>
        <p:spPr>
          <a:xfrm>
            <a:off x="228600" y="838200"/>
            <a:ext cx="8458200" cy="5635752"/>
          </a:xfrm>
        </p:spPr>
        <p:txBody>
          <a:bodyPr>
            <a:normAutofit/>
          </a:bodyPr>
          <a:lstStyle/>
          <a:p>
            <a:pPr algn="just"/>
            <a:r>
              <a:rPr lang="en-US" dirty="0"/>
              <a:t>The scope of the present study shall be limited to the </a:t>
            </a:r>
            <a:r>
              <a:rPr lang="en-US" dirty="0" smtClean="0"/>
              <a:t>Selected </a:t>
            </a:r>
            <a:r>
              <a:rPr lang="en-US" dirty="0"/>
              <a:t>Library Consortiums websites available in </a:t>
            </a:r>
            <a:r>
              <a:rPr lang="en-US" dirty="0" smtClean="0"/>
              <a:t>India</a:t>
            </a:r>
            <a:r>
              <a:rPr lang="en-US" dirty="0"/>
              <a:t> </a:t>
            </a:r>
            <a:r>
              <a:rPr lang="en-US" dirty="0" smtClean="0"/>
              <a:t>and listed as below:</a:t>
            </a:r>
          </a:p>
          <a:p>
            <a:pPr algn="just"/>
            <a:endParaRPr lang="en-US" dirty="0" smtClean="0"/>
          </a:p>
          <a:p>
            <a:pPr algn="just"/>
            <a:endParaRPr lang="en-US" dirty="0" smtClean="0"/>
          </a:p>
          <a:p>
            <a:pPr algn="just"/>
            <a:r>
              <a:rPr lang="en-US" dirty="0" smtClean="0"/>
              <a:t> </a:t>
            </a:r>
            <a:endParaRPr lang="en-US" dirty="0" smtClean="0"/>
          </a:p>
          <a:p>
            <a:pPr algn="just"/>
            <a:endParaRPr lang="en-US" dirty="0"/>
          </a:p>
          <a:p>
            <a:pPr algn="just"/>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942119642"/>
              </p:ext>
            </p:extLst>
          </p:nvPr>
        </p:nvGraphicFramePr>
        <p:xfrm>
          <a:off x="457200" y="2194560"/>
          <a:ext cx="8305800" cy="4303656"/>
        </p:xfrm>
        <a:graphic>
          <a:graphicData uri="http://schemas.openxmlformats.org/drawingml/2006/table">
            <a:tbl>
              <a:tblPr firstRow="1" bandRow="1">
                <a:tableStyleId>{5C22544A-7EE6-4342-B048-85BDC9FD1C3A}</a:tableStyleId>
              </a:tblPr>
              <a:tblGrid>
                <a:gridCol w="685800"/>
                <a:gridCol w="7620000"/>
              </a:tblGrid>
              <a:tr h="262965">
                <a:tc>
                  <a:txBody>
                    <a:bodyPr/>
                    <a:lstStyle/>
                    <a:p>
                      <a:r>
                        <a:rPr lang="en-US" dirty="0" smtClean="0"/>
                        <a:t>1</a:t>
                      </a:r>
                      <a:endParaRPr lang="en-IN" dirty="0"/>
                    </a:p>
                  </a:txBody>
                  <a:tcPr/>
                </a:tc>
                <a:tc>
                  <a:txBody>
                    <a:bodyPr/>
                    <a:lstStyle/>
                    <a:p>
                      <a:r>
                        <a:rPr lang="en-US" b="1" dirty="0" err="1" smtClean="0"/>
                        <a:t>CeRA</a:t>
                      </a:r>
                      <a:r>
                        <a:rPr lang="en-US" b="1" dirty="0" smtClean="0"/>
                        <a:t> (</a:t>
                      </a:r>
                      <a:r>
                        <a:rPr lang="en-US" dirty="0" smtClean="0"/>
                        <a:t>Consortium for e-Resources in Agriculture</a:t>
                      </a:r>
                      <a:r>
                        <a:rPr lang="en-US" b="1" dirty="0" smtClean="0"/>
                        <a:t>)</a:t>
                      </a:r>
                      <a:endParaRPr lang="en-IN" dirty="0"/>
                    </a:p>
                  </a:txBody>
                  <a:tcPr/>
                </a:tc>
              </a:tr>
              <a:tr h="460188">
                <a:tc>
                  <a:txBody>
                    <a:bodyPr/>
                    <a:lstStyle/>
                    <a:p>
                      <a:r>
                        <a:rPr lang="en-US" dirty="0" smtClean="0"/>
                        <a:t>2</a:t>
                      </a:r>
                      <a:endParaRPr lang="en-IN" dirty="0"/>
                    </a:p>
                  </a:txBody>
                  <a:tcPr/>
                </a:tc>
                <a:tc>
                  <a:txBody>
                    <a:bodyPr/>
                    <a:lstStyle/>
                    <a:p>
                      <a:r>
                        <a:rPr lang="en-US" b="1" dirty="0" err="1" smtClean="0"/>
                        <a:t>DeLCon</a:t>
                      </a:r>
                      <a:r>
                        <a:rPr lang="en-US" b="1" dirty="0" smtClean="0"/>
                        <a:t> (</a:t>
                      </a:r>
                      <a:r>
                        <a:rPr lang="en-US" dirty="0" smtClean="0"/>
                        <a:t>Department of Biotechnology- Electronic Library Consortium</a:t>
                      </a:r>
                      <a:r>
                        <a:rPr lang="en-US" b="1" dirty="0" smtClean="0"/>
                        <a:t>)</a:t>
                      </a:r>
                      <a:endParaRPr lang="en-IN" dirty="0"/>
                    </a:p>
                  </a:txBody>
                  <a:tcPr/>
                </a:tc>
              </a:tr>
              <a:tr h="460188">
                <a:tc>
                  <a:txBody>
                    <a:bodyPr/>
                    <a:lstStyle/>
                    <a:p>
                      <a:r>
                        <a:rPr lang="en-US" dirty="0" smtClean="0"/>
                        <a:t>3</a:t>
                      </a:r>
                      <a:endParaRPr lang="en-IN" dirty="0"/>
                    </a:p>
                  </a:txBody>
                  <a:tcPr/>
                </a:tc>
                <a:tc>
                  <a:txBody>
                    <a:bodyPr/>
                    <a:lstStyle/>
                    <a:p>
                      <a:r>
                        <a:rPr lang="en-US" b="1" dirty="0" smtClean="0"/>
                        <a:t>E-</a:t>
                      </a:r>
                      <a:r>
                        <a:rPr lang="en-US" b="1" dirty="0" err="1" smtClean="0"/>
                        <a:t>Shodhsindhu</a:t>
                      </a:r>
                      <a:r>
                        <a:rPr lang="en-US" dirty="0" smtClean="0"/>
                        <a:t> (Consortium for Higher Education Electronics Resources) </a:t>
                      </a:r>
                      <a:endParaRPr lang="en-IN" dirty="0"/>
                    </a:p>
                  </a:txBody>
                  <a:tcPr/>
                </a:tc>
              </a:tr>
              <a:tr h="460188">
                <a:tc>
                  <a:txBody>
                    <a:bodyPr/>
                    <a:lstStyle/>
                    <a:p>
                      <a:r>
                        <a:rPr lang="en-US" dirty="0" smtClean="0"/>
                        <a:t>4</a:t>
                      </a:r>
                      <a:endParaRPr lang="en-IN" dirty="0"/>
                    </a:p>
                  </a:txBody>
                  <a:tcPr/>
                </a:tc>
                <a:tc>
                  <a:txBody>
                    <a:bodyPr/>
                    <a:lstStyle/>
                    <a:p>
                      <a:r>
                        <a:rPr lang="en-US" b="1" dirty="0" smtClean="0"/>
                        <a:t>FORSA</a:t>
                      </a:r>
                      <a:r>
                        <a:rPr lang="en-US" dirty="0" smtClean="0"/>
                        <a:t> (Forum for Resource Sharing in Astronomy and Astrophysics)</a:t>
                      </a:r>
                      <a:endParaRPr lang="en-IN" dirty="0"/>
                    </a:p>
                  </a:txBody>
                  <a:tcPr/>
                </a:tc>
              </a:tr>
              <a:tr h="262965">
                <a:tc>
                  <a:txBody>
                    <a:bodyPr/>
                    <a:lstStyle/>
                    <a:p>
                      <a:r>
                        <a:rPr lang="en-US" dirty="0" smtClean="0"/>
                        <a:t>5</a:t>
                      </a:r>
                      <a:endParaRPr lang="en-IN" dirty="0"/>
                    </a:p>
                  </a:txBody>
                  <a:tcPr/>
                </a:tc>
                <a:tc>
                  <a:txBody>
                    <a:bodyPr/>
                    <a:lstStyle/>
                    <a:p>
                      <a:r>
                        <a:rPr lang="en-US" b="1" dirty="0" smtClean="0"/>
                        <a:t>HELINET</a:t>
                      </a:r>
                      <a:r>
                        <a:rPr lang="en-US" dirty="0" smtClean="0"/>
                        <a:t> (Health Science Library &amp; Information Network</a:t>
                      </a:r>
                      <a:endParaRPr lang="en-IN" dirty="0"/>
                    </a:p>
                  </a:txBody>
                  <a:tcPr/>
                </a:tc>
              </a:tr>
              <a:tr h="460188">
                <a:tc>
                  <a:txBody>
                    <a:bodyPr/>
                    <a:lstStyle/>
                    <a:p>
                      <a:r>
                        <a:rPr lang="en-US" dirty="0" smtClean="0"/>
                        <a:t>6</a:t>
                      </a:r>
                      <a:endParaRPr lang="en-IN" dirty="0"/>
                    </a:p>
                  </a:txBody>
                  <a:tcPr/>
                </a:tc>
                <a:tc>
                  <a:txBody>
                    <a:bodyPr/>
                    <a:lstStyle/>
                    <a:p>
                      <a:r>
                        <a:rPr lang="en-US" b="1" dirty="0" smtClean="0"/>
                        <a:t>IIMC </a:t>
                      </a:r>
                      <a:r>
                        <a:rPr lang="en-US" dirty="0" smtClean="0"/>
                        <a:t>(Indian Institute of Management Libraries Consortium)</a:t>
                      </a:r>
                      <a:endParaRPr lang="en-IN" dirty="0"/>
                    </a:p>
                  </a:txBody>
                  <a:tcPr/>
                </a:tc>
              </a:tr>
              <a:tr h="460188">
                <a:tc>
                  <a:txBody>
                    <a:bodyPr/>
                    <a:lstStyle/>
                    <a:p>
                      <a:r>
                        <a:rPr lang="en-US" dirty="0" smtClean="0"/>
                        <a:t>7</a:t>
                      </a:r>
                      <a:endParaRPr lang="en-IN" dirty="0"/>
                    </a:p>
                  </a:txBody>
                  <a:tcPr/>
                </a:tc>
                <a:tc>
                  <a:txBody>
                    <a:bodyPr/>
                    <a:lstStyle/>
                    <a:p>
                      <a:r>
                        <a:rPr lang="en-US" b="1" dirty="0" smtClean="0"/>
                        <a:t>MCIT</a:t>
                      </a:r>
                      <a:r>
                        <a:rPr lang="en-US" dirty="0" smtClean="0"/>
                        <a:t> (Ministry of Communications and Information Technology) </a:t>
                      </a:r>
                      <a:endParaRPr lang="en-IN" dirty="0"/>
                    </a:p>
                  </a:txBody>
                  <a:tcPr/>
                </a:tc>
              </a:tr>
              <a:tr h="262965">
                <a:tc>
                  <a:txBody>
                    <a:bodyPr/>
                    <a:lstStyle/>
                    <a:p>
                      <a:r>
                        <a:rPr lang="en-US" dirty="0" smtClean="0"/>
                        <a:t>8</a:t>
                      </a:r>
                      <a:endParaRPr lang="en-IN" dirty="0"/>
                    </a:p>
                  </a:txBody>
                  <a:tcPr/>
                </a:tc>
                <a:tc>
                  <a:txBody>
                    <a:bodyPr/>
                    <a:lstStyle/>
                    <a:p>
                      <a:r>
                        <a:rPr lang="en-US" b="1" dirty="0" smtClean="0"/>
                        <a:t>NKRC</a:t>
                      </a:r>
                      <a:r>
                        <a:rPr lang="en-US" dirty="0" smtClean="0"/>
                        <a:t> (National Knowledge Resource Consortium</a:t>
                      </a:r>
                      <a:endParaRPr lang="en-IN" dirty="0"/>
                    </a:p>
                  </a:txBody>
                  <a:tcPr/>
                </a:tc>
              </a:tr>
              <a:tr h="262965">
                <a:tc>
                  <a:txBody>
                    <a:bodyPr/>
                    <a:lstStyle/>
                    <a:p>
                      <a:r>
                        <a:rPr lang="en-US" dirty="0" smtClean="0"/>
                        <a:t>9</a:t>
                      </a:r>
                      <a:endParaRPr lang="en-IN" dirty="0"/>
                    </a:p>
                  </a:txBody>
                  <a:tcPr/>
                </a:tc>
                <a:tc>
                  <a:txBody>
                    <a:bodyPr/>
                    <a:lstStyle/>
                    <a:p>
                      <a:r>
                        <a:rPr lang="en-US" b="1" dirty="0" smtClean="0"/>
                        <a:t>UGC-DAE</a:t>
                      </a:r>
                      <a:r>
                        <a:rPr lang="en-US" dirty="0" smtClean="0"/>
                        <a:t> (Consortium for Scientific Research)</a:t>
                      </a:r>
                      <a:endParaRPr lang="en-IN"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01000" cy="1066800"/>
          </a:xfrm>
        </p:spPr>
        <p:txBody>
          <a:bodyPr>
            <a:normAutofit/>
          </a:bodyPr>
          <a:lstStyle/>
          <a:p>
            <a:pPr algn="ctr"/>
            <a:r>
              <a:rPr lang="en-IN" b="1" dirty="0"/>
              <a:t>OBJECTIVES OF THE STUDY</a:t>
            </a:r>
            <a:r>
              <a:rPr lang="en-IN" dirty="0"/>
              <a:t/>
            </a:r>
            <a:br>
              <a:rPr lang="en-IN" dirty="0"/>
            </a:br>
            <a:endParaRPr lang="en-US" b="1" u="sng" dirty="0"/>
          </a:p>
        </p:txBody>
      </p:sp>
      <p:sp>
        <p:nvSpPr>
          <p:cNvPr id="3" name="Content Placeholder 2"/>
          <p:cNvSpPr>
            <a:spLocks noGrp="1"/>
          </p:cNvSpPr>
          <p:nvPr>
            <p:ph sz="quarter" idx="1"/>
          </p:nvPr>
        </p:nvSpPr>
        <p:spPr>
          <a:xfrm>
            <a:off x="457200" y="1066800"/>
            <a:ext cx="8382000" cy="5638800"/>
          </a:xfrm>
        </p:spPr>
        <p:txBody>
          <a:bodyPr>
            <a:normAutofit/>
          </a:bodyPr>
          <a:lstStyle/>
          <a:p>
            <a:r>
              <a:rPr lang="en-US" dirty="0" smtClean="0"/>
              <a:t>The objectives of present study is to:</a:t>
            </a:r>
          </a:p>
          <a:p>
            <a:pPr marL="723900" indent="-368300"/>
            <a:r>
              <a:rPr lang="en-US" dirty="0" smtClean="0"/>
              <a:t>Analyze </a:t>
            </a:r>
            <a:r>
              <a:rPr lang="en-US" dirty="0"/>
              <a:t>the </a:t>
            </a:r>
            <a:r>
              <a:rPr lang="en-US" dirty="0" smtClean="0"/>
              <a:t>URLs </a:t>
            </a:r>
            <a:r>
              <a:rPr lang="en-US" dirty="0"/>
              <a:t>of selected library consortiums in </a:t>
            </a:r>
            <a:r>
              <a:rPr lang="en-US" dirty="0" smtClean="0"/>
              <a:t>India</a:t>
            </a:r>
            <a:endParaRPr lang="en-IN" dirty="0"/>
          </a:p>
          <a:p>
            <a:pPr marL="723900" indent="-368300"/>
            <a:r>
              <a:rPr lang="en-US" dirty="0" smtClean="0"/>
              <a:t>Calculate </a:t>
            </a:r>
            <a:r>
              <a:rPr lang="en-US" dirty="0"/>
              <a:t>the number of webpages, domain authority of selected library consortiums in </a:t>
            </a:r>
            <a:r>
              <a:rPr lang="en-US" dirty="0" smtClean="0"/>
              <a:t>India</a:t>
            </a:r>
            <a:endParaRPr lang="en-IN" dirty="0"/>
          </a:p>
          <a:p>
            <a:pPr marL="723900" indent="-368300"/>
            <a:r>
              <a:rPr lang="en-US" dirty="0" smtClean="0"/>
              <a:t>Evaluate </a:t>
            </a:r>
            <a:r>
              <a:rPr lang="en-US" dirty="0"/>
              <a:t>the search engine performance of selected library consortiums in </a:t>
            </a:r>
            <a:r>
              <a:rPr lang="en-US" dirty="0" smtClean="0"/>
              <a:t>India</a:t>
            </a:r>
            <a:endParaRPr lang="en-IN" dirty="0"/>
          </a:p>
          <a:p>
            <a:pPr marL="723900" indent="-368300"/>
            <a:r>
              <a:rPr lang="en-US" dirty="0" smtClean="0"/>
              <a:t>Examine </a:t>
            </a:r>
            <a:r>
              <a:rPr lang="en-US" dirty="0"/>
              <a:t>the link-equity of selected library consortiums in </a:t>
            </a:r>
            <a:r>
              <a:rPr lang="en-US" dirty="0" smtClean="0"/>
              <a:t>India</a:t>
            </a:r>
            <a:endParaRPr lang="en-IN" dirty="0"/>
          </a:p>
          <a:p>
            <a:pPr marL="723900" indent="-368300"/>
            <a:r>
              <a:rPr lang="en-US" dirty="0" smtClean="0"/>
              <a:t>Find </a:t>
            </a:r>
            <a:r>
              <a:rPr lang="en-US" dirty="0"/>
              <a:t>out the internal link and external link pages of selected library consortiums in India</a:t>
            </a:r>
            <a:endParaRPr lang="en-IN" dirty="0"/>
          </a:p>
          <a:p>
            <a:pPr marL="723900" indent="-368300"/>
            <a:r>
              <a:rPr lang="en-US" dirty="0" smtClean="0"/>
              <a:t>Calculate </a:t>
            </a:r>
            <a:r>
              <a:rPr lang="en-US" dirty="0"/>
              <a:t>the web impact factor of selected library consortiums in India and rank them as per </a:t>
            </a:r>
            <a:r>
              <a:rPr lang="en-US" dirty="0" smtClean="0"/>
              <a:t>WIF</a:t>
            </a:r>
            <a:endParaRPr lang="en-IN" dirty="0"/>
          </a:p>
          <a:p>
            <a:pPr marL="723900" lvl="0" indent="-368300">
              <a:buNone/>
            </a:pPr>
            <a:endParaRPr lang="en-IN" dirty="0"/>
          </a:p>
          <a:p>
            <a:pPr marL="0" indent="0" algn="just">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868362"/>
          </a:xfrm>
        </p:spPr>
        <p:txBody>
          <a:bodyPr>
            <a:normAutofit fontScale="90000"/>
          </a:bodyPr>
          <a:lstStyle/>
          <a:p>
            <a:pPr algn="ctr"/>
            <a:r>
              <a:rPr lang="en-IN" b="1" dirty="0" smtClean="0"/>
              <a:t/>
            </a:r>
            <a:br>
              <a:rPr lang="en-IN" b="1" dirty="0" smtClean="0"/>
            </a:br>
            <a:r>
              <a:rPr lang="en-IN" b="1" dirty="0" smtClean="0"/>
              <a:t>METHODOLOGY</a:t>
            </a:r>
            <a:r>
              <a:rPr lang="en-IN" dirty="0"/>
              <a:t/>
            </a:r>
            <a:br>
              <a:rPr lang="en-IN" dirty="0"/>
            </a:br>
            <a:endParaRPr lang="en-US" b="1" u="sng" dirty="0"/>
          </a:p>
        </p:txBody>
      </p:sp>
      <p:sp>
        <p:nvSpPr>
          <p:cNvPr id="3" name="Content Placeholder 2"/>
          <p:cNvSpPr>
            <a:spLocks noGrp="1"/>
          </p:cNvSpPr>
          <p:nvPr>
            <p:ph sz="quarter" idx="1"/>
          </p:nvPr>
        </p:nvSpPr>
        <p:spPr>
          <a:xfrm>
            <a:off x="152400" y="914400"/>
            <a:ext cx="8686800" cy="5559552"/>
          </a:xfrm>
        </p:spPr>
        <p:txBody>
          <a:bodyPr>
            <a:normAutofit/>
          </a:bodyPr>
          <a:lstStyle/>
          <a:p>
            <a:pPr algn="just"/>
            <a:r>
              <a:rPr lang="en-US" dirty="0" smtClean="0"/>
              <a:t>A survey and observation method was used  to collect to collect primary data for this study.</a:t>
            </a:r>
          </a:p>
          <a:p>
            <a:pPr marL="0" indent="0" algn="just">
              <a:buNone/>
            </a:pPr>
            <a:endParaRPr lang="en-US" dirty="0" smtClean="0"/>
          </a:p>
          <a:p>
            <a:pPr algn="just"/>
            <a:r>
              <a:rPr lang="en-US" dirty="0" smtClean="0"/>
              <a:t>The </a:t>
            </a:r>
            <a:r>
              <a:rPr lang="en-US" dirty="0"/>
              <a:t>data were collected from the library consortium websites by using </a:t>
            </a:r>
            <a:r>
              <a:rPr lang="en-US" dirty="0" smtClean="0"/>
              <a:t>the </a:t>
            </a:r>
            <a:r>
              <a:rPr lang="en-US" dirty="0"/>
              <a:t>a search engine optimization tool</a:t>
            </a:r>
            <a:r>
              <a:rPr lang="en-US" dirty="0" smtClean="0"/>
              <a:t> </a:t>
            </a:r>
            <a:r>
              <a:rPr lang="en-US" dirty="0"/>
              <a:t>tool open site explorer (</a:t>
            </a:r>
            <a:r>
              <a:rPr lang="en-US" u="sng" dirty="0">
                <a:hlinkClick r:id="rId2"/>
              </a:rPr>
              <a:t>www.opensiteexplorer.org</a:t>
            </a:r>
            <a:r>
              <a:rPr lang="en-US" dirty="0"/>
              <a:t>) which is a search engine optimization tool for </a:t>
            </a:r>
            <a:r>
              <a:rPr lang="en-US" dirty="0" smtClean="0"/>
              <a:t>evaluation of </a:t>
            </a:r>
            <a:r>
              <a:rPr lang="en-IN" dirty="0" smtClean="0"/>
              <a:t>performance </a:t>
            </a:r>
            <a:r>
              <a:rPr lang="en-IN" dirty="0"/>
              <a:t>of search engine through </a:t>
            </a:r>
            <a:r>
              <a:rPr lang="en-IN" dirty="0" err="1"/>
              <a:t>webometrics</a:t>
            </a:r>
            <a:r>
              <a:rPr lang="en-IN" dirty="0"/>
              <a:t> study</a:t>
            </a:r>
            <a:r>
              <a:rPr lang="en-US" dirty="0" smtClean="0"/>
              <a:t>. </a:t>
            </a:r>
          </a:p>
          <a:p>
            <a:pPr algn="just"/>
            <a:endParaRPr lang="en-US" dirty="0"/>
          </a:p>
          <a:p>
            <a:pPr algn="just"/>
            <a:r>
              <a:rPr lang="en-IN" dirty="0" smtClean="0"/>
              <a:t>The </a:t>
            </a:r>
            <a:r>
              <a:rPr lang="en-IN" dirty="0"/>
              <a:t>selected data are tabulated for inference to draw the </a:t>
            </a:r>
            <a:r>
              <a:rPr lang="en-IN" dirty="0" smtClean="0"/>
              <a:t>findings.   </a:t>
            </a:r>
            <a:endParaRPr lang="en-IN" dirty="0"/>
          </a:p>
          <a:p>
            <a:pPr algn="just"/>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792</TotalTime>
  <Words>930</Words>
  <Application>Microsoft Office PowerPoint</Application>
  <PresentationFormat>On-screen Show (4:3)</PresentationFormat>
  <Paragraphs>82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Webometric Analysis of Selected Library Consortium Website of India: An Evaluative Study</vt:lpstr>
      <vt:lpstr>PowerPoint Presentation</vt:lpstr>
      <vt:lpstr>Web Resources </vt:lpstr>
      <vt:lpstr>Introduction</vt:lpstr>
      <vt:lpstr>WEBOMETRIC: Over View</vt:lpstr>
      <vt:lpstr>Significance of Study </vt:lpstr>
      <vt:lpstr>     SCOPE OF THE STUDY </vt:lpstr>
      <vt:lpstr>OBJECTIVES OF THE STUDY </vt:lpstr>
      <vt:lpstr> METHODOLOGY </vt:lpstr>
      <vt:lpstr>major findings of the study </vt:lpstr>
      <vt:lpstr>PowerPoint Presentation</vt:lpstr>
      <vt:lpstr>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Open Access Initiative by Indian’s Libraries for Scholarly Communication in Digital Era: A Survey</dc:title>
  <dc:creator>Sana</dc:creator>
  <cp:lastModifiedBy>User</cp:lastModifiedBy>
  <cp:revision>96</cp:revision>
  <dcterms:created xsi:type="dcterms:W3CDTF">2014-11-24T14:13:13Z</dcterms:created>
  <dcterms:modified xsi:type="dcterms:W3CDTF">2017-07-27T09:47:49Z</dcterms:modified>
</cp:coreProperties>
</file>