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7"/>
  </p:notesMasterIdLst>
  <p:sldIdLst>
    <p:sldId id="256" r:id="rId2"/>
    <p:sldId id="257" r:id="rId3"/>
    <p:sldId id="258" r:id="rId4"/>
    <p:sldId id="260" r:id="rId5"/>
    <p:sldId id="259" r:id="rId6"/>
    <p:sldId id="262" r:id="rId7"/>
    <p:sldId id="263" r:id="rId8"/>
    <p:sldId id="264" r:id="rId9"/>
    <p:sldId id="265" r:id="rId10"/>
    <p:sldId id="266" r:id="rId11"/>
    <p:sldId id="267" r:id="rId12"/>
    <p:sldId id="268" r:id="rId13"/>
    <p:sldId id="269"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63" autoAdjust="0"/>
    <p:restoredTop sz="83662" autoAdjust="0"/>
  </p:normalViewPr>
  <p:slideViewPr>
    <p:cSldViewPr snapToGrid="0">
      <p:cViewPr varScale="1">
        <p:scale>
          <a:sx n="60" d="100"/>
          <a:sy n="60" d="100"/>
        </p:scale>
        <p:origin x="-167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41D10-121B-4D7E-BF96-1385BD0F88E3}" type="datetimeFigureOut">
              <a:rPr lang="en-GB" smtClean="0"/>
              <a:pPr/>
              <a:t>31/07/2017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F3514-C458-4F31-973F-6137AE3DB384}" type="slidenum">
              <a:rPr lang="en-GB" smtClean="0"/>
              <a:pPr/>
              <a:t>‹#›</a:t>
            </a:fld>
            <a:endParaRPr lang="en-GB"/>
          </a:p>
        </p:txBody>
      </p:sp>
    </p:spTree>
    <p:extLst>
      <p:ext uri="{BB962C8B-B14F-4D97-AF65-F5344CB8AC3E}">
        <p14:creationId xmlns:p14="http://schemas.microsoft.com/office/powerpoint/2010/main" xmlns="" val="2484626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0BF3514-C458-4F31-973F-6137AE3DB384}" type="slidenum">
              <a:rPr lang="en-GB" smtClean="0"/>
              <a:pPr/>
              <a:t>1</a:t>
            </a:fld>
            <a:endParaRPr lang="en-GB"/>
          </a:p>
        </p:txBody>
      </p:sp>
    </p:spTree>
    <p:extLst>
      <p:ext uri="{BB962C8B-B14F-4D97-AF65-F5344CB8AC3E}">
        <p14:creationId xmlns:p14="http://schemas.microsoft.com/office/powerpoint/2010/main" xmlns="" val="3829397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the global ranking </a:t>
            </a:r>
            <a:r>
              <a:rPr lang="en-US" sz="1200" kern="1200" dirty="0" err="1" smtClean="0">
                <a:solidFill>
                  <a:schemeClr val="tx1"/>
                </a:solidFill>
                <a:effectLst/>
                <a:latin typeface="+mn-lt"/>
                <a:ea typeface="+mn-ea"/>
                <a:cs typeface="+mn-cs"/>
              </a:rPr>
              <a:t>Udemy</a:t>
            </a:r>
            <a:r>
              <a:rPr lang="en-US" sz="1200" kern="1200" dirty="0" smtClean="0">
                <a:solidFill>
                  <a:schemeClr val="tx1"/>
                </a:solidFill>
                <a:effectLst/>
                <a:latin typeface="+mn-lt"/>
                <a:ea typeface="+mn-ea"/>
                <a:cs typeface="+mn-cs"/>
              </a:rPr>
              <a:t> was the most popular MOOC provider and </a:t>
            </a:r>
            <a:r>
              <a:rPr lang="en-US" sz="1200" kern="1200" dirty="0" err="1" smtClean="0">
                <a:solidFill>
                  <a:schemeClr val="tx1"/>
                </a:solidFill>
                <a:effectLst/>
                <a:latin typeface="+mn-lt"/>
                <a:ea typeface="+mn-ea"/>
                <a:cs typeface="+mn-cs"/>
              </a:rPr>
              <a:t>iversity</a:t>
            </a:r>
            <a:r>
              <a:rPr lang="en-US" sz="1200" kern="1200" dirty="0" smtClean="0">
                <a:solidFill>
                  <a:schemeClr val="tx1"/>
                </a:solidFill>
                <a:effectLst/>
                <a:latin typeface="+mn-lt"/>
                <a:ea typeface="+mn-ea"/>
                <a:cs typeface="+mn-cs"/>
              </a:rPr>
              <a:t> was the least popular MOOC provider. Open2Study had the lowest bounce rate and </a:t>
            </a:r>
            <a:r>
              <a:rPr lang="en-US" sz="1200" kern="1200" dirty="0" err="1" smtClean="0">
                <a:solidFill>
                  <a:schemeClr val="tx1"/>
                </a:solidFill>
                <a:effectLst/>
                <a:latin typeface="+mn-lt"/>
                <a:ea typeface="+mn-ea"/>
                <a:cs typeface="+mn-cs"/>
              </a:rPr>
              <a:t>Codecademy</a:t>
            </a:r>
            <a:r>
              <a:rPr lang="en-US" sz="1200" kern="1200" dirty="0" smtClean="0">
                <a:solidFill>
                  <a:schemeClr val="tx1"/>
                </a:solidFill>
                <a:effectLst/>
                <a:latin typeface="+mn-lt"/>
                <a:ea typeface="+mn-ea"/>
                <a:cs typeface="+mn-cs"/>
              </a:rPr>
              <a:t> had the highest bounce rate.  With regards of highest number of daily page views per visitor, </a:t>
            </a:r>
            <a:r>
              <a:rPr lang="en-US" sz="1200" kern="1200" dirty="0" err="1" smtClean="0">
                <a:solidFill>
                  <a:schemeClr val="tx1"/>
                </a:solidFill>
                <a:effectLst/>
                <a:latin typeface="+mn-lt"/>
                <a:ea typeface="+mn-ea"/>
                <a:cs typeface="+mn-cs"/>
              </a:rPr>
              <a:t>FutureLearn</a:t>
            </a:r>
            <a:r>
              <a:rPr lang="en-US" sz="1200" kern="1200" dirty="0" smtClean="0">
                <a:solidFill>
                  <a:schemeClr val="tx1"/>
                </a:solidFill>
                <a:effectLst/>
                <a:latin typeface="+mn-lt"/>
                <a:ea typeface="+mn-ea"/>
                <a:cs typeface="+mn-cs"/>
              </a:rPr>
              <a:t> had highest number and Coursera had the least number of daily page views per visitor. Open2Study had the highest daily time on site and Coursera had the lowest daily time on site.</a:t>
            </a:r>
            <a:endParaRPr lang="en-GB"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Codecademy</a:t>
            </a:r>
            <a:r>
              <a:rPr lang="en-US" sz="1200" kern="1200" dirty="0" smtClean="0">
                <a:solidFill>
                  <a:schemeClr val="tx1"/>
                </a:solidFill>
                <a:effectLst/>
                <a:latin typeface="+mn-lt"/>
                <a:ea typeface="+mn-ea"/>
                <a:cs typeface="+mn-cs"/>
              </a:rPr>
              <a:t> was identified as the MOOC providers with higher search visits. Meanwhile, </a:t>
            </a:r>
            <a:r>
              <a:rPr lang="en-US" sz="1200" kern="1200" dirty="0" err="1" smtClean="0">
                <a:solidFill>
                  <a:schemeClr val="tx1"/>
                </a:solidFill>
                <a:effectLst/>
                <a:latin typeface="+mn-lt"/>
                <a:ea typeface="+mn-ea"/>
                <a:cs typeface="+mn-cs"/>
              </a:rPr>
              <a:t>FutureLearn</a:t>
            </a:r>
            <a:r>
              <a:rPr lang="en-US" sz="1200" kern="1200" dirty="0" smtClean="0">
                <a:solidFill>
                  <a:schemeClr val="tx1"/>
                </a:solidFill>
                <a:effectLst/>
                <a:latin typeface="+mn-lt"/>
                <a:ea typeface="+mn-ea"/>
                <a:cs typeface="+mn-cs"/>
              </a:rPr>
              <a:t> had lowest search visits. When considered about the total site linking in, </a:t>
            </a:r>
            <a:r>
              <a:rPr lang="en-US" sz="1200" kern="1200" dirty="0" err="1" smtClean="0">
                <a:solidFill>
                  <a:schemeClr val="tx1"/>
                </a:solidFill>
                <a:effectLst/>
                <a:latin typeface="+mn-lt"/>
                <a:ea typeface="+mn-ea"/>
                <a:cs typeface="+mn-cs"/>
              </a:rPr>
              <a:t>Codecademy</a:t>
            </a:r>
            <a:r>
              <a:rPr lang="en-US" sz="1200" kern="1200" dirty="0" smtClean="0">
                <a:solidFill>
                  <a:schemeClr val="tx1"/>
                </a:solidFill>
                <a:effectLst/>
                <a:latin typeface="+mn-lt"/>
                <a:ea typeface="+mn-ea"/>
                <a:cs typeface="+mn-cs"/>
              </a:rPr>
              <a:t> had the highest number and Open2Study had the lowest number of site linking in. </a:t>
            </a:r>
            <a:r>
              <a:rPr lang="en-US" sz="1200" kern="1200" dirty="0" err="1" smtClean="0">
                <a:solidFill>
                  <a:schemeClr val="tx1"/>
                </a:solidFill>
                <a:effectLst/>
                <a:latin typeface="+mn-lt"/>
                <a:ea typeface="+mn-ea"/>
                <a:cs typeface="+mn-cs"/>
              </a:rPr>
              <a:t>iversity</a:t>
            </a:r>
            <a:r>
              <a:rPr lang="en-US" sz="1200" kern="1200" dirty="0" smtClean="0">
                <a:solidFill>
                  <a:schemeClr val="tx1"/>
                </a:solidFill>
                <a:effectLst/>
                <a:latin typeface="+mn-lt"/>
                <a:ea typeface="+mn-ea"/>
                <a:cs typeface="+mn-cs"/>
              </a:rPr>
              <a:t> was identified as a fast website and Canvas, </a:t>
            </a:r>
            <a:r>
              <a:rPr lang="en-US" sz="1200" kern="1200" dirty="0" err="1" smtClean="0">
                <a:solidFill>
                  <a:schemeClr val="tx1"/>
                </a:solidFill>
                <a:effectLst/>
                <a:latin typeface="+mn-lt"/>
                <a:ea typeface="+mn-ea"/>
                <a:cs typeface="+mn-cs"/>
              </a:rPr>
              <a:t>FutureLearn</a:t>
            </a:r>
            <a:r>
              <a:rPr lang="en-US" sz="1200" kern="1200" dirty="0" smtClean="0">
                <a:solidFill>
                  <a:schemeClr val="tx1"/>
                </a:solidFill>
                <a:effectLst/>
                <a:latin typeface="+mn-lt"/>
                <a:ea typeface="+mn-ea"/>
                <a:cs typeface="+mn-cs"/>
              </a:rPr>
              <a:t>, Alison, </a:t>
            </a:r>
            <a:r>
              <a:rPr lang="en-US" sz="1200" kern="1200" dirty="0" err="1" smtClean="0">
                <a:solidFill>
                  <a:schemeClr val="tx1"/>
                </a:solidFill>
                <a:effectLst/>
                <a:latin typeface="+mn-lt"/>
                <a:ea typeface="+mn-ea"/>
                <a:cs typeface="+mn-cs"/>
              </a:rPr>
              <a:t>edX</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Udemy</a:t>
            </a:r>
            <a:r>
              <a:rPr lang="en-US" sz="1200" kern="1200" dirty="0" smtClean="0">
                <a:solidFill>
                  <a:schemeClr val="tx1"/>
                </a:solidFill>
                <a:effectLst/>
                <a:latin typeface="+mn-lt"/>
                <a:ea typeface="+mn-ea"/>
                <a:cs typeface="+mn-cs"/>
              </a:rPr>
              <a:t> were categorized as slow websites. </a:t>
            </a:r>
            <a:endParaRPr lang="en-GB" dirty="0"/>
          </a:p>
        </p:txBody>
      </p:sp>
      <p:sp>
        <p:nvSpPr>
          <p:cNvPr id="4" name="Slide Number Placeholder 3"/>
          <p:cNvSpPr>
            <a:spLocks noGrp="1"/>
          </p:cNvSpPr>
          <p:nvPr>
            <p:ph type="sldNum" sz="quarter" idx="10"/>
          </p:nvPr>
        </p:nvSpPr>
        <p:spPr/>
        <p:txBody>
          <a:bodyPr/>
          <a:lstStyle/>
          <a:p>
            <a:fld id="{40BF3514-C458-4F31-973F-6137AE3DB384}" type="slidenum">
              <a:rPr lang="en-GB" smtClean="0"/>
              <a:pPr/>
              <a:t>9</a:t>
            </a:fld>
            <a:endParaRPr lang="en-GB"/>
          </a:p>
        </p:txBody>
      </p:sp>
    </p:spTree>
    <p:extLst>
      <p:ext uri="{BB962C8B-B14F-4D97-AF65-F5344CB8AC3E}">
        <p14:creationId xmlns:p14="http://schemas.microsoft.com/office/powerpoint/2010/main" xmlns="" val="2239899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Upstream sites are the sites that people visited before they visited to the considered site.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google.com and youtube.com are the most prominent upstream sites among considered followers followed by google.co.in and facebook.com. The least important upstream sites were google.ru, google.com.ua, android.com, </a:t>
            </a:r>
            <a:endParaRPr lang="en-GB" dirty="0"/>
          </a:p>
        </p:txBody>
      </p:sp>
      <p:sp>
        <p:nvSpPr>
          <p:cNvPr id="4" name="Slide Number Placeholder 3"/>
          <p:cNvSpPr>
            <a:spLocks noGrp="1"/>
          </p:cNvSpPr>
          <p:nvPr>
            <p:ph type="sldNum" sz="quarter" idx="10"/>
          </p:nvPr>
        </p:nvSpPr>
        <p:spPr/>
        <p:txBody>
          <a:bodyPr/>
          <a:lstStyle/>
          <a:p>
            <a:fld id="{40BF3514-C458-4F31-973F-6137AE3DB384}" type="slidenum">
              <a:rPr lang="en-GB" smtClean="0"/>
              <a:pPr/>
              <a:t>10</a:t>
            </a:fld>
            <a:endParaRPr lang="en-GB"/>
          </a:p>
        </p:txBody>
      </p:sp>
    </p:spTree>
    <p:extLst>
      <p:ext uri="{BB962C8B-B14F-4D97-AF65-F5344CB8AC3E}">
        <p14:creationId xmlns:p14="http://schemas.microsoft.com/office/powerpoint/2010/main" xmlns="" val="32420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DA99E5-D94D-4BD3-A54A-FF14BAFD1B8A}" type="datetime1">
              <a:rPr lang="en-GB" smtClean="0"/>
              <a:pPr/>
              <a:t>31/07/2017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32318907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DAC800-2AA9-4B0C-AE8F-F37500127C9F}" type="datetime1">
              <a:rPr lang="en-GB" smtClean="0"/>
              <a:pPr/>
              <a:t>31/07/2017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405538020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8B53E3-741D-47E2-80DD-19C7AE5FBE0D}" type="datetime1">
              <a:rPr lang="en-GB" smtClean="0"/>
              <a:pPr/>
              <a:t>31/07/2017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98568534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mbria" panose="02040503050406030204"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D4D41E1-5A18-44F1-BEE5-06DA0E3AA007}" type="datetime1">
              <a:rPr lang="en-GB" smtClean="0"/>
              <a:pPr/>
              <a:t>31/07/2017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128424723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A4F24-3131-4913-A9D3-AF5B5D6B974B}" type="datetime1">
              <a:rPr lang="en-GB" smtClean="0"/>
              <a:pPr/>
              <a:t>31/07/2017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312271298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4FE13C-2C97-4C54-90EC-30DEB6BE4466}" type="datetime1">
              <a:rPr lang="en-GB" smtClean="0"/>
              <a:pPr/>
              <a:t>31/07/2017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377257971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088FE7-4F75-4247-AA6C-6C2C9AFD8F3A}" type="datetime1">
              <a:rPr lang="en-GB" smtClean="0"/>
              <a:pPr/>
              <a:t>31/07/2017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285960514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18DA79-D705-41B2-824B-B18D7273F402}" type="datetime1">
              <a:rPr lang="en-GB" smtClean="0"/>
              <a:pPr/>
              <a:t>31/07/2017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905237205"/>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64B0A-6368-457A-AA07-D37C7DECC151}" type="datetime1">
              <a:rPr lang="en-GB" smtClean="0"/>
              <a:pPr/>
              <a:t>31/07/2017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129740397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5D137-E221-4C03-AF73-F31145FB2D8C}" type="datetime1">
              <a:rPr lang="en-GB" smtClean="0"/>
              <a:pPr/>
              <a:t>31/07/2017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24892231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A783-0247-400B-878B-420FFAAAF686}" type="datetime1">
              <a:rPr lang="en-GB" smtClean="0"/>
              <a:pPr/>
              <a:t>31/07/2017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353952895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alpha val="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E6F6F-D804-4229-AC1C-7B382940CDC7}" type="datetime1">
              <a:rPr lang="en-GB" smtClean="0"/>
              <a:pPr/>
              <a:t>31/07/2017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BE8B8-AEA9-4B9D-970D-F9AC276EB67A}" type="slidenum">
              <a:rPr lang="en-GB" smtClean="0"/>
              <a:pPr/>
              <a:t>‹#›</a:t>
            </a:fld>
            <a:endParaRPr lang="en-GB"/>
          </a:p>
        </p:txBody>
      </p:sp>
    </p:spTree>
    <p:extLst>
      <p:ext uri="{BB962C8B-B14F-4D97-AF65-F5344CB8AC3E}">
        <p14:creationId xmlns:p14="http://schemas.microsoft.com/office/powerpoint/2010/main" xmlns="" val="271858892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slow">
    <p:push dir="u"/>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gif"/><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4225" y="934511"/>
            <a:ext cx="8346332" cy="1956471"/>
          </a:xfrm>
        </p:spPr>
        <p:txBody>
          <a:bodyPr>
            <a:noAutofit/>
          </a:bodyPr>
          <a:lstStyle/>
          <a:p>
            <a:r>
              <a:rPr lang="en-US" sz="4000" b="1" dirty="0">
                <a:ln w="0"/>
                <a:solidFill>
                  <a:schemeClr val="bg1"/>
                </a:solidFill>
                <a:effectLst>
                  <a:outerShdw blurRad="50800" dist="38100" dir="2700000" algn="tl" rotWithShape="0">
                    <a:prstClr val="black">
                      <a:alpha val="40000"/>
                    </a:prstClr>
                  </a:outerShdw>
                </a:effectLst>
                <a:latin typeface="Cambria" panose="02040503050406030204" pitchFamily="18" charset="0"/>
              </a:rPr>
              <a:t>Webometric analysis on leading course providers in MOOC: A study based on Alexa ranking</a:t>
            </a:r>
            <a:r>
              <a:rPr lang="en-GB" sz="4000" b="1" dirty="0">
                <a:ln w="0"/>
                <a:solidFill>
                  <a:schemeClr val="bg1"/>
                </a:solidFill>
                <a:effectLst>
                  <a:outerShdw blurRad="50800" dist="38100" dir="2700000" algn="tl" rotWithShape="0">
                    <a:prstClr val="black">
                      <a:alpha val="40000"/>
                    </a:prstClr>
                  </a:outerShdw>
                </a:effectLst>
                <a:latin typeface="Cambria" panose="02040503050406030204" pitchFamily="18" charset="0"/>
              </a:rPr>
              <a:t/>
            </a:r>
            <a:br>
              <a:rPr lang="en-GB" sz="4000" b="1" dirty="0">
                <a:ln w="0"/>
                <a:solidFill>
                  <a:schemeClr val="bg1"/>
                </a:solidFill>
                <a:effectLst>
                  <a:outerShdw blurRad="50800" dist="38100" dir="2700000" algn="tl" rotWithShape="0">
                    <a:prstClr val="black">
                      <a:alpha val="40000"/>
                    </a:prstClr>
                  </a:outerShdw>
                </a:effectLst>
                <a:latin typeface="Cambria" panose="02040503050406030204" pitchFamily="18" charset="0"/>
              </a:rPr>
            </a:br>
            <a:endParaRPr lang="en-GB" sz="4000" b="1" dirty="0">
              <a:ln w="0"/>
              <a:solidFill>
                <a:schemeClr val="bg1"/>
              </a:solidFill>
              <a:effectLst>
                <a:outerShdw blurRad="50800" dist="38100" dir="2700000" algn="tl" rotWithShape="0">
                  <a:prstClr val="black">
                    <a:alpha val="40000"/>
                  </a:prstClr>
                </a:outerShdw>
              </a:effectLst>
              <a:latin typeface="Cambria" panose="02040503050406030204" pitchFamily="18" charset="0"/>
            </a:endParaRPr>
          </a:p>
        </p:txBody>
      </p:sp>
      <p:sp>
        <p:nvSpPr>
          <p:cNvPr id="3" name="Subtitle 2"/>
          <p:cNvSpPr>
            <a:spLocks noGrp="1"/>
          </p:cNvSpPr>
          <p:nvPr>
            <p:ph type="subTitle" idx="1"/>
          </p:nvPr>
        </p:nvSpPr>
        <p:spPr>
          <a:xfrm>
            <a:off x="831273" y="4759687"/>
            <a:ext cx="7684077" cy="1241822"/>
          </a:xfrm>
        </p:spPr>
        <p:txBody>
          <a:bodyPr>
            <a:noAutofit/>
          </a:bodyPr>
          <a:lstStyle/>
          <a:p>
            <a:r>
              <a:rPr lang="en-US" sz="2800" b="1" baseline="30000" dirty="0">
                <a:solidFill>
                  <a:schemeClr val="bg1"/>
                </a:solidFill>
                <a:latin typeface="Cambria" panose="02040503050406030204" pitchFamily="18" charset="0"/>
              </a:rPr>
              <a:t>1*</a:t>
            </a:r>
            <a:r>
              <a:rPr lang="en-US" sz="2800" b="1" dirty="0">
                <a:solidFill>
                  <a:schemeClr val="bg1"/>
                </a:solidFill>
                <a:latin typeface="Cambria" panose="02040503050406030204" pitchFamily="18" charset="0"/>
              </a:rPr>
              <a:t>Abu K.S. and </a:t>
            </a:r>
            <a:r>
              <a:rPr lang="en-US" sz="2800" b="1" baseline="30000" dirty="0">
                <a:solidFill>
                  <a:schemeClr val="bg1"/>
                </a:solidFill>
                <a:latin typeface="Cambria" panose="02040503050406030204" pitchFamily="18" charset="0"/>
              </a:rPr>
              <a:t>2</a:t>
            </a:r>
            <a:r>
              <a:rPr lang="en-US" sz="2800" b="1" dirty="0">
                <a:solidFill>
                  <a:schemeClr val="bg1"/>
                </a:solidFill>
                <a:latin typeface="Cambria" panose="02040503050406030204" pitchFamily="18" charset="0"/>
              </a:rPr>
              <a:t>Jayasekara P.K.</a:t>
            </a:r>
            <a:endParaRPr lang="en-GB" sz="2800" b="1" dirty="0">
              <a:solidFill>
                <a:schemeClr val="bg1"/>
              </a:solidFill>
              <a:latin typeface="Cambria" panose="02040503050406030204" pitchFamily="18" charset="0"/>
            </a:endParaRPr>
          </a:p>
          <a:p>
            <a:r>
              <a:rPr lang="en-US" baseline="30000" dirty="0">
                <a:solidFill>
                  <a:schemeClr val="bg1"/>
                </a:solidFill>
                <a:latin typeface="Cambria" panose="02040503050406030204" pitchFamily="18" charset="0"/>
              </a:rPr>
              <a:t>1</a:t>
            </a:r>
            <a:r>
              <a:rPr lang="en-US" dirty="0">
                <a:solidFill>
                  <a:schemeClr val="bg1"/>
                </a:solidFill>
                <a:latin typeface="Cambria" panose="02040503050406030204" pitchFamily="18" charset="0"/>
              </a:rPr>
              <a:t>Research Scholar, </a:t>
            </a:r>
            <a:r>
              <a:rPr lang="en-US" dirty="0" smtClean="0">
                <a:solidFill>
                  <a:schemeClr val="bg1"/>
                </a:solidFill>
                <a:latin typeface="Cambria" panose="02040503050406030204" pitchFamily="18" charset="0"/>
              </a:rPr>
              <a:t>Bharathidasan University</a:t>
            </a:r>
            <a:r>
              <a:rPr lang="en-US" dirty="0">
                <a:solidFill>
                  <a:schemeClr val="bg1"/>
                </a:solidFill>
                <a:latin typeface="Cambria" panose="02040503050406030204" pitchFamily="18" charset="0"/>
              </a:rPr>
              <a:t>, India</a:t>
            </a:r>
            <a:endParaRPr lang="en-GB" dirty="0">
              <a:solidFill>
                <a:schemeClr val="bg1"/>
              </a:solidFill>
              <a:latin typeface="Cambria" panose="02040503050406030204" pitchFamily="18" charset="0"/>
            </a:endParaRPr>
          </a:p>
          <a:p>
            <a:r>
              <a:rPr lang="en-US" baseline="30000" dirty="0">
                <a:solidFill>
                  <a:schemeClr val="bg1"/>
                </a:solidFill>
                <a:latin typeface="Cambria" panose="02040503050406030204" pitchFamily="18" charset="0"/>
              </a:rPr>
              <a:t>2</a:t>
            </a:r>
            <a:r>
              <a:rPr lang="en-US" dirty="0">
                <a:solidFill>
                  <a:schemeClr val="bg1"/>
                </a:solidFill>
                <a:latin typeface="Cambria" panose="02040503050406030204" pitchFamily="18" charset="0"/>
              </a:rPr>
              <a:t>Assistant Librarian, University of Ruhuna, Sri Lanka</a:t>
            </a:r>
            <a:endParaRPr lang="en-GB" dirty="0">
              <a:solidFill>
                <a:schemeClr val="bg1"/>
              </a:solidFill>
              <a:latin typeface="Cambria" panose="02040503050406030204" pitchFamily="18" charset="0"/>
            </a:endParaRPr>
          </a:p>
          <a:p>
            <a:endParaRPr lang="en-GB" sz="2800" dirty="0">
              <a:solidFill>
                <a:schemeClr val="bg1"/>
              </a:solidFill>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95CBE8B8-AEA9-4B9D-970D-F9AC276EB67A}" type="slidenum">
              <a:rPr lang="en-GB" smtClean="0"/>
              <a:pPr/>
              <a:t>1</a:t>
            </a:fld>
            <a:endParaRPr lang="en-GB"/>
          </a:p>
        </p:txBody>
      </p:sp>
      <p:pic>
        <p:nvPicPr>
          <p:cNvPr id="2050" name="Picture 2" descr="Image result for MOO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30662" y="2620080"/>
            <a:ext cx="4882677" cy="18847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7903451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br>
              <a:rPr lang="en-US" dirty="0" smtClean="0"/>
            </a:br>
            <a:r>
              <a:rPr lang="en-US" dirty="0" smtClean="0"/>
              <a:t>Upstream sites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11093192"/>
              </p:ext>
            </p:extLst>
          </p:nvPr>
        </p:nvGraphicFramePr>
        <p:xfrm>
          <a:off x="532262" y="1580050"/>
          <a:ext cx="7983084" cy="5010164"/>
        </p:xfrm>
        <a:graphic>
          <a:graphicData uri="http://schemas.openxmlformats.org/drawingml/2006/table">
            <a:tbl>
              <a:tblPr firstRow="1" firstCol="1" bandRow="1">
                <a:tableStyleId>{7DF18680-E054-41AD-8BC1-D1AEF772440D}</a:tableStyleId>
              </a:tblPr>
              <a:tblGrid>
                <a:gridCol w="2083654"/>
                <a:gridCol w="589943"/>
                <a:gridCol w="589943"/>
                <a:gridCol w="589943"/>
                <a:gridCol w="589943"/>
                <a:gridCol w="589943"/>
                <a:gridCol w="589943"/>
                <a:gridCol w="589943"/>
                <a:gridCol w="589943"/>
                <a:gridCol w="589943"/>
                <a:gridCol w="589943"/>
              </a:tblGrid>
              <a:tr h="296576">
                <a:tc rowSpan="2">
                  <a:txBody>
                    <a:bodyPr/>
                    <a:lstStyle/>
                    <a:p>
                      <a:pPr marL="0" marR="0" algn="ctr">
                        <a:lnSpc>
                          <a:spcPct val="115000"/>
                        </a:lnSpc>
                        <a:spcBef>
                          <a:spcPts val="0"/>
                        </a:spcBef>
                        <a:spcAft>
                          <a:spcPts val="0"/>
                        </a:spcAft>
                      </a:pPr>
                      <a:r>
                        <a:rPr lang="en-US" sz="1800" dirty="0">
                          <a:effectLst/>
                          <a:latin typeface="Cambria" panose="02040503050406030204" pitchFamily="18" charset="0"/>
                        </a:rPr>
                        <a:t>Upstream sites</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ctr"/>
                </a:tc>
                <a:tc gridSpan="10">
                  <a:txBody>
                    <a:bodyPr/>
                    <a:lstStyle/>
                    <a:p>
                      <a:pPr marL="0" marR="0" algn="ctr">
                        <a:lnSpc>
                          <a:spcPct val="115000"/>
                        </a:lnSpc>
                        <a:spcBef>
                          <a:spcPts val="0"/>
                        </a:spcBef>
                        <a:spcAft>
                          <a:spcPts val="0"/>
                        </a:spcAft>
                      </a:pPr>
                      <a:r>
                        <a:rPr lang="en-US" sz="1800" dirty="0" smtClean="0">
                          <a:effectLst/>
                          <a:latin typeface="Cambria" panose="02040503050406030204" pitchFamily="18" charset="0"/>
                        </a:rPr>
                        <a:t>Course Provider</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540016">
                <a:tc vMerge="1">
                  <a:txBody>
                    <a:bodyPr/>
                    <a:lstStyle/>
                    <a:p>
                      <a:endParaRPr lang="en-GB"/>
                    </a:p>
                  </a:txBody>
                  <a:tcPr/>
                </a:tc>
                <a:tc>
                  <a:txBody>
                    <a:bodyPr/>
                    <a:lstStyle/>
                    <a:p>
                      <a:pPr marL="71755" marR="71755">
                        <a:lnSpc>
                          <a:spcPct val="115000"/>
                        </a:lnSpc>
                        <a:spcBef>
                          <a:spcPts val="0"/>
                        </a:spcBef>
                        <a:spcAft>
                          <a:spcPts val="0"/>
                        </a:spcAft>
                      </a:pPr>
                      <a:r>
                        <a:rPr lang="en-US" sz="1800" dirty="0">
                          <a:effectLst/>
                          <a:latin typeface="Cambria" panose="02040503050406030204" pitchFamily="18" charset="0"/>
                        </a:rPr>
                        <a:t>edX</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a:effectLst/>
                          <a:latin typeface="Cambria" panose="02040503050406030204" pitchFamily="18" charset="0"/>
                        </a:rPr>
                        <a:t>Coursera</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a:effectLst/>
                          <a:latin typeface="Cambria" panose="02040503050406030204" pitchFamily="18" charset="0"/>
                        </a:rPr>
                        <a:t>Udemy</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a:effectLst/>
                          <a:latin typeface="Cambria" panose="02040503050406030204" pitchFamily="18" charset="0"/>
                        </a:rPr>
                        <a:t>Udacity</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err="1">
                          <a:effectLst/>
                          <a:latin typeface="Cambria" panose="02040503050406030204" pitchFamily="18" charset="0"/>
                        </a:rPr>
                        <a:t>Codecdemy</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a:effectLst/>
                          <a:latin typeface="Cambria" panose="02040503050406030204" pitchFamily="18" charset="0"/>
                        </a:rPr>
                        <a:t>Alison</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err="1">
                          <a:effectLst/>
                          <a:latin typeface="Cambria" panose="02040503050406030204" pitchFamily="18" charset="0"/>
                        </a:rPr>
                        <a:t>Futurelearn</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a:effectLst/>
                          <a:latin typeface="Cambria" panose="02040503050406030204" pitchFamily="18" charset="0"/>
                        </a:rPr>
                        <a:t>Open2Study</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dirty="0">
                          <a:effectLst/>
                          <a:latin typeface="Cambria" panose="02040503050406030204" pitchFamily="18" charset="0"/>
                        </a:rPr>
                        <a:t>iversity</a:t>
                      </a:r>
                      <a:endParaRPr lang="en-GB" sz="1800" dirty="0">
                        <a:effectLst/>
                        <a:latin typeface="Cambria" panose="02040503050406030204" pitchFamily="18" charset="0"/>
                        <a:ea typeface="Calibri" panose="020F0502020204030204" pitchFamily="34" charset="0"/>
                        <a:cs typeface="Latha"/>
                      </a:endParaRPr>
                    </a:p>
                  </a:txBody>
                  <a:tcPr marL="51435" marR="51435" marT="0" marB="0" vert="vert270" anchor="b"/>
                </a:tc>
                <a:tc>
                  <a:txBody>
                    <a:bodyPr/>
                    <a:lstStyle/>
                    <a:p>
                      <a:pPr marL="71755" marR="71755">
                        <a:lnSpc>
                          <a:spcPct val="115000"/>
                        </a:lnSpc>
                        <a:spcBef>
                          <a:spcPts val="0"/>
                        </a:spcBef>
                        <a:spcAft>
                          <a:spcPts val="0"/>
                        </a:spcAft>
                      </a:pPr>
                      <a:r>
                        <a:rPr lang="en-US" sz="1800">
                          <a:effectLst/>
                          <a:latin typeface="Cambria" panose="02040503050406030204" pitchFamily="18" charset="0"/>
                        </a:rPr>
                        <a:t>Canvas</a:t>
                      </a:r>
                      <a:endParaRPr lang="en-GB" sz="1800">
                        <a:effectLst/>
                        <a:latin typeface="Cambria" panose="02040503050406030204" pitchFamily="18" charset="0"/>
                        <a:ea typeface="Calibri" panose="020F0502020204030204" pitchFamily="34" charset="0"/>
                        <a:cs typeface="Latha"/>
                      </a:endParaRPr>
                    </a:p>
                  </a:txBody>
                  <a:tcPr marL="51435" marR="51435" marT="0" marB="0" vert="vert270" anchor="b"/>
                </a:tc>
              </a:tr>
              <a:tr h="296576">
                <a:tc>
                  <a:txBody>
                    <a:bodyPr/>
                    <a:lstStyle/>
                    <a:p>
                      <a:pPr marL="0" marR="0">
                        <a:lnSpc>
                          <a:spcPct val="115000"/>
                        </a:lnSpc>
                        <a:spcBef>
                          <a:spcPts val="0"/>
                        </a:spcBef>
                        <a:spcAft>
                          <a:spcPts val="0"/>
                        </a:spcAft>
                      </a:pPr>
                      <a:r>
                        <a:rPr lang="en-US" sz="1800" dirty="0">
                          <a:solidFill>
                            <a:schemeClr val="tx1"/>
                          </a:solidFill>
                          <a:effectLst/>
                          <a:latin typeface="Cambria" panose="02040503050406030204" pitchFamily="18" charset="0"/>
                        </a:rPr>
                        <a:t>google.com</a:t>
                      </a:r>
                      <a:endParaRPr lang="en-GB" sz="1800" dirty="0">
                        <a:solidFill>
                          <a:schemeClr val="tx1"/>
                        </a:solidFill>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r>
              <a:tr h="296576">
                <a:tc>
                  <a:txBody>
                    <a:bodyPr/>
                    <a:lstStyle/>
                    <a:p>
                      <a:pPr marL="0" marR="0">
                        <a:lnSpc>
                          <a:spcPct val="115000"/>
                        </a:lnSpc>
                        <a:spcBef>
                          <a:spcPts val="0"/>
                        </a:spcBef>
                        <a:spcAft>
                          <a:spcPts val="0"/>
                        </a:spcAft>
                      </a:pPr>
                      <a:r>
                        <a:rPr lang="en-US" sz="1800">
                          <a:effectLst/>
                          <a:latin typeface="Cambria" panose="02040503050406030204" pitchFamily="18" charset="0"/>
                        </a:rPr>
                        <a:t>google.co.in</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r>
              <a:tr h="296576">
                <a:tc>
                  <a:txBody>
                    <a:bodyPr/>
                    <a:lstStyle/>
                    <a:p>
                      <a:pPr marL="0" marR="0">
                        <a:lnSpc>
                          <a:spcPct val="115000"/>
                        </a:lnSpc>
                        <a:spcBef>
                          <a:spcPts val="0"/>
                        </a:spcBef>
                        <a:spcAft>
                          <a:spcPts val="0"/>
                        </a:spcAft>
                      </a:pPr>
                      <a:r>
                        <a:rPr lang="en-US" sz="1800">
                          <a:effectLst/>
                          <a:latin typeface="Cambria" panose="02040503050406030204" pitchFamily="18" charset="0"/>
                        </a:rPr>
                        <a:t>google.ru</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r>
              <a:tr h="296576">
                <a:tc>
                  <a:txBody>
                    <a:bodyPr/>
                    <a:lstStyle/>
                    <a:p>
                      <a:pPr marL="0" marR="0">
                        <a:lnSpc>
                          <a:spcPct val="115000"/>
                        </a:lnSpc>
                        <a:spcBef>
                          <a:spcPts val="0"/>
                        </a:spcBef>
                        <a:spcAft>
                          <a:spcPts val="0"/>
                        </a:spcAft>
                      </a:pPr>
                      <a:r>
                        <a:rPr lang="en-US" sz="1800">
                          <a:effectLst/>
                          <a:latin typeface="Cambria" panose="02040503050406030204" pitchFamily="18" charset="0"/>
                        </a:rPr>
                        <a:t>google.com.eg</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r>
              <a:tr h="296576">
                <a:tc>
                  <a:txBody>
                    <a:bodyPr/>
                    <a:lstStyle/>
                    <a:p>
                      <a:pPr marL="0" marR="0">
                        <a:lnSpc>
                          <a:spcPct val="115000"/>
                        </a:lnSpc>
                        <a:spcBef>
                          <a:spcPts val="0"/>
                        </a:spcBef>
                        <a:spcAft>
                          <a:spcPts val="0"/>
                        </a:spcAft>
                      </a:pPr>
                      <a:r>
                        <a:rPr lang="en-US" sz="1800" dirty="0">
                          <a:effectLst/>
                          <a:latin typeface="Cambria" panose="02040503050406030204" pitchFamily="18" charset="0"/>
                        </a:rPr>
                        <a:t>google.com.ua</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r>
              <a:tr h="296576">
                <a:tc>
                  <a:txBody>
                    <a:bodyPr/>
                    <a:lstStyle/>
                    <a:p>
                      <a:pPr marL="0" marR="0">
                        <a:lnSpc>
                          <a:spcPct val="115000"/>
                        </a:lnSpc>
                        <a:spcBef>
                          <a:spcPts val="0"/>
                        </a:spcBef>
                        <a:spcAft>
                          <a:spcPts val="0"/>
                        </a:spcAft>
                      </a:pPr>
                      <a:r>
                        <a:rPr lang="en-US" sz="1800" dirty="0">
                          <a:solidFill>
                            <a:schemeClr val="tx1"/>
                          </a:solidFill>
                          <a:effectLst/>
                          <a:latin typeface="Cambria" panose="02040503050406030204" pitchFamily="18" charset="0"/>
                        </a:rPr>
                        <a:t>youtube.com</a:t>
                      </a:r>
                      <a:endParaRPr lang="en-GB" sz="1800" dirty="0">
                        <a:solidFill>
                          <a:schemeClr val="tx1"/>
                        </a:solidFill>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r>
              <a:tr h="296576">
                <a:tc>
                  <a:txBody>
                    <a:bodyPr/>
                    <a:lstStyle/>
                    <a:p>
                      <a:pPr marL="0" marR="0">
                        <a:lnSpc>
                          <a:spcPct val="115000"/>
                        </a:lnSpc>
                        <a:spcBef>
                          <a:spcPts val="0"/>
                        </a:spcBef>
                        <a:spcAft>
                          <a:spcPts val="0"/>
                        </a:spcAft>
                      </a:pPr>
                      <a:r>
                        <a:rPr lang="en-US" sz="1800">
                          <a:effectLst/>
                          <a:latin typeface="Cambria" panose="02040503050406030204" pitchFamily="18" charset="0"/>
                        </a:rPr>
                        <a:t>coursera.org</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r>
              <a:tr h="296576">
                <a:tc>
                  <a:txBody>
                    <a:bodyPr/>
                    <a:lstStyle/>
                    <a:p>
                      <a:pPr marL="0" marR="0">
                        <a:lnSpc>
                          <a:spcPct val="115000"/>
                        </a:lnSpc>
                        <a:spcBef>
                          <a:spcPts val="0"/>
                        </a:spcBef>
                        <a:spcAft>
                          <a:spcPts val="0"/>
                        </a:spcAft>
                      </a:pPr>
                      <a:r>
                        <a:rPr lang="en-US" sz="1800">
                          <a:effectLst/>
                          <a:latin typeface="Cambria" panose="02040503050406030204" pitchFamily="18" charset="0"/>
                        </a:rPr>
                        <a:t>facebook.com</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r>
              <a:tr h="296576">
                <a:tc>
                  <a:txBody>
                    <a:bodyPr/>
                    <a:lstStyle/>
                    <a:p>
                      <a:pPr marL="0" marR="0">
                        <a:lnSpc>
                          <a:spcPct val="115000"/>
                        </a:lnSpc>
                        <a:spcBef>
                          <a:spcPts val="0"/>
                        </a:spcBef>
                        <a:spcAft>
                          <a:spcPts val="0"/>
                        </a:spcAft>
                      </a:pPr>
                      <a:r>
                        <a:rPr lang="en-US" sz="1800">
                          <a:effectLst/>
                          <a:latin typeface="Cambria" panose="02040503050406030204" pitchFamily="18" charset="0"/>
                        </a:rPr>
                        <a:t>android.com</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r>
              <a:tr h="296576">
                <a:tc>
                  <a:txBody>
                    <a:bodyPr/>
                    <a:lstStyle/>
                    <a:p>
                      <a:pPr marL="0" marR="0">
                        <a:lnSpc>
                          <a:spcPct val="115000"/>
                        </a:lnSpc>
                        <a:spcBef>
                          <a:spcPts val="0"/>
                        </a:spcBef>
                        <a:spcAft>
                          <a:spcPts val="0"/>
                        </a:spcAft>
                      </a:pPr>
                      <a:r>
                        <a:rPr lang="en-US" sz="1800">
                          <a:effectLst/>
                          <a:latin typeface="Cambria" panose="02040503050406030204" pitchFamily="18" charset="0"/>
                        </a:rPr>
                        <a:t>yahoo.com</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X</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a:effectLst/>
                          <a:latin typeface="Cambria" panose="02040503050406030204" pitchFamily="18" charset="0"/>
                        </a:rPr>
                        <a:t>-</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800" dirty="0">
                          <a:effectLst/>
                          <a:latin typeface="Cambria" panose="02040503050406030204" pitchFamily="18" charset="0"/>
                        </a:rPr>
                        <a:t>X</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r>
            </a:tbl>
          </a:graphicData>
        </a:graphic>
      </p:graphicFrame>
      <p:sp>
        <p:nvSpPr>
          <p:cNvPr id="3" name="Slide Number Placeholder 2"/>
          <p:cNvSpPr>
            <a:spLocks noGrp="1"/>
          </p:cNvSpPr>
          <p:nvPr>
            <p:ph type="sldNum" sz="quarter" idx="12"/>
          </p:nvPr>
        </p:nvSpPr>
        <p:spPr/>
        <p:txBody>
          <a:bodyPr/>
          <a:lstStyle/>
          <a:p>
            <a:fld id="{95CBE8B8-AEA9-4B9D-970D-F9AC276EB67A}" type="slidenum">
              <a:rPr lang="en-GB" smtClean="0"/>
              <a:pPr/>
              <a:t>10</a:t>
            </a:fld>
            <a:endParaRPr lang="en-GB"/>
          </a:p>
        </p:txBody>
      </p:sp>
    </p:spTree>
    <p:extLst>
      <p:ext uri="{BB962C8B-B14F-4D97-AF65-F5344CB8AC3E}">
        <p14:creationId xmlns:p14="http://schemas.microsoft.com/office/powerpoint/2010/main" xmlns="" val="345621004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Conclusions and Recommendations </a:t>
            </a:r>
            <a:endParaRPr lang="en-GB" sz="3600" dirty="0"/>
          </a:p>
        </p:txBody>
      </p:sp>
      <p:sp>
        <p:nvSpPr>
          <p:cNvPr id="3" name="Content Placeholder 2"/>
          <p:cNvSpPr>
            <a:spLocks noGrp="1"/>
          </p:cNvSpPr>
          <p:nvPr>
            <p:ph idx="1"/>
          </p:nvPr>
        </p:nvSpPr>
        <p:spPr/>
        <p:txBody>
          <a:bodyPr>
            <a:normAutofit/>
          </a:bodyPr>
          <a:lstStyle/>
          <a:p>
            <a:pPr lvl="0" algn="just"/>
            <a:r>
              <a:rPr lang="en-US" dirty="0"/>
              <a:t>The female enrollment in MOOCs courses is low when compared to their male counterparts. </a:t>
            </a:r>
            <a:endParaRPr lang="en-US" dirty="0" smtClean="0"/>
          </a:p>
          <a:p>
            <a:pPr lvl="1" algn="just"/>
            <a:r>
              <a:rPr lang="en-US" dirty="0" smtClean="0"/>
              <a:t>Course </a:t>
            </a:r>
            <a:r>
              <a:rPr lang="en-US" dirty="0"/>
              <a:t>providers can offer more courses to </a:t>
            </a:r>
            <a:r>
              <a:rPr lang="en-US" dirty="0" smtClean="0"/>
              <a:t>provide </a:t>
            </a:r>
            <a:r>
              <a:rPr lang="en-US" dirty="0"/>
              <a:t>basic knowledge about subject areas with day to day application, which prefer by female such as housekeeping, currency management in household, etc. will be helpful to attract more female learners</a:t>
            </a:r>
            <a:r>
              <a:rPr lang="en-US" dirty="0" smtClean="0"/>
              <a:t>.</a:t>
            </a:r>
          </a:p>
          <a:p>
            <a:pPr lvl="1" algn="just"/>
            <a:endParaRPr lang="en-GB" i="1" dirty="0"/>
          </a:p>
          <a:p>
            <a:pPr algn="just"/>
            <a:endParaRPr lang="en-GB" i="1" dirty="0"/>
          </a:p>
        </p:txBody>
      </p:sp>
      <p:sp>
        <p:nvSpPr>
          <p:cNvPr id="4" name="Slide Number Placeholder 3"/>
          <p:cNvSpPr>
            <a:spLocks noGrp="1"/>
          </p:cNvSpPr>
          <p:nvPr>
            <p:ph type="sldNum" sz="quarter" idx="12"/>
          </p:nvPr>
        </p:nvSpPr>
        <p:spPr/>
        <p:txBody>
          <a:bodyPr/>
          <a:lstStyle/>
          <a:p>
            <a:fld id="{95CBE8B8-AEA9-4B9D-970D-F9AC276EB67A}" type="slidenum">
              <a:rPr lang="en-GB" smtClean="0"/>
              <a:pPr/>
              <a:t>11</a:t>
            </a:fld>
            <a:endParaRPr lang="en-GB"/>
          </a:p>
        </p:txBody>
      </p:sp>
      <p:pic>
        <p:nvPicPr>
          <p:cNvPr id="7170" name="Picture 2" descr="Image result for MOOC cooki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2573" y="5058149"/>
            <a:ext cx="2450920" cy="1480764"/>
          </a:xfrm>
          <a:prstGeom prst="rect">
            <a:avLst/>
          </a:prstGeom>
          <a:noFill/>
          <a:extLst>
            <a:ext uri="{909E8E84-426E-40DD-AFC4-6F175D3DCCD1}">
              <a14:hiddenFill xmlns:a14="http://schemas.microsoft.com/office/drawing/2010/main" xmlns="">
                <a:solidFill>
                  <a:srgbClr val="FFFFFF"/>
                </a:solidFill>
              </a14:hiddenFill>
            </a:ext>
          </a:extLst>
        </p:spPr>
      </p:pic>
      <p:pic>
        <p:nvPicPr>
          <p:cNvPr id="7172" name="Picture 4" descr="Image result for MOOC baki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10797" y="4987753"/>
            <a:ext cx="1971017" cy="1480764"/>
          </a:xfrm>
          <a:prstGeom prst="rect">
            <a:avLst/>
          </a:prstGeom>
          <a:noFill/>
          <a:extLst>
            <a:ext uri="{909E8E84-426E-40DD-AFC4-6F175D3DCCD1}">
              <a14:hiddenFill xmlns:a14="http://schemas.microsoft.com/office/drawing/2010/main" xmlns="">
                <a:solidFill>
                  <a:srgbClr val="FFFFFF"/>
                </a:solidFill>
              </a14:hiddenFill>
            </a:ext>
          </a:extLst>
        </p:spPr>
      </p:pic>
      <p:pic>
        <p:nvPicPr>
          <p:cNvPr id="7174" name="Picture 6" descr="Image result for MOOC house hol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81976" y="4987578"/>
            <a:ext cx="2433374" cy="13687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7189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alpha val="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Conclusions and Recommendations </a:t>
            </a:r>
            <a:endParaRPr lang="en-GB" sz="3600" dirty="0"/>
          </a:p>
        </p:txBody>
      </p:sp>
      <p:sp>
        <p:nvSpPr>
          <p:cNvPr id="3" name="Content Placeholder 2"/>
          <p:cNvSpPr>
            <a:spLocks noGrp="1"/>
          </p:cNvSpPr>
          <p:nvPr>
            <p:ph idx="1"/>
          </p:nvPr>
        </p:nvSpPr>
        <p:spPr/>
        <p:txBody>
          <a:bodyPr>
            <a:normAutofit lnSpcReduction="10000"/>
          </a:bodyPr>
          <a:lstStyle/>
          <a:p>
            <a:pPr algn="just"/>
            <a:r>
              <a:rPr lang="en-US" dirty="0" smtClean="0"/>
              <a:t>Majority of followers have good educational background. So course providers can provide standard course with quality knowledge.</a:t>
            </a:r>
          </a:p>
          <a:p>
            <a:pPr marL="0" indent="0" algn="just">
              <a:buNone/>
            </a:pPr>
            <a:endParaRPr lang="en-US" dirty="0" smtClean="0"/>
          </a:p>
          <a:p>
            <a:pPr lvl="0" algn="just"/>
            <a:r>
              <a:rPr lang="en-US" dirty="0"/>
              <a:t>There were some group of people who are browsing MOOCs from work place and schools. </a:t>
            </a:r>
          </a:p>
          <a:p>
            <a:pPr lvl="1" algn="just"/>
            <a:r>
              <a:rPr lang="en-US" dirty="0"/>
              <a:t>Less freedom and limited time are the major problems in schools and workplaces to follow MOOCs. </a:t>
            </a:r>
          </a:p>
          <a:p>
            <a:pPr lvl="1" algn="just"/>
            <a:r>
              <a:rPr lang="en-US" dirty="0"/>
              <a:t>Provide more downloadable videos, lectures and documents etc. that learners can download from their work place or school and further refer in home. </a:t>
            </a:r>
          </a:p>
          <a:p>
            <a:pPr algn="just"/>
            <a:endParaRPr lang="en-GB" dirty="0"/>
          </a:p>
        </p:txBody>
      </p:sp>
      <p:sp>
        <p:nvSpPr>
          <p:cNvPr id="4" name="Slide Number Placeholder 3"/>
          <p:cNvSpPr>
            <a:spLocks noGrp="1"/>
          </p:cNvSpPr>
          <p:nvPr>
            <p:ph type="sldNum" sz="quarter" idx="12"/>
          </p:nvPr>
        </p:nvSpPr>
        <p:spPr/>
        <p:txBody>
          <a:bodyPr/>
          <a:lstStyle/>
          <a:p>
            <a:fld id="{95CBE8B8-AEA9-4B9D-970D-F9AC276EB67A}" type="slidenum">
              <a:rPr lang="en-GB" smtClean="0"/>
              <a:pPr/>
              <a:t>12</a:t>
            </a:fld>
            <a:endParaRPr lang="en-GB"/>
          </a:p>
        </p:txBody>
      </p:sp>
    </p:spTree>
    <p:extLst>
      <p:ext uri="{BB962C8B-B14F-4D97-AF65-F5344CB8AC3E}">
        <p14:creationId xmlns:p14="http://schemas.microsoft.com/office/powerpoint/2010/main" xmlns="" val="2700532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Conclusions and Recommendations </a:t>
            </a:r>
            <a:endParaRPr lang="en-GB" sz="3600" dirty="0"/>
          </a:p>
        </p:txBody>
      </p:sp>
      <p:sp>
        <p:nvSpPr>
          <p:cNvPr id="3" name="Content Placeholder 2"/>
          <p:cNvSpPr>
            <a:spLocks noGrp="1"/>
          </p:cNvSpPr>
          <p:nvPr>
            <p:ph idx="1"/>
          </p:nvPr>
        </p:nvSpPr>
        <p:spPr>
          <a:xfrm>
            <a:off x="628650" y="1690690"/>
            <a:ext cx="7886700" cy="4095750"/>
          </a:xfrm>
        </p:spPr>
        <p:txBody>
          <a:bodyPr>
            <a:normAutofit/>
          </a:bodyPr>
          <a:lstStyle/>
          <a:p>
            <a:pPr lvl="0" algn="just"/>
            <a:r>
              <a:rPr lang="en-US" dirty="0" smtClean="0"/>
              <a:t>Identification </a:t>
            </a:r>
            <a:r>
              <a:rPr lang="en-US" dirty="0"/>
              <a:t>of the country of followers is very helpful in course planning. </a:t>
            </a:r>
          </a:p>
          <a:p>
            <a:pPr lvl="1" algn="just"/>
            <a:r>
              <a:rPr lang="en-US" dirty="0"/>
              <a:t>Because based on the country, course providers can offer courses in their preferred language. </a:t>
            </a:r>
            <a:endParaRPr lang="en-US" dirty="0" smtClean="0"/>
          </a:p>
          <a:p>
            <a:pPr lvl="1" algn="just"/>
            <a:endParaRPr lang="en-US" dirty="0"/>
          </a:p>
          <a:p>
            <a:pPr lvl="0" algn="just"/>
            <a:r>
              <a:rPr lang="en-US" dirty="0" smtClean="0"/>
              <a:t>MOOC </a:t>
            </a:r>
            <a:r>
              <a:rPr lang="en-US" dirty="0"/>
              <a:t>providers must increase their visibility to attract more users to follow their courses. </a:t>
            </a:r>
            <a:endParaRPr lang="en-US" dirty="0" smtClean="0"/>
          </a:p>
          <a:p>
            <a:pPr lvl="1" algn="just"/>
            <a:r>
              <a:rPr lang="en-US" dirty="0" smtClean="0"/>
              <a:t>Pay </a:t>
            </a:r>
            <a:r>
              <a:rPr lang="en-US" dirty="0"/>
              <a:t>attention to rise their site visits using increasing the total site linking in. </a:t>
            </a:r>
            <a:endParaRPr lang="en-US" dirty="0" smtClean="0"/>
          </a:p>
          <a:p>
            <a:pPr lvl="1" algn="just"/>
            <a:r>
              <a:rPr lang="en-US" dirty="0" smtClean="0"/>
              <a:t>Increasing </a:t>
            </a:r>
            <a:r>
              <a:rPr lang="en-US" dirty="0"/>
              <a:t>the speed of the relevant </a:t>
            </a:r>
            <a:r>
              <a:rPr lang="en-US" dirty="0" smtClean="0"/>
              <a:t>websites</a:t>
            </a:r>
            <a:endParaRPr lang="en-GB" dirty="0"/>
          </a:p>
        </p:txBody>
      </p:sp>
      <p:sp>
        <p:nvSpPr>
          <p:cNvPr id="4" name="Slide Number Placeholder 3"/>
          <p:cNvSpPr>
            <a:spLocks noGrp="1"/>
          </p:cNvSpPr>
          <p:nvPr>
            <p:ph type="sldNum" sz="quarter" idx="12"/>
          </p:nvPr>
        </p:nvSpPr>
        <p:spPr/>
        <p:txBody>
          <a:bodyPr/>
          <a:lstStyle/>
          <a:p>
            <a:fld id="{95CBE8B8-AEA9-4B9D-970D-F9AC276EB67A}" type="slidenum">
              <a:rPr lang="en-GB" smtClean="0"/>
              <a:pPr/>
              <a:t>13</a:t>
            </a:fld>
            <a:endParaRPr lang="en-GB"/>
          </a:p>
        </p:txBody>
      </p:sp>
    </p:spTree>
    <p:extLst>
      <p:ext uri="{BB962C8B-B14F-4D97-AF65-F5344CB8AC3E}">
        <p14:creationId xmlns:p14="http://schemas.microsoft.com/office/powerpoint/2010/main" xmlns="" val="3982011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GB" dirty="0"/>
          </a:p>
        </p:txBody>
      </p:sp>
      <p:sp>
        <p:nvSpPr>
          <p:cNvPr id="3" name="Content Placeholder 2"/>
          <p:cNvSpPr>
            <a:spLocks noGrp="1"/>
          </p:cNvSpPr>
          <p:nvPr>
            <p:ph idx="1"/>
          </p:nvPr>
        </p:nvSpPr>
        <p:spPr/>
        <p:txBody>
          <a:bodyPr/>
          <a:lstStyle/>
          <a:p>
            <a:pPr marL="0" indent="0">
              <a:buNone/>
            </a:pPr>
            <a:r>
              <a:rPr lang="en-US" dirty="0"/>
              <a:t>Alexa. (2017). Alexa Internet - About Us. Retrieved April 8, 2017, from http://www.alexa.com/about</a:t>
            </a:r>
            <a:endParaRPr lang="en-GB" dirty="0"/>
          </a:p>
          <a:p>
            <a:pPr marL="0" indent="0">
              <a:buNone/>
            </a:pPr>
            <a:endParaRPr lang="en-US" dirty="0" smtClean="0"/>
          </a:p>
          <a:p>
            <a:pPr marL="0" indent="0">
              <a:buNone/>
            </a:pPr>
            <a:r>
              <a:rPr lang="en-US" dirty="0" err="1" smtClean="0"/>
              <a:t>Czerniewicz</a:t>
            </a:r>
            <a:r>
              <a:rPr lang="en-US" dirty="0"/>
              <a:t>, L., Deacon, A., Fife, M.-A., Small, J., &amp; </a:t>
            </a:r>
            <a:r>
              <a:rPr lang="en-US" dirty="0" err="1"/>
              <a:t>Walji</a:t>
            </a:r>
            <a:r>
              <a:rPr lang="en-US" dirty="0"/>
              <a:t>, S. (2015). </a:t>
            </a:r>
            <a:r>
              <a:rPr lang="en-US" i="1" dirty="0"/>
              <a:t>MOOCs: </a:t>
            </a:r>
            <a:r>
              <a:rPr lang="en-US" i="1" dirty="0" err="1"/>
              <a:t>Cilt</a:t>
            </a:r>
            <a:r>
              <a:rPr lang="en-US" i="1" dirty="0"/>
              <a:t> position paper</a:t>
            </a:r>
            <a:r>
              <a:rPr lang="en-US" dirty="0"/>
              <a:t>. Center for Innovation in Learning and Teaching.</a:t>
            </a:r>
            <a:endParaRPr lang="en-GB" dirty="0"/>
          </a:p>
          <a:p>
            <a:endParaRPr lang="en-US"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95CBE8B8-AEA9-4B9D-970D-F9AC276EB67A}" type="slidenum">
              <a:rPr lang="en-GB" smtClean="0"/>
              <a:pPr/>
              <a:t>14</a:t>
            </a:fld>
            <a:endParaRPr lang="en-GB"/>
          </a:p>
        </p:txBody>
      </p:sp>
    </p:spTree>
    <p:extLst>
      <p:ext uri="{BB962C8B-B14F-4D97-AF65-F5344CB8AC3E}">
        <p14:creationId xmlns:p14="http://schemas.microsoft.com/office/powerpoint/2010/main" xmlns="" val="264712176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Thank you"/>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85940" y="1781141"/>
            <a:ext cx="5565055" cy="353381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95CBE8B8-AEA9-4B9D-970D-F9AC276EB67A}" type="slidenum">
              <a:rPr lang="en-GB" smtClean="0"/>
              <a:pPr/>
              <a:t>15</a:t>
            </a:fld>
            <a:endParaRPr lang="en-GB"/>
          </a:p>
        </p:txBody>
      </p:sp>
    </p:spTree>
    <p:extLst>
      <p:ext uri="{BB962C8B-B14F-4D97-AF65-F5344CB8AC3E}">
        <p14:creationId xmlns:p14="http://schemas.microsoft.com/office/powerpoint/2010/main" xmlns="" val="277451214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MOOC"/>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9628" t="10902" r="8580" b="16753"/>
          <a:stretch/>
        </p:blipFill>
        <p:spPr bwMode="auto">
          <a:xfrm>
            <a:off x="6635373" y="5438223"/>
            <a:ext cx="2310152" cy="1406129"/>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Introduction</a:t>
            </a:r>
            <a:endParaRPr lang="en-GB" dirty="0"/>
          </a:p>
        </p:txBody>
      </p:sp>
      <p:sp>
        <p:nvSpPr>
          <p:cNvPr id="3" name="Content Placeholder 2"/>
          <p:cNvSpPr>
            <a:spLocks noGrp="1"/>
          </p:cNvSpPr>
          <p:nvPr>
            <p:ph idx="1"/>
          </p:nvPr>
        </p:nvSpPr>
        <p:spPr/>
        <p:txBody>
          <a:bodyPr>
            <a:normAutofit/>
          </a:bodyPr>
          <a:lstStyle/>
          <a:p>
            <a:pPr algn="just"/>
            <a:r>
              <a:rPr lang="en-US" sz="2400" dirty="0" smtClean="0"/>
              <a:t>Due </a:t>
            </a:r>
            <a:r>
              <a:rPr lang="en-US" sz="2400" dirty="0"/>
              <a:t>to the mass number of learners in the present era, the traditional classroom education does not fulfill their </a:t>
            </a:r>
            <a:r>
              <a:rPr lang="en-US" sz="2400" dirty="0" smtClean="0"/>
              <a:t>needs</a:t>
            </a:r>
          </a:p>
          <a:p>
            <a:pPr algn="just"/>
            <a:endParaRPr lang="en-US" sz="700" dirty="0"/>
          </a:p>
          <a:p>
            <a:pPr algn="just"/>
            <a:r>
              <a:rPr lang="en-US" sz="2400" dirty="0" smtClean="0"/>
              <a:t>Hence</a:t>
            </a:r>
            <a:r>
              <a:rPr lang="en-US" sz="2400" dirty="0"/>
              <a:t>, the education institutes have to deploy new way of teaching in order to satisfy these large numbers of </a:t>
            </a:r>
            <a:r>
              <a:rPr lang="en-US" sz="2400" dirty="0" smtClean="0"/>
              <a:t>learners</a:t>
            </a:r>
          </a:p>
          <a:p>
            <a:pPr algn="just"/>
            <a:endParaRPr lang="en-US" sz="700" dirty="0"/>
          </a:p>
          <a:p>
            <a:pPr algn="just"/>
            <a:r>
              <a:rPr lang="en-US" sz="2400" dirty="0" smtClean="0"/>
              <a:t>This </a:t>
            </a:r>
            <a:r>
              <a:rPr lang="en-US" sz="2400" dirty="0"/>
              <a:t>is where the concept of e-learning was introduced where the teaching and learning is done by using electronic media which has the goal of learning anytime and from any </a:t>
            </a:r>
            <a:r>
              <a:rPr lang="en-US" sz="2400" dirty="0" smtClean="0"/>
              <a:t>place</a:t>
            </a:r>
            <a:endParaRPr lang="en-GB" sz="2400" dirty="0"/>
          </a:p>
          <a:p>
            <a:pPr algn="just"/>
            <a:endParaRPr lang="en-GB" sz="2400" dirty="0"/>
          </a:p>
        </p:txBody>
      </p:sp>
      <p:sp>
        <p:nvSpPr>
          <p:cNvPr id="5" name="Slide Number Placeholder 4"/>
          <p:cNvSpPr>
            <a:spLocks noGrp="1"/>
          </p:cNvSpPr>
          <p:nvPr>
            <p:ph type="sldNum" sz="quarter" idx="12"/>
          </p:nvPr>
        </p:nvSpPr>
        <p:spPr/>
        <p:txBody>
          <a:bodyPr/>
          <a:lstStyle/>
          <a:p>
            <a:fld id="{95CBE8B8-AEA9-4B9D-970D-F9AC276EB67A}" type="slidenum">
              <a:rPr lang="en-GB" smtClean="0"/>
              <a:pPr/>
              <a:t>2</a:t>
            </a:fld>
            <a:endParaRPr lang="en-GB" dirty="0"/>
          </a:p>
        </p:txBody>
      </p:sp>
    </p:spTree>
    <p:extLst>
      <p:ext uri="{BB962C8B-B14F-4D97-AF65-F5344CB8AC3E}">
        <p14:creationId xmlns:p14="http://schemas.microsoft.com/office/powerpoint/2010/main" xmlns="" val="27713583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Massive Open Online Courses (MOOCs)</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US" dirty="0" smtClean="0"/>
              <a:t>A </a:t>
            </a:r>
            <a:r>
              <a:rPr lang="en-US" dirty="0"/>
              <a:t>new phenomenal rises among internet </a:t>
            </a:r>
            <a:r>
              <a:rPr lang="en-US" dirty="0" smtClean="0"/>
              <a:t>users and the future </a:t>
            </a:r>
            <a:r>
              <a:rPr lang="en-US" dirty="0"/>
              <a:t>of open online </a:t>
            </a:r>
            <a:r>
              <a:rPr lang="en-US" dirty="0" smtClean="0"/>
              <a:t>education</a:t>
            </a:r>
          </a:p>
          <a:p>
            <a:pPr algn="just"/>
            <a:endParaRPr lang="en-US" sz="975" dirty="0"/>
          </a:p>
          <a:p>
            <a:pPr algn="just"/>
            <a:r>
              <a:rPr lang="en-US" dirty="0" smtClean="0"/>
              <a:t>“</a:t>
            </a:r>
            <a:r>
              <a:rPr lang="en-US" dirty="0"/>
              <a:t>MOOCs are a flexible and open form of self-directed, online learning designed for mass participation. There are no fees or entry requirements and no formal academic credit is available” (</a:t>
            </a:r>
            <a:r>
              <a:rPr lang="en-US" dirty="0" err="1"/>
              <a:t>Czerniewicz</a:t>
            </a:r>
            <a:r>
              <a:rPr lang="en-US" dirty="0"/>
              <a:t>, et al., </a:t>
            </a:r>
            <a:r>
              <a:rPr lang="en-US" dirty="0" smtClean="0"/>
              <a:t>2015, </a:t>
            </a:r>
            <a:r>
              <a:rPr lang="en-US" dirty="0"/>
              <a:t>p. 01</a:t>
            </a:r>
            <a:r>
              <a:rPr lang="en-US" dirty="0" smtClean="0"/>
              <a:t>) </a:t>
            </a:r>
          </a:p>
          <a:p>
            <a:pPr algn="just"/>
            <a:endParaRPr lang="en-US" sz="975" dirty="0"/>
          </a:p>
          <a:p>
            <a:pPr algn="just"/>
            <a:r>
              <a:rPr lang="en-US" dirty="0" smtClean="0"/>
              <a:t>Individuals can </a:t>
            </a:r>
            <a:r>
              <a:rPr lang="en-US" dirty="0"/>
              <a:t>follow MOOCs anytime, anywhere without facing geographical barriers and financial </a:t>
            </a:r>
            <a:r>
              <a:rPr lang="en-US" dirty="0" smtClean="0"/>
              <a:t>barriers </a:t>
            </a:r>
          </a:p>
          <a:p>
            <a:pPr algn="just"/>
            <a:endParaRPr lang="en-GB" sz="975" dirty="0"/>
          </a:p>
          <a:p>
            <a:pPr algn="just"/>
            <a:r>
              <a:rPr lang="en-US" dirty="0"/>
              <a:t>Currently, there are plenty of courses offered as MOOC, covering vast subject areas, which are provided by various course providers. </a:t>
            </a:r>
            <a:endParaRPr lang="en-US" dirty="0" smtClean="0"/>
          </a:p>
          <a:p>
            <a:pPr algn="just"/>
            <a:endParaRPr lang="en-US" sz="975" dirty="0"/>
          </a:p>
          <a:p>
            <a:pPr algn="just"/>
            <a:r>
              <a:rPr lang="en-US" dirty="0" smtClean="0"/>
              <a:t>However</a:t>
            </a:r>
            <a:r>
              <a:rPr lang="en-US" dirty="0"/>
              <a:t>, to gain good and accurate knowledge individuals must </a:t>
            </a:r>
            <a:r>
              <a:rPr lang="en-US" dirty="0" smtClean="0"/>
              <a:t>follow </a:t>
            </a:r>
            <a:r>
              <a:rPr lang="en-US" dirty="0"/>
              <a:t>courses provided by quality and well recognized MOOC providers. </a:t>
            </a:r>
            <a:endParaRPr lang="en-GB" dirty="0"/>
          </a:p>
          <a:p>
            <a:pPr algn="just"/>
            <a:endParaRPr lang="en-GB" dirty="0"/>
          </a:p>
        </p:txBody>
      </p:sp>
      <p:sp>
        <p:nvSpPr>
          <p:cNvPr id="4" name="Slide Number Placeholder 3"/>
          <p:cNvSpPr>
            <a:spLocks noGrp="1"/>
          </p:cNvSpPr>
          <p:nvPr>
            <p:ph type="sldNum" sz="quarter" idx="12"/>
          </p:nvPr>
        </p:nvSpPr>
        <p:spPr/>
        <p:txBody>
          <a:bodyPr/>
          <a:lstStyle/>
          <a:p>
            <a:fld id="{95CBE8B8-AEA9-4B9D-970D-F9AC276EB67A}" type="slidenum">
              <a:rPr lang="en-GB" smtClean="0"/>
              <a:pPr/>
              <a:t>3</a:t>
            </a:fld>
            <a:endParaRPr lang="en-GB"/>
          </a:p>
        </p:txBody>
      </p:sp>
    </p:spTree>
    <p:extLst>
      <p:ext uri="{BB962C8B-B14F-4D97-AF65-F5344CB8AC3E}">
        <p14:creationId xmlns:p14="http://schemas.microsoft.com/office/powerpoint/2010/main" xmlns="" val="33135167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alexa ranki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36468" y="163614"/>
            <a:ext cx="2900363" cy="172861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Alexa Ranking </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US" dirty="0"/>
              <a:t>Alexa Internet </a:t>
            </a:r>
            <a:endParaRPr lang="en-US" dirty="0" smtClean="0"/>
          </a:p>
          <a:p>
            <a:pPr lvl="1" algn="just"/>
            <a:r>
              <a:rPr lang="en-US" dirty="0" smtClean="0"/>
              <a:t>a </a:t>
            </a:r>
            <a:r>
              <a:rPr lang="en-US" dirty="0"/>
              <a:t>web information company founded in 1996 and operating under </a:t>
            </a:r>
            <a:r>
              <a:rPr lang="en-US" dirty="0" smtClean="0"/>
              <a:t>Amazon.com </a:t>
            </a:r>
          </a:p>
          <a:p>
            <a:pPr lvl="1" algn="just"/>
            <a:r>
              <a:rPr lang="en-US" dirty="0" smtClean="0"/>
              <a:t>Provides </a:t>
            </a:r>
            <a:r>
              <a:rPr lang="en-US" dirty="0"/>
              <a:t>web analytic data and web traffic data. </a:t>
            </a:r>
            <a:endParaRPr lang="en-US" dirty="0" smtClean="0"/>
          </a:p>
          <a:p>
            <a:pPr lvl="1" algn="just"/>
            <a:r>
              <a:rPr lang="en-US" dirty="0" smtClean="0"/>
              <a:t>Alexa </a:t>
            </a:r>
            <a:r>
              <a:rPr lang="en-US" dirty="0"/>
              <a:t>rankings were calculated based on the global traffic data. </a:t>
            </a:r>
            <a:endParaRPr lang="en-US" dirty="0" smtClean="0"/>
          </a:p>
          <a:p>
            <a:pPr algn="just"/>
            <a:endParaRPr lang="en-US" dirty="0" smtClean="0"/>
          </a:p>
          <a:p>
            <a:pPr algn="just"/>
            <a:r>
              <a:rPr lang="en-US" dirty="0" smtClean="0"/>
              <a:t>The </a:t>
            </a:r>
            <a:r>
              <a:rPr lang="en-US" dirty="0"/>
              <a:t>Alexa global traffic rank reveled that “how a website is doing relative to all other sited on the web over the past 3 months” (Alexa, 2017).</a:t>
            </a:r>
            <a:endParaRPr lang="en-GB" dirty="0"/>
          </a:p>
          <a:p>
            <a:pPr marL="0" indent="0" algn="just">
              <a:buNone/>
            </a:pPr>
            <a:endParaRPr lang="en-GB" dirty="0"/>
          </a:p>
          <a:p>
            <a:pPr algn="just"/>
            <a:r>
              <a:rPr lang="en-US" dirty="0"/>
              <a:t>This study is using secondary data extracted from Alexa Internet to compare MOOC providers.   </a:t>
            </a:r>
            <a:endParaRPr lang="en-GB" dirty="0"/>
          </a:p>
          <a:p>
            <a:pPr algn="just"/>
            <a:endParaRPr lang="en-GB" dirty="0"/>
          </a:p>
        </p:txBody>
      </p:sp>
      <p:sp>
        <p:nvSpPr>
          <p:cNvPr id="4" name="Slide Number Placeholder 3"/>
          <p:cNvSpPr>
            <a:spLocks noGrp="1"/>
          </p:cNvSpPr>
          <p:nvPr>
            <p:ph type="sldNum" sz="quarter" idx="12"/>
          </p:nvPr>
        </p:nvSpPr>
        <p:spPr/>
        <p:txBody>
          <a:bodyPr/>
          <a:lstStyle/>
          <a:p>
            <a:fld id="{95CBE8B8-AEA9-4B9D-970D-F9AC276EB67A}" type="slidenum">
              <a:rPr lang="en-GB" smtClean="0"/>
              <a:pPr/>
              <a:t>4</a:t>
            </a:fld>
            <a:endParaRPr lang="en-GB"/>
          </a:p>
        </p:txBody>
      </p:sp>
    </p:spTree>
    <p:extLst>
      <p:ext uri="{BB962C8B-B14F-4D97-AF65-F5344CB8AC3E}">
        <p14:creationId xmlns:p14="http://schemas.microsoft.com/office/powerpoint/2010/main" xmlns="" val="266217016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GB" dirty="0"/>
          </a:p>
        </p:txBody>
      </p:sp>
      <p:sp>
        <p:nvSpPr>
          <p:cNvPr id="3" name="Content Placeholder 2"/>
          <p:cNvSpPr>
            <a:spLocks noGrp="1"/>
          </p:cNvSpPr>
          <p:nvPr>
            <p:ph idx="1"/>
          </p:nvPr>
        </p:nvSpPr>
        <p:spPr/>
        <p:txBody>
          <a:bodyPr/>
          <a:lstStyle/>
          <a:p>
            <a:r>
              <a:rPr lang="en-US" dirty="0"/>
              <a:t>The core objective of this study is </a:t>
            </a:r>
            <a:r>
              <a:rPr lang="en-US" dirty="0" smtClean="0"/>
              <a:t>to </a:t>
            </a:r>
            <a:r>
              <a:rPr lang="en-US" dirty="0"/>
              <a:t>evaluate the leading MOOC providers based on Alexa ranking.</a:t>
            </a:r>
            <a:endParaRPr lang="en-GB" dirty="0"/>
          </a:p>
          <a:p>
            <a:endParaRPr lang="en-GB" dirty="0"/>
          </a:p>
        </p:txBody>
      </p:sp>
      <p:sp>
        <p:nvSpPr>
          <p:cNvPr id="6" name="Slide Number Placeholder 5"/>
          <p:cNvSpPr>
            <a:spLocks noGrp="1"/>
          </p:cNvSpPr>
          <p:nvPr>
            <p:ph type="sldNum" sz="quarter" idx="12"/>
          </p:nvPr>
        </p:nvSpPr>
        <p:spPr/>
        <p:txBody>
          <a:bodyPr/>
          <a:lstStyle/>
          <a:p>
            <a:fld id="{95CBE8B8-AEA9-4B9D-970D-F9AC276EB67A}" type="slidenum">
              <a:rPr lang="en-GB" smtClean="0"/>
              <a:pPr/>
              <a:t>5</a:t>
            </a:fld>
            <a:endParaRPr lang="en-GB"/>
          </a:p>
        </p:txBody>
      </p:sp>
      <p:pic>
        <p:nvPicPr>
          <p:cNvPr id="5128" name="Picture 8" descr="Image result for MOOC"/>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82376" y="3131964"/>
            <a:ext cx="3159374" cy="221156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5130" name="Picture 10" descr="Image result for MOOC"/>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28073" y="3421747"/>
            <a:ext cx="1103963" cy="59948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grpSp>
        <p:nvGrpSpPr>
          <p:cNvPr id="5" name="Group 4"/>
          <p:cNvGrpSpPr/>
          <p:nvPr/>
        </p:nvGrpSpPr>
        <p:grpSpPr>
          <a:xfrm>
            <a:off x="5608225" y="3510480"/>
            <a:ext cx="2807114" cy="1833046"/>
            <a:chOff x="7894187" y="4001294"/>
            <a:chExt cx="3974625" cy="2729017"/>
          </a:xfrm>
        </p:grpSpPr>
        <p:pic>
          <p:nvPicPr>
            <p:cNvPr id="5124" name="Picture 4" descr="Image result for alexa ranki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894187" y="4001294"/>
              <a:ext cx="3974625" cy="2729017"/>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9881499" y="5553180"/>
              <a:ext cx="1987313" cy="428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pic>
        <p:nvPicPr>
          <p:cNvPr id="5122" name="Picture 2" descr="Related image"/>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189434" y="2786659"/>
            <a:ext cx="2268516" cy="186965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568104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GB" dirty="0"/>
          </a:p>
        </p:txBody>
      </p:sp>
      <p:sp>
        <p:nvSpPr>
          <p:cNvPr id="3" name="Content Placeholder 2"/>
          <p:cNvSpPr>
            <a:spLocks noGrp="1"/>
          </p:cNvSpPr>
          <p:nvPr>
            <p:ph idx="1"/>
          </p:nvPr>
        </p:nvSpPr>
        <p:spPr/>
        <p:txBody>
          <a:bodyPr/>
          <a:lstStyle/>
          <a:p>
            <a:r>
              <a:rPr lang="en-US" dirty="0"/>
              <a:t>In this study ten major MOOC providers were selected as the target group. </a:t>
            </a:r>
            <a:endParaRPr lang="en-US" dirty="0" smtClean="0"/>
          </a:p>
        </p:txBody>
      </p:sp>
      <p:sp>
        <p:nvSpPr>
          <p:cNvPr id="4" name="Slide Number Placeholder 3"/>
          <p:cNvSpPr>
            <a:spLocks noGrp="1"/>
          </p:cNvSpPr>
          <p:nvPr>
            <p:ph type="sldNum" sz="quarter" idx="12"/>
          </p:nvPr>
        </p:nvSpPr>
        <p:spPr/>
        <p:txBody>
          <a:bodyPr/>
          <a:lstStyle/>
          <a:p>
            <a:fld id="{95CBE8B8-AEA9-4B9D-970D-F9AC276EB67A}" type="slidenum">
              <a:rPr lang="en-GB" smtClean="0"/>
              <a:pPr/>
              <a:t>6</a:t>
            </a:fld>
            <a:endParaRPr lang="en-GB"/>
          </a:p>
        </p:txBody>
      </p:sp>
      <p:pic>
        <p:nvPicPr>
          <p:cNvPr id="1026" name="Picture 2" descr="Image result for edX"/>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22555" y="2826231"/>
            <a:ext cx="1152961" cy="546696"/>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Image result for Coursera"/>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67515" y="2821315"/>
            <a:ext cx="1943953" cy="390168"/>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Image result for udemy logo"/>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24938" y="3850516"/>
            <a:ext cx="1417856" cy="1016773"/>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Image result for Udacity"/>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27159" r="21672"/>
          <a:stretch/>
        </p:blipFill>
        <p:spPr bwMode="auto">
          <a:xfrm>
            <a:off x="2857525" y="3984522"/>
            <a:ext cx="1182170" cy="1212919"/>
          </a:xfrm>
          <a:prstGeom prst="rect">
            <a:avLst/>
          </a:prstGeom>
          <a:noFill/>
          <a:extLst>
            <a:ext uri="{909E8E84-426E-40DD-AFC4-6F175D3DCCD1}">
              <a14:hiddenFill xmlns:a14="http://schemas.microsoft.com/office/drawing/2010/main" xmlns="">
                <a:solidFill>
                  <a:srgbClr val="FFFFFF"/>
                </a:solidFill>
              </a14:hiddenFill>
            </a:ext>
          </a:extLst>
        </p:spPr>
      </p:pic>
      <p:pic>
        <p:nvPicPr>
          <p:cNvPr id="1040" name="Picture 16" descr="Image result for Codecademy"/>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b="16301"/>
          <a:stretch/>
        </p:blipFill>
        <p:spPr bwMode="auto">
          <a:xfrm>
            <a:off x="5841821" y="2775106"/>
            <a:ext cx="2532972" cy="733223"/>
          </a:xfrm>
          <a:prstGeom prst="rect">
            <a:avLst/>
          </a:prstGeom>
          <a:noFill/>
          <a:extLst>
            <a:ext uri="{909E8E84-426E-40DD-AFC4-6F175D3DCCD1}">
              <a14:hiddenFill xmlns:a14="http://schemas.microsoft.com/office/drawing/2010/main" xmlns="">
                <a:solidFill>
                  <a:srgbClr val="FFFFFF"/>
                </a:solidFill>
              </a14:hiddenFill>
            </a:ext>
          </a:extLst>
        </p:spPr>
      </p:pic>
      <p:pic>
        <p:nvPicPr>
          <p:cNvPr id="1042" name="Picture 18" descr="Image result for futurelearn logo"/>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411927" y="3727899"/>
            <a:ext cx="1550264" cy="1033140"/>
          </a:xfrm>
          <a:prstGeom prst="rect">
            <a:avLst/>
          </a:prstGeom>
          <a:noFill/>
          <a:extLst>
            <a:ext uri="{909E8E84-426E-40DD-AFC4-6F175D3DCCD1}">
              <a14:hiddenFill xmlns:a14="http://schemas.microsoft.com/office/drawing/2010/main" xmlns="">
                <a:solidFill>
                  <a:srgbClr val="FFFFFF"/>
                </a:solidFill>
              </a14:hiddenFill>
            </a:ext>
          </a:extLst>
        </p:spPr>
      </p:pic>
      <p:pic>
        <p:nvPicPr>
          <p:cNvPr id="1044" name="Picture 20" descr="Image result for Open2Study"/>
          <p:cNvPicPr>
            <a:picLocks noChangeAspect="1" noChangeArrowheads="1"/>
          </p:cNvPicPr>
          <p:nvPr/>
        </p:nvPicPr>
        <p:blipFill rotWithShape="1">
          <a:blip r:embed="rId8">
            <a:extLst>
              <a:ext uri="{28A0092B-C50C-407E-A947-70E740481C1C}">
                <a14:useLocalDpi xmlns:a14="http://schemas.microsoft.com/office/drawing/2010/main" xmlns="" val="0"/>
              </a:ext>
            </a:extLst>
          </a:blip>
          <a:srcRect t="19438" b="22657"/>
          <a:stretch/>
        </p:blipFill>
        <p:spPr bwMode="auto">
          <a:xfrm>
            <a:off x="3355779" y="5719323"/>
            <a:ext cx="1767421" cy="1023425"/>
          </a:xfrm>
          <a:prstGeom prst="rect">
            <a:avLst/>
          </a:prstGeom>
          <a:noFill/>
          <a:extLst>
            <a:ext uri="{909E8E84-426E-40DD-AFC4-6F175D3DCCD1}">
              <a14:hiddenFill xmlns:a14="http://schemas.microsoft.com/office/drawing/2010/main" xmlns="">
                <a:solidFill>
                  <a:srgbClr val="FFFFFF"/>
                </a:solidFill>
              </a14:hiddenFill>
            </a:ext>
          </a:extLst>
        </p:spPr>
      </p:pic>
      <p:pic>
        <p:nvPicPr>
          <p:cNvPr id="1046" name="Picture 22" descr="Image result for iversity"/>
          <p:cNvPicPr>
            <a:picLocks noChangeAspect="1" noChangeArrowheads="1"/>
          </p:cNvPicPr>
          <p:nvPr/>
        </p:nvPicPr>
        <p:blipFill rotWithShape="1">
          <a:blip r:embed="rId9" cstate="print">
            <a:extLst>
              <a:ext uri="{28A0092B-C50C-407E-A947-70E740481C1C}">
                <a14:useLocalDpi xmlns:a14="http://schemas.microsoft.com/office/drawing/2010/main" xmlns="" val="0"/>
              </a:ext>
            </a:extLst>
          </a:blip>
          <a:srcRect t="20657" b="19452"/>
          <a:stretch/>
        </p:blipFill>
        <p:spPr bwMode="auto">
          <a:xfrm>
            <a:off x="714475" y="5568866"/>
            <a:ext cx="2193206" cy="580292"/>
          </a:xfrm>
          <a:prstGeom prst="rect">
            <a:avLst/>
          </a:prstGeom>
          <a:noFill/>
          <a:extLst>
            <a:ext uri="{909E8E84-426E-40DD-AFC4-6F175D3DCCD1}">
              <a14:hiddenFill xmlns:a14="http://schemas.microsoft.com/office/drawing/2010/main" xmlns="">
                <a:solidFill>
                  <a:srgbClr val="FFFFFF"/>
                </a:solidFill>
              </a14:hiddenFill>
            </a:ext>
          </a:extLst>
        </p:spPr>
      </p:pic>
      <p:pic>
        <p:nvPicPr>
          <p:cNvPr id="1048" name="Picture 24" descr="Image result for Canvas MOOC"/>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5898512" y="5215185"/>
            <a:ext cx="1785938" cy="1071563"/>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Image result for Alison mooc"/>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11667" y="3380661"/>
            <a:ext cx="1463948" cy="14639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7958999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br>
              <a:rPr lang="en-US" dirty="0" smtClean="0"/>
            </a:br>
            <a:r>
              <a:rPr lang="en-US" dirty="0" smtClean="0"/>
              <a:t>Alexa indicators </a:t>
            </a:r>
            <a:endParaRPr lang="en-GB" dirty="0"/>
          </a:p>
        </p:txBody>
      </p:sp>
      <p:sp>
        <p:nvSpPr>
          <p:cNvPr id="3" name="Content Placeholder 2"/>
          <p:cNvSpPr>
            <a:spLocks noGrp="1"/>
          </p:cNvSpPr>
          <p:nvPr>
            <p:ph idx="1"/>
          </p:nvPr>
        </p:nvSpPr>
        <p:spPr/>
        <p:txBody>
          <a:bodyPr/>
          <a:lstStyle/>
          <a:p>
            <a:r>
              <a:rPr lang="en-US" dirty="0" smtClean="0"/>
              <a:t>The current study used following criteria extracted from Alexa Internet to evaluate</a:t>
            </a:r>
            <a:endParaRPr lang="en-GB" dirty="0"/>
          </a:p>
        </p:txBody>
      </p:sp>
      <p:sp>
        <p:nvSpPr>
          <p:cNvPr id="5" name="Slide Number Placeholder 4"/>
          <p:cNvSpPr>
            <a:spLocks noGrp="1"/>
          </p:cNvSpPr>
          <p:nvPr>
            <p:ph type="sldNum" sz="quarter" idx="12"/>
          </p:nvPr>
        </p:nvSpPr>
        <p:spPr/>
        <p:txBody>
          <a:bodyPr/>
          <a:lstStyle/>
          <a:p>
            <a:fld id="{95CBE8B8-AEA9-4B9D-970D-F9AC276EB67A}" type="slidenum">
              <a:rPr lang="en-GB" smtClean="0"/>
              <a:pPr/>
              <a:t>7</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xmlns="" val="2332314987"/>
              </p:ext>
            </p:extLst>
          </p:nvPr>
        </p:nvGraphicFramePr>
        <p:xfrm>
          <a:off x="345728" y="3014633"/>
          <a:ext cx="8550613" cy="2904515"/>
        </p:xfrm>
        <a:graphic>
          <a:graphicData uri="http://schemas.openxmlformats.org/drawingml/2006/table">
            <a:tbl>
              <a:tblPr firstRow="1" firstCol="1" bandRow="1">
                <a:tableStyleId>{5A111915-BE36-4E01-A7E5-04B1672EAD32}</a:tableStyleId>
              </a:tblPr>
              <a:tblGrid>
                <a:gridCol w="2344874"/>
                <a:gridCol w="6205739"/>
              </a:tblGrid>
              <a:tr h="262890">
                <a:tc>
                  <a:txBody>
                    <a:bodyPr/>
                    <a:lstStyle/>
                    <a:p>
                      <a:pPr marL="0" marR="0" algn="ctr">
                        <a:lnSpc>
                          <a:spcPct val="115000"/>
                        </a:lnSpc>
                        <a:spcBef>
                          <a:spcPts val="0"/>
                        </a:spcBef>
                        <a:spcAft>
                          <a:spcPts val="0"/>
                        </a:spcAft>
                      </a:pPr>
                      <a:r>
                        <a:rPr lang="en-US" sz="1500" dirty="0" smtClean="0">
                          <a:effectLst/>
                          <a:latin typeface="Cambria" panose="02040503050406030204" pitchFamily="18" charset="0"/>
                        </a:rPr>
                        <a:t>Indicator</a:t>
                      </a:r>
                      <a:endParaRPr lang="en-GB" sz="1400" dirty="0">
                        <a:effectLst/>
                        <a:latin typeface="Cambria" panose="02040503050406030204" pitchFamily="18" charset="0"/>
                        <a:ea typeface="Calibri" panose="020F0502020204030204" pitchFamily="34" charset="0"/>
                        <a:cs typeface="Latha"/>
                      </a:endParaRPr>
                    </a:p>
                  </a:txBody>
                  <a:tcPr marL="51435" marR="51435" marT="0" marB="0"/>
                </a:tc>
                <a:tc>
                  <a:txBody>
                    <a:bodyPr/>
                    <a:lstStyle/>
                    <a:p>
                      <a:pPr marL="0" marR="0" algn="ctr">
                        <a:lnSpc>
                          <a:spcPct val="115000"/>
                        </a:lnSpc>
                        <a:spcBef>
                          <a:spcPts val="0"/>
                        </a:spcBef>
                        <a:spcAft>
                          <a:spcPts val="0"/>
                        </a:spcAft>
                      </a:pPr>
                      <a:r>
                        <a:rPr lang="en-US" sz="1500" dirty="0" smtClean="0">
                          <a:effectLst/>
                          <a:latin typeface="Cambria" panose="02040503050406030204" pitchFamily="18" charset="0"/>
                        </a:rPr>
                        <a:t>Meaning</a:t>
                      </a:r>
                      <a:endParaRPr lang="en-GB" sz="1400" dirty="0">
                        <a:effectLst/>
                        <a:latin typeface="Cambria" panose="02040503050406030204" pitchFamily="18" charset="0"/>
                        <a:ea typeface="Calibri" panose="020F0502020204030204" pitchFamily="34" charset="0"/>
                        <a:cs typeface="Latha"/>
                      </a:endParaRPr>
                    </a:p>
                  </a:txBody>
                  <a:tcPr marL="51435" marR="51435" marT="0" marB="0"/>
                </a:tc>
              </a:tr>
              <a:tr h="262890">
                <a:tc>
                  <a:txBody>
                    <a:bodyPr/>
                    <a:lstStyle/>
                    <a:p>
                      <a:pPr marL="0" marR="0">
                        <a:lnSpc>
                          <a:spcPct val="115000"/>
                        </a:lnSpc>
                        <a:spcBef>
                          <a:spcPts val="0"/>
                        </a:spcBef>
                        <a:spcAft>
                          <a:spcPts val="0"/>
                        </a:spcAft>
                      </a:pPr>
                      <a:r>
                        <a:rPr lang="en-US" sz="1500" b="0" dirty="0">
                          <a:effectLst/>
                          <a:latin typeface="Cambria" panose="02040503050406030204" pitchFamily="18" charset="0"/>
                        </a:rPr>
                        <a:t>Global rank</a:t>
                      </a:r>
                      <a:endParaRPr lang="en-GB" sz="1400" b="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The popularity of a particular website when compared to other sites </a:t>
                      </a:r>
                      <a:endParaRPr lang="en-GB" sz="140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r>
              <a:tr h="262890">
                <a:tc>
                  <a:txBody>
                    <a:bodyPr/>
                    <a:lstStyle/>
                    <a:p>
                      <a:pPr marL="0" marR="0">
                        <a:lnSpc>
                          <a:spcPct val="115000"/>
                        </a:lnSpc>
                        <a:spcBef>
                          <a:spcPts val="0"/>
                        </a:spcBef>
                        <a:spcAft>
                          <a:spcPts val="0"/>
                        </a:spcAft>
                      </a:pPr>
                      <a:r>
                        <a:rPr lang="en-US" sz="1500" b="0" dirty="0">
                          <a:effectLst/>
                          <a:latin typeface="Cambria" panose="02040503050406030204" pitchFamily="18" charset="0"/>
                        </a:rPr>
                        <a:t>Bounce rate</a:t>
                      </a:r>
                      <a:endParaRPr lang="en-GB" sz="1400" b="0" dirty="0">
                        <a:effectLst/>
                        <a:latin typeface="Cambria" panose="02040503050406030204" pitchFamily="18" charset="0"/>
                        <a:ea typeface="Calibri" panose="020F0502020204030204" pitchFamily="34" charset="0"/>
                        <a:cs typeface="Latha"/>
                      </a:endParaRPr>
                    </a:p>
                  </a:txBody>
                  <a:tcPr marL="51435" marR="51435" marT="0" marB="0"/>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The percentage of visits to the site which has a single page view</a:t>
                      </a:r>
                      <a:endParaRPr lang="en-GB" sz="1400" dirty="0">
                        <a:effectLst/>
                        <a:latin typeface="Cambria" panose="02040503050406030204" pitchFamily="18" charset="0"/>
                        <a:ea typeface="Calibri" panose="020F0502020204030204" pitchFamily="34" charset="0"/>
                        <a:cs typeface="Latha"/>
                      </a:endParaRPr>
                    </a:p>
                  </a:txBody>
                  <a:tcPr marL="51435" marR="51435" marT="0" marB="0"/>
                </a:tc>
              </a:tr>
              <a:tr h="525780">
                <a:tc>
                  <a:txBody>
                    <a:bodyPr/>
                    <a:lstStyle/>
                    <a:p>
                      <a:pPr marL="0" marR="0">
                        <a:lnSpc>
                          <a:spcPct val="115000"/>
                        </a:lnSpc>
                        <a:spcBef>
                          <a:spcPts val="0"/>
                        </a:spcBef>
                        <a:spcAft>
                          <a:spcPts val="0"/>
                        </a:spcAft>
                      </a:pPr>
                      <a:r>
                        <a:rPr lang="en-US" sz="1500" b="0" dirty="0">
                          <a:effectLst/>
                          <a:latin typeface="Cambria" panose="02040503050406030204" pitchFamily="18" charset="0"/>
                        </a:rPr>
                        <a:t>Daily page views per visitor</a:t>
                      </a:r>
                      <a:endParaRPr lang="en-GB" sz="1400" b="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The daily unique page views per visitor on the site</a:t>
                      </a:r>
                      <a:endParaRPr lang="en-GB" sz="140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r>
              <a:tr h="262890">
                <a:tc>
                  <a:txBody>
                    <a:bodyPr/>
                    <a:lstStyle/>
                    <a:p>
                      <a:pPr marL="0" marR="0">
                        <a:lnSpc>
                          <a:spcPct val="115000"/>
                        </a:lnSpc>
                        <a:spcBef>
                          <a:spcPts val="0"/>
                        </a:spcBef>
                        <a:spcAft>
                          <a:spcPts val="0"/>
                        </a:spcAft>
                      </a:pPr>
                      <a:r>
                        <a:rPr lang="en-US" sz="1500" b="0" dirty="0">
                          <a:effectLst/>
                          <a:latin typeface="Cambria" panose="02040503050406030204" pitchFamily="18" charset="0"/>
                        </a:rPr>
                        <a:t>Daily time on site</a:t>
                      </a:r>
                      <a:endParaRPr lang="en-GB" sz="1400" b="0" dirty="0">
                        <a:effectLst/>
                        <a:latin typeface="Cambria" panose="02040503050406030204" pitchFamily="18" charset="0"/>
                        <a:ea typeface="Calibri" panose="020F0502020204030204" pitchFamily="34" charset="0"/>
                        <a:cs typeface="Latha"/>
                      </a:endParaRPr>
                    </a:p>
                  </a:txBody>
                  <a:tcPr marL="51435" marR="51435" marT="0" marB="0"/>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The daily time on the site per visitor to the site (</a:t>
                      </a:r>
                      <a:r>
                        <a:rPr lang="en-US" sz="1500" dirty="0" err="1">
                          <a:effectLst/>
                          <a:latin typeface="Cambria" panose="02040503050406030204" pitchFamily="18" charset="0"/>
                        </a:rPr>
                        <a:t>min:sec</a:t>
                      </a:r>
                      <a:r>
                        <a:rPr lang="en-US" sz="1500" dirty="0">
                          <a:effectLst/>
                          <a:latin typeface="Cambria" panose="02040503050406030204" pitchFamily="18" charset="0"/>
                        </a:rPr>
                        <a:t>)</a:t>
                      </a:r>
                      <a:endParaRPr lang="en-GB" sz="1400" dirty="0">
                        <a:effectLst/>
                        <a:latin typeface="Cambria" panose="02040503050406030204" pitchFamily="18" charset="0"/>
                        <a:ea typeface="Calibri" panose="020F0502020204030204" pitchFamily="34" charset="0"/>
                        <a:cs typeface="Latha"/>
                      </a:endParaRPr>
                    </a:p>
                  </a:txBody>
                  <a:tcPr marL="51435" marR="51435" marT="0" marB="0"/>
                </a:tc>
              </a:tr>
              <a:tr h="527945">
                <a:tc>
                  <a:txBody>
                    <a:bodyPr/>
                    <a:lstStyle/>
                    <a:p>
                      <a:pPr marL="0" marR="0">
                        <a:lnSpc>
                          <a:spcPct val="115000"/>
                        </a:lnSpc>
                        <a:spcBef>
                          <a:spcPts val="0"/>
                        </a:spcBef>
                        <a:spcAft>
                          <a:spcPts val="0"/>
                        </a:spcAft>
                      </a:pPr>
                      <a:r>
                        <a:rPr lang="en-US" sz="1500" b="0" dirty="0">
                          <a:effectLst/>
                          <a:latin typeface="Cambria" panose="02040503050406030204" pitchFamily="18" charset="0"/>
                        </a:rPr>
                        <a:t>Search visits</a:t>
                      </a:r>
                      <a:endParaRPr lang="en-GB" sz="1400" b="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The percentage of traffic which comes to the site from a search engine for the past three months.  </a:t>
                      </a:r>
                      <a:endParaRPr lang="en-GB" sz="140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r>
              <a:tr h="262890">
                <a:tc>
                  <a:txBody>
                    <a:bodyPr/>
                    <a:lstStyle/>
                    <a:p>
                      <a:pPr marL="0" marR="0">
                        <a:lnSpc>
                          <a:spcPct val="115000"/>
                        </a:lnSpc>
                        <a:spcBef>
                          <a:spcPts val="0"/>
                        </a:spcBef>
                        <a:spcAft>
                          <a:spcPts val="0"/>
                        </a:spcAft>
                      </a:pPr>
                      <a:r>
                        <a:rPr lang="en-US" sz="1500" b="0" dirty="0">
                          <a:effectLst/>
                          <a:latin typeface="Cambria" panose="02040503050406030204" pitchFamily="18" charset="0"/>
                        </a:rPr>
                        <a:t>Total site linking in</a:t>
                      </a:r>
                      <a:endParaRPr lang="en-GB" sz="1400" b="0" dirty="0">
                        <a:effectLst/>
                        <a:latin typeface="Cambria" panose="02040503050406030204" pitchFamily="18" charset="0"/>
                        <a:ea typeface="Calibri" panose="020F0502020204030204" pitchFamily="34" charset="0"/>
                        <a:cs typeface="Latha"/>
                      </a:endParaRPr>
                    </a:p>
                  </a:txBody>
                  <a:tcPr marL="51435" marR="51435" marT="0" marB="0"/>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The number of sites that are linking in to this site</a:t>
                      </a:r>
                      <a:endParaRPr lang="en-GB" sz="1400" dirty="0">
                        <a:effectLst/>
                        <a:latin typeface="Cambria" panose="02040503050406030204" pitchFamily="18" charset="0"/>
                        <a:ea typeface="Calibri" panose="020F0502020204030204" pitchFamily="34" charset="0"/>
                        <a:cs typeface="Latha"/>
                      </a:endParaRPr>
                    </a:p>
                  </a:txBody>
                  <a:tcPr marL="51435" marR="51435" marT="0" marB="0"/>
                </a:tc>
              </a:tr>
              <a:tr h="262890">
                <a:tc>
                  <a:txBody>
                    <a:bodyPr/>
                    <a:lstStyle/>
                    <a:p>
                      <a:pPr marL="0" marR="0">
                        <a:lnSpc>
                          <a:spcPct val="115000"/>
                        </a:lnSpc>
                        <a:spcBef>
                          <a:spcPts val="0"/>
                        </a:spcBef>
                        <a:spcAft>
                          <a:spcPts val="0"/>
                        </a:spcAft>
                      </a:pPr>
                      <a:r>
                        <a:rPr lang="en-US" sz="1500" b="0" dirty="0">
                          <a:effectLst/>
                          <a:latin typeface="Cambria" panose="02040503050406030204" pitchFamily="18" charset="0"/>
                        </a:rPr>
                        <a:t>Speed</a:t>
                      </a:r>
                      <a:endParaRPr lang="en-GB" sz="1400" b="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median time taken to load web pages</a:t>
                      </a:r>
                      <a:endParaRPr lang="en-GB" sz="1400" dirty="0">
                        <a:effectLst/>
                        <a:latin typeface="Cambria" panose="02040503050406030204" pitchFamily="18" charset="0"/>
                        <a:ea typeface="Calibri" panose="020F0502020204030204" pitchFamily="34" charset="0"/>
                        <a:cs typeface="Latha"/>
                      </a:endParaRPr>
                    </a:p>
                  </a:txBody>
                  <a:tcPr marL="51435" marR="51435" marT="0" marB="0">
                    <a:solidFill>
                      <a:schemeClr val="bg1">
                        <a:lumMod val="85000"/>
                      </a:schemeClr>
                    </a:solidFill>
                  </a:tcPr>
                </a:tc>
              </a:tr>
              <a:tr h="273450">
                <a:tc>
                  <a:txBody>
                    <a:bodyPr/>
                    <a:lstStyle/>
                    <a:p>
                      <a:pPr marL="0" marR="0">
                        <a:lnSpc>
                          <a:spcPct val="115000"/>
                        </a:lnSpc>
                        <a:spcBef>
                          <a:spcPts val="0"/>
                        </a:spcBef>
                        <a:spcAft>
                          <a:spcPts val="0"/>
                        </a:spcAft>
                      </a:pPr>
                      <a:r>
                        <a:rPr lang="en-US" sz="1500" b="0" dirty="0">
                          <a:effectLst/>
                          <a:latin typeface="Cambria" panose="02040503050406030204" pitchFamily="18" charset="0"/>
                        </a:rPr>
                        <a:t>Upstream sites</a:t>
                      </a:r>
                      <a:endParaRPr lang="en-GB" sz="1400" b="0" dirty="0">
                        <a:effectLst/>
                        <a:latin typeface="Cambria" panose="02040503050406030204" pitchFamily="18" charset="0"/>
                        <a:ea typeface="Calibri" panose="020F0502020204030204" pitchFamily="34" charset="0"/>
                        <a:cs typeface="Latha"/>
                      </a:endParaRPr>
                    </a:p>
                  </a:txBody>
                  <a:tcPr marL="51435" marR="51435" marT="0" marB="0"/>
                </a:tc>
                <a:tc>
                  <a:txBody>
                    <a:bodyPr/>
                    <a:lstStyle/>
                    <a:p>
                      <a:pPr marL="0" marR="0" algn="just">
                        <a:lnSpc>
                          <a:spcPct val="115000"/>
                        </a:lnSpc>
                        <a:spcBef>
                          <a:spcPts val="0"/>
                        </a:spcBef>
                        <a:spcAft>
                          <a:spcPts val="0"/>
                        </a:spcAft>
                      </a:pPr>
                      <a:r>
                        <a:rPr lang="en-US" sz="1500" dirty="0">
                          <a:effectLst/>
                          <a:latin typeface="Cambria" panose="02040503050406030204" pitchFamily="18" charset="0"/>
                        </a:rPr>
                        <a:t>The sites that are previously visited by the users prior to visiting this site.</a:t>
                      </a:r>
                      <a:endParaRPr lang="en-GB" sz="1400" dirty="0">
                        <a:effectLst/>
                        <a:latin typeface="Cambria" panose="02040503050406030204" pitchFamily="18" charset="0"/>
                        <a:ea typeface="Calibri" panose="020F0502020204030204" pitchFamily="34" charset="0"/>
                        <a:cs typeface="Latha"/>
                      </a:endParaRPr>
                    </a:p>
                  </a:txBody>
                  <a:tcPr marL="51435" marR="51435" marT="0" marB="0"/>
                </a:tc>
              </a:tr>
            </a:tbl>
          </a:graphicData>
        </a:graphic>
      </p:graphicFrame>
    </p:spTree>
    <p:extLst>
      <p:ext uri="{BB962C8B-B14F-4D97-AF65-F5344CB8AC3E}">
        <p14:creationId xmlns:p14="http://schemas.microsoft.com/office/powerpoint/2010/main" xmlns="" val="339976838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Results</a:t>
            </a:r>
            <a:br>
              <a:rPr lang="en-US" dirty="0" smtClean="0"/>
            </a:br>
            <a:r>
              <a:rPr lang="en-US" dirty="0" smtClean="0"/>
              <a:t>Demographic profile of users</a:t>
            </a:r>
            <a:endParaRPr lang="en-GB" dirty="0"/>
          </a:p>
        </p:txBody>
      </p:sp>
      <p:sp>
        <p:nvSpPr>
          <p:cNvPr id="3" name="Content Placeholder 2"/>
          <p:cNvSpPr>
            <a:spLocks noGrp="1"/>
          </p:cNvSpPr>
          <p:nvPr>
            <p:ph idx="1"/>
          </p:nvPr>
        </p:nvSpPr>
        <p:spPr>
          <a:xfrm>
            <a:off x="628650" y="1934809"/>
            <a:ext cx="7886700" cy="4351338"/>
          </a:xfrm>
        </p:spPr>
        <p:txBody>
          <a:bodyPr>
            <a:normAutofit fontScale="70000" lnSpcReduction="20000"/>
          </a:bodyPr>
          <a:lstStyle/>
          <a:p>
            <a:pPr algn="just"/>
            <a:r>
              <a:rPr lang="en-US" dirty="0" smtClean="0"/>
              <a:t>Nine </a:t>
            </a:r>
            <a:r>
              <a:rPr lang="en-US" dirty="0"/>
              <a:t>out of </a:t>
            </a:r>
            <a:r>
              <a:rPr lang="en-US" dirty="0" smtClean="0"/>
              <a:t>ten of </a:t>
            </a:r>
            <a:r>
              <a:rPr lang="en-US" dirty="0"/>
              <a:t>considered MOOC providers have male followers </a:t>
            </a:r>
            <a:r>
              <a:rPr lang="en-US" dirty="0" smtClean="0"/>
              <a:t>than </a:t>
            </a:r>
            <a:r>
              <a:rPr lang="en-US" dirty="0"/>
              <a:t>female followers. </a:t>
            </a:r>
            <a:endParaRPr lang="en-US" dirty="0" smtClean="0"/>
          </a:p>
          <a:p>
            <a:pPr algn="just"/>
            <a:endParaRPr lang="en-US" dirty="0" smtClean="0"/>
          </a:p>
          <a:p>
            <a:pPr algn="just"/>
            <a:r>
              <a:rPr lang="en-US" dirty="0" smtClean="0"/>
              <a:t>Majority </a:t>
            </a:r>
            <a:r>
              <a:rPr lang="en-US" dirty="0"/>
              <a:t>of the course followers in MOOC are </a:t>
            </a:r>
            <a:r>
              <a:rPr lang="en-US" dirty="0" smtClean="0"/>
              <a:t>graduates. </a:t>
            </a:r>
          </a:p>
          <a:p>
            <a:pPr algn="just"/>
            <a:endParaRPr lang="en-US" dirty="0" smtClean="0"/>
          </a:p>
          <a:p>
            <a:pPr algn="just"/>
            <a:r>
              <a:rPr lang="en-US" dirty="0" smtClean="0"/>
              <a:t>People </a:t>
            </a:r>
            <a:r>
              <a:rPr lang="en-US" dirty="0"/>
              <a:t>who never went to college are also following MOOC courses</a:t>
            </a:r>
            <a:r>
              <a:rPr lang="en-US" dirty="0" smtClean="0"/>
              <a:t>.</a:t>
            </a:r>
          </a:p>
          <a:p>
            <a:pPr algn="just"/>
            <a:endParaRPr lang="en-GB" dirty="0"/>
          </a:p>
          <a:p>
            <a:pPr algn="just"/>
            <a:r>
              <a:rPr lang="en-US" dirty="0" smtClean="0"/>
              <a:t>Majority </a:t>
            </a:r>
            <a:r>
              <a:rPr lang="en-US" dirty="0"/>
              <a:t>of the MOOC followers like to follow their courses from their </a:t>
            </a:r>
            <a:r>
              <a:rPr lang="en-US" dirty="0" smtClean="0"/>
              <a:t>home and the </a:t>
            </a:r>
            <a:r>
              <a:rPr lang="en-US" dirty="0"/>
              <a:t>second most favorable place is to follow form </a:t>
            </a:r>
            <a:r>
              <a:rPr lang="en-US" dirty="0" smtClean="0"/>
              <a:t>their </a:t>
            </a:r>
            <a:r>
              <a:rPr lang="en-US" dirty="0"/>
              <a:t>work place. </a:t>
            </a:r>
            <a:endParaRPr lang="en-US" dirty="0" smtClean="0"/>
          </a:p>
          <a:p>
            <a:pPr algn="just"/>
            <a:endParaRPr lang="en-US" dirty="0" smtClean="0"/>
          </a:p>
          <a:p>
            <a:pPr algn="just"/>
            <a:r>
              <a:rPr lang="en-US" dirty="0" smtClean="0"/>
              <a:t>Followers </a:t>
            </a:r>
            <a:r>
              <a:rPr lang="en-US" dirty="0"/>
              <a:t>from USA and India are using MOOCs provided by majority of the MOOC </a:t>
            </a:r>
            <a:r>
              <a:rPr lang="en-US" dirty="0" smtClean="0"/>
              <a:t>providers. </a:t>
            </a:r>
            <a:endParaRPr lang="en-GB" dirty="0"/>
          </a:p>
        </p:txBody>
      </p:sp>
      <p:sp>
        <p:nvSpPr>
          <p:cNvPr id="4" name="Slide Number Placeholder 3"/>
          <p:cNvSpPr>
            <a:spLocks noGrp="1"/>
          </p:cNvSpPr>
          <p:nvPr>
            <p:ph type="sldNum" sz="quarter" idx="12"/>
          </p:nvPr>
        </p:nvSpPr>
        <p:spPr/>
        <p:txBody>
          <a:bodyPr/>
          <a:lstStyle/>
          <a:p>
            <a:fld id="{95CBE8B8-AEA9-4B9D-970D-F9AC276EB67A}" type="slidenum">
              <a:rPr lang="en-GB" smtClean="0"/>
              <a:pPr/>
              <a:t>8</a:t>
            </a:fld>
            <a:endParaRPr lang="en-GB"/>
          </a:p>
        </p:txBody>
      </p:sp>
    </p:spTree>
    <p:extLst>
      <p:ext uri="{BB962C8B-B14F-4D97-AF65-F5344CB8AC3E}">
        <p14:creationId xmlns:p14="http://schemas.microsoft.com/office/powerpoint/2010/main" xmlns="" val="34417558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Results </a:t>
            </a:r>
            <a:br>
              <a:rPr lang="en-US" dirty="0" smtClean="0"/>
            </a:br>
            <a:r>
              <a:rPr lang="en-US" dirty="0" smtClean="0"/>
              <a:t>Alexa ranking on MOOC providers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81908758"/>
              </p:ext>
            </p:extLst>
          </p:nvPr>
        </p:nvGraphicFramePr>
        <p:xfrm>
          <a:off x="262648" y="2081492"/>
          <a:ext cx="8740304" cy="3558066"/>
        </p:xfrm>
        <a:graphic>
          <a:graphicData uri="http://schemas.openxmlformats.org/drawingml/2006/table">
            <a:tbl>
              <a:tblPr firstRow="1" firstCol="1" bandRow="1">
                <a:tableStyleId>{7DF18680-E054-41AD-8BC1-D1AEF772440D}</a:tableStyleId>
              </a:tblPr>
              <a:tblGrid>
                <a:gridCol w="1943866"/>
                <a:gridCol w="849555"/>
                <a:gridCol w="943950"/>
                <a:gridCol w="1325157"/>
                <a:gridCol w="751532"/>
                <a:gridCol w="849555"/>
                <a:gridCol w="943950"/>
                <a:gridCol w="1132739"/>
              </a:tblGrid>
              <a:tr h="929166">
                <a:tc>
                  <a:txBody>
                    <a:bodyPr/>
                    <a:lstStyle/>
                    <a:p>
                      <a:pPr marL="0" marR="0" algn="ctr">
                        <a:lnSpc>
                          <a:spcPct val="115000"/>
                        </a:lnSpc>
                        <a:spcBef>
                          <a:spcPts val="0"/>
                        </a:spcBef>
                        <a:spcAft>
                          <a:spcPts val="0"/>
                        </a:spcAft>
                      </a:pPr>
                      <a:r>
                        <a:rPr lang="en-US" sz="1800" dirty="0">
                          <a:effectLst/>
                          <a:latin typeface="Cambria" panose="02040503050406030204" pitchFamily="18" charset="0"/>
                        </a:rPr>
                        <a:t>Course provider</a:t>
                      </a:r>
                      <a:endParaRPr lang="en-GB" sz="2400" dirty="0">
                        <a:effectLst/>
                        <a:latin typeface="Cambria" panose="02040503050406030204" pitchFamily="18" charset="0"/>
                        <a:ea typeface="Calibri" panose="020F0502020204030204" pitchFamily="34" charset="0"/>
                        <a:cs typeface="Latha"/>
                      </a:endParaRPr>
                    </a:p>
                  </a:txBody>
                  <a:tcPr marL="51435" marR="51435" marT="0" marB="0" anchor="ctr"/>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Global rank</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ctr"/>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Bounce Rate</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ctr"/>
                </a:tc>
                <a:tc>
                  <a:txBody>
                    <a:bodyPr/>
                    <a:lstStyle/>
                    <a:p>
                      <a:pPr marL="0" marR="0" algn="ctr">
                        <a:lnSpc>
                          <a:spcPct val="115000"/>
                        </a:lnSpc>
                        <a:spcBef>
                          <a:spcPts val="0"/>
                        </a:spcBef>
                        <a:spcAft>
                          <a:spcPts val="0"/>
                        </a:spcAft>
                      </a:pPr>
                      <a:r>
                        <a:rPr lang="en-US" sz="1400">
                          <a:effectLst/>
                          <a:latin typeface="Cambria" panose="02040503050406030204" pitchFamily="18" charset="0"/>
                        </a:rPr>
                        <a:t>Daily Pageviews per visitor</a:t>
                      </a:r>
                      <a:endParaRPr lang="en-GB" sz="1800">
                        <a:effectLst/>
                        <a:latin typeface="Cambria" panose="02040503050406030204" pitchFamily="18" charset="0"/>
                        <a:ea typeface="Calibri" panose="020F0502020204030204" pitchFamily="34" charset="0"/>
                        <a:cs typeface="Latha"/>
                      </a:endParaRPr>
                    </a:p>
                  </a:txBody>
                  <a:tcPr marL="51435" marR="51435" marT="0" marB="0" anchor="ctr"/>
                </a:tc>
                <a:tc>
                  <a:txBody>
                    <a:bodyPr/>
                    <a:lstStyle/>
                    <a:p>
                      <a:pPr marL="0" marR="0" algn="ctr">
                        <a:lnSpc>
                          <a:spcPct val="115000"/>
                        </a:lnSpc>
                        <a:spcBef>
                          <a:spcPts val="0"/>
                        </a:spcBef>
                        <a:spcAft>
                          <a:spcPts val="0"/>
                        </a:spcAft>
                      </a:pPr>
                      <a:r>
                        <a:rPr lang="en-US" sz="1400">
                          <a:effectLst/>
                          <a:latin typeface="Cambria" panose="02040503050406030204" pitchFamily="18" charset="0"/>
                        </a:rPr>
                        <a:t>Daily time on site</a:t>
                      </a:r>
                      <a:endParaRPr lang="en-GB" sz="1800">
                        <a:effectLst/>
                        <a:latin typeface="Cambria" panose="02040503050406030204" pitchFamily="18" charset="0"/>
                        <a:ea typeface="Calibri" panose="020F0502020204030204" pitchFamily="34" charset="0"/>
                        <a:cs typeface="Latha"/>
                      </a:endParaRPr>
                    </a:p>
                  </a:txBody>
                  <a:tcPr marL="51435" marR="51435" marT="0" marB="0" anchor="ctr"/>
                </a:tc>
                <a:tc>
                  <a:txBody>
                    <a:bodyPr/>
                    <a:lstStyle/>
                    <a:p>
                      <a:pPr marL="0" marR="0" algn="ctr">
                        <a:lnSpc>
                          <a:spcPct val="115000"/>
                        </a:lnSpc>
                        <a:spcBef>
                          <a:spcPts val="0"/>
                        </a:spcBef>
                        <a:spcAft>
                          <a:spcPts val="0"/>
                        </a:spcAft>
                      </a:pPr>
                      <a:r>
                        <a:rPr lang="en-US" sz="1400">
                          <a:effectLst/>
                          <a:latin typeface="Cambria" panose="02040503050406030204" pitchFamily="18" charset="0"/>
                        </a:rPr>
                        <a:t>Search visits</a:t>
                      </a:r>
                      <a:endParaRPr lang="en-GB" sz="1800">
                        <a:effectLst/>
                        <a:latin typeface="Cambria" panose="02040503050406030204" pitchFamily="18" charset="0"/>
                        <a:ea typeface="Calibri" panose="020F0502020204030204" pitchFamily="34" charset="0"/>
                        <a:cs typeface="Latha"/>
                      </a:endParaRPr>
                    </a:p>
                  </a:txBody>
                  <a:tcPr marL="51435" marR="51435" marT="0" marB="0" anchor="ctr"/>
                </a:tc>
                <a:tc>
                  <a:txBody>
                    <a:bodyPr/>
                    <a:lstStyle/>
                    <a:p>
                      <a:pPr marL="0" marR="0" algn="ctr">
                        <a:lnSpc>
                          <a:spcPct val="115000"/>
                        </a:lnSpc>
                        <a:spcBef>
                          <a:spcPts val="0"/>
                        </a:spcBef>
                        <a:spcAft>
                          <a:spcPts val="0"/>
                        </a:spcAft>
                      </a:pPr>
                      <a:r>
                        <a:rPr lang="en-US" sz="1400">
                          <a:effectLst/>
                          <a:latin typeface="Cambria" panose="02040503050406030204" pitchFamily="18" charset="0"/>
                        </a:rPr>
                        <a:t>Total  site linking in</a:t>
                      </a:r>
                      <a:endParaRPr lang="en-GB" sz="1800">
                        <a:effectLst/>
                        <a:latin typeface="Cambria" panose="02040503050406030204" pitchFamily="18" charset="0"/>
                        <a:ea typeface="Calibri" panose="020F0502020204030204" pitchFamily="34" charset="0"/>
                        <a:cs typeface="Latha"/>
                      </a:endParaRPr>
                    </a:p>
                  </a:txBody>
                  <a:tcPr marL="51435" marR="51435" marT="0" marB="0" anchor="ctr"/>
                </a:tc>
                <a:tc>
                  <a:txBody>
                    <a:bodyPr/>
                    <a:lstStyle/>
                    <a:p>
                      <a:pPr marL="0" marR="0" algn="ctr">
                        <a:lnSpc>
                          <a:spcPct val="115000"/>
                        </a:lnSpc>
                        <a:spcBef>
                          <a:spcPts val="0"/>
                        </a:spcBef>
                        <a:spcAft>
                          <a:spcPts val="0"/>
                        </a:spcAft>
                      </a:pPr>
                      <a:r>
                        <a:rPr lang="en-US" sz="1400">
                          <a:effectLst/>
                          <a:latin typeface="Cambria" panose="02040503050406030204" pitchFamily="18" charset="0"/>
                        </a:rPr>
                        <a:t>Speed</a:t>
                      </a:r>
                      <a:endParaRPr lang="en-GB" sz="1800">
                        <a:effectLst/>
                        <a:latin typeface="Cambria" panose="02040503050406030204" pitchFamily="18" charset="0"/>
                        <a:ea typeface="Calibri" panose="020F0502020204030204" pitchFamily="34" charset="0"/>
                        <a:cs typeface="Latha"/>
                      </a:endParaRPr>
                    </a:p>
                  </a:txBody>
                  <a:tcPr marL="51435" marR="51435" marT="0" marB="0" anchor="ctr"/>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edX</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1089</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36.4%</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5.95</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7:32</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7.9%</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1736</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Slow</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Coursera</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693</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42.8%</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3.91</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5:33</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c>
                  <a:txBody>
                    <a:bodyPr/>
                    <a:lstStyle/>
                    <a:p>
                      <a:pPr marL="0" marR="0" algn="ctr">
                        <a:lnSpc>
                          <a:spcPct val="115000"/>
                        </a:lnSpc>
                        <a:spcBef>
                          <a:spcPts val="0"/>
                        </a:spcBef>
                        <a:spcAft>
                          <a:spcPts val="0"/>
                        </a:spcAft>
                      </a:pPr>
                      <a:r>
                        <a:rPr lang="en-US" sz="1400">
                          <a:effectLst/>
                          <a:latin typeface="Cambria" panose="02040503050406030204" pitchFamily="18" charset="0"/>
                        </a:rPr>
                        <a:t>9.1%</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3033</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Very slow</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Udemy</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449</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400">
                          <a:effectLst/>
                          <a:latin typeface="Cambria" panose="02040503050406030204" pitchFamily="18" charset="0"/>
                        </a:rPr>
                        <a:t>44.7%</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5.05</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6:06</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11.6%</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3192</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Slow</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Udacity</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1947</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40.31%</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4.91</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6:12</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10.1%</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2305</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Very slow</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Codecademy</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1532</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44.9%</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c>
                  <a:txBody>
                    <a:bodyPr/>
                    <a:lstStyle/>
                    <a:p>
                      <a:pPr marL="0" marR="0" algn="ctr">
                        <a:lnSpc>
                          <a:spcPct val="115000"/>
                        </a:lnSpc>
                        <a:spcBef>
                          <a:spcPts val="0"/>
                        </a:spcBef>
                        <a:spcAft>
                          <a:spcPts val="0"/>
                        </a:spcAft>
                      </a:pPr>
                      <a:r>
                        <a:rPr lang="en-US" sz="1400">
                          <a:effectLst/>
                          <a:latin typeface="Cambria" panose="02040503050406030204" pitchFamily="18" charset="0"/>
                        </a:rPr>
                        <a:t>4.82</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6:40</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13.8%</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8666</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Very slow</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Alison</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3948</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35.8%</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6.89</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9:39</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11.3%</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1070</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Slow</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FutureLearn</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4149</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43.7%</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8.75</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400">
                          <a:effectLst/>
                          <a:latin typeface="Cambria" panose="02040503050406030204" pitchFamily="18" charset="0"/>
                        </a:rPr>
                        <a:t>11:36</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5.40%</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458</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Slow</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Open2Study</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36589</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30.3%</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400">
                          <a:effectLst/>
                          <a:latin typeface="Cambria" panose="02040503050406030204" pitchFamily="18" charset="0"/>
                        </a:rPr>
                        <a:t>5.52</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13:48</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c>
                  <a:txBody>
                    <a:bodyPr/>
                    <a:lstStyle/>
                    <a:p>
                      <a:pPr marL="0" marR="0" algn="ctr">
                        <a:lnSpc>
                          <a:spcPct val="115000"/>
                        </a:lnSpc>
                        <a:spcBef>
                          <a:spcPts val="0"/>
                        </a:spcBef>
                        <a:spcAft>
                          <a:spcPts val="0"/>
                        </a:spcAft>
                      </a:pPr>
                      <a:r>
                        <a:rPr lang="en-US" sz="1400">
                          <a:effectLst/>
                          <a:latin typeface="Cambria" panose="02040503050406030204" pitchFamily="18" charset="0"/>
                        </a:rPr>
                        <a:t>12%</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99</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Very slow</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iversity</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95362</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92D050"/>
                    </a:solidFill>
                  </a:tcPr>
                </a:tc>
                <a:tc>
                  <a:txBody>
                    <a:bodyPr/>
                    <a:lstStyle/>
                    <a:p>
                      <a:pPr marL="0" marR="0" algn="ctr">
                        <a:lnSpc>
                          <a:spcPct val="115000"/>
                        </a:lnSpc>
                        <a:spcBef>
                          <a:spcPts val="0"/>
                        </a:spcBef>
                        <a:spcAft>
                          <a:spcPts val="0"/>
                        </a:spcAft>
                      </a:pPr>
                      <a:r>
                        <a:rPr lang="en-US" sz="1400">
                          <a:effectLst/>
                          <a:latin typeface="Cambria" panose="02040503050406030204" pitchFamily="18" charset="0"/>
                        </a:rPr>
                        <a:t>45%</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4.5</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5:38</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9.7%</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161</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Fast</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solidFill>
                      <a:srgbClr val="FFFF00"/>
                    </a:solidFill>
                  </a:tcPr>
                </a:tc>
              </a:tr>
              <a:tr h="262890">
                <a:tc>
                  <a:txBody>
                    <a:bodyPr/>
                    <a:lstStyle/>
                    <a:p>
                      <a:pPr marL="0" marR="0" algn="ctr">
                        <a:lnSpc>
                          <a:spcPct val="115000"/>
                        </a:lnSpc>
                        <a:spcBef>
                          <a:spcPts val="0"/>
                        </a:spcBef>
                        <a:spcAft>
                          <a:spcPts val="0"/>
                        </a:spcAft>
                      </a:pPr>
                      <a:r>
                        <a:rPr lang="en-US" sz="1500" dirty="0">
                          <a:effectLst/>
                          <a:latin typeface="Cambria" panose="02040503050406030204" pitchFamily="18" charset="0"/>
                        </a:rPr>
                        <a:t>Canvas</a:t>
                      </a:r>
                      <a:endParaRPr lang="en-GB" sz="2100" dirty="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60293</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42.5%</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5.55</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8:01</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9.7%</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a:effectLst/>
                          <a:latin typeface="Cambria" panose="02040503050406030204" pitchFamily="18" charset="0"/>
                        </a:rPr>
                        <a:t>125</a:t>
                      </a:r>
                      <a:endParaRPr lang="en-GB" sz="1800">
                        <a:effectLst/>
                        <a:latin typeface="Cambria" panose="02040503050406030204" pitchFamily="18" charset="0"/>
                        <a:ea typeface="Calibri" panose="020F0502020204030204" pitchFamily="34" charset="0"/>
                        <a:cs typeface="Latha"/>
                      </a:endParaRPr>
                    </a:p>
                  </a:txBody>
                  <a:tcPr marL="51435" marR="51435" marT="0" marB="0" anchor="b"/>
                </a:tc>
                <a:tc>
                  <a:txBody>
                    <a:bodyPr/>
                    <a:lstStyle/>
                    <a:p>
                      <a:pPr marL="0" marR="0" algn="ctr">
                        <a:lnSpc>
                          <a:spcPct val="115000"/>
                        </a:lnSpc>
                        <a:spcBef>
                          <a:spcPts val="0"/>
                        </a:spcBef>
                        <a:spcAft>
                          <a:spcPts val="0"/>
                        </a:spcAft>
                      </a:pPr>
                      <a:r>
                        <a:rPr lang="en-US" sz="1400" dirty="0">
                          <a:effectLst/>
                          <a:latin typeface="Cambria" panose="02040503050406030204" pitchFamily="18" charset="0"/>
                        </a:rPr>
                        <a:t>Slow</a:t>
                      </a:r>
                      <a:endParaRPr lang="en-GB" sz="1800" dirty="0">
                        <a:effectLst/>
                        <a:latin typeface="Cambria" panose="02040503050406030204" pitchFamily="18" charset="0"/>
                        <a:ea typeface="Calibri" panose="020F0502020204030204" pitchFamily="34" charset="0"/>
                        <a:cs typeface="Latha"/>
                      </a:endParaRPr>
                    </a:p>
                  </a:txBody>
                  <a:tcPr marL="51435" marR="51435" marT="0" marB="0" anchor="b"/>
                </a:tc>
              </a:tr>
            </a:tbl>
          </a:graphicData>
        </a:graphic>
      </p:graphicFrame>
      <p:sp>
        <p:nvSpPr>
          <p:cNvPr id="3" name="Slide Number Placeholder 2"/>
          <p:cNvSpPr>
            <a:spLocks noGrp="1"/>
          </p:cNvSpPr>
          <p:nvPr>
            <p:ph type="sldNum" sz="quarter" idx="12"/>
          </p:nvPr>
        </p:nvSpPr>
        <p:spPr/>
        <p:txBody>
          <a:bodyPr/>
          <a:lstStyle/>
          <a:p>
            <a:fld id="{95CBE8B8-AEA9-4B9D-970D-F9AC276EB67A}" type="slidenum">
              <a:rPr lang="en-GB" smtClean="0"/>
              <a:pPr/>
              <a:t>9</a:t>
            </a:fld>
            <a:endParaRPr lang="en-GB"/>
          </a:p>
        </p:txBody>
      </p:sp>
    </p:spTree>
    <p:extLst>
      <p:ext uri="{BB962C8B-B14F-4D97-AF65-F5344CB8AC3E}">
        <p14:creationId xmlns:p14="http://schemas.microsoft.com/office/powerpoint/2010/main" xmlns="" val="225951138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TotalTime>
  <Words>1310</Words>
  <Application>Microsoft Office PowerPoint</Application>
  <PresentationFormat>On-screen Show (4:3)</PresentationFormat>
  <Paragraphs>317</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Webometric analysis on leading course providers in MOOC: A study based on Alexa ranking </vt:lpstr>
      <vt:lpstr>Introduction</vt:lpstr>
      <vt:lpstr>Massive Open Online Courses (MOOCs)</vt:lpstr>
      <vt:lpstr>Alexa Ranking </vt:lpstr>
      <vt:lpstr>Objective </vt:lpstr>
      <vt:lpstr>Methodology </vt:lpstr>
      <vt:lpstr>Methodology  Alexa indicators </vt:lpstr>
      <vt:lpstr>Results Demographic profile of users</vt:lpstr>
      <vt:lpstr>Results  Alexa ranking on MOOC providers</vt:lpstr>
      <vt:lpstr>Results Upstream sites </vt:lpstr>
      <vt:lpstr>Conclusions and Recommendations </vt:lpstr>
      <vt:lpstr>Conclusions and Recommendations </vt:lpstr>
      <vt:lpstr>Conclusions and Recommendations </vt:lpstr>
      <vt:lpstr>References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Webometric analysis on leading course providers in MOOC: A study based on Alexa ranking</dc:title>
  <dc:creator>Kanchana</dc:creator>
  <cp:lastModifiedBy>Library</cp:lastModifiedBy>
  <cp:revision>57</cp:revision>
  <dcterms:created xsi:type="dcterms:W3CDTF">2017-07-26T06:57:33Z</dcterms:created>
  <dcterms:modified xsi:type="dcterms:W3CDTF">2017-07-31T04:09:28Z</dcterms:modified>
</cp:coreProperties>
</file>