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0" r:id="rId4"/>
    <p:sldId id="277" r:id="rId5"/>
    <p:sldId id="259" r:id="rId6"/>
    <p:sldId id="274" r:id="rId7"/>
    <p:sldId id="262" r:id="rId8"/>
    <p:sldId id="264" r:id="rId9"/>
    <p:sldId id="278" r:id="rId10"/>
    <p:sldId id="267" r:id="rId11"/>
    <p:sldId id="268" r:id="rId12"/>
    <p:sldId id="272" r:id="rId13"/>
    <p:sldId id="269" r:id="rId14"/>
    <p:sldId id="276" r:id="rId15"/>
    <p:sldId id="271" r:id="rId16"/>
    <p:sldId id="270" r:id="rId17"/>
    <p:sldId id="27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CCFF"/>
    <a:srgbClr val="00FF00"/>
    <a:srgbClr val="81C9DF"/>
    <a:srgbClr val="CC00CC"/>
    <a:srgbClr val="660066"/>
    <a:srgbClr val="0080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AC119-DE7F-4D15-A7E2-83BA40F2DD2D}" type="datetimeFigureOut">
              <a:rPr lang="en-IN" smtClean="0"/>
              <a:t>31-07-2017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CE9DE-2619-4FFB-A6A9-9DA4A0F4F473}" type="slidenum">
              <a:rPr lang="en-IN" smtClean="0"/>
              <a:t>‹#›</a:t>
            </a:fld>
            <a:endParaRPr lang="en-IN"/>
          </a:p>
        </p:txBody>
      </p:sp>
    </p:spTree>
    <p:extLst>
      <p:ext uri="{BB962C8B-B14F-4D97-AF65-F5344CB8AC3E}">
        <p14:creationId xmlns:p14="http://schemas.microsoft.com/office/powerpoint/2010/main" val="82364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2CE9DE-2619-4FFB-A6A9-9DA4A0F4F473}" type="slidenum">
              <a:rPr lang="en-IN" smtClean="0"/>
              <a:t>2</a:t>
            </a:fld>
            <a:endParaRPr lang="en-IN"/>
          </a:p>
        </p:txBody>
      </p:sp>
    </p:spTree>
    <p:extLst>
      <p:ext uri="{BB962C8B-B14F-4D97-AF65-F5344CB8AC3E}">
        <p14:creationId xmlns:p14="http://schemas.microsoft.com/office/powerpoint/2010/main" val="118389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2CE9DE-2619-4FFB-A6A9-9DA4A0F4F473}" type="slidenum">
              <a:rPr lang="en-IN" smtClean="0"/>
              <a:t>5</a:t>
            </a:fld>
            <a:endParaRPr lang="en-IN"/>
          </a:p>
        </p:txBody>
      </p:sp>
    </p:spTree>
    <p:extLst>
      <p:ext uri="{BB962C8B-B14F-4D97-AF65-F5344CB8AC3E}">
        <p14:creationId xmlns:p14="http://schemas.microsoft.com/office/powerpoint/2010/main" val="185424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2CE9DE-2619-4FFB-A6A9-9DA4A0F4F473}" type="slidenum">
              <a:rPr lang="en-IN" smtClean="0"/>
              <a:t>12</a:t>
            </a:fld>
            <a:endParaRPr lang="en-IN"/>
          </a:p>
        </p:txBody>
      </p:sp>
    </p:spTree>
    <p:extLst>
      <p:ext uri="{BB962C8B-B14F-4D97-AF65-F5344CB8AC3E}">
        <p14:creationId xmlns:p14="http://schemas.microsoft.com/office/powerpoint/2010/main" val="198993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5E847CC-F0A7-4F82-BC4A-1CE791861D2F}" type="datetimeFigureOut">
              <a:rPr lang="en-IN" smtClean="0"/>
              <a:t>31-07-2017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318069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E847CC-F0A7-4F82-BC4A-1CE791861D2F}" type="datetimeFigureOut">
              <a:rPr lang="en-IN" smtClean="0"/>
              <a:t>31-07-2017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223276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E847CC-F0A7-4F82-BC4A-1CE791861D2F}" type="datetimeFigureOut">
              <a:rPr lang="en-IN" smtClean="0"/>
              <a:t>31-07-2017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361843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5E847CC-F0A7-4F82-BC4A-1CE791861D2F}" type="datetimeFigureOut">
              <a:rPr lang="en-IN" smtClean="0"/>
              <a:t>31-07-2017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54260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847CC-F0A7-4F82-BC4A-1CE791861D2F}" type="datetimeFigureOut">
              <a:rPr lang="en-IN" smtClean="0"/>
              <a:t>31-07-2017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205765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5E847CC-F0A7-4F82-BC4A-1CE791861D2F}" type="datetimeFigureOut">
              <a:rPr lang="en-IN" smtClean="0"/>
              <a:t>31-07-2017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61297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5E847CC-F0A7-4F82-BC4A-1CE791861D2F}" type="datetimeFigureOut">
              <a:rPr lang="en-IN" smtClean="0"/>
              <a:t>31-07-2017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377113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5E847CC-F0A7-4F82-BC4A-1CE791861D2F}" type="datetimeFigureOut">
              <a:rPr lang="en-IN" smtClean="0"/>
              <a:t>31-07-2017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299785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847CC-F0A7-4F82-BC4A-1CE791861D2F}" type="datetimeFigureOut">
              <a:rPr lang="en-IN" smtClean="0"/>
              <a:t>31-07-2017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401093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847CC-F0A7-4F82-BC4A-1CE791861D2F}" type="datetimeFigureOut">
              <a:rPr lang="en-IN" smtClean="0"/>
              <a:t>31-07-2017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3907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847CC-F0A7-4F82-BC4A-1CE791861D2F}" type="datetimeFigureOut">
              <a:rPr lang="en-IN" smtClean="0"/>
              <a:t>31-07-2017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73F287-E41C-4A88-8A18-5B62800881CB}" type="slidenum">
              <a:rPr lang="en-IN" smtClean="0"/>
              <a:t>‹#›</a:t>
            </a:fld>
            <a:endParaRPr lang="en-IN"/>
          </a:p>
        </p:txBody>
      </p:sp>
    </p:spTree>
    <p:extLst>
      <p:ext uri="{BB962C8B-B14F-4D97-AF65-F5344CB8AC3E}">
        <p14:creationId xmlns:p14="http://schemas.microsoft.com/office/powerpoint/2010/main" val="195073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847CC-F0A7-4F82-BC4A-1CE791861D2F}" type="datetimeFigureOut">
              <a:rPr lang="en-IN" smtClean="0"/>
              <a:t>31-07-2017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3F287-E41C-4A88-8A18-5B62800881CB}" type="slidenum">
              <a:rPr lang="en-IN" smtClean="0"/>
              <a:t>‹#›</a:t>
            </a:fld>
            <a:endParaRPr lang="en-IN"/>
          </a:p>
        </p:txBody>
      </p:sp>
    </p:spTree>
    <p:extLst>
      <p:ext uri="{BB962C8B-B14F-4D97-AF65-F5344CB8AC3E}">
        <p14:creationId xmlns:p14="http://schemas.microsoft.com/office/powerpoint/2010/main" val="389202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6657" y="242888"/>
            <a:ext cx="10521536" cy="2639313"/>
          </a:xfrm>
        </p:spPr>
        <p:txBody>
          <a:bodyPr>
            <a:noAutofit/>
          </a:bodyPr>
          <a:lstStyle/>
          <a:p>
            <a:r>
              <a:rPr lang="en-IN" sz="4400" b="1" dirty="0">
                <a:solidFill>
                  <a:srgbClr val="0000FF"/>
                </a:solidFill>
                <a:latin typeface="Academy Engraved LET" pitchFamily="2" charset="0"/>
              </a:rPr>
              <a:t>Assessment of Infrastructure and Services in </a:t>
            </a:r>
            <a:r>
              <a:rPr lang="en-IN" sz="4400" b="1" dirty="0" err="1">
                <a:solidFill>
                  <a:srgbClr val="0000FF"/>
                </a:solidFill>
                <a:latin typeface="Academy Engraved LET" pitchFamily="2" charset="0"/>
              </a:rPr>
              <a:t>Maulana</a:t>
            </a:r>
            <a:r>
              <a:rPr lang="en-IN" sz="4400" b="1" dirty="0">
                <a:solidFill>
                  <a:srgbClr val="0000FF"/>
                </a:solidFill>
                <a:latin typeface="Academy Engraved LET" pitchFamily="2" charset="0"/>
              </a:rPr>
              <a:t> Azad Library, </a:t>
            </a:r>
            <a:r>
              <a:rPr lang="en-IN" sz="4400" b="1" dirty="0" smtClean="0">
                <a:solidFill>
                  <a:srgbClr val="0000FF"/>
                </a:solidFill>
                <a:latin typeface="Academy Engraved LET" pitchFamily="2" charset="0"/>
              </a:rPr>
              <a:t>Aligarh Muslim University: </a:t>
            </a:r>
            <a:r>
              <a:rPr lang="en-IN" sz="4400" b="1" dirty="0">
                <a:solidFill>
                  <a:srgbClr val="0000FF"/>
                </a:solidFill>
                <a:latin typeface="Academy Engraved LET" pitchFamily="2" charset="0"/>
              </a:rPr>
              <a:t>Issues and Scope for Improvement</a:t>
            </a:r>
          </a:p>
        </p:txBody>
      </p:sp>
      <p:sp>
        <p:nvSpPr>
          <p:cNvPr id="3" name="Subtitle 2"/>
          <p:cNvSpPr>
            <a:spLocks noGrp="1"/>
          </p:cNvSpPr>
          <p:nvPr>
            <p:ph type="subTitle" idx="1"/>
          </p:nvPr>
        </p:nvSpPr>
        <p:spPr>
          <a:xfrm>
            <a:off x="2106385" y="3188029"/>
            <a:ext cx="8414490" cy="3084184"/>
          </a:xfrm>
        </p:spPr>
        <p:txBody>
          <a:bodyPr>
            <a:normAutofit/>
          </a:bodyPr>
          <a:lstStyle/>
          <a:p>
            <a:r>
              <a:rPr lang="en-IN" sz="2600" b="1" dirty="0" err="1">
                <a:solidFill>
                  <a:srgbClr val="FF0000"/>
                </a:solidFill>
                <a:latin typeface="Elephant" panose="02020904090505020303" pitchFamily="18" charset="0"/>
              </a:rPr>
              <a:t>Shamim</a:t>
            </a:r>
            <a:r>
              <a:rPr lang="en-IN" sz="2600" b="1" dirty="0">
                <a:solidFill>
                  <a:srgbClr val="FF0000"/>
                </a:solidFill>
                <a:latin typeface="Elephant" panose="02020904090505020303" pitchFamily="18" charset="0"/>
              </a:rPr>
              <a:t> </a:t>
            </a:r>
            <a:r>
              <a:rPr lang="en-IN" sz="2600" b="1" dirty="0" err="1">
                <a:solidFill>
                  <a:srgbClr val="FF0000"/>
                </a:solidFill>
                <a:latin typeface="Elephant" panose="02020904090505020303" pitchFamily="18" charset="0"/>
              </a:rPr>
              <a:t>Aktar</a:t>
            </a:r>
            <a:r>
              <a:rPr lang="en-IN" sz="2600" b="1" dirty="0">
                <a:solidFill>
                  <a:srgbClr val="FF0000"/>
                </a:solidFill>
                <a:latin typeface="Elephant" panose="02020904090505020303" pitchFamily="18" charset="0"/>
              </a:rPr>
              <a:t> </a:t>
            </a:r>
            <a:r>
              <a:rPr lang="en-IN" sz="2600" b="1" dirty="0" err="1" smtClean="0">
                <a:solidFill>
                  <a:srgbClr val="FF0000"/>
                </a:solidFill>
                <a:latin typeface="Elephant" panose="02020904090505020303" pitchFamily="18" charset="0"/>
              </a:rPr>
              <a:t>Munshi</a:t>
            </a:r>
            <a:r>
              <a:rPr lang="en-IN" sz="2600" b="1" dirty="0" smtClean="0">
                <a:solidFill>
                  <a:srgbClr val="FF0000"/>
                </a:solidFill>
                <a:latin typeface="Elephant" panose="02020904090505020303" pitchFamily="18" charset="0"/>
              </a:rPr>
              <a:t>, </a:t>
            </a:r>
            <a:r>
              <a:rPr lang="en-IN" sz="2600" b="1" dirty="0" err="1" smtClean="0">
                <a:solidFill>
                  <a:srgbClr val="FF0000"/>
                </a:solidFill>
                <a:latin typeface="Elephant" panose="02020904090505020303" pitchFamily="18" charset="0"/>
              </a:rPr>
              <a:t>Mehtab</a:t>
            </a:r>
            <a:r>
              <a:rPr lang="en-IN" sz="2600" b="1" dirty="0" smtClean="0">
                <a:solidFill>
                  <a:srgbClr val="FF0000"/>
                </a:solidFill>
                <a:latin typeface="Elephant" panose="02020904090505020303" pitchFamily="18" charset="0"/>
              </a:rPr>
              <a:t> </a:t>
            </a:r>
            <a:r>
              <a:rPr lang="en-IN" sz="2600" b="1" dirty="0" err="1" smtClean="0">
                <a:solidFill>
                  <a:srgbClr val="FF0000"/>
                </a:solidFill>
                <a:latin typeface="Elephant" panose="02020904090505020303" pitchFamily="18" charset="0"/>
              </a:rPr>
              <a:t>Alam</a:t>
            </a:r>
            <a:r>
              <a:rPr lang="en-IN" sz="2600" b="1" dirty="0" smtClean="0">
                <a:solidFill>
                  <a:srgbClr val="FF0000"/>
                </a:solidFill>
                <a:latin typeface="Elephant" panose="02020904090505020303" pitchFamily="18" charset="0"/>
              </a:rPr>
              <a:t> Ansari</a:t>
            </a:r>
          </a:p>
          <a:p>
            <a:r>
              <a:rPr lang="en-IN" sz="2600" b="1" dirty="0" smtClean="0">
                <a:solidFill>
                  <a:srgbClr val="FF0000"/>
                </a:solidFill>
                <a:latin typeface="Elephant" panose="02020904090505020303" pitchFamily="18" charset="0"/>
              </a:rPr>
              <a:t>&amp;</a:t>
            </a:r>
          </a:p>
          <a:p>
            <a:r>
              <a:rPr lang="en-IN" sz="2600" b="1" dirty="0" err="1">
                <a:solidFill>
                  <a:srgbClr val="FF0000"/>
                </a:solidFill>
                <a:latin typeface="Elephant" panose="02020904090505020303" pitchFamily="18" charset="0"/>
              </a:rPr>
              <a:t>Mohd</a:t>
            </a:r>
            <a:r>
              <a:rPr lang="en-IN" sz="2600" b="1" dirty="0">
                <a:solidFill>
                  <a:srgbClr val="FF0000"/>
                </a:solidFill>
                <a:latin typeface="Elephant" panose="02020904090505020303" pitchFamily="18" charset="0"/>
              </a:rPr>
              <a:t>. </a:t>
            </a:r>
            <a:r>
              <a:rPr lang="en-IN" sz="2600" b="1" dirty="0" err="1">
                <a:solidFill>
                  <a:srgbClr val="FF0000"/>
                </a:solidFill>
                <a:latin typeface="Elephant" panose="02020904090505020303" pitchFamily="18" charset="0"/>
              </a:rPr>
              <a:t>Shikoh</a:t>
            </a:r>
            <a:r>
              <a:rPr lang="en-IN" sz="2600" b="1" dirty="0"/>
              <a:t> </a:t>
            </a:r>
            <a:endParaRPr lang="en-IN" sz="2600" dirty="0">
              <a:solidFill>
                <a:srgbClr val="FF0000"/>
              </a:solidFill>
              <a:latin typeface="Elephant" panose="02020904090505020303" pitchFamily="18" charset="0"/>
            </a:endParaRPr>
          </a:p>
          <a:p>
            <a:r>
              <a:rPr lang="en-IN" sz="4400" b="1" dirty="0" smtClean="0">
                <a:solidFill>
                  <a:srgbClr val="660066"/>
                </a:solidFill>
                <a:latin typeface="Edwardian Script ITC" panose="030303020407070D0804" pitchFamily="66" charset="0"/>
              </a:rPr>
              <a:t>Department </a:t>
            </a:r>
            <a:r>
              <a:rPr lang="en-IN" sz="4400" b="1" dirty="0">
                <a:solidFill>
                  <a:srgbClr val="660066"/>
                </a:solidFill>
                <a:latin typeface="Edwardian Script ITC" panose="030303020407070D0804" pitchFamily="66" charset="0"/>
              </a:rPr>
              <a:t>of Library </a:t>
            </a:r>
            <a:r>
              <a:rPr lang="en-IN" sz="4400" b="1" dirty="0" smtClean="0">
                <a:solidFill>
                  <a:srgbClr val="660066"/>
                </a:solidFill>
                <a:latin typeface="Edwardian Script ITC" panose="030303020407070D0804" pitchFamily="66" charset="0"/>
              </a:rPr>
              <a:t>&amp; Information Science</a:t>
            </a:r>
            <a:endParaRPr lang="en-IN" sz="4400" b="1" dirty="0">
              <a:solidFill>
                <a:srgbClr val="660066"/>
              </a:solidFill>
              <a:latin typeface="Edwardian Script ITC" panose="030303020407070D0804" pitchFamily="66" charset="0"/>
            </a:endParaRPr>
          </a:p>
          <a:p>
            <a:r>
              <a:rPr lang="en-IN" sz="2800" dirty="0">
                <a:solidFill>
                  <a:srgbClr val="003300"/>
                </a:solidFill>
                <a:latin typeface="Bodoni MT Black" panose="02070A03080606020203" pitchFamily="18" charset="0"/>
              </a:rPr>
              <a:t>Aligarh Muslim </a:t>
            </a:r>
            <a:r>
              <a:rPr lang="en-IN" sz="2800" dirty="0" smtClean="0">
                <a:solidFill>
                  <a:srgbClr val="003300"/>
                </a:solidFill>
                <a:latin typeface="Bodoni MT Black" panose="02070A03080606020203" pitchFamily="18" charset="0"/>
              </a:rPr>
              <a:t>University, Aligarh</a:t>
            </a:r>
            <a:endParaRPr lang="en-IN" sz="2800" dirty="0">
              <a:solidFill>
                <a:srgbClr val="003300"/>
              </a:solidFill>
              <a:latin typeface="Bodoni MT Black" panose="02070A03080606020203" pitchFamily="18" charset="0"/>
            </a:endParaRPr>
          </a:p>
          <a:p>
            <a:endParaRPr lang="en-IN" dirty="0"/>
          </a:p>
        </p:txBody>
      </p:sp>
    </p:spTree>
    <p:extLst>
      <p:ext uri="{BB962C8B-B14F-4D97-AF65-F5344CB8AC3E}">
        <p14:creationId xmlns:p14="http://schemas.microsoft.com/office/powerpoint/2010/main" val="24602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237" t="26340" r="25864" b="23717"/>
          <a:stretch/>
        </p:blipFill>
        <p:spPr>
          <a:xfrm>
            <a:off x="385763" y="1428750"/>
            <a:ext cx="11415712" cy="5300663"/>
          </a:xfrm>
          <a:prstGeom prst="rect">
            <a:avLst/>
          </a:prstGeom>
        </p:spPr>
      </p:pic>
      <p:sp>
        <p:nvSpPr>
          <p:cNvPr id="4" name="Title 1"/>
          <p:cNvSpPr txBox="1">
            <a:spLocks/>
          </p:cNvSpPr>
          <p:nvPr/>
        </p:nvSpPr>
        <p:spPr>
          <a:xfrm>
            <a:off x="0" y="185738"/>
            <a:ext cx="12192000" cy="1087008"/>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r="100000" b="100000"/>
            </a:path>
            <a:tileRect l="-100000" t="-100000"/>
          </a:gra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solidFill>
                  <a:srgbClr val="FF0000"/>
                </a:solidFill>
                <a:latin typeface="Elephant" panose="02020904090505020303" pitchFamily="18" charset="0"/>
              </a:rPr>
              <a:t>Measurement of Library Collection </a:t>
            </a:r>
            <a:endParaRPr lang="en-IN" sz="4000" b="1" dirty="0" smtClean="0">
              <a:solidFill>
                <a:srgbClr val="FF0000"/>
              </a:solidFill>
              <a:latin typeface="Elephant" panose="02020904090505020303" pitchFamily="18" charset="0"/>
            </a:endParaRPr>
          </a:p>
          <a:p>
            <a:pPr algn="ctr"/>
            <a:r>
              <a:rPr lang="en-IN" sz="2100" b="1" dirty="0" smtClean="0">
                <a:latin typeface="Elephant" panose="02020904090505020303" pitchFamily="18" charset="0"/>
              </a:rPr>
              <a:t>Table: 2</a:t>
            </a:r>
            <a:endParaRPr lang="en-IN" sz="2100" dirty="0">
              <a:latin typeface="Elephant" panose="02020904090505020303" pitchFamily="18" charset="0"/>
            </a:endParaRPr>
          </a:p>
        </p:txBody>
      </p:sp>
    </p:spTree>
    <p:extLst>
      <p:ext uri="{BB962C8B-B14F-4D97-AF65-F5344CB8AC3E}">
        <p14:creationId xmlns:p14="http://schemas.microsoft.com/office/powerpoint/2010/main" val="3925138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12192000" cy="973138"/>
          </a:xfrm>
          <a:solidFill>
            <a:srgbClr val="00FFFF"/>
          </a:solidFill>
        </p:spPr>
        <p:txBody>
          <a:bodyPr>
            <a:normAutofit/>
          </a:bodyPr>
          <a:lstStyle/>
          <a:p>
            <a:pPr algn="ctr"/>
            <a:r>
              <a:rPr lang="en-IN" sz="4000" b="1" dirty="0">
                <a:solidFill>
                  <a:srgbClr val="FF0000"/>
                </a:solidFill>
                <a:latin typeface="Elephant" panose="02020904090505020303" pitchFamily="18" charset="0"/>
              </a:rPr>
              <a:t>Measurement of Library </a:t>
            </a:r>
            <a:r>
              <a:rPr lang="en-IN" sz="4000" b="1" dirty="0" smtClean="0">
                <a:solidFill>
                  <a:srgbClr val="FF0000"/>
                </a:solidFill>
                <a:latin typeface="Elephant" panose="02020904090505020303" pitchFamily="18" charset="0"/>
              </a:rPr>
              <a:t>Services</a:t>
            </a:r>
            <a:br>
              <a:rPr lang="en-IN" sz="4000" b="1" dirty="0" smtClean="0">
                <a:solidFill>
                  <a:srgbClr val="FF0000"/>
                </a:solidFill>
                <a:latin typeface="Elephant" panose="02020904090505020303" pitchFamily="18" charset="0"/>
              </a:rPr>
            </a:br>
            <a:r>
              <a:rPr lang="en-IN" sz="2000" b="1" dirty="0">
                <a:latin typeface="Elephant" panose="02020904090505020303" pitchFamily="18" charset="0"/>
              </a:rPr>
              <a:t>Table:</a:t>
            </a:r>
            <a:r>
              <a:rPr lang="en-IN" sz="2000" b="1" dirty="0" smtClean="0">
                <a:latin typeface="Elephant" panose="02020904090505020303" pitchFamily="18" charset="0"/>
              </a:rPr>
              <a:t> 3</a:t>
            </a:r>
            <a:endParaRPr lang="en-IN" sz="2000" dirty="0">
              <a:latin typeface="Elephant" panose="02020904090505020303" pitchFamily="18" charset="0"/>
            </a:endParaRPr>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rotWithShape="1">
          <a:blip r:embed="rId2"/>
          <a:srcRect l="14642" t="31436" r="19470" b="12976"/>
          <a:stretch/>
        </p:blipFill>
        <p:spPr>
          <a:xfrm>
            <a:off x="514350" y="1328738"/>
            <a:ext cx="11213193" cy="5386387"/>
          </a:xfrm>
          <a:prstGeom prst="rect">
            <a:avLst/>
          </a:prstGeom>
        </p:spPr>
      </p:pic>
    </p:spTree>
    <p:extLst>
      <p:ext uri="{BB962C8B-B14F-4D97-AF65-F5344CB8AC3E}">
        <p14:creationId xmlns:p14="http://schemas.microsoft.com/office/powerpoint/2010/main" val="282959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1"/>
          <p:cNvSpPr txBox="1">
            <a:spLocks/>
          </p:cNvSpPr>
          <p:nvPr/>
        </p:nvSpPr>
        <p:spPr>
          <a:xfrm>
            <a:off x="0" y="142874"/>
            <a:ext cx="12192000" cy="1085849"/>
          </a:xfrm>
          <a:prstGeom prst="rect">
            <a:avLst/>
          </a:prstGeom>
          <a:solidFill>
            <a:srgbClr val="00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solidFill>
                  <a:srgbClr val="FF0000"/>
                </a:solidFill>
                <a:latin typeface="Elephant" panose="02020904090505020303" pitchFamily="18" charset="0"/>
              </a:rPr>
              <a:t>ICT </a:t>
            </a:r>
            <a:r>
              <a:rPr lang="en-IN" sz="4000" b="1" dirty="0" smtClean="0">
                <a:solidFill>
                  <a:srgbClr val="FF0000"/>
                </a:solidFill>
                <a:latin typeface="Elephant" panose="02020904090505020303" pitchFamily="18" charset="0"/>
              </a:rPr>
              <a:t>Facilities</a:t>
            </a:r>
          </a:p>
          <a:p>
            <a:pPr algn="ctr"/>
            <a:r>
              <a:rPr lang="en-IN" sz="2200" b="1" dirty="0">
                <a:latin typeface="Elephant" panose="02020904090505020303" pitchFamily="18" charset="0"/>
              </a:rPr>
              <a:t>Table</a:t>
            </a:r>
            <a:r>
              <a:rPr lang="en-IN" sz="2200" b="1" dirty="0" smtClean="0">
                <a:latin typeface="Elephant" panose="02020904090505020303" pitchFamily="18" charset="0"/>
              </a:rPr>
              <a:t>: 4</a:t>
            </a:r>
            <a:endParaRPr lang="en-IN" sz="2200" dirty="0">
              <a:solidFill>
                <a:srgbClr val="FF0000"/>
              </a:solidFill>
              <a:latin typeface="Elephant" panose="02020904090505020303" pitchFamily="18" charset="0"/>
            </a:endParaRPr>
          </a:p>
        </p:txBody>
      </p:sp>
      <p:pic>
        <p:nvPicPr>
          <p:cNvPr id="2" name="Picture 1"/>
          <p:cNvPicPr>
            <a:picLocks noChangeAspect="1"/>
          </p:cNvPicPr>
          <p:nvPr/>
        </p:nvPicPr>
        <p:blipFill rotWithShape="1">
          <a:blip r:embed="rId3"/>
          <a:srcRect l="8577" t="30721" r="7720" b="18127"/>
          <a:stretch/>
        </p:blipFill>
        <p:spPr>
          <a:xfrm>
            <a:off x="423862" y="1457324"/>
            <a:ext cx="11344276" cy="4886325"/>
          </a:xfrm>
          <a:prstGeom prst="rect">
            <a:avLst/>
          </a:prstGeom>
        </p:spPr>
      </p:pic>
    </p:spTree>
    <p:extLst>
      <p:ext uri="{BB962C8B-B14F-4D97-AF65-F5344CB8AC3E}">
        <p14:creationId xmlns:p14="http://schemas.microsoft.com/office/powerpoint/2010/main" val="3843528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12192000" cy="1128713"/>
          </a:xfrm>
          <a:solidFill>
            <a:srgbClr val="00FFFF"/>
          </a:solidFill>
        </p:spPr>
        <p:txBody>
          <a:bodyPr>
            <a:noAutofit/>
          </a:bodyPr>
          <a:lstStyle/>
          <a:p>
            <a:pPr algn="ctr"/>
            <a:r>
              <a:rPr lang="en-IN" sz="3600" b="1" dirty="0">
                <a:solidFill>
                  <a:srgbClr val="FF0000"/>
                </a:solidFill>
                <a:latin typeface="Elephant" panose="02020904090505020303" pitchFamily="18" charset="0"/>
              </a:rPr>
              <a:t>Assessment of Infrastructure/ Services </a:t>
            </a:r>
            <a:r>
              <a:rPr lang="en-IN" sz="3600" b="1" dirty="0" smtClean="0">
                <a:solidFill>
                  <a:srgbClr val="FF0000"/>
                </a:solidFill>
                <a:latin typeface="Elephant" panose="02020904090505020303" pitchFamily="18" charset="0"/>
              </a:rPr>
              <a:t>Facilities</a:t>
            </a:r>
            <a:br>
              <a:rPr lang="en-IN" sz="3600" b="1" dirty="0" smtClean="0">
                <a:solidFill>
                  <a:srgbClr val="FF0000"/>
                </a:solidFill>
                <a:latin typeface="Elephant" panose="02020904090505020303" pitchFamily="18" charset="0"/>
              </a:rPr>
            </a:br>
            <a:r>
              <a:rPr lang="en-IN" sz="2200" b="1" dirty="0">
                <a:latin typeface="Elephant" panose="02020904090505020303" pitchFamily="18" charset="0"/>
              </a:rPr>
              <a:t>Table</a:t>
            </a:r>
            <a:r>
              <a:rPr lang="en-IN" sz="2200" b="1" dirty="0" smtClean="0">
                <a:latin typeface="Elephant" panose="02020904090505020303" pitchFamily="18" charset="0"/>
              </a:rPr>
              <a:t>: 5</a:t>
            </a:r>
            <a:endParaRPr lang="en-IN" sz="2200" dirty="0">
              <a:solidFill>
                <a:srgbClr val="FF0000"/>
              </a:solidFill>
              <a:latin typeface="Elephant" panose="02020904090505020303" pitchFamily="18" charset="0"/>
            </a:endParaRPr>
          </a:p>
        </p:txBody>
      </p:sp>
      <p:pic>
        <p:nvPicPr>
          <p:cNvPr id="3" name="Picture 2"/>
          <p:cNvPicPr>
            <a:picLocks noChangeAspect="1"/>
          </p:cNvPicPr>
          <p:nvPr/>
        </p:nvPicPr>
        <p:blipFill rotWithShape="1">
          <a:blip r:embed="rId3"/>
          <a:srcRect l="13390" t="29903" r="12196" b="18625"/>
          <a:stretch/>
        </p:blipFill>
        <p:spPr>
          <a:xfrm>
            <a:off x="545306" y="1414463"/>
            <a:ext cx="11101388" cy="4943474"/>
          </a:xfrm>
          <a:prstGeom prst="rect">
            <a:avLst/>
          </a:prstGeom>
        </p:spPr>
      </p:pic>
      <p:sp>
        <p:nvSpPr>
          <p:cNvPr id="4" name="Rectangle 3"/>
          <p:cNvSpPr/>
          <p:nvPr/>
        </p:nvSpPr>
        <p:spPr>
          <a:xfrm>
            <a:off x="9946556" y="6229349"/>
            <a:ext cx="1616148" cy="511615"/>
          </a:xfrm>
          <a:prstGeom prst="rect">
            <a:avLst/>
          </a:prstGeom>
        </p:spPr>
        <p:txBody>
          <a:bodyPr wrap="none">
            <a:spAutoFit/>
          </a:bodyPr>
          <a:lstStyle/>
          <a:p>
            <a:pPr lvl="0" algn="r">
              <a:lnSpc>
                <a:spcPct val="150000"/>
              </a:lnSpc>
            </a:pPr>
            <a:r>
              <a:rPr lang="en-IN" sz="2000" dirty="0">
                <a:solidFill>
                  <a:srgbClr val="FF0000"/>
                </a:solidFill>
                <a:latin typeface="Elephant" panose="02020904090505020303" pitchFamily="18" charset="0"/>
                <a:cs typeface="Times New Roman" panose="02020603050405020304" pitchFamily="18" charset="0"/>
              </a:rPr>
              <a:t>Continue…</a:t>
            </a:r>
          </a:p>
        </p:txBody>
      </p:sp>
    </p:spTree>
    <p:extLst>
      <p:ext uri="{BB962C8B-B14F-4D97-AF65-F5344CB8AC3E}">
        <p14:creationId xmlns:p14="http://schemas.microsoft.com/office/powerpoint/2010/main" val="411663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597" t="29484" r="12195" b="26527"/>
          <a:stretch/>
        </p:blipFill>
        <p:spPr>
          <a:xfrm>
            <a:off x="857251" y="800100"/>
            <a:ext cx="10922292" cy="5543550"/>
          </a:xfrm>
          <a:prstGeom prst="rect">
            <a:avLst/>
          </a:prstGeom>
        </p:spPr>
      </p:pic>
    </p:spTree>
    <p:extLst>
      <p:ext uri="{BB962C8B-B14F-4D97-AF65-F5344CB8AC3E}">
        <p14:creationId xmlns:p14="http://schemas.microsoft.com/office/powerpoint/2010/main" val="93309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Chart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1" y="1557520"/>
            <a:ext cx="9401175" cy="530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0" y="150359"/>
            <a:ext cx="12192000" cy="1192666"/>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a:normAutofit fontScale="90000"/>
          </a:bodyPr>
          <a:lstStyle/>
          <a:p>
            <a:pPr algn="ctr">
              <a:lnSpc>
                <a:spcPct val="107000"/>
              </a:lnSpc>
              <a:spcAft>
                <a:spcPts val="800"/>
              </a:spcAft>
            </a:pPr>
            <a:r>
              <a:rPr lang="en-IN" sz="4000" b="1" dirty="0">
                <a:solidFill>
                  <a:srgbClr val="0000FF"/>
                </a:solidFill>
                <a:latin typeface="Bodoni MT Black" panose="02070A03080606020203" pitchFamily="18" charset="0"/>
                <a:ea typeface="Calibri" panose="020F0502020204030204" pitchFamily="34" charset="0"/>
                <a:cs typeface="Times New Roman" panose="02020603050405020304" pitchFamily="18" charset="0"/>
              </a:rPr>
              <a:t>Most Impressed Area in the M. A. Library</a:t>
            </a:r>
            <a:br>
              <a:rPr lang="en-IN" sz="4000" b="1" dirty="0">
                <a:solidFill>
                  <a:srgbClr val="0000FF"/>
                </a:solidFill>
                <a:latin typeface="Bodoni MT Black" panose="02070A03080606020203" pitchFamily="18" charset="0"/>
                <a:ea typeface="Calibri" panose="020F0502020204030204" pitchFamily="34" charset="0"/>
                <a:cs typeface="Times New Roman" panose="02020603050405020304" pitchFamily="18" charset="0"/>
              </a:rPr>
            </a:br>
            <a:r>
              <a:rPr lang="en-IN" sz="2800" b="1" dirty="0">
                <a:latin typeface="Bodoni MT Black" panose="02070A03080606020203" pitchFamily="18" charset="0"/>
                <a:ea typeface="Calibri" panose="020F0502020204030204" pitchFamily="34" charset="0"/>
                <a:cs typeface="Times New Roman" panose="02020603050405020304" pitchFamily="18" charset="0"/>
              </a:rPr>
              <a:t>Figure: 2</a:t>
            </a:r>
            <a:endParaRPr lang="en-IN" sz="2800" dirty="0">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46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12192000" cy="844036"/>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a:normAutofit/>
          </a:bodyPr>
          <a:lstStyle/>
          <a:p>
            <a:pPr algn="ctr"/>
            <a:r>
              <a:rPr lang="en-IN" sz="4000" b="1" dirty="0">
                <a:latin typeface="Elephant" panose="02020904090505020303" pitchFamily="18" charset="0"/>
              </a:rPr>
              <a:t>Suggestions for </a:t>
            </a:r>
            <a:r>
              <a:rPr lang="en-IN" sz="4000" b="1" dirty="0" smtClean="0">
                <a:latin typeface="Elephant" panose="02020904090505020303" pitchFamily="18" charset="0"/>
              </a:rPr>
              <a:t>Improvement</a:t>
            </a:r>
            <a:endParaRPr lang="en-IN" sz="4000" dirty="0">
              <a:latin typeface="Elephant" panose="02020904090505020303" pitchFamily="18" charset="0"/>
            </a:endParaRPr>
          </a:p>
        </p:txBody>
      </p:sp>
      <p:sp>
        <p:nvSpPr>
          <p:cNvPr id="4" name="Content Placeholder 3"/>
          <p:cNvSpPr>
            <a:spLocks noGrp="1"/>
          </p:cNvSpPr>
          <p:nvPr>
            <p:ph idx="1"/>
          </p:nvPr>
        </p:nvSpPr>
        <p:spPr>
          <a:xfrm>
            <a:off x="838200" y="1414462"/>
            <a:ext cx="10777538" cy="5272087"/>
          </a:xfrm>
        </p:spPr>
        <p:txBody>
          <a:bodyPr>
            <a:normAutofit fontScale="85000" lnSpcReduction="20000"/>
          </a:bodyPr>
          <a:lstStyle/>
          <a:p>
            <a:pPr lvl="0" algn="just">
              <a:lnSpc>
                <a:spcPct val="150000"/>
              </a:lnSpc>
              <a:buFont typeface="Wingdings 2" panose="05020102010507070707" pitchFamily="18" charset="2"/>
              <a:buChar char=""/>
            </a:pPr>
            <a:r>
              <a:rPr lang="en-IN" dirty="0" smtClean="0">
                <a:solidFill>
                  <a:srgbClr val="0000CC"/>
                </a:solidFill>
                <a:latin typeface="Elephant" panose="02020904090505020303" pitchFamily="18" charset="0"/>
                <a:cs typeface="Times New Roman" panose="02020603050405020304" pitchFamily="18" charset="0"/>
              </a:rPr>
              <a:t>Extent library lending hours: </a:t>
            </a:r>
            <a:r>
              <a:rPr lang="en-IN" dirty="0" smtClean="0">
                <a:latin typeface="Times New Roman" panose="02020603050405020304" pitchFamily="18" charset="0"/>
                <a:cs typeface="Times New Roman" panose="02020603050405020304" pitchFamily="18" charset="0"/>
              </a:rPr>
              <a:t>About </a:t>
            </a:r>
            <a:r>
              <a:rPr lang="en-IN" dirty="0">
                <a:latin typeface="Times New Roman" panose="02020603050405020304" pitchFamily="18" charset="0"/>
                <a:cs typeface="Times New Roman" panose="02020603050405020304" pitchFamily="18" charset="0"/>
              </a:rPr>
              <a:t>71.2% respondents suggested that the lending hours should be </a:t>
            </a:r>
            <a:r>
              <a:rPr lang="en-IN" dirty="0" smtClean="0">
                <a:latin typeface="Times New Roman" panose="02020603050405020304" pitchFamily="18" charset="0"/>
                <a:cs typeface="Times New Roman" panose="02020603050405020304" pitchFamily="18" charset="0"/>
              </a:rPr>
              <a:t>change. Especially, </a:t>
            </a:r>
            <a:r>
              <a:rPr lang="en-IN" dirty="0">
                <a:latin typeface="Times New Roman" panose="02020603050405020304" pitchFamily="18" charset="0"/>
                <a:cs typeface="Times New Roman" panose="02020603050405020304" pitchFamily="18" charset="0"/>
              </a:rPr>
              <a:t>PG and UG students face problems for borrowing the book regularly, because the lending hours and classes’ time are same.  </a:t>
            </a:r>
          </a:p>
          <a:p>
            <a:pPr lvl="0" algn="just">
              <a:lnSpc>
                <a:spcPct val="150000"/>
              </a:lnSpc>
              <a:buFont typeface="Wingdings 2" panose="05020102010507070707" pitchFamily="18" charset="2"/>
              <a:buChar char=""/>
            </a:pPr>
            <a:r>
              <a:rPr lang="en-IN" dirty="0">
                <a:solidFill>
                  <a:srgbClr val="FF0000"/>
                </a:solidFill>
                <a:latin typeface="Elephant" panose="02020904090505020303" pitchFamily="18" charset="0"/>
                <a:cs typeface="Times New Roman" panose="02020603050405020304" pitchFamily="18" charset="0"/>
              </a:rPr>
              <a:t>Need training programmes for information literacy: </a:t>
            </a:r>
            <a:r>
              <a:rPr lang="en-IN" dirty="0">
                <a:latin typeface="Times New Roman" panose="02020603050405020304" pitchFamily="18" charset="0"/>
                <a:cs typeface="Times New Roman" panose="02020603050405020304" pitchFamily="18" charset="0"/>
              </a:rPr>
              <a:t>Out of 342 respondents, 32.8% of them wish to seek training programmes on how to find out the information quickly and download on the Internet.</a:t>
            </a:r>
          </a:p>
          <a:p>
            <a:pPr lvl="0" algn="just">
              <a:lnSpc>
                <a:spcPct val="150000"/>
              </a:lnSpc>
              <a:buFont typeface="Wingdings 2" panose="05020102010507070707" pitchFamily="18" charset="2"/>
              <a:buChar char=""/>
            </a:pPr>
            <a:r>
              <a:rPr lang="en-IN" dirty="0">
                <a:solidFill>
                  <a:srgbClr val="003300"/>
                </a:solidFill>
                <a:latin typeface="Elephant" panose="02020904090505020303" pitchFamily="18" charset="0"/>
                <a:cs typeface="Times New Roman" panose="02020603050405020304" pitchFamily="18" charset="0"/>
              </a:rPr>
              <a:t>Online renewal facilities: </a:t>
            </a:r>
            <a:r>
              <a:rPr lang="en-IN" dirty="0">
                <a:latin typeface="Times New Roman" panose="02020603050405020304" pitchFamily="18" charset="0"/>
                <a:cs typeface="Times New Roman" panose="02020603050405020304" pitchFamily="18" charset="0"/>
              </a:rPr>
              <a:t>More than 41.5% respondents suggested that M. A. Library should initiate online renewal services so that they can easily renew the books for their needs from home and hostel</a:t>
            </a:r>
            <a:r>
              <a:rPr lang="en-IN" dirty="0" smtClean="0">
                <a:latin typeface="Times New Roman" panose="02020603050405020304" pitchFamily="18" charset="0"/>
                <a:cs typeface="Times New Roman" panose="02020603050405020304" pitchFamily="18" charset="0"/>
              </a:rPr>
              <a:t>.</a:t>
            </a:r>
          </a:p>
          <a:p>
            <a:pPr marL="0" lvl="0" indent="0" algn="r">
              <a:lnSpc>
                <a:spcPct val="150000"/>
              </a:lnSpc>
              <a:buNone/>
            </a:pPr>
            <a:r>
              <a:rPr lang="en-IN" dirty="0" smtClean="0">
                <a:solidFill>
                  <a:srgbClr val="FF0000"/>
                </a:solidFill>
                <a:latin typeface="Elephant" panose="02020904090505020303" pitchFamily="18" charset="0"/>
                <a:cs typeface="Times New Roman" panose="02020603050405020304" pitchFamily="18" charset="0"/>
              </a:rPr>
              <a:t>Continue…</a:t>
            </a:r>
            <a:endParaRPr lang="en-IN" dirty="0">
              <a:solidFill>
                <a:srgbClr val="FF0000"/>
              </a:solidFill>
              <a:latin typeface="Elephant" panose="02020904090505020303"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7494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771525" y="585788"/>
            <a:ext cx="11129963" cy="6029325"/>
          </a:xfrm>
        </p:spPr>
        <p:txBody>
          <a:bodyPr>
            <a:normAutofit fontScale="77500" lnSpcReduction="20000"/>
          </a:bodyPr>
          <a:lstStyle/>
          <a:p>
            <a:pPr lvl="0" algn="just">
              <a:lnSpc>
                <a:spcPct val="160000"/>
              </a:lnSpc>
              <a:buFont typeface="Wingdings 2" panose="05020102010507070707" pitchFamily="18" charset="2"/>
              <a:buChar char=""/>
            </a:pPr>
            <a:r>
              <a:rPr lang="en-IN" dirty="0" smtClean="0">
                <a:solidFill>
                  <a:srgbClr val="660066"/>
                </a:solidFill>
                <a:latin typeface="Elephant" panose="02020904090505020303" pitchFamily="18" charset="0"/>
                <a:cs typeface="Times New Roman" panose="02020603050405020304" pitchFamily="18" charset="0"/>
              </a:rPr>
              <a:t>RFID: </a:t>
            </a:r>
            <a:r>
              <a:rPr lang="en-IN" dirty="0" smtClean="0">
                <a:latin typeface="Times New Roman" panose="02020603050405020304" pitchFamily="18" charset="0"/>
                <a:cs typeface="Times New Roman" panose="02020603050405020304" pitchFamily="18" charset="0"/>
              </a:rPr>
              <a:t>Majority of the respondents (67.9%) suggested that library should implement RFID technology including self-issue and book drop box services.  </a:t>
            </a:r>
          </a:p>
          <a:p>
            <a:pPr lvl="0" algn="just">
              <a:lnSpc>
                <a:spcPct val="160000"/>
              </a:lnSpc>
              <a:buFont typeface="Wingdings 2" panose="05020102010507070707" pitchFamily="18" charset="2"/>
              <a:buChar char=""/>
            </a:pPr>
            <a:r>
              <a:rPr lang="en-IN" dirty="0" smtClean="0">
                <a:solidFill>
                  <a:schemeClr val="tx1">
                    <a:lumMod val="95000"/>
                    <a:lumOff val="5000"/>
                  </a:schemeClr>
                </a:solidFill>
                <a:latin typeface="Elephant" panose="02020904090505020303" pitchFamily="18" charset="0"/>
                <a:cs typeface="Times New Roman" panose="02020603050405020304" pitchFamily="18" charset="0"/>
              </a:rPr>
              <a:t>Started </a:t>
            </a:r>
            <a:r>
              <a:rPr lang="en-IN" dirty="0">
                <a:solidFill>
                  <a:schemeClr val="tx1">
                    <a:lumMod val="95000"/>
                    <a:lumOff val="5000"/>
                  </a:schemeClr>
                </a:solidFill>
                <a:latin typeface="Elephant" panose="02020904090505020303" pitchFamily="18" charset="0"/>
                <a:cs typeface="Times New Roman" panose="02020603050405020304" pitchFamily="18" charset="0"/>
              </a:rPr>
              <a:t>new services/facilities: </a:t>
            </a:r>
            <a:r>
              <a:rPr lang="en-IN" dirty="0">
                <a:latin typeface="Times New Roman" panose="02020603050405020304" pitchFamily="18" charset="0"/>
                <a:cs typeface="Times New Roman" panose="02020603050405020304" pitchFamily="18" charset="0"/>
              </a:rPr>
              <a:t>Number of users (23.5%) mentioned that </a:t>
            </a:r>
            <a:r>
              <a:rPr lang="en-IN" dirty="0">
                <a:solidFill>
                  <a:srgbClr val="FF0000"/>
                </a:solidFill>
                <a:latin typeface="Times New Roman" panose="02020603050405020304" pitchFamily="18" charset="0"/>
                <a:cs typeface="Times New Roman" panose="02020603050405020304" pitchFamily="18" charset="0"/>
              </a:rPr>
              <a:t>Selective Dissemination of Information</a:t>
            </a:r>
            <a:r>
              <a:rPr lang="en-IN" dirty="0">
                <a:latin typeface="Times New Roman" panose="02020603050405020304" pitchFamily="18" charset="0"/>
                <a:cs typeface="Times New Roman" panose="02020603050405020304" pitchFamily="18" charset="0"/>
              </a:rPr>
              <a:t> (SDI) services are essential to start the library. Besides this, users also proposed many suggestions like </a:t>
            </a:r>
            <a:r>
              <a:rPr lang="en-IN" dirty="0">
                <a:solidFill>
                  <a:srgbClr val="FF0000"/>
                </a:solidFill>
                <a:latin typeface="Times New Roman" panose="02020603050405020304" pitchFamily="18" charset="0"/>
                <a:cs typeface="Times New Roman" panose="02020603050405020304" pitchFamily="18" charset="0"/>
              </a:rPr>
              <a:t>separate report section </a:t>
            </a:r>
            <a:r>
              <a:rPr lang="en-IN" dirty="0">
                <a:latin typeface="Times New Roman" panose="02020603050405020304" pitchFamily="18" charset="0"/>
                <a:cs typeface="Times New Roman" panose="02020603050405020304" pitchFamily="18" charset="0"/>
              </a:rPr>
              <a:t>for research scholars, </a:t>
            </a:r>
            <a:r>
              <a:rPr lang="en-IN" dirty="0">
                <a:solidFill>
                  <a:srgbClr val="FF0000"/>
                </a:solidFill>
                <a:latin typeface="Times New Roman" panose="02020603050405020304" pitchFamily="18" charset="0"/>
                <a:cs typeface="Times New Roman" panose="02020603050405020304" pitchFamily="18" charset="0"/>
              </a:rPr>
              <a:t>colour printing facilities, subscribed more printed as well as electronic journal, query and demand services (reference quarry), more sitting arrangement in research division</a:t>
            </a:r>
            <a:r>
              <a:rPr lang="en-IN" dirty="0">
                <a:latin typeface="Times New Roman" panose="02020603050405020304" pitchFamily="18" charset="0"/>
                <a:cs typeface="Times New Roman" panose="02020603050405020304" pitchFamily="18" charset="0"/>
              </a:rPr>
              <a:t>, etc.   </a:t>
            </a:r>
          </a:p>
          <a:p>
            <a:pPr lvl="0" algn="just">
              <a:lnSpc>
                <a:spcPct val="160000"/>
              </a:lnSpc>
              <a:buFont typeface="Wingdings 2" panose="05020102010507070707" pitchFamily="18" charset="2"/>
              <a:buChar char=""/>
            </a:pPr>
            <a:r>
              <a:rPr lang="en-IN" dirty="0">
                <a:solidFill>
                  <a:srgbClr val="C00000"/>
                </a:solidFill>
                <a:latin typeface="Elephant" panose="02020904090505020303" pitchFamily="18" charset="0"/>
                <a:cs typeface="Times New Roman" panose="02020603050405020304" pitchFamily="18" charset="0"/>
              </a:rPr>
              <a:t>Need to organize workshop for using web OPAC: </a:t>
            </a:r>
            <a:r>
              <a:rPr lang="en-IN" dirty="0">
                <a:latin typeface="Times New Roman" panose="02020603050405020304" pitchFamily="18" charset="0"/>
                <a:cs typeface="Times New Roman" panose="02020603050405020304" pitchFamily="18" charset="0"/>
              </a:rPr>
              <a:t>About 22.9% respondents suggested that library should organize workshop dealt with the use of the Web OPAC facilities. Apart from this, it is essential to create awareness about the use of electronic journals which are available through </a:t>
            </a:r>
            <a:r>
              <a:rPr lang="en-IN" dirty="0" smtClean="0">
                <a:latin typeface="Times New Roman" panose="02020603050405020304" pitchFamily="18" charset="0"/>
                <a:cs typeface="Times New Roman" panose="02020603050405020304" pitchFamily="18" charset="0"/>
              </a:rPr>
              <a:t>E-</a:t>
            </a:r>
            <a:r>
              <a:rPr lang="en-IN" dirty="0" err="1" smtClean="0">
                <a:latin typeface="Times New Roman" panose="02020603050405020304" pitchFamily="18" charset="0"/>
                <a:cs typeface="Times New Roman" panose="02020603050405020304" pitchFamily="18" charset="0"/>
              </a:rPr>
              <a:t>Shodh</a:t>
            </a:r>
            <a:r>
              <a:rPr lang="en-IN" dirty="0" smtClean="0">
                <a:latin typeface="Times New Roman" panose="02020603050405020304" pitchFamily="18" charset="0"/>
                <a:cs typeface="Times New Roman" panose="02020603050405020304" pitchFamily="18" charset="0"/>
              </a:rPr>
              <a:t> Sindhu </a:t>
            </a:r>
            <a:r>
              <a:rPr lang="en-IN" dirty="0">
                <a:latin typeface="Times New Roman" panose="02020603050405020304" pitchFamily="18" charset="0"/>
                <a:cs typeface="Times New Roman" panose="02020603050405020304" pitchFamily="18" charset="0"/>
              </a:rPr>
              <a:t>(UGC-INFONET Digital Library Consortium). </a:t>
            </a:r>
          </a:p>
          <a:p>
            <a:endParaRPr lang="en-IN" dirty="0"/>
          </a:p>
        </p:txBody>
      </p:sp>
    </p:spTree>
    <p:extLst>
      <p:ext uri="{BB962C8B-B14F-4D97-AF65-F5344CB8AC3E}">
        <p14:creationId xmlns:p14="http://schemas.microsoft.com/office/powerpoint/2010/main" val="24393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20" y="3093540"/>
            <a:ext cx="11084683" cy="2415410"/>
          </a:xfrm>
        </p:spPr>
        <p:txBody>
          <a:bodyPr>
            <a:normAutofit/>
          </a:bodyPr>
          <a:lstStyle/>
          <a:p>
            <a:pPr marL="0" indent="0" algn="ctr">
              <a:buNone/>
            </a:pPr>
            <a:r>
              <a:rPr lang="en-IN" dirty="0" smtClean="0">
                <a:solidFill>
                  <a:srgbClr val="FFFF00"/>
                </a:solidFill>
              </a:rPr>
              <a:t>		</a:t>
            </a:r>
            <a:r>
              <a:rPr lang="en-IN" sz="6000" dirty="0" smtClean="0">
                <a:solidFill>
                  <a:srgbClr val="FFFF00"/>
                </a:solidFill>
                <a:latin typeface="Goudy Stout" panose="0202090407030B020401" pitchFamily="18" charset="0"/>
              </a:rPr>
              <a:t>THANK YOU </a:t>
            </a:r>
            <a:endParaRPr lang="en-IN" sz="4000" dirty="0">
              <a:solidFill>
                <a:srgbClr val="FFFF00"/>
              </a:solidFill>
              <a:latin typeface="Goudy Stout" panose="0202090407030B020401" pitchFamily="18" charset="0"/>
            </a:endParaRPr>
          </a:p>
        </p:txBody>
      </p:sp>
    </p:spTree>
    <p:extLst>
      <p:ext uri="{BB962C8B-B14F-4D97-AF65-F5344CB8AC3E}">
        <p14:creationId xmlns:p14="http://schemas.microsoft.com/office/powerpoint/2010/main" val="136320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2770"/>
            <a:ext cx="12192000" cy="72227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a:lstStyle/>
          <a:p>
            <a:pPr algn="ctr"/>
            <a:r>
              <a:rPr lang="en-IN" b="1" dirty="0" smtClean="0">
                <a:latin typeface="Elephant" panose="02020904090505020303" pitchFamily="18" charset="0"/>
              </a:rPr>
              <a:t>Introduction</a:t>
            </a:r>
            <a:endParaRPr lang="en-IN" dirty="0">
              <a:latin typeface="Elephant" panose="02020904090505020303" pitchFamily="18" charset="0"/>
            </a:endParaRPr>
          </a:p>
        </p:txBody>
      </p:sp>
      <p:sp>
        <p:nvSpPr>
          <p:cNvPr id="3" name="Content Placeholder 2"/>
          <p:cNvSpPr>
            <a:spLocks noGrp="1"/>
          </p:cNvSpPr>
          <p:nvPr>
            <p:ph idx="1"/>
          </p:nvPr>
        </p:nvSpPr>
        <p:spPr>
          <a:xfrm>
            <a:off x="621957" y="1210960"/>
            <a:ext cx="10948086" cy="5202195"/>
          </a:xfrm>
        </p:spPr>
        <p:txBody>
          <a:bodyPr>
            <a:normAutofit fontScale="85000" lnSpcReduction="10000"/>
          </a:bodyPr>
          <a:lstStyle/>
          <a:p>
            <a:pPr algn="just">
              <a:lnSpc>
                <a:spcPct val="200000"/>
              </a:lnSpc>
              <a:buFont typeface="Wingdings 2" panose="05020102010507070707" pitchFamily="18" charset="2"/>
              <a:buChar char=""/>
            </a:pPr>
            <a:r>
              <a:rPr lang="en-IN" dirty="0">
                <a:latin typeface="Times New Roman" panose="02020603050405020304" pitchFamily="18" charset="0"/>
                <a:cs typeface="Times New Roman" panose="02020603050405020304" pitchFamily="18" charset="0"/>
              </a:rPr>
              <a:t>The fundamental objective of the academic libraries and librarians are to fulfil their user’s needs by providing proper information resources. Only users can inform the librarians through their feedbacks to improve the quality of services. Therefore, the primary goal of the library can never be achieved unless overall services and facilities are endorsed by the </a:t>
            </a:r>
            <a:r>
              <a:rPr lang="en-IN" dirty="0" smtClean="0">
                <a:latin typeface="Times New Roman" panose="02020603050405020304" pitchFamily="18" charset="0"/>
                <a:cs typeface="Times New Roman" panose="02020603050405020304" pitchFamily="18" charset="0"/>
              </a:rPr>
              <a:t>users.</a:t>
            </a:r>
          </a:p>
          <a:p>
            <a:pPr algn="just">
              <a:lnSpc>
                <a:spcPct val="200000"/>
              </a:lnSpc>
              <a:buFont typeface="Wingdings 2" panose="05020102010507070707" pitchFamily="18" charset="2"/>
              <a:buChar char=""/>
            </a:pPr>
            <a:r>
              <a:rPr lang="en-IN" dirty="0" smtClean="0">
                <a:latin typeface="Times New Roman" panose="02020603050405020304" pitchFamily="18" charset="0"/>
                <a:cs typeface="Times New Roman" panose="02020603050405020304" pitchFamily="18" charset="0"/>
              </a:rPr>
              <a:t>This </a:t>
            </a:r>
            <a:r>
              <a:rPr lang="en-IN" dirty="0">
                <a:latin typeface="Times New Roman" panose="02020603050405020304" pitchFamily="18" charset="0"/>
                <a:cs typeface="Times New Roman" panose="02020603050405020304" pitchFamily="18" charset="0"/>
              </a:rPr>
              <a:t>study aims to evaluate the infrastructural facilities and the quality of services of </a:t>
            </a:r>
            <a:r>
              <a:rPr lang="en-IN" dirty="0" err="1">
                <a:latin typeface="Times New Roman" panose="02020603050405020304" pitchFamily="18" charset="0"/>
                <a:cs typeface="Times New Roman" panose="02020603050405020304" pitchFamily="18" charset="0"/>
              </a:rPr>
              <a:t>Maulana</a:t>
            </a:r>
            <a:r>
              <a:rPr lang="en-IN" dirty="0">
                <a:latin typeface="Times New Roman" panose="02020603050405020304" pitchFamily="18" charset="0"/>
                <a:cs typeface="Times New Roman" panose="02020603050405020304" pitchFamily="18" charset="0"/>
              </a:rPr>
              <a:t> Azad Library among the users. </a:t>
            </a:r>
          </a:p>
          <a:p>
            <a:pPr algn="just">
              <a:buFont typeface="Wingdings" panose="05000000000000000000" pitchFamily="2" charset="2"/>
              <a:buChar char="Ø"/>
            </a:pPr>
            <a:endParaRPr lang="en-IN" dirty="0"/>
          </a:p>
        </p:txBody>
      </p:sp>
    </p:spTree>
    <p:extLst>
      <p:ext uri="{BB962C8B-B14F-4D97-AF65-F5344CB8AC3E}">
        <p14:creationId xmlns:p14="http://schemas.microsoft.com/office/powerpoint/2010/main" val="132639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41525"/>
            <a:ext cx="10515600" cy="4351338"/>
          </a:xfrm>
        </p:spPr>
        <p:txBody>
          <a:bodyPr/>
          <a:lstStyle/>
          <a:p>
            <a:pPr algn="just">
              <a:lnSpc>
                <a:spcPct val="150000"/>
              </a:lnSpc>
            </a:pPr>
            <a:r>
              <a:rPr lang="en-IN" b="1" dirty="0" smtClean="0">
                <a:solidFill>
                  <a:srgbClr val="FFFF00"/>
                </a:solidFill>
                <a:latin typeface="Times New Roman" panose="02020603050405020304" pitchFamily="18" charset="0"/>
                <a:cs typeface="Times New Roman" panose="02020603050405020304" pitchFamily="18" charset="0"/>
              </a:rPr>
              <a:t>.</a:t>
            </a:r>
            <a:r>
              <a:rPr lang="en-IN" b="1" dirty="0">
                <a:solidFill>
                  <a:srgbClr val="FFFF0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00"/>
            <a:ext cx="12192000" cy="7175500"/>
          </a:xfrm>
          <a:prstGeom prst="rect">
            <a:avLst/>
          </a:prstGeom>
        </p:spPr>
      </p:pic>
      <p:sp>
        <p:nvSpPr>
          <p:cNvPr id="5" name="Title 4"/>
          <p:cNvSpPr>
            <a:spLocks noGrp="1"/>
          </p:cNvSpPr>
          <p:nvPr>
            <p:ph type="title"/>
          </p:nvPr>
        </p:nvSpPr>
        <p:spPr>
          <a:xfrm>
            <a:off x="503236" y="-109934"/>
            <a:ext cx="6754814" cy="1943894"/>
          </a:xfrm>
        </p:spPr>
        <p:txBody>
          <a:bodyPr>
            <a:normAutofit/>
          </a:bodyPr>
          <a:lstStyle/>
          <a:p>
            <a:pPr algn="ctr"/>
            <a:r>
              <a:rPr lang="en-IN" sz="5400" b="1" dirty="0" err="1">
                <a:ln w="6600">
                  <a:solidFill>
                    <a:srgbClr val="00B0F0"/>
                  </a:solidFill>
                  <a:prstDash val="solid"/>
                </a:ln>
                <a:effectLst>
                  <a:outerShdw dist="38100" dir="2700000" algn="tl" rotWithShape="0">
                    <a:schemeClr val="accent2"/>
                  </a:outerShdw>
                  <a:reflection blurRad="6350" stA="55000" endA="300" endPos="45500" dir="5400000" sy="-100000" algn="bl" rotWithShape="0"/>
                </a:effectLst>
                <a:latin typeface="Academy Engraved LET" pitchFamily="2" charset="0"/>
              </a:rPr>
              <a:t>Maulana</a:t>
            </a:r>
            <a:r>
              <a:rPr lang="en-IN" sz="5400" b="1" dirty="0">
                <a:ln w="6600">
                  <a:solidFill>
                    <a:srgbClr val="00B0F0"/>
                  </a:solidFill>
                  <a:prstDash val="solid"/>
                </a:ln>
                <a:effectLst>
                  <a:outerShdw dist="38100" dir="2700000" algn="tl" rotWithShape="0">
                    <a:schemeClr val="accent2"/>
                  </a:outerShdw>
                  <a:reflection blurRad="6350" stA="55000" endA="300" endPos="45500" dir="5400000" sy="-100000" algn="bl" rotWithShape="0"/>
                </a:effectLst>
                <a:latin typeface="Academy Engraved LET" pitchFamily="2" charset="0"/>
              </a:rPr>
              <a:t> Azad Library</a:t>
            </a:r>
          </a:p>
        </p:txBody>
      </p:sp>
    </p:spTree>
    <p:extLst>
      <p:ext uri="{BB962C8B-B14F-4D97-AF65-F5344CB8AC3E}">
        <p14:creationId xmlns:p14="http://schemas.microsoft.com/office/powerpoint/2010/main" val="29307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5000" r="-5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3950" y="450851"/>
            <a:ext cx="10777538" cy="1325563"/>
          </a:xfrm>
        </p:spPr>
        <p:txBody>
          <a:bodyPr>
            <a:noAutofit/>
          </a:bodyPr>
          <a:lstStyle/>
          <a:p>
            <a:pPr algn="ctr"/>
            <a:r>
              <a:rPr lang="en-IN" sz="3200" b="1" dirty="0" smtClean="0">
                <a:solidFill>
                  <a:schemeClr val="accent2">
                    <a:lumMod val="50000"/>
                  </a:schemeClr>
                </a:solidFill>
                <a:latin typeface="Academy Engraved LET" pitchFamily="2" charset="0"/>
              </a:rPr>
              <a:t>M. A. Library</a:t>
            </a:r>
            <a:r>
              <a:rPr lang="en-IN" sz="3200" dirty="0" smtClean="0">
                <a:solidFill>
                  <a:srgbClr val="0000FF"/>
                </a:solidFill>
                <a:latin typeface="Academy Engraved LET" pitchFamily="2" charset="0"/>
              </a:rPr>
              <a:t> </a:t>
            </a:r>
            <a:r>
              <a:rPr lang="en-IN" sz="3200" dirty="0" smtClean="0">
                <a:solidFill>
                  <a:srgbClr val="0000FF"/>
                </a:solidFill>
                <a:latin typeface="Academy Engraved LET" pitchFamily="2" charset="0"/>
              </a:rPr>
              <a:t>has </a:t>
            </a:r>
            <a:r>
              <a:rPr lang="en-IN" sz="3200" dirty="0">
                <a:solidFill>
                  <a:srgbClr val="0000FF"/>
                </a:solidFill>
                <a:latin typeface="Academy Engraved LET" pitchFamily="2" charset="0"/>
              </a:rPr>
              <a:t>been declared as the </a:t>
            </a:r>
            <a:r>
              <a:rPr lang="en-IN" sz="3200" b="1" i="1" dirty="0" smtClean="0">
                <a:solidFill>
                  <a:srgbClr val="FF0000"/>
                </a:solidFill>
                <a:latin typeface="Academy Engraved LET" pitchFamily="2" charset="0"/>
              </a:rPr>
              <a:t>Best Amongst </a:t>
            </a:r>
            <a:r>
              <a:rPr lang="en-IN" sz="3200" b="1" i="1" dirty="0">
                <a:solidFill>
                  <a:srgbClr val="FF0000"/>
                </a:solidFill>
                <a:latin typeface="Academy Engraved LET" pitchFamily="2" charset="0"/>
              </a:rPr>
              <a:t>all Indian </a:t>
            </a:r>
            <a:r>
              <a:rPr lang="en-IN" sz="3200" b="1" i="1" dirty="0" smtClean="0">
                <a:solidFill>
                  <a:srgbClr val="FF0000"/>
                </a:solidFill>
                <a:latin typeface="Academy Engraved LET" pitchFamily="2" charset="0"/>
              </a:rPr>
              <a:t>University </a:t>
            </a:r>
            <a:r>
              <a:rPr lang="en-IN" sz="3200" b="1" i="1" dirty="0">
                <a:solidFill>
                  <a:srgbClr val="FF0000"/>
                </a:solidFill>
                <a:latin typeface="Academy Engraved LET" pitchFamily="2" charset="0"/>
              </a:rPr>
              <a:t>L</a:t>
            </a:r>
            <a:r>
              <a:rPr lang="en-IN" sz="3200" b="1" i="1" dirty="0" smtClean="0">
                <a:solidFill>
                  <a:srgbClr val="FF0000"/>
                </a:solidFill>
                <a:latin typeface="Academy Engraved LET" pitchFamily="2" charset="0"/>
              </a:rPr>
              <a:t>ibraries</a:t>
            </a:r>
            <a:r>
              <a:rPr lang="en-IN" sz="3200" b="1" dirty="0">
                <a:solidFill>
                  <a:srgbClr val="0000FF"/>
                </a:solidFill>
                <a:latin typeface="Academy Engraved LET" pitchFamily="2" charset="0"/>
              </a:rPr>
              <a:t> </a:t>
            </a:r>
            <a:r>
              <a:rPr lang="en-IN" sz="3200" dirty="0">
                <a:solidFill>
                  <a:srgbClr val="0000FF"/>
                </a:solidFill>
                <a:latin typeface="Academy Engraved LET" pitchFamily="2" charset="0"/>
              </a:rPr>
              <a:t>by a visiting team of the </a:t>
            </a:r>
            <a:r>
              <a:rPr lang="en-IN" sz="3200" b="1" dirty="0">
                <a:solidFill>
                  <a:srgbClr val="008000"/>
                </a:solidFill>
                <a:latin typeface="Academy Engraved LET" pitchFamily="2" charset="0"/>
              </a:rPr>
              <a:t>National Assessment and Accreditation </a:t>
            </a:r>
            <a:r>
              <a:rPr lang="en-IN" sz="3200" b="1" dirty="0" smtClean="0">
                <a:solidFill>
                  <a:srgbClr val="008000"/>
                </a:solidFill>
                <a:latin typeface="Academy Engraved LET" pitchFamily="2" charset="0"/>
              </a:rPr>
              <a:t>Council (NAAC, 2015)</a:t>
            </a:r>
            <a:endParaRPr lang="en-IN" sz="3200" b="1" dirty="0">
              <a:solidFill>
                <a:srgbClr val="008000"/>
              </a:solidFill>
              <a:latin typeface="Academy Engraved LET" pitchFamily="2" charset="0"/>
            </a:endParaRPr>
          </a:p>
        </p:txBody>
      </p:sp>
    </p:spTree>
    <p:extLst>
      <p:ext uri="{BB962C8B-B14F-4D97-AF65-F5344CB8AC3E}">
        <p14:creationId xmlns:p14="http://schemas.microsoft.com/office/powerpoint/2010/main" val="233169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241300"/>
            <a:ext cx="10502900" cy="895522"/>
          </a:xfrm>
        </p:spPr>
        <p:txBody>
          <a:bodyPr>
            <a:normAutofit fontScale="90000"/>
          </a:bodyPr>
          <a:lstStyle/>
          <a:p>
            <a:pPr algn="ctr"/>
            <a:r>
              <a:rPr lang="en-IN" dirty="0"/>
              <a:t/>
            </a:r>
            <a:br>
              <a:rPr lang="en-IN" dirty="0"/>
            </a:br>
            <a:endParaRPr lang="en-IN" dirty="0"/>
          </a:p>
        </p:txBody>
      </p:sp>
      <p:sp>
        <p:nvSpPr>
          <p:cNvPr id="3" name="Content Placeholder 2"/>
          <p:cNvSpPr>
            <a:spLocks noGrp="1"/>
          </p:cNvSpPr>
          <p:nvPr>
            <p:ph idx="1"/>
          </p:nvPr>
        </p:nvSpPr>
        <p:spPr>
          <a:xfrm>
            <a:off x="838199" y="1136822"/>
            <a:ext cx="10937789" cy="5387546"/>
          </a:xfrm>
        </p:spPr>
        <p:txBody>
          <a:bodyPr>
            <a:normAutofit lnSpcReduction="10000"/>
          </a:bodyPr>
          <a:lstStyle/>
          <a:p>
            <a:pPr lvl="0" algn="just">
              <a:lnSpc>
                <a:spcPct val="150000"/>
              </a:lnSpc>
              <a:buFont typeface="Wingdings 2" panose="05020102010507070707" pitchFamily="18" charset="2"/>
              <a:buChar char=""/>
            </a:pPr>
            <a:r>
              <a:rPr lang="en-IN" dirty="0" smtClean="0">
                <a:solidFill>
                  <a:srgbClr val="FF0000"/>
                </a:solidFill>
                <a:latin typeface="Times New Roman" panose="02020603050405020304" pitchFamily="18" charset="0"/>
                <a:cs typeface="Times New Roman" panose="02020603050405020304" pitchFamily="18" charset="0"/>
              </a:rPr>
              <a:t>To know </a:t>
            </a:r>
            <a:r>
              <a:rPr lang="en-IN" dirty="0">
                <a:solidFill>
                  <a:srgbClr val="FF0000"/>
                </a:solidFill>
                <a:latin typeface="Times New Roman" panose="02020603050405020304" pitchFamily="18" charset="0"/>
                <a:cs typeface="Times New Roman" panose="02020603050405020304" pitchFamily="18" charset="0"/>
              </a:rPr>
              <a:t>the different categories of library resources in accordance with the need of different categories of users;</a:t>
            </a:r>
          </a:p>
          <a:p>
            <a:pPr lvl="0" algn="just">
              <a:lnSpc>
                <a:spcPct val="150000"/>
              </a:lnSpc>
              <a:buFont typeface="Wingdings 2" panose="05020102010507070707" pitchFamily="18" charset="2"/>
              <a:buChar char=""/>
            </a:pPr>
            <a:r>
              <a:rPr lang="en-IN" dirty="0">
                <a:solidFill>
                  <a:srgbClr val="660066"/>
                </a:solidFill>
                <a:latin typeface="Times New Roman" panose="02020603050405020304" pitchFamily="18" charset="0"/>
                <a:cs typeface="Times New Roman" panose="02020603050405020304" pitchFamily="18" charset="0"/>
              </a:rPr>
              <a:t>To assists the preferences of users with regard to different categories of library collections</a:t>
            </a:r>
            <a:r>
              <a:rPr lang="en-IN" dirty="0" smtClean="0">
                <a:solidFill>
                  <a:srgbClr val="660066"/>
                </a:solidFill>
                <a:latin typeface="Times New Roman" panose="02020603050405020304" pitchFamily="18" charset="0"/>
                <a:cs typeface="Times New Roman" panose="02020603050405020304" pitchFamily="18" charset="0"/>
              </a:rPr>
              <a:t>;</a:t>
            </a:r>
          </a:p>
          <a:p>
            <a:pPr algn="just">
              <a:lnSpc>
                <a:spcPct val="150000"/>
              </a:lnSpc>
              <a:buFont typeface="Wingdings 2" panose="05020102010507070707" pitchFamily="18" charset="2"/>
              <a:buChar char=""/>
            </a:pPr>
            <a:r>
              <a:rPr lang="en-IN" dirty="0">
                <a:latin typeface="Times New Roman" panose="02020603050405020304" pitchFamily="18" charset="0"/>
                <a:cs typeface="Times New Roman" panose="02020603050405020304" pitchFamily="18" charset="0"/>
              </a:rPr>
              <a:t>To </a:t>
            </a:r>
            <a:r>
              <a:rPr lang="en-IN" dirty="0" smtClean="0">
                <a:latin typeface="Times New Roman" panose="02020603050405020304" pitchFamily="18" charset="0"/>
                <a:cs typeface="Times New Roman" panose="02020603050405020304" pitchFamily="18" charset="0"/>
              </a:rPr>
              <a:t>evaluate </a:t>
            </a:r>
            <a:r>
              <a:rPr lang="en-IN" dirty="0">
                <a:latin typeface="Times New Roman" panose="02020603050405020304" pitchFamily="18" charset="0"/>
                <a:cs typeface="Times New Roman" panose="02020603050405020304" pitchFamily="18" charset="0"/>
              </a:rPr>
              <a:t>the available infrastructural facilities </a:t>
            </a:r>
            <a:r>
              <a:rPr lang="en-IN" dirty="0" smtClean="0">
                <a:latin typeface="Times New Roman" panose="02020603050405020304" pitchFamily="18" charset="0"/>
                <a:cs typeface="Times New Roman" panose="02020603050405020304" pitchFamily="18" charset="0"/>
              </a:rPr>
              <a:t>and services in </a:t>
            </a:r>
            <a:r>
              <a:rPr lang="en-IN" dirty="0" err="1">
                <a:latin typeface="Times New Roman" panose="02020603050405020304" pitchFamily="18" charset="0"/>
                <a:cs typeface="Times New Roman" panose="02020603050405020304" pitchFamily="18" charset="0"/>
              </a:rPr>
              <a:t>Maulana</a:t>
            </a:r>
            <a:r>
              <a:rPr lang="en-IN" dirty="0">
                <a:latin typeface="Times New Roman" panose="02020603050405020304" pitchFamily="18" charset="0"/>
                <a:cs typeface="Times New Roman" panose="02020603050405020304" pitchFamily="18" charset="0"/>
              </a:rPr>
              <a:t> Azad Library</a:t>
            </a:r>
            <a:r>
              <a:rPr lang="en-IN" dirty="0" smtClean="0">
                <a:latin typeface="Times New Roman" panose="02020603050405020304" pitchFamily="18" charset="0"/>
                <a:cs typeface="Times New Roman" panose="02020603050405020304" pitchFamily="18" charset="0"/>
              </a:rPr>
              <a:t>; and</a:t>
            </a:r>
            <a:endParaRPr lang="en-IN" dirty="0">
              <a:solidFill>
                <a:srgbClr val="003300"/>
              </a:solidFill>
              <a:latin typeface="Times New Roman" panose="02020603050405020304" pitchFamily="18" charset="0"/>
              <a:cs typeface="Times New Roman" panose="02020603050405020304" pitchFamily="18" charset="0"/>
            </a:endParaRPr>
          </a:p>
          <a:p>
            <a:pPr lvl="0" algn="just">
              <a:lnSpc>
                <a:spcPct val="150000"/>
              </a:lnSpc>
              <a:buFont typeface="Wingdings 2" panose="05020102010507070707" pitchFamily="18" charset="2"/>
              <a:buChar char=""/>
            </a:pPr>
            <a:r>
              <a:rPr lang="en-IN" dirty="0">
                <a:solidFill>
                  <a:srgbClr val="0000FF"/>
                </a:solidFill>
                <a:latin typeface="Times New Roman" panose="02020603050405020304" pitchFamily="18" charset="0"/>
                <a:cs typeface="Times New Roman" panose="02020603050405020304" pitchFamily="18" charset="0"/>
              </a:rPr>
              <a:t>To know the suggestions of library users with respect to improvement of library services and facilities. </a:t>
            </a:r>
          </a:p>
          <a:p>
            <a:endParaRPr lang="en-IN" dirty="0"/>
          </a:p>
        </p:txBody>
      </p:sp>
      <p:sp>
        <p:nvSpPr>
          <p:cNvPr id="4" name="Title 1"/>
          <p:cNvSpPr txBox="1">
            <a:spLocks/>
          </p:cNvSpPr>
          <p:nvPr/>
        </p:nvSpPr>
        <p:spPr>
          <a:xfrm>
            <a:off x="6350" y="241300"/>
            <a:ext cx="12192000" cy="72227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latin typeface="Elephant" panose="02020904090505020303" pitchFamily="18" charset="0"/>
              </a:rPr>
              <a:t>Objectives of the Study</a:t>
            </a:r>
          </a:p>
        </p:txBody>
      </p:sp>
    </p:spTree>
    <p:extLst>
      <p:ext uri="{BB962C8B-B14F-4D97-AF65-F5344CB8AC3E}">
        <p14:creationId xmlns:p14="http://schemas.microsoft.com/office/powerpoint/2010/main" val="16241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99" y="236852"/>
            <a:ext cx="12166601" cy="692472"/>
          </a:xfr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r="100000" b="100000"/>
            </a:path>
            <a:tileRect l="-100000" t="-100000"/>
          </a:gradFill>
        </p:spPr>
        <p:txBody>
          <a:bodyPr>
            <a:normAutofit/>
          </a:bodyPr>
          <a:lstStyle/>
          <a:p>
            <a:pPr algn="ctr"/>
            <a:r>
              <a:rPr lang="en-IN" sz="4000" b="1" dirty="0">
                <a:latin typeface="Elephant" panose="02020904090505020303" pitchFamily="18" charset="0"/>
              </a:rPr>
              <a:t>Scope and Limitation of the Study</a:t>
            </a:r>
            <a:r>
              <a:rPr lang="en-IN" sz="4000" b="1" dirty="0" smtClean="0"/>
              <a:t> </a:t>
            </a:r>
            <a:endParaRPr lang="en-IN" sz="4000" dirty="0"/>
          </a:p>
        </p:txBody>
      </p:sp>
      <p:sp>
        <p:nvSpPr>
          <p:cNvPr id="3" name="Rounded Rectangle 1"/>
          <p:cNvSpPr>
            <a:spLocks noChangeArrowheads="1"/>
          </p:cNvSpPr>
          <p:nvPr/>
        </p:nvSpPr>
        <p:spPr bwMode="auto">
          <a:xfrm>
            <a:off x="2853964" y="1175976"/>
            <a:ext cx="6020595" cy="675319"/>
          </a:xfrm>
          <a:prstGeom prst="roundRect">
            <a:avLst>
              <a:gd name="adj" fmla="val 16667"/>
            </a:avLst>
          </a:prstGeom>
          <a:gradFill rotWithShape="1">
            <a:gsLst>
              <a:gs pos="0">
                <a:srgbClr val="B196D2"/>
              </a:gs>
              <a:gs pos="50000">
                <a:srgbClr val="CFC0E2"/>
              </a:gs>
              <a:gs pos="100000">
                <a:srgbClr val="E7E1F0"/>
              </a:gs>
            </a:gsLst>
            <a:lin ang="54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rgbClr val="003300"/>
                </a:solidFill>
                <a:effectLst/>
                <a:latin typeface="Elephant" panose="02020904090505020303" pitchFamily="18" charset="0"/>
                <a:ea typeface="Calibri" panose="020F0502020204030204" pitchFamily="34" charset="0"/>
                <a:cs typeface="Times New Roman" panose="02020603050405020304" pitchFamily="18" charset="0"/>
              </a:rPr>
              <a:t>Aligarh Muslim University </a:t>
            </a:r>
            <a:endParaRPr kumimoji="0" lang="en-US" altLang="en-US" i="0" u="none" strike="noStrike" cap="none" normalizeH="0" baseline="0" dirty="0" smtClean="0">
              <a:ln>
                <a:noFill/>
              </a:ln>
              <a:solidFill>
                <a:srgbClr val="003300"/>
              </a:solidFill>
              <a:effectLst/>
              <a:latin typeface="Elephant" panose="02020904090505020303" pitchFamily="18" charset="0"/>
            </a:endParaRPr>
          </a:p>
        </p:txBody>
      </p:sp>
      <p:sp>
        <p:nvSpPr>
          <p:cNvPr id="4" name="Rounded Rectangle 2"/>
          <p:cNvSpPr>
            <a:spLocks noChangeArrowheads="1"/>
          </p:cNvSpPr>
          <p:nvPr/>
        </p:nvSpPr>
        <p:spPr bwMode="auto">
          <a:xfrm>
            <a:off x="1516457" y="3453679"/>
            <a:ext cx="2214563" cy="786765"/>
          </a:xfrm>
          <a:prstGeom prst="roundRect">
            <a:avLst>
              <a:gd name="adj" fmla="val 16667"/>
            </a:avLst>
          </a:prstGeom>
          <a:gradFill rotWithShape="1">
            <a:gsLst>
              <a:gs pos="0">
                <a:srgbClr val="EA8C8C"/>
              </a:gs>
              <a:gs pos="50000">
                <a:srgbClr val="F0BABA"/>
              </a:gs>
              <a:gs pos="100000">
                <a:srgbClr val="F7DEDE"/>
              </a:gs>
            </a:gsLst>
            <a:lin ang="54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IN" sz="2000" b="1" dirty="0">
                <a:latin typeface="Times New Roman" panose="02020603050405020304" pitchFamily="18" charset="0"/>
                <a:cs typeface="Times New Roman" panose="02020603050405020304" pitchFamily="18" charset="0"/>
              </a:rPr>
              <a:t>Faculty of Arts</a:t>
            </a:r>
          </a:p>
        </p:txBody>
      </p:sp>
      <p:sp>
        <p:nvSpPr>
          <p:cNvPr id="5" name="Rounded Rectangle 10"/>
          <p:cNvSpPr>
            <a:spLocks noChangeArrowheads="1"/>
          </p:cNvSpPr>
          <p:nvPr/>
        </p:nvSpPr>
        <p:spPr bwMode="auto">
          <a:xfrm>
            <a:off x="8348662" y="3469477"/>
            <a:ext cx="2192337" cy="913767"/>
          </a:xfrm>
          <a:prstGeom prst="roundRect">
            <a:avLst>
              <a:gd name="adj" fmla="val 16667"/>
            </a:avLst>
          </a:prstGeom>
          <a:gradFill rotWithShape="1">
            <a:gsLst>
              <a:gs pos="0">
                <a:srgbClr val="EA8C8C"/>
              </a:gs>
              <a:gs pos="50000">
                <a:srgbClr val="F0BABA"/>
              </a:gs>
              <a:gs pos="100000">
                <a:srgbClr val="F7DEDE"/>
              </a:gs>
            </a:gsLst>
            <a:lin ang="54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IN" sz="2000" b="1" dirty="0">
                <a:latin typeface="Times New Roman" panose="02020603050405020304" pitchFamily="18" charset="0"/>
                <a:cs typeface="Times New Roman" panose="02020603050405020304" pitchFamily="18" charset="0"/>
              </a:rPr>
              <a:t>Faculty of Social Science</a:t>
            </a:r>
          </a:p>
        </p:txBody>
      </p:sp>
      <p:cxnSp>
        <p:nvCxnSpPr>
          <p:cNvPr id="10" name="Straight Connector 9"/>
          <p:cNvCxnSpPr>
            <a:stCxn id="25" idx="1"/>
            <a:endCxn id="4" idx="0"/>
          </p:cNvCxnSpPr>
          <p:nvPr/>
        </p:nvCxnSpPr>
        <p:spPr>
          <a:xfrm flipH="1">
            <a:off x="2623739" y="2353898"/>
            <a:ext cx="2152054" cy="1099781"/>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a:stCxn id="25" idx="3"/>
            <a:endCxn id="5" idx="0"/>
          </p:cNvCxnSpPr>
          <p:nvPr/>
        </p:nvCxnSpPr>
        <p:spPr>
          <a:xfrm>
            <a:off x="6937889" y="2353898"/>
            <a:ext cx="2506942" cy="1115579"/>
          </a:xfrm>
          <a:prstGeom prst="line">
            <a:avLst/>
          </a:prstGeom>
        </p:spPr>
        <p:style>
          <a:lnRef idx="3">
            <a:schemeClr val="accent2"/>
          </a:lnRef>
          <a:fillRef idx="0">
            <a:schemeClr val="accent2"/>
          </a:fillRef>
          <a:effectRef idx="2">
            <a:schemeClr val="accent2"/>
          </a:effectRef>
          <a:fontRef idx="minor">
            <a:schemeClr val="tx1"/>
          </a:fontRef>
        </p:style>
      </p:cxnSp>
      <p:sp>
        <p:nvSpPr>
          <p:cNvPr id="15" name="Rounded Rectangle 24"/>
          <p:cNvSpPr>
            <a:spLocks noChangeArrowheads="1"/>
          </p:cNvSpPr>
          <p:nvPr/>
        </p:nvSpPr>
        <p:spPr bwMode="auto">
          <a:xfrm>
            <a:off x="4954704" y="3273424"/>
            <a:ext cx="1819117" cy="698656"/>
          </a:xfrm>
          <a:prstGeom prst="roundRect">
            <a:avLst>
              <a:gd name="adj" fmla="val 16667"/>
            </a:avLst>
          </a:prstGeom>
          <a:gradFill rotWithShape="1">
            <a:gsLst>
              <a:gs pos="0">
                <a:srgbClr val="8AF38A"/>
              </a:gs>
              <a:gs pos="50000">
                <a:srgbClr val="B9F5B9"/>
              </a:gs>
              <a:gs pos="100000">
                <a:srgbClr val="DDFADD"/>
              </a:gs>
            </a:gsLst>
            <a:lin ang="27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2000" b="1" dirty="0" smtClean="0">
                <a:latin typeface="Times New Roman" panose="02020603050405020304" pitchFamily="18" charset="0"/>
                <a:cs typeface="Times New Roman" panose="02020603050405020304" pitchFamily="18" charset="0"/>
              </a:rPr>
              <a:t>98 Departments</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9460703" y="4394990"/>
            <a:ext cx="0" cy="1362708"/>
          </a:xfrm>
          <a:prstGeom prst="line">
            <a:avLst/>
          </a:prstGeom>
          <a:ln>
            <a:solidFill>
              <a:srgbClr val="FFFF00"/>
            </a:solidFill>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21" name="Rounded Rectangle 34"/>
          <p:cNvSpPr>
            <a:spLocks noChangeArrowheads="1"/>
          </p:cNvSpPr>
          <p:nvPr/>
        </p:nvSpPr>
        <p:spPr bwMode="auto">
          <a:xfrm>
            <a:off x="8348662" y="5750714"/>
            <a:ext cx="2222499" cy="768988"/>
          </a:xfrm>
          <a:prstGeom prst="roundRect">
            <a:avLst>
              <a:gd name="adj" fmla="val 16667"/>
            </a:avLst>
          </a:prstGeom>
          <a:gradFill rotWithShape="1">
            <a:gsLst>
              <a:gs pos="0">
                <a:srgbClr val="8AF38A"/>
              </a:gs>
              <a:gs pos="50000">
                <a:srgbClr val="B9F5B9"/>
              </a:gs>
              <a:gs pos="100000">
                <a:srgbClr val="DDFADD"/>
              </a:gs>
            </a:gsLst>
            <a:lin ang="27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2000" b="1" dirty="0">
                <a:latin typeface="Times New Roman" panose="02020603050405020304" pitchFamily="18" charset="0"/>
                <a:cs typeface="Times New Roman" panose="02020603050405020304" pitchFamily="18" charset="0"/>
              </a:rPr>
              <a:t>13 </a:t>
            </a:r>
            <a:endParaRPr lang="en-IN" sz="2000" b="1" dirty="0" smtClean="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IN" sz="2000" b="1" dirty="0" smtClean="0">
                <a:latin typeface="Times New Roman" panose="02020603050405020304" pitchFamily="18" charset="0"/>
                <a:cs typeface="Times New Roman" panose="02020603050405020304" pitchFamily="18" charset="0"/>
              </a:rPr>
              <a:t>Departments</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2747484" y="4240444"/>
            <a:ext cx="2" cy="1479949"/>
          </a:xfrm>
          <a:prstGeom prst="line">
            <a:avLst/>
          </a:prstGeom>
          <a:ln>
            <a:solidFill>
              <a:srgbClr val="FFFF00"/>
            </a:solidFill>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23" name="Rectangle 21"/>
          <p:cNvSpPr>
            <a:spLocks noChangeArrowheads="1"/>
          </p:cNvSpPr>
          <p:nvPr/>
        </p:nvSpPr>
        <p:spPr bwMode="auto">
          <a:xfrm>
            <a:off x="1257300" y="762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4" name="Rectangle 30"/>
          <p:cNvSpPr>
            <a:spLocks noChangeArrowheads="1"/>
          </p:cNvSpPr>
          <p:nvPr/>
        </p:nvSpPr>
        <p:spPr bwMode="auto">
          <a:xfrm>
            <a:off x="1257300" y="1219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7" name="Rounded Rectangle 12"/>
          <p:cNvSpPr>
            <a:spLocks noChangeArrowheads="1"/>
          </p:cNvSpPr>
          <p:nvPr/>
        </p:nvSpPr>
        <p:spPr bwMode="auto">
          <a:xfrm>
            <a:off x="3424236" y="4792182"/>
            <a:ext cx="1833564" cy="568325"/>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dist="19050" dir="5400000" algn="ctr" rotWithShape="0">
              <a:srgbClr val="000000">
                <a:alpha val="62999"/>
              </a:srgbClr>
            </a:outerShdw>
          </a:effectLs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1600" b="1" dirty="0" smtClean="0">
                <a:latin typeface="Times New Roman" panose="02020603050405020304" pitchFamily="18" charset="0"/>
                <a:cs typeface="Times New Roman" panose="02020603050405020304" pitchFamily="18" charset="0"/>
              </a:rPr>
              <a:t>Undergraduate Students</a:t>
            </a: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ounded Rectangle 13"/>
          <p:cNvSpPr>
            <a:spLocks noChangeArrowheads="1"/>
          </p:cNvSpPr>
          <p:nvPr/>
        </p:nvSpPr>
        <p:spPr bwMode="auto">
          <a:xfrm>
            <a:off x="7136606" y="4772814"/>
            <a:ext cx="1879599" cy="568325"/>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dist="19050" dir="5400000" algn="ctr" rotWithShape="0">
              <a:srgbClr val="000000">
                <a:alpha val="62999"/>
              </a:srgbClr>
            </a:outerShdw>
          </a:effectLs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1600" b="1" dirty="0" smtClean="0">
                <a:latin typeface="Times New Roman" panose="02020603050405020304" pitchFamily="18" charset="0"/>
                <a:cs typeface="Times New Roman" panose="02020603050405020304" pitchFamily="18" charset="0"/>
              </a:rPr>
              <a:t>Postgraduate Students</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4094162" y="4474682"/>
            <a:ext cx="3982244" cy="9207"/>
          </a:xfrm>
          <a:prstGeom prst="line">
            <a:avLst/>
          </a:prstGeom>
          <a:ln>
            <a:solidFill>
              <a:schemeClr val="bg1"/>
            </a:solidFill>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a:off x="5805246" y="4492305"/>
            <a:ext cx="0" cy="1228088"/>
          </a:xfrm>
          <a:prstGeom prst="line">
            <a:avLst/>
          </a:prstGeom>
        </p:spPr>
        <p:style>
          <a:lnRef idx="3">
            <a:schemeClr val="accent2"/>
          </a:lnRef>
          <a:fillRef idx="0">
            <a:schemeClr val="accent2"/>
          </a:fillRef>
          <a:effectRef idx="2">
            <a:schemeClr val="accent2"/>
          </a:effectRef>
          <a:fontRef idx="minor">
            <a:schemeClr val="tx1"/>
          </a:fontRef>
        </p:style>
      </p:cxnSp>
      <p:sp>
        <p:nvSpPr>
          <p:cNvPr id="35" name="Rounded Rectangle 12"/>
          <p:cNvSpPr>
            <a:spLocks noChangeArrowheads="1"/>
          </p:cNvSpPr>
          <p:nvPr/>
        </p:nvSpPr>
        <p:spPr bwMode="auto">
          <a:xfrm>
            <a:off x="4775793" y="5628082"/>
            <a:ext cx="2042637" cy="568325"/>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a:effectLst>
            <a:outerShdw dist="19050" dir="5400000" algn="ctr" rotWithShape="0">
              <a:srgbClr val="000000">
                <a:alpha val="62999"/>
              </a:srgbClr>
            </a:outerShdw>
          </a:effectLs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1600" b="1" dirty="0" smtClean="0">
                <a:latin typeface="Times New Roman" panose="02020603050405020304" pitchFamily="18" charset="0"/>
                <a:cs typeface="Times New Roman" panose="02020603050405020304" pitchFamily="18" charset="0"/>
              </a:rPr>
              <a:t>Research Scholars</a:t>
            </a: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ounded Rectangle 13"/>
          <p:cNvSpPr>
            <a:spLocks noChangeArrowheads="1"/>
          </p:cNvSpPr>
          <p:nvPr/>
        </p:nvSpPr>
        <p:spPr bwMode="auto">
          <a:xfrm>
            <a:off x="4775793" y="2017112"/>
            <a:ext cx="2162096" cy="673571"/>
          </a:xfrm>
          <a:prstGeom prst="roundRect">
            <a:avLst>
              <a:gd name="adj" fmla="val 16667"/>
            </a:avLst>
          </a:prstGeom>
          <a:gradFill rotWithShape="1">
            <a:gsLst>
              <a:gs pos="0">
                <a:srgbClr val="EA8C8C"/>
              </a:gs>
              <a:gs pos="50000">
                <a:srgbClr val="F0BABA"/>
              </a:gs>
              <a:gs pos="100000">
                <a:srgbClr val="F7DEDE"/>
              </a:gs>
            </a:gsLst>
            <a:lin ang="54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2000" b="1" dirty="0">
                <a:solidFill>
                  <a:srgbClr val="0000CC"/>
                </a:solidFill>
                <a:latin typeface="Times New Roman" panose="02020603050405020304" pitchFamily="18" charset="0"/>
                <a:cs typeface="Times New Roman" panose="02020603050405020304" pitchFamily="18" charset="0"/>
              </a:rPr>
              <a:t>12 </a:t>
            </a:r>
            <a:r>
              <a:rPr lang="en-IN" sz="2000" b="1" dirty="0" smtClean="0">
                <a:solidFill>
                  <a:srgbClr val="0000CC"/>
                </a:solidFill>
                <a:latin typeface="Times New Roman" panose="02020603050405020304" pitchFamily="18" charset="0"/>
                <a:cs typeface="Times New Roman" panose="02020603050405020304" pitchFamily="18" charset="0"/>
              </a:rPr>
              <a:t>Faculties</a:t>
            </a:r>
            <a:endParaRPr kumimoji="0" lang="en-US" altLang="en-US" sz="28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p:txBody>
      </p:sp>
      <p:sp>
        <p:nvSpPr>
          <p:cNvPr id="40" name="Rounded Rectangle 34"/>
          <p:cNvSpPr>
            <a:spLocks noChangeArrowheads="1"/>
          </p:cNvSpPr>
          <p:nvPr/>
        </p:nvSpPr>
        <p:spPr bwMode="auto">
          <a:xfrm>
            <a:off x="1636235" y="5750714"/>
            <a:ext cx="2222499" cy="768988"/>
          </a:xfrm>
          <a:prstGeom prst="roundRect">
            <a:avLst>
              <a:gd name="adj" fmla="val 16667"/>
            </a:avLst>
          </a:prstGeom>
          <a:gradFill rotWithShape="1">
            <a:gsLst>
              <a:gs pos="0">
                <a:srgbClr val="8AF38A"/>
              </a:gs>
              <a:gs pos="50000">
                <a:srgbClr val="B9F5B9"/>
              </a:gs>
              <a:gs pos="100000">
                <a:srgbClr val="DDFADD"/>
              </a:gs>
            </a:gsLst>
            <a:lin ang="2700000" scaled="1"/>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IN" sz="2000" b="1" dirty="0" smtClean="0">
                <a:latin typeface="Times New Roman" panose="02020603050405020304" pitchFamily="18" charset="0"/>
                <a:cs typeface="Times New Roman" panose="02020603050405020304" pitchFamily="18" charset="0"/>
              </a:rPr>
              <a:t>10 </a:t>
            </a:r>
          </a:p>
          <a:p>
            <a:pPr lvl="0" algn="ctr" eaLnBrk="0" fontAlgn="base" hangingPunct="0">
              <a:spcBef>
                <a:spcPct val="0"/>
              </a:spcBef>
              <a:spcAft>
                <a:spcPct val="0"/>
              </a:spcAft>
            </a:pPr>
            <a:r>
              <a:rPr lang="en-IN" sz="2000" b="1" dirty="0" smtClean="0">
                <a:latin typeface="Times New Roman" panose="02020603050405020304" pitchFamily="18" charset="0"/>
                <a:cs typeface="Times New Roman" panose="02020603050405020304" pitchFamily="18" charset="0"/>
              </a:rPr>
              <a:t>Departments</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6" name="Straight Connector 45"/>
          <p:cNvCxnSpPr/>
          <p:nvPr/>
        </p:nvCxnSpPr>
        <p:spPr>
          <a:xfrm flipH="1">
            <a:off x="8076405" y="4474682"/>
            <a:ext cx="0" cy="288925"/>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3699766" y="4240444"/>
            <a:ext cx="2079337" cy="234237"/>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flipH="1">
            <a:off x="4098129" y="4474681"/>
            <a:ext cx="0" cy="288925"/>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flipH="1">
            <a:off x="5779103" y="4240444"/>
            <a:ext cx="2569560" cy="251861"/>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a:stCxn id="25" idx="2"/>
            <a:endCxn id="15" idx="0"/>
          </p:cNvCxnSpPr>
          <p:nvPr/>
        </p:nvCxnSpPr>
        <p:spPr>
          <a:xfrm>
            <a:off x="5856841" y="2690683"/>
            <a:ext cx="7422" cy="582741"/>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Straight Connector 67"/>
          <p:cNvCxnSpPr>
            <a:stCxn id="3" idx="2"/>
            <a:endCxn id="25" idx="0"/>
          </p:cNvCxnSpPr>
          <p:nvPr/>
        </p:nvCxnSpPr>
        <p:spPr>
          <a:xfrm flipH="1">
            <a:off x="5856841" y="1851295"/>
            <a:ext cx="7421" cy="1658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961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anim calcmode="lin" valueType="num">
                                      <p:cBhvr>
                                        <p:cTn id="20" dur="2000" fill="hold"/>
                                        <p:tgtEl>
                                          <p:spTgt spid="22"/>
                                        </p:tgtEl>
                                        <p:attrNameLst>
                                          <p:attrName>style.rotation</p:attrName>
                                        </p:attrNameLst>
                                      </p:cBhvr>
                                      <p:tavLst>
                                        <p:tav tm="0">
                                          <p:val>
                                            <p:fltVal val="720"/>
                                          </p:val>
                                        </p:tav>
                                        <p:tav tm="100000">
                                          <p:val>
                                            <p:fltVal val="0"/>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style.rotation</p:attrName>
                                        </p:attrNameLst>
                                      </p:cBhvr>
                                      <p:tavLst>
                                        <p:tav tm="0">
                                          <p:val>
                                            <p:fltVal val="720"/>
                                          </p:val>
                                        </p:tav>
                                        <p:tav tm="100000">
                                          <p:val>
                                            <p:fltVal val="0"/>
                                          </p:val>
                                        </p:tav>
                                      </p:tavLst>
                                    </p:anim>
                                    <p:anim calcmode="lin" valueType="num">
                                      <p:cBhvr>
                                        <p:cTn id="27" dur="2000" fill="hold"/>
                                        <p:tgtEl>
                                          <p:spTgt spid="15"/>
                                        </p:tgtEl>
                                        <p:attrNameLst>
                                          <p:attrName>ppt_h</p:attrName>
                                        </p:attrNameLst>
                                      </p:cBhvr>
                                      <p:tavLst>
                                        <p:tav tm="0">
                                          <p:val>
                                            <p:fltVal val="0"/>
                                          </p:val>
                                        </p:tav>
                                        <p:tav tm="100000">
                                          <p:val>
                                            <p:strVal val="#ppt_h"/>
                                          </p:val>
                                        </p:tav>
                                      </p:tavLst>
                                    </p:anim>
                                    <p:anim calcmode="lin" valueType="num">
                                      <p:cBhvr>
                                        <p:cTn id="28" dur="2000" fill="hold"/>
                                        <p:tgtEl>
                                          <p:spTgt spid="15"/>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style.rotation</p:attrName>
                                        </p:attrNameLst>
                                      </p:cBhvr>
                                      <p:tavLst>
                                        <p:tav tm="0">
                                          <p:val>
                                            <p:fltVal val="720"/>
                                          </p:val>
                                        </p:tav>
                                        <p:tav tm="100000">
                                          <p:val>
                                            <p:fltVal val="0"/>
                                          </p:val>
                                        </p:tav>
                                      </p:tavLst>
                                    </p:anim>
                                    <p:anim calcmode="lin" valueType="num">
                                      <p:cBhvr>
                                        <p:cTn id="33" dur="2000" fill="hold"/>
                                        <p:tgtEl>
                                          <p:spTgt spid="11"/>
                                        </p:tgtEl>
                                        <p:attrNameLst>
                                          <p:attrName>ppt_h</p:attrName>
                                        </p:attrNameLst>
                                      </p:cBhvr>
                                      <p:tavLst>
                                        <p:tav tm="0">
                                          <p:val>
                                            <p:fltVal val="0"/>
                                          </p:val>
                                        </p:tav>
                                        <p:tav tm="100000">
                                          <p:val>
                                            <p:strVal val="#ppt_h"/>
                                          </p:val>
                                        </p:tav>
                                      </p:tavLst>
                                    </p:anim>
                                    <p:anim calcmode="lin" valueType="num">
                                      <p:cBhvr>
                                        <p:cTn id="34" dur="2000" fill="hold"/>
                                        <p:tgtEl>
                                          <p:spTgt spid="11"/>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style.rotation</p:attrName>
                                        </p:attrNameLst>
                                      </p:cBhvr>
                                      <p:tavLst>
                                        <p:tav tm="0">
                                          <p:val>
                                            <p:fltVal val="720"/>
                                          </p:val>
                                        </p:tav>
                                        <p:tav tm="100000">
                                          <p:val>
                                            <p:fltVal val="0"/>
                                          </p:val>
                                        </p:tav>
                                      </p:tavLst>
                                    </p:anim>
                                    <p:anim calcmode="lin" valueType="num">
                                      <p:cBhvr>
                                        <p:cTn id="39" dur="2000" fill="hold"/>
                                        <p:tgtEl>
                                          <p:spTgt spid="5"/>
                                        </p:tgtEl>
                                        <p:attrNameLst>
                                          <p:attrName>ppt_h</p:attrName>
                                        </p:attrNameLst>
                                      </p:cBhvr>
                                      <p:tavLst>
                                        <p:tav tm="0">
                                          <p:val>
                                            <p:fltVal val="0"/>
                                          </p:val>
                                        </p:tav>
                                        <p:tav tm="100000">
                                          <p:val>
                                            <p:strVal val="#ppt_h"/>
                                          </p:val>
                                        </p:tav>
                                      </p:tavLst>
                                    </p:anim>
                                    <p:anim calcmode="lin" valueType="num">
                                      <p:cBhvr>
                                        <p:cTn id="40" dur="2000" fill="hold"/>
                                        <p:tgtEl>
                                          <p:spTgt spid="5"/>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anim calcmode="lin" valueType="num">
                                      <p:cBhvr>
                                        <p:cTn id="44" dur="2000" fill="hold"/>
                                        <p:tgtEl>
                                          <p:spTgt spid="20"/>
                                        </p:tgtEl>
                                        <p:attrNameLst>
                                          <p:attrName>style.rotation</p:attrName>
                                        </p:attrNameLst>
                                      </p:cBhvr>
                                      <p:tavLst>
                                        <p:tav tm="0">
                                          <p:val>
                                            <p:fltVal val="720"/>
                                          </p:val>
                                        </p:tav>
                                        <p:tav tm="100000">
                                          <p:val>
                                            <p:fltVal val="0"/>
                                          </p:val>
                                        </p:tav>
                                      </p:tavLst>
                                    </p:anim>
                                    <p:anim calcmode="lin" valueType="num">
                                      <p:cBhvr>
                                        <p:cTn id="45" dur="2000" fill="hold"/>
                                        <p:tgtEl>
                                          <p:spTgt spid="20"/>
                                        </p:tgtEl>
                                        <p:attrNameLst>
                                          <p:attrName>ppt_h</p:attrName>
                                        </p:attrNameLst>
                                      </p:cBhvr>
                                      <p:tavLst>
                                        <p:tav tm="0">
                                          <p:val>
                                            <p:fltVal val="0"/>
                                          </p:val>
                                        </p:tav>
                                        <p:tav tm="100000">
                                          <p:val>
                                            <p:strVal val="#ppt_h"/>
                                          </p:val>
                                        </p:tav>
                                      </p:tavLst>
                                    </p:anim>
                                    <p:anim calcmode="lin" valueType="num">
                                      <p:cBhvr>
                                        <p:cTn id="46" dur="2000" fill="hold"/>
                                        <p:tgtEl>
                                          <p:spTgt spid="20"/>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2000"/>
                                        <p:tgtEl>
                                          <p:spTgt spid="21"/>
                                        </p:tgtEl>
                                      </p:cBhvr>
                                    </p:animEffect>
                                    <p:anim calcmode="lin" valueType="num">
                                      <p:cBhvr>
                                        <p:cTn id="50" dur="2000" fill="hold"/>
                                        <p:tgtEl>
                                          <p:spTgt spid="21"/>
                                        </p:tgtEl>
                                        <p:attrNameLst>
                                          <p:attrName>style.rotation</p:attrName>
                                        </p:attrNameLst>
                                      </p:cBhvr>
                                      <p:tavLst>
                                        <p:tav tm="0">
                                          <p:val>
                                            <p:fltVal val="720"/>
                                          </p:val>
                                        </p:tav>
                                        <p:tav tm="100000">
                                          <p:val>
                                            <p:fltVal val="0"/>
                                          </p:val>
                                        </p:tav>
                                      </p:tavLst>
                                    </p:anim>
                                    <p:anim calcmode="lin" valueType="num">
                                      <p:cBhvr>
                                        <p:cTn id="51" dur="2000" fill="hold"/>
                                        <p:tgtEl>
                                          <p:spTgt spid="21"/>
                                        </p:tgtEl>
                                        <p:attrNameLst>
                                          <p:attrName>ppt_h</p:attrName>
                                        </p:attrNameLst>
                                      </p:cBhvr>
                                      <p:tavLst>
                                        <p:tav tm="0">
                                          <p:val>
                                            <p:fltVal val="0"/>
                                          </p:val>
                                        </p:tav>
                                        <p:tav tm="100000">
                                          <p:val>
                                            <p:strVal val="#ppt_h"/>
                                          </p:val>
                                        </p:tav>
                                      </p:tavLst>
                                    </p:anim>
                                    <p:anim calcmode="lin" valueType="num">
                                      <p:cBhvr>
                                        <p:cTn id="52" dur="2000" fill="hold"/>
                                        <p:tgtEl>
                                          <p:spTgt spid="21"/>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anim calcmode="lin" valueType="num">
                                      <p:cBhvr>
                                        <p:cTn id="56" dur="2000" fill="hold"/>
                                        <p:tgtEl>
                                          <p:spTgt spid="10"/>
                                        </p:tgtEl>
                                        <p:attrNameLst>
                                          <p:attrName>style.rotation</p:attrName>
                                        </p:attrNameLst>
                                      </p:cBhvr>
                                      <p:tavLst>
                                        <p:tav tm="0">
                                          <p:val>
                                            <p:fltVal val="720"/>
                                          </p:val>
                                        </p:tav>
                                        <p:tav tm="100000">
                                          <p:val>
                                            <p:fltVal val="0"/>
                                          </p:val>
                                        </p:tav>
                                      </p:tavLst>
                                    </p:anim>
                                    <p:anim calcmode="lin" valueType="num">
                                      <p:cBhvr>
                                        <p:cTn id="57" dur="2000" fill="hold"/>
                                        <p:tgtEl>
                                          <p:spTgt spid="10"/>
                                        </p:tgtEl>
                                        <p:attrNameLst>
                                          <p:attrName>ppt_h</p:attrName>
                                        </p:attrNameLst>
                                      </p:cBhvr>
                                      <p:tavLst>
                                        <p:tav tm="0">
                                          <p:val>
                                            <p:fltVal val="0"/>
                                          </p:val>
                                        </p:tav>
                                        <p:tav tm="100000">
                                          <p:val>
                                            <p:strVal val="#ppt_h"/>
                                          </p:val>
                                        </p:tav>
                                      </p:tavLst>
                                    </p:anim>
                                    <p:anim calcmode="lin" valueType="num">
                                      <p:cBhvr>
                                        <p:cTn id="58" dur="2000" fill="hold"/>
                                        <p:tgtEl>
                                          <p:spTgt spid="10"/>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0"/>
                                        <p:tgtEl>
                                          <p:spTgt spid="30"/>
                                        </p:tgtEl>
                                      </p:cBhvr>
                                    </p:animEffect>
                                    <p:anim calcmode="lin" valueType="num">
                                      <p:cBhvr>
                                        <p:cTn id="62" dur="2000" fill="hold"/>
                                        <p:tgtEl>
                                          <p:spTgt spid="30"/>
                                        </p:tgtEl>
                                        <p:attrNameLst>
                                          <p:attrName>style.rotation</p:attrName>
                                        </p:attrNameLst>
                                      </p:cBhvr>
                                      <p:tavLst>
                                        <p:tav tm="0">
                                          <p:val>
                                            <p:fltVal val="720"/>
                                          </p:val>
                                        </p:tav>
                                        <p:tav tm="100000">
                                          <p:val>
                                            <p:fltVal val="0"/>
                                          </p:val>
                                        </p:tav>
                                      </p:tavLst>
                                    </p:anim>
                                    <p:anim calcmode="lin" valueType="num">
                                      <p:cBhvr>
                                        <p:cTn id="63" dur="2000" fill="hold"/>
                                        <p:tgtEl>
                                          <p:spTgt spid="30"/>
                                        </p:tgtEl>
                                        <p:attrNameLst>
                                          <p:attrName>ppt_h</p:attrName>
                                        </p:attrNameLst>
                                      </p:cBhvr>
                                      <p:tavLst>
                                        <p:tav tm="0">
                                          <p:val>
                                            <p:fltVal val="0"/>
                                          </p:val>
                                        </p:tav>
                                        <p:tav tm="100000">
                                          <p:val>
                                            <p:strVal val="#ppt_h"/>
                                          </p:val>
                                        </p:tav>
                                      </p:tavLst>
                                    </p:anim>
                                    <p:anim calcmode="lin" valueType="num">
                                      <p:cBhvr>
                                        <p:cTn id="64" dur="2000" fill="hold"/>
                                        <p:tgtEl>
                                          <p:spTgt spid="30"/>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2000"/>
                                        <p:tgtEl>
                                          <p:spTgt spid="31"/>
                                        </p:tgtEl>
                                      </p:cBhvr>
                                    </p:animEffect>
                                    <p:anim calcmode="lin" valueType="num">
                                      <p:cBhvr>
                                        <p:cTn id="68" dur="2000" fill="hold"/>
                                        <p:tgtEl>
                                          <p:spTgt spid="31"/>
                                        </p:tgtEl>
                                        <p:attrNameLst>
                                          <p:attrName>style.rotation</p:attrName>
                                        </p:attrNameLst>
                                      </p:cBhvr>
                                      <p:tavLst>
                                        <p:tav tm="0">
                                          <p:val>
                                            <p:fltVal val="720"/>
                                          </p:val>
                                        </p:tav>
                                        <p:tav tm="100000">
                                          <p:val>
                                            <p:fltVal val="0"/>
                                          </p:val>
                                        </p:tav>
                                      </p:tavLst>
                                    </p:anim>
                                    <p:anim calcmode="lin" valueType="num">
                                      <p:cBhvr>
                                        <p:cTn id="69" dur="2000" fill="hold"/>
                                        <p:tgtEl>
                                          <p:spTgt spid="31"/>
                                        </p:tgtEl>
                                        <p:attrNameLst>
                                          <p:attrName>ppt_h</p:attrName>
                                        </p:attrNameLst>
                                      </p:cBhvr>
                                      <p:tavLst>
                                        <p:tav tm="0">
                                          <p:val>
                                            <p:fltVal val="0"/>
                                          </p:val>
                                        </p:tav>
                                        <p:tav tm="100000">
                                          <p:val>
                                            <p:strVal val="#ppt_h"/>
                                          </p:val>
                                        </p:tav>
                                      </p:tavLst>
                                    </p:anim>
                                    <p:anim calcmode="lin" valueType="num">
                                      <p:cBhvr>
                                        <p:cTn id="70" dur="2000" fill="hold"/>
                                        <p:tgtEl>
                                          <p:spTgt spid="31"/>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000"/>
                                        <p:tgtEl>
                                          <p:spTgt spid="27"/>
                                        </p:tgtEl>
                                      </p:cBhvr>
                                    </p:animEffect>
                                    <p:anim calcmode="lin" valueType="num">
                                      <p:cBhvr>
                                        <p:cTn id="74" dur="2000" fill="hold"/>
                                        <p:tgtEl>
                                          <p:spTgt spid="27"/>
                                        </p:tgtEl>
                                        <p:attrNameLst>
                                          <p:attrName>style.rotation</p:attrName>
                                        </p:attrNameLst>
                                      </p:cBhvr>
                                      <p:tavLst>
                                        <p:tav tm="0">
                                          <p:val>
                                            <p:fltVal val="720"/>
                                          </p:val>
                                        </p:tav>
                                        <p:tav tm="100000">
                                          <p:val>
                                            <p:fltVal val="0"/>
                                          </p:val>
                                        </p:tav>
                                      </p:tavLst>
                                    </p:anim>
                                    <p:anim calcmode="lin" valueType="num">
                                      <p:cBhvr>
                                        <p:cTn id="75" dur="2000" fill="hold"/>
                                        <p:tgtEl>
                                          <p:spTgt spid="27"/>
                                        </p:tgtEl>
                                        <p:attrNameLst>
                                          <p:attrName>ppt_h</p:attrName>
                                        </p:attrNameLst>
                                      </p:cBhvr>
                                      <p:tavLst>
                                        <p:tav tm="0">
                                          <p:val>
                                            <p:fltVal val="0"/>
                                          </p:val>
                                        </p:tav>
                                        <p:tav tm="100000">
                                          <p:val>
                                            <p:strVal val="#ppt_h"/>
                                          </p:val>
                                        </p:tav>
                                      </p:tavLst>
                                    </p:anim>
                                    <p:anim calcmode="lin" valueType="num">
                                      <p:cBhvr>
                                        <p:cTn id="76" dur="2000" fill="hold"/>
                                        <p:tgtEl>
                                          <p:spTgt spid="27"/>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2000"/>
                                        <p:tgtEl>
                                          <p:spTgt spid="28"/>
                                        </p:tgtEl>
                                      </p:cBhvr>
                                    </p:animEffect>
                                    <p:anim calcmode="lin" valueType="num">
                                      <p:cBhvr>
                                        <p:cTn id="80" dur="2000" fill="hold"/>
                                        <p:tgtEl>
                                          <p:spTgt spid="28"/>
                                        </p:tgtEl>
                                        <p:attrNameLst>
                                          <p:attrName>style.rotation</p:attrName>
                                        </p:attrNameLst>
                                      </p:cBhvr>
                                      <p:tavLst>
                                        <p:tav tm="0">
                                          <p:val>
                                            <p:fltVal val="720"/>
                                          </p:val>
                                        </p:tav>
                                        <p:tav tm="100000">
                                          <p:val>
                                            <p:fltVal val="0"/>
                                          </p:val>
                                        </p:tav>
                                      </p:tavLst>
                                    </p:anim>
                                    <p:anim calcmode="lin" valueType="num">
                                      <p:cBhvr>
                                        <p:cTn id="81" dur="2000" fill="hold"/>
                                        <p:tgtEl>
                                          <p:spTgt spid="28"/>
                                        </p:tgtEl>
                                        <p:attrNameLst>
                                          <p:attrName>ppt_h</p:attrName>
                                        </p:attrNameLst>
                                      </p:cBhvr>
                                      <p:tavLst>
                                        <p:tav tm="0">
                                          <p:val>
                                            <p:fltVal val="0"/>
                                          </p:val>
                                        </p:tav>
                                        <p:tav tm="100000">
                                          <p:val>
                                            <p:strVal val="#ppt_h"/>
                                          </p:val>
                                        </p:tav>
                                      </p:tavLst>
                                    </p:anim>
                                    <p:anim calcmode="lin" valueType="num">
                                      <p:cBhvr>
                                        <p:cTn id="82" dur="2000" fill="hold"/>
                                        <p:tgtEl>
                                          <p:spTgt spid="28"/>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2000"/>
                                        <p:tgtEl>
                                          <p:spTgt spid="35"/>
                                        </p:tgtEl>
                                      </p:cBhvr>
                                    </p:animEffect>
                                    <p:anim calcmode="lin" valueType="num">
                                      <p:cBhvr>
                                        <p:cTn id="86" dur="2000" fill="hold"/>
                                        <p:tgtEl>
                                          <p:spTgt spid="35"/>
                                        </p:tgtEl>
                                        <p:attrNameLst>
                                          <p:attrName>style.rotation</p:attrName>
                                        </p:attrNameLst>
                                      </p:cBhvr>
                                      <p:tavLst>
                                        <p:tav tm="0">
                                          <p:val>
                                            <p:fltVal val="720"/>
                                          </p:val>
                                        </p:tav>
                                        <p:tav tm="100000">
                                          <p:val>
                                            <p:fltVal val="0"/>
                                          </p:val>
                                        </p:tav>
                                      </p:tavLst>
                                    </p:anim>
                                    <p:anim calcmode="lin" valueType="num">
                                      <p:cBhvr>
                                        <p:cTn id="87" dur="2000" fill="hold"/>
                                        <p:tgtEl>
                                          <p:spTgt spid="35"/>
                                        </p:tgtEl>
                                        <p:attrNameLst>
                                          <p:attrName>ppt_h</p:attrName>
                                        </p:attrNameLst>
                                      </p:cBhvr>
                                      <p:tavLst>
                                        <p:tav tm="0">
                                          <p:val>
                                            <p:fltVal val="0"/>
                                          </p:val>
                                        </p:tav>
                                        <p:tav tm="100000">
                                          <p:val>
                                            <p:strVal val="#ppt_h"/>
                                          </p:val>
                                        </p:tav>
                                      </p:tavLst>
                                    </p:anim>
                                    <p:anim calcmode="lin" valueType="num">
                                      <p:cBhvr>
                                        <p:cTn id="88" dur="2000" fill="hold"/>
                                        <p:tgtEl>
                                          <p:spTgt spid="35"/>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000"/>
                                        <p:tgtEl>
                                          <p:spTgt spid="25"/>
                                        </p:tgtEl>
                                      </p:cBhvr>
                                    </p:animEffect>
                                    <p:anim calcmode="lin" valueType="num">
                                      <p:cBhvr>
                                        <p:cTn id="92" dur="2000" fill="hold"/>
                                        <p:tgtEl>
                                          <p:spTgt spid="25"/>
                                        </p:tgtEl>
                                        <p:attrNameLst>
                                          <p:attrName>style.rotation</p:attrName>
                                        </p:attrNameLst>
                                      </p:cBhvr>
                                      <p:tavLst>
                                        <p:tav tm="0">
                                          <p:val>
                                            <p:fltVal val="720"/>
                                          </p:val>
                                        </p:tav>
                                        <p:tav tm="100000">
                                          <p:val>
                                            <p:fltVal val="0"/>
                                          </p:val>
                                        </p:tav>
                                      </p:tavLst>
                                    </p:anim>
                                    <p:anim calcmode="lin" valueType="num">
                                      <p:cBhvr>
                                        <p:cTn id="93" dur="2000" fill="hold"/>
                                        <p:tgtEl>
                                          <p:spTgt spid="25"/>
                                        </p:tgtEl>
                                        <p:attrNameLst>
                                          <p:attrName>ppt_h</p:attrName>
                                        </p:attrNameLst>
                                      </p:cBhvr>
                                      <p:tavLst>
                                        <p:tav tm="0">
                                          <p:val>
                                            <p:fltVal val="0"/>
                                          </p:val>
                                        </p:tav>
                                        <p:tav tm="100000">
                                          <p:val>
                                            <p:strVal val="#ppt_h"/>
                                          </p:val>
                                        </p:tav>
                                      </p:tavLst>
                                    </p:anim>
                                    <p:anim calcmode="lin" valueType="num">
                                      <p:cBhvr>
                                        <p:cTn id="94" dur="2000" fill="hold"/>
                                        <p:tgtEl>
                                          <p:spTgt spid="25"/>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2000"/>
                                        <p:tgtEl>
                                          <p:spTgt spid="40"/>
                                        </p:tgtEl>
                                      </p:cBhvr>
                                    </p:animEffect>
                                    <p:anim calcmode="lin" valueType="num">
                                      <p:cBhvr>
                                        <p:cTn id="98" dur="2000" fill="hold"/>
                                        <p:tgtEl>
                                          <p:spTgt spid="40"/>
                                        </p:tgtEl>
                                        <p:attrNameLst>
                                          <p:attrName>style.rotation</p:attrName>
                                        </p:attrNameLst>
                                      </p:cBhvr>
                                      <p:tavLst>
                                        <p:tav tm="0">
                                          <p:val>
                                            <p:fltVal val="720"/>
                                          </p:val>
                                        </p:tav>
                                        <p:tav tm="100000">
                                          <p:val>
                                            <p:fltVal val="0"/>
                                          </p:val>
                                        </p:tav>
                                      </p:tavLst>
                                    </p:anim>
                                    <p:anim calcmode="lin" valueType="num">
                                      <p:cBhvr>
                                        <p:cTn id="99" dur="2000" fill="hold"/>
                                        <p:tgtEl>
                                          <p:spTgt spid="40"/>
                                        </p:tgtEl>
                                        <p:attrNameLst>
                                          <p:attrName>ppt_h</p:attrName>
                                        </p:attrNameLst>
                                      </p:cBhvr>
                                      <p:tavLst>
                                        <p:tav tm="0">
                                          <p:val>
                                            <p:fltVal val="0"/>
                                          </p:val>
                                        </p:tav>
                                        <p:tav tm="100000">
                                          <p:val>
                                            <p:strVal val="#ppt_h"/>
                                          </p:val>
                                        </p:tav>
                                      </p:tavLst>
                                    </p:anim>
                                    <p:anim calcmode="lin" valueType="num">
                                      <p:cBhvr>
                                        <p:cTn id="100" dur="2000" fill="hold"/>
                                        <p:tgtEl>
                                          <p:spTgt spid="40"/>
                                        </p:tgtEl>
                                        <p:attrNameLst>
                                          <p:attrName>ppt_w</p:attrName>
                                        </p:attrNameLst>
                                      </p:cBhvr>
                                      <p:tavLst>
                                        <p:tav tm="0">
                                          <p:val>
                                            <p:fltVal val="0"/>
                                          </p:val>
                                        </p:tav>
                                        <p:tav tm="100000">
                                          <p:val>
                                            <p:strVal val="#ppt_w"/>
                                          </p:val>
                                        </p:tav>
                                      </p:tavLst>
                                    </p:anim>
                                  </p:childTnLst>
                                </p:cTn>
                              </p:par>
                              <p:par>
                                <p:cTn id="101" presetID="35" presetClass="entr" presetSubtype="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2000"/>
                                        <p:tgtEl>
                                          <p:spTgt spid="46"/>
                                        </p:tgtEl>
                                      </p:cBhvr>
                                    </p:animEffect>
                                    <p:anim calcmode="lin" valueType="num">
                                      <p:cBhvr>
                                        <p:cTn id="104" dur="2000" fill="hold"/>
                                        <p:tgtEl>
                                          <p:spTgt spid="46"/>
                                        </p:tgtEl>
                                        <p:attrNameLst>
                                          <p:attrName>style.rotation</p:attrName>
                                        </p:attrNameLst>
                                      </p:cBhvr>
                                      <p:tavLst>
                                        <p:tav tm="0">
                                          <p:val>
                                            <p:fltVal val="720"/>
                                          </p:val>
                                        </p:tav>
                                        <p:tav tm="100000">
                                          <p:val>
                                            <p:fltVal val="0"/>
                                          </p:val>
                                        </p:tav>
                                      </p:tavLst>
                                    </p:anim>
                                    <p:anim calcmode="lin" valueType="num">
                                      <p:cBhvr>
                                        <p:cTn id="105" dur="2000" fill="hold"/>
                                        <p:tgtEl>
                                          <p:spTgt spid="46"/>
                                        </p:tgtEl>
                                        <p:attrNameLst>
                                          <p:attrName>ppt_h</p:attrName>
                                        </p:attrNameLst>
                                      </p:cBhvr>
                                      <p:tavLst>
                                        <p:tav tm="0">
                                          <p:val>
                                            <p:fltVal val="0"/>
                                          </p:val>
                                        </p:tav>
                                        <p:tav tm="100000">
                                          <p:val>
                                            <p:strVal val="#ppt_h"/>
                                          </p:val>
                                        </p:tav>
                                      </p:tavLst>
                                    </p:anim>
                                    <p:anim calcmode="lin" valueType="num">
                                      <p:cBhvr>
                                        <p:cTn id="106" dur="2000" fill="hold"/>
                                        <p:tgtEl>
                                          <p:spTgt spid="46"/>
                                        </p:tgtEl>
                                        <p:attrNameLst>
                                          <p:attrName>ppt_w</p:attrName>
                                        </p:attrNameLst>
                                      </p:cBhvr>
                                      <p:tavLst>
                                        <p:tav tm="0">
                                          <p:val>
                                            <p:fltVal val="0"/>
                                          </p:val>
                                        </p:tav>
                                        <p:tav tm="100000">
                                          <p:val>
                                            <p:strVal val="#ppt_w"/>
                                          </p:val>
                                        </p:tav>
                                      </p:tavLst>
                                    </p:anim>
                                  </p:childTnLst>
                                </p:cTn>
                              </p:par>
                              <p:par>
                                <p:cTn id="107" presetID="35" presetClass="entr" presetSubtype="0" fill="hold"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2000"/>
                                        <p:tgtEl>
                                          <p:spTgt spid="50"/>
                                        </p:tgtEl>
                                      </p:cBhvr>
                                    </p:animEffect>
                                    <p:anim calcmode="lin" valueType="num">
                                      <p:cBhvr>
                                        <p:cTn id="110" dur="2000" fill="hold"/>
                                        <p:tgtEl>
                                          <p:spTgt spid="50"/>
                                        </p:tgtEl>
                                        <p:attrNameLst>
                                          <p:attrName>style.rotation</p:attrName>
                                        </p:attrNameLst>
                                      </p:cBhvr>
                                      <p:tavLst>
                                        <p:tav tm="0">
                                          <p:val>
                                            <p:fltVal val="720"/>
                                          </p:val>
                                        </p:tav>
                                        <p:tav tm="100000">
                                          <p:val>
                                            <p:fltVal val="0"/>
                                          </p:val>
                                        </p:tav>
                                      </p:tavLst>
                                    </p:anim>
                                    <p:anim calcmode="lin" valueType="num">
                                      <p:cBhvr>
                                        <p:cTn id="111" dur="2000" fill="hold"/>
                                        <p:tgtEl>
                                          <p:spTgt spid="50"/>
                                        </p:tgtEl>
                                        <p:attrNameLst>
                                          <p:attrName>ppt_h</p:attrName>
                                        </p:attrNameLst>
                                      </p:cBhvr>
                                      <p:tavLst>
                                        <p:tav tm="0">
                                          <p:val>
                                            <p:fltVal val="0"/>
                                          </p:val>
                                        </p:tav>
                                        <p:tav tm="100000">
                                          <p:val>
                                            <p:strVal val="#ppt_h"/>
                                          </p:val>
                                        </p:tav>
                                      </p:tavLst>
                                    </p:anim>
                                    <p:anim calcmode="lin" valueType="num">
                                      <p:cBhvr>
                                        <p:cTn id="112" dur="2000" fill="hold"/>
                                        <p:tgtEl>
                                          <p:spTgt spid="50"/>
                                        </p:tgtEl>
                                        <p:attrNameLst>
                                          <p:attrName>ppt_w</p:attrName>
                                        </p:attrNameLst>
                                      </p:cBhvr>
                                      <p:tavLst>
                                        <p:tav tm="0">
                                          <p:val>
                                            <p:fltVal val="0"/>
                                          </p:val>
                                        </p:tav>
                                        <p:tav tm="100000">
                                          <p:val>
                                            <p:strVal val="#ppt_w"/>
                                          </p:val>
                                        </p:tav>
                                      </p:tavLst>
                                    </p:anim>
                                  </p:childTnLst>
                                </p:cTn>
                              </p:par>
                              <p:par>
                                <p:cTn id="113" presetID="35" presetClass="entr" presetSubtype="0" fill="hold"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2000"/>
                                        <p:tgtEl>
                                          <p:spTgt spid="59"/>
                                        </p:tgtEl>
                                      </p:cBhvr>
                                    </p:animEffect>
                                    <p:anim calcmode="lin" valueType="num">
                                      <p:cBhvr>
                                        <p:cTn id="116" dur="2000" fill="hold"/>
                                        <p:tgtEl>
                                          <p:spTgt spid="59"/>
                                        </p:tgtEl>
                                        <p:attrNameLst>
                                          <p:attrName>style.rotation</p:attrName>
                                        </p:attrNameLst>
                                      </p:cBhvr>
                                      <p:tavLst>
                                        <p:tav tm="0">
                                          <p:val>
                                            <p:fltVal val="720"/>
                                          </p:val>
                                        </p:tav>
                                        <p:tav tm="100000">
                                          <p:val>
                                            <p:fltVal val="0"/>
                                          </p:val>
                                        </p:tav>
                                      </p:tavLst>
                                    </p:anim>
                                    <p:anim calcmode="lin" valueType="num">
                                      <p:cBhvr>
                                        <p:cTn id="117" dur="2000" fill="hold"/>
                                        <p:tgtEl>
                                          <p:spTgt spid="59"/>
                                        </p:tgtEl>
                                        <p:attrNameLst>
                                          <p:attrName>ppt_h</p:attrName>
                                        </p:attrNameLst>
                                      </p:cBhvr>
                                      <p:tavLst>
                                        <p:tav tm="0">
                                          <p:val>
                                            <p:fltVal val="0"/>
                                          </p:val>
                                        </p:tav>
                                        <p:tav tm="100000">
                                          <p:val>
                                            <p:strVal val="#ppt_h"/>
                                          </p:val>
                                        </p:tav>
                                      </p:tavLst>
                                    </p:anim>
                                    <p:anim calcmode="lin" valueType="num">
                                      <p:cBhvr>
                                        <p:cTn id="118" dur="2000" fill="hold"/>
                                        <p:tgtEl>
                                          <p:spTgt spid="59"/>
                                        </p:tgtEl>
                                        <p:attrNameLst>
                                          <p:attrName>ppt_w</p:attrName>
                                        </p:attrNameLst>
                                      </p:cBhvr>
                                      <p:tavLst>
                                        <p:tav tm="0">
                                          <p:val>
                                            <p:fltVal val="0"/>
                                          </p:val>
                                        </p:tav>
                                        <p:tav tm="100000">
                                          <p:val>
                                            <p:strVal val="#ppt_w"/>
                                          </p:val>
                                        </p:tav>
                                      </p:tavLst>
                                    </p:anim>
                                  </p:childTnLst>
                                </p:cTn>
                              </p:par>
                              <p:par>
                                <p:cTn id="119" presetID="35" presetClass="entr" presetSubtype="0" fill="hold"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2000"/>
                                        <p:tgtEl>
                                          <p:spTgt spid="60"/>
                                        </p:tgtEl>
                                      </p:cBhvr>
                                    </p:animEffect>
                                    <p:anim calcmode="lin" valueType="num">
                                      <p:cBhvr>
                                        <p:cTn id="122" dur="2000" fill="hold"/>
                                        <p:tgtEl>
                                          <p:spTgt spid="60"/>
                                        </p:tgtEl>
                                        <p:attrNameLst>
                                          <p:attrName>style.rotation</p:attrName>
                                        </p:attrNameLst>
                                      </p:cBhvr>
                                      <p:tavLst>
                                        <p:tav tm="0">
                                          <p:val>
                                            <p:fltVal val="720"/>
                                          </p:val>
                                        </p:tav>
                                        <p:tav tm="100000">
                                          <p:val>
                                            <p:fltVal val="0"/>
                                          </p:val>
                                        </p:tav>
                                      </p:tavLst>
                                    </p:anim>
                                    <p:anim calcmode="lin" valueType="num">
                                      <p:cBhvr>
                                        <p:cTn id="123" dur="2000" fill="hold"/>
                                        <p:tgtEl>
                                          <p:spTgt spid="60"/>
                                        </p:tgtEl>
                                        <p:attrNameLst>
                                          <p:attrName>ppt_h</p:attrName>
                                        </p:attrNameLst>
                                      </p:cBhvr>
                                      <p:tavLst>
                                        <p:tav tm="0">
                                          <p:val>
                                            <p:fltVal val="0"/>
                                          </p:val>
                                        </p:tav>
                                        <p:tav tm="100000">
                                          <p:val>
                                            <p:strVal val="#ppt_h"/>
                                          </p:val>
                                        </p:tav>
                                      </p:tavLst>
                                    </p:anim>
                                    <p:anim calcmode="lin" valueType="num">
                                      <p:cBhvr>
                                        <p:cTn id="124" dur="2000" fill="hold"/>
                                        <p:tgtEl>
                                          <p:spTgt spid="60"/>
                                        </p:tgtEl>
                                        <p:attrNameLst>
                                          <p:attrName>ppt_w</p:attrName>
                                        </p:attrNameLst>
                                      </p:cBhvr>
                                      <p:tavLst>
                                        <p:tav tm="0">
                                          <p:val>
                                            <p:fltVal val="0"/>
                                          </p:val>
                                        </p:tav>
                                        <p:tav tm="100000">
                                          <p:val>
                                            <p:strVal val="#ppt_w"/>
                                          </p:val>
                                        </p:tav>
                                      </p:tavLst>
                                    </p:anim>
                                  </p:childTnLst>
                                </p:cTn>
                              </p:par>
                              <p:par>
                                <p:cTn id="125" presetID="35" presetClass="entr" presetSubtype="0" fill="hold" nodeType="with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fade">
                                      <p:cBhvr>
                                        <p:cTn id="127" dur="2000"/>
                                        <p:tgtEl>
                                          <p:spTgt spid="64"/>
                                        </p:tgtEl>
                                      </p:cBhvr>
                                    </p:animEffect>
                                    <p:anim calcmode="lin" valueType="num">
                                      <p:cBhvr>
                                        <p:cTn id="128" dur="2000" fill="hold"/>
                                        <p:tgtEl>
                                          <p:spTgt spid="64"/>
                                        </p:tgtEl>
                                        <p:attrNameLst>
                                          <p:attrName>style.rotation</p:attrName>
                                        </p:attrNameLst>
                                      </p:cBhvr>
                                      <p:tavLst>
                                        <p:tav tm="0">
                                          <p:val>
                                            <p:fltVal val="720"/>
                                          </p:val>
                                        </p:tav>
                                        <p:tav tm="100000">
                                          <p:val>
                                            <p:fltVal val="0"/>
                                          </p:val>
                                        </p:tav>
                                      </p:tavLst>
                                    </p:anim>
                                    <p:anim calcmode="lin" valueType="num">
                                      <p:cBhvr>
                                        <p:cTn id="129" dur="2000" fill="hold"/>
                                        <p:tgtEl>
                                          <p:spTgt spid="64"/>
                                        </p:tgtEl>
                                        <p:attrNameLst>
                                          <p:attrName>ppt_h</p:attrName>
                                        </p:attrNameLst>
                                      </p:cBhvr>
                                      <p:tavLst>
                                        <p:tav tm="0">
                                          <p:val>
                                            <p:fltVal val="0"/>
                                          </p:val>
                                        </p:tav>
                                        <p:tav tm="100000">
                                          <p:val>
                                            <p:strVal val="#ppt_h"/>
                                          </p:val>
                                        </p:tav>
                                      </p:tavLst>
                                    </p:anim>
                                    <p:anim calcmode="lin" valueType="num">
                                      <p:cBhvr>
                                        <p:cTn id="130" dur="2000" fill="hold"/>
                                        <p:tgtEl>
                                          <p:spTgt spid="64"/>
                                        </p:tgtEl>
                                        <p:attrNameLst>
                                          <p:attrName>ppt_w</p:attrName>
                                        </p:attrNameLst>
                                      </p:cBhvr>
                                      <p:tavLst>
                                        <p:tav tm="0">
                                          <p:val>
                                            <p:fltVal val="0"/>
                                          </p:val>
                                        </p:tav>
                                        <p:tav tm="100000">
                                          <p:val>
                                            <p:strVal val="#ppt_w"/>
                                          </p:val>
                                        </p:tav>
                                      </p:tavLst>
                                    </p:anim>
                                  </p:childTnLst>
                                </p:cTn>
                              </p:par>
                              <p:par>
                                <p:cTn id="131" presetID="35" presetClass="entr" presetSubtype="0" fill="hold"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2000"/>
                                        <p:tgtEl>
                                          <p:spTgt spid="68"/>
                                        </p:tgtEl>
                                      </p:cBhvr>
                                    </p:animEffect>
                                    <p:anim calcmode="lin" valueType="num">
                                      <p:cBhvr>
                                        <p:cTn id="134" dur="2000" fill="hold"/>
                                        <p:tgtEl>
                                          <p:spTgt spid="68"/>
                                        </p:tgtEl>
                                        <p:attrNameLst>
                                          <p:attrName>style.rotation</p:attrName>
                                        </p:attrNameLst>
                                      </p:cBhvr>
                                      <p:tavLst>
                                        <p:tav tm="0">
                                          <p:val>
                                            <p:fltVal val="720"/>
                                          </p:val>
                                        </p:tav>
                                        <p:tav tm="100000">
                                          <p:val>
                                            <p:fltVal val="0"/>
                                          </p:val>
                                        </p:tav>
                                      </p:tavLst>
                                    </p:anim>
                                    <p:anim calcmode="lin" valueType="num">
                                      <p:cBhvr>
                                        <p:cTn id="135" dur="2000" fill="hold"/>
                                        <p:tgtEl>
                                          <p:spTgt spid="68"/>
                                        </p:tgtEl>
                                        <p:attrNameLst>
                                          <p:attrName>ppt_h</p:attrName>
                                        </p:attrNameLst>
                                      </p:cBhvr>
                                      <p:tavLst>
                                        <p:tav tm="0">
                                          <p:val>
                                            <p:fltVal val="0"/>
                                          </p:val>
                                        </p:tav>
                                        <p:tav tm="100000">
                                          <p:val>
                                            <p:strVal val="#ppt_h"/>
                                          </p:val>
                                        </p:tav>
                                      </p:tavLst>
                                    </p:anim>
                                    <p:anim calcmode="lin" valueType="num">
                                      <p:cBhvr>
                                        <p:cTn id="136" dur="2000" fill="hold"/>
                                        <p:tgtEl>
                                          <p:spTgt spid="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P spid="21" grpId="0" animBg="1"/>
      <p:bldP spid="27" grpId="0" animBg="1"/>
      <p:bldP spid="28" grpId="0" animBg="1"/>
      <p:bldP spid="35" grpId="0" animBg="1"/>
      <p:bldP spid="25"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662" t="30552" r="33491" b="13222"/>
          <a:stretch/>
        </p:blipFill>
        <p:spPr>
          <a:xfrm>
            <a:off x="1042988" y="1214203"/>
            <a:ext cx="10310812" cy="5216578"/>
          </a:xfrm>
          <a:prstGeom prst="rect">
            <a:avLst/>
          </a:prstGeom>
        </p:spPr>
      </p:pic>
      <p:sp>
        <p:nvSpPr>
          <p:cNvPr id="3" name="Title 2"/>
          <p:cNvSpPr>
            <a:spLocks noGrp="1"/>
          </p:cNvSpPr>
          <p:nvPr>
            <p:ph type="title"/>
          </p:nvPr>
        </p:nvSpPr>
        <p:spPr>
          <a:xfrm>
            <a:off x="638175" y="0"/>
            <a:ext cx="10515600" cy="1325563"/>
          </a:xfrm>
        </p:spPr>
        <p:txBody>
          <a:bodyPr/>
          <a:lstStyle/>
          <a:p>
            <a:pPr algn="ctr"/>
            <a:r>
              <a:rPr lang="en-IN" b="1" dirty="0" smtClean="0">
                <a:latin typeface="Elephant" panose="02020904090505020303" pitchFamily="18" charset="0"/>
              </a:rPr>
              <a:t>Methodology</a:t>
            </a:r>
            <a:br>
              <a:rPr lang="en-IN" b="1" dirty="0" smtClean="0">
                <a:latin typeface="Elephant" panose="02020904090505020303" pitchFamily="18" charset="0"/>
              </a:rPr>
            </a:br>
            <a:r>
              <a:rPr lang="en-IN" sz="2400" b="1" dirty="0" smtClean="0">
                <a:latin typeface="Elephant" panose="02020904090505020303" pitchFamily="18" charset="0"/>
              </a:rPr>
              <a:t>Table: 1</a:t>
            </a:r>
            <a:endParaRPr lang="en-IN" sz="2400" dirty="0"/>
          </a:p>
        </p:txBody>
      </p:sp>
    </p:spTree>
    <p:extLst>
      <p:ext uri="{BB962C8B-B14F-4D97-AF65-F5344CB8AC3E}">
        <p14:creationId xmlns:p14="http://schemas.microsoft.com/office/powerpoint/2010/main" val="1405282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285751"/>
            <a:ext cx="12192000" cy="90805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latin typeface="Elephant" panose="02020904090505020303" pitchFamily="18" charset="0"/>
              </a:rPr>
              <a:t>Data Analysis and Interpretation  </a:t>
            </a:r>
          </a:p>
        </p:txBody>
      </p:sp>
      <p:sp>
        <p:nvSpPr>
          <p:cNvPr id="6" name="Content Placeholder 5"/>
          <p:cNvSpPr>
            <a:spLocks noGrp="1"/>
          </p:cNvSpPr>
          <p:nvPr>
            <p:ph idx="1"/>
          </p:nvPr>
        </p:nvSpPr>
        <p:spPr>
          <a:xfrm>
            <a:off x="685800" y="1414463"/>
            <a:ext cx="10668000" cy="5257800"/>
          </a:xfrm>
        </p:spPr>
        <p:txBody>
          <a:bodyPr>
            <a:normAutofit fontScale="92500" lnSpcReduction="10000"/>
          </a:bodyPr>
          <a:lstStyle/>
          <a:p>
            <a:pPr marL="0" indent="0" algn="just">
              <a:lnSpc>
                <a:spcPct val="150000"/>
              </a:lnSpc>
              <a:buNone/>
            </a:pPr>
            <a:r>
              <a:rPr lang="en-IN" dirty="0" smtClean="0">
                <a:latin typeface="Times New Roman" panose="02020603050405020304" pitchFamily="18" charset="0"/>
                <a:cs typeface="Times New Roman" panose="02020603050405020304" pitchFamily="18" charset="0"/>
              </a:rPr>
              <a:t>This study </a:t>
            </a:r>
            <a:r>
              <a:rPr lang="en-IN" dirty="0">
                <a:latin typeface="Times New Roman" panose="02020603050405020304" pitchFamily="18" charset="0"/>
                <a:cs typeface="Times New Roman" panose="02020603050405020304" pitchFamily="18" charset="0"/>
              </a:rPr>
              <a:t>report users </a:t>
            </a:r>
            <a:r>
              <a:rPr lang="en-IN" dirty="0" smtClean="0">
                <a:latin typeface="Times New Roman" panose="02020603050405020304" pitchFamily="18" charset="0"/>
                <a:cs typeface="Times New Roman" panose="02020603050405020304" pitchFamily="18" charset="0"/>
              </a:rPr>
              <a:t>perception </a:t>
            </a:r>
            <a:r>
              <a:rPr lang="en-IN" dirty="0">
                <a:latin typeface="Times New Roman" panose="02020603050405020304" pitchFamily="18" charset="0"/>
                <a:cs typeface="Times New Roman" panose="02020603050405020304" pitchFamily="18" charset="0"/>
              </a:rPr>
              <a:t>through four </a:t>
            </a:r>
            <a:r>
              <a:rPr lang="en-IN" dirty="0" smtClean="0">
                <a:latin typeface="Times New Roman" panose="02020603050405020304" pitchFamily="18" charset="0"/>
                <a:cs typeface="Times New Roman" panose="02020603050405020304" pitchFamily="18" charset="0"/>
              </a:rPr>
              <a:t>dimensions (</a:t>
            </a:r>
            <a:r>
              <a:rPr lang="en-IN" dirty="0" smtClean="0">
                <a:solidFill>
                  <a:srgbClr val="660066"/>
                </a:solidFill>
                <a:latin typeface="Times New Roman" panose="02020603050405020304" pitchFamily="18" charset="0"/>
                <a:cs typeface="Times New Roman" panose="02020603050405020304" pitchFamily="18" charset="0"/>
              </a:rPr>
              <a:t>Services &amp; Infrastructural Facilities</a:t>
            </a:r>
            <a:r>
              <a:rPr lang="en-IN" dirty="0" smtClean="0">
                <a:latin typeface="Times New Roman" panose="02020603050405020304" pitchFamily="18" charset="0"/>
                <a:cs typeface="Times New Roman" panose="02020603050405020304" pitchFamily="18" charset="0"/>
              </a:rPr>
              <a:t>): </a:t>
            </a:r>
          </a:p>
          <a:p>
            <a:pPr marL="0" indent="0" algn="just">
              <a:lnSpc>
                <a:spcPct val="150000"/>
              </a:lnSpc>
              <a:buNone/>
            </a:pPr>
            <a:r>
              <a:rPr lang="en-IN" dirty="0" smtClean="0">
                <a:latin typeface="Times New Roman" panose="02020603050405020304" pitchFamily="18" charset="0"/>
                <a:cs typeface="Times New Roman" panose="02020603050405020304" pitchFamily="18" charset="0"/>
              </a:rPr>
              <a:t>(1) </a:t>
            </a:r>
            <a:r>
              <a:rPr lang="en-IN" dirty="0" smtClean="0">
                <a:solidFill>
                  <a:srgbClr val="0000FF"/>
                </a:solidFill>
                <a:latin typeface="Times New Roman" panose="02020603050405020304" pitchFamily="18" charset="0"/>
                <a:cs typeface="Times New Roman" panose="02020603050405020304" pitchFamily="18" charset="0"/>
              </a:rPr>
              <a:t>Measurement </a:t>
            </a:r>
            <a:r>
              <a:rPr lang="en-IN" dirty="0">
                <a:solidFill>
                  <a:srgbClr val="0000FF"/>
                </a:solidFill>
                <a:latin typeface="Times New Roman" panose="02020603050405020304" pitchFamily="18" charset="0"/>
                <a:cs typeface="Times New Roman" panose="02020603050405020304" pitchFamily="18" charset="0"/>
              </a:rPr>
              <a:t>of </a:t>
            </a:r>
            <a:r>
              <a:rPr lang="en-IN" dirty="0" smtClean="0">
                <a:solidFill>
                  <a:srgbClr val="0000FF"/>
                </a:solidFill>
                <a:latin typeface="Times New Roman" panose="02020603050405020304" pitchFamily="18" charset="0"/>
                <a:cs typeface="Times New Roman" panose="02020603050405020304" pitchFamily="18" charset="0"/>
              </a:rPr>
              <a:t>Library Collection</a:t>
            </a:r>
            <a:r>
              <a:rPr lang="en-IN" dirty="0">
                <a:latin typeface="Times New Roman" panose="02020603050405020304" pitchFamily="18" charset="0"/>
                <a:cs typeface="Times New Roman" panose="02020603050405020304" pitchFamily="18" charset="0"/>
              </a:rPr>
              <a:t>, </a:t>
            </a:r>
            <a:endParaRPr lang="en-IN"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IN" dirty="0" smtClean="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2) </a:t>
            </a:r>
            <a:r>
              <a:rPr lang="en-IN" dirty="0" smtClean="0">
                <a:solidFill>
                  <a:srgbClr val="0000FF"/>
                </a:solidFill>
                <a:latin typeface="Times New Roman" panose="02020603050405020304" pitchFamily="18" charset="0"/>
                <a:cs typeface="Times New Roman" panose="02020603050405020304" pitchFamily="18" charset="0"/>
              </a:rPr>
              <a:t>Library Services</a:t>
            </a:r>
            <a:r>
              <a:rPr lang="en-IN" dirty="0">
                <a:latin typeface="Times New Roman" panose="02020603050405020304" pitchFamily="18" charset="0"/>
                <a:cs typeface="Times New Roman" panose="02020603050405020304" pitchFamily="18" charset="0"/>
              </a:rPr>
              <a:t>, </a:t>
            </a:r>
            <a:endParaRPr lang="en-IN"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IN" dirty="0" smtClean="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3) </a:t>
            </a:r>
            <a:r>
              <a:rPr lang="en-IN" dirty="0" smtClean="0">
                <a:solidFill>
                  <a:srgbClr val="0000FF"/>
                </a:solidFill>
                <a:latin typeface="Times New Roman" panose="02020603050405020304" pitchFamily="18" charset="0"/>
                <a:cs typeface="Times New Roman" panose="02020603050405020304" pitchFamily="18" charset="0"/>
              </a:rPr>
              <a:t>Measurement </a:t>
            </a:r>
            <a:r>
              <a:rPr lang="en-IN" dirty="0">
                <a:solidFill>
                  <a:srgbClr val="0000FF"/>
                </a:solidFill>
                <a:latin typeface="Times New Roman" panose="02020603050405020304" pitchFamily="18" charset="0"/>
                <a:cs typeface="Times New Roman" panose="02020603050405020304" pitchFamily="18" charset="0"/>
              </a:rPr>
              <a:t>of </a:t>
            </a:r>
            <a:r>
              <a:rPr lang="en-IN" dirty="0" smtClean="0">
                <a:solidFill>
                  <a:srgbClr val="0000FF"/>
                </a:solidFill>
                <a:latin typeface="Times New Roman" panose="02020603050405020304" pitchFamily="18" charset="0"/>
                <a:cs typeface="Times New Roman" panose="02020603050405020304" pitchFamily="18" charset="0"/>
              </a:rPr>
              <a:t>Library Facilities; </a:t>
            </a:r>
            <a:r>
              <a:rPr lang="en-IN" dirty="0" smtClean="0">
                <a:latin typeface="Times New Roman" panose="02020603050405020304" pitchFamily="18" charset="0"/>
                <a:cs typeface="Times New Roman" panose="02020603050405020304" pitchFamily="18" charset="0"/>
              </a:rPr>
              <a:t>and</a:t>
            </a:r>
          </a:p>
          <a:p>
            <a:pPr marL="0" indent="0" algn="just">
              <a:lnSpc>
                <a:spcPct val="150000"/>
              </a:lnSpc>
              <a:buNone/>
            </a:pPr>
            <a:r>
              <a:rPr lang="en-IN" dirty="0" smtClean="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4) </a:t>
            </a:r>
            <a:r>
              <a:rPr lang="en-IN" dirty="0" smtClean="0">
                <a:solidFill>
                  <a:srgbClr val="0000CC"/>
                </a:solidFill>
                <a:latin typeface="Times New Roman" panose="02020603050405020304" pitchFamily="18" charset="0"/>
                <a:cs typeface="Times New Roman" panose="02020603050405020304" pitchFamily="18" charset="0"/>
              </a:rPr>
              <a:t>Assessment </a:t>
            </a:r>
            <a:r>
              <a:rPr lang="en-IN" dirty="0">
                <a:solidFill>
                  <a:srgbClr val="0000CC"/>
                </a:solidFill>
                <a:latin typeface="Times New Roman" panose="02020603050405020304" pitchFamily="18" charset="0"/>
                <a:cs typeface="Times New Roman" panose="02020603050405020304" pitchFamily="18" charset="0"/>
              </a:rPr>
              <a:t>of </a:t>
            </a:r>
            <a:r>
              <a:rPr lang="en-IN" dirty="0" smtClean="0">
                <a:solidFill>
                  <a:srgbClr val="0000CC"/>
                </a:solidFill>
                <a:latin typeface="Times New Roman" panose="02020603050405020304" pitchFamily="18" charset="0"/>
                <a:cs typeface="Times New Roman" panose="02020603050405020304" pitchFamily="18" charset="0"/>
              </a:rPr>
              <a:t>Infrastructural Facilities</a:t>
            </a:r>
            <a:r>
              <a:rPr lang="en-IN" dirty="0">
                <a:latin typeface="Times New Roman" panose="02020603050405020304" pitchFamily="18" charset="0"/>
                <a:cs typeface="Times New Roman" panose="02020603050405020304" pitchFamily="18" charset="0"/>
              </a:rPr>
              <a:t>. </a:t>
            </a:r>
            <a:endParaRPr lang="en-IN"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IN" dirty="0" smtClean="0">
                <a:latin typeface="Times New Roman" panose="02020603050405020304" pitchFamily="18" charset="0"/>
                <a:cs typeface="Times New Roman" panose="02020603050405020304" pitchFamily="18" charset="0"/>
              </a:rPr>
              <a:t>In </a:t>
            </a:r>
            <a:r>
              <a:rPr lang="en-IN" dirty="0">
                <a:latin typeface="Times New Roman" panose="02020603050405020304" pitchFamily="18" charset="0"/>
                <a:cs typeface="Times New Roman" panose="02020603050405020304" pitchFamily="18" charset="0"/>
              </a:rPr>
              <a:t>this section the measurement of each questions</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is gauged by using a statement of on a five-point Likert </a:t>
            </a:r>
            <a:r>
              <a:rPr lang="en-IN" dirty="0" smtClean="0">
                <a:latin typeface="Times New Roman" panose="02020603050405020304" pitchFamily="18" charset="0"/>
                <a:cs typeface="Times New Roman" panose="02020603050405020304" pitchFamily="18" charset="0"/>
              </a:rPr>
              <a:t>Scale.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48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Chart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49" y="1308100"/>
            <a:ext cx="9715501"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179387"/>
            <a:ext cx="12192000" cy="11287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dirty="0">
                <a:latin typeface="Bodoni MT Black" panose="02070A03080606020203" pitchFamily="18" charset="0"/>
              </a:rPr>
              <a:t>Categories of Information Use by the </a:t>
            </a:r>
            <a:r>
              <a:rPr lang="en-IN" sz="4000" b="1" dirty="0" smtClean="0">
                <a:latin typeface="Bodoni MT Black" panose="02070A03080606020203" pitchFamily="18" charset="0"/>
              </a:rPr>
              <a:t>Users</a:t>
            </a:r>
          </a:p>
          <a:p>
            <a:pPr algn="ctr"/>
            <a:r>
              <a:rPr lang="en-IN" sz="2400" b="1" dirty="0" smtClean="0">
                <a:latin typeface="Bodoni MT Black" panose="02070A03080606020203" pitchFamily="18" charset="0"/>
              </a:rPr>
              <a:t>Figure: 1</a:t>
            </a:r>
            <a:endParaRPr lang="en-IN" sz="2400" b="1" dirty="0">
              <a:latin typeface="Bodoni MT Black" panose="02070A03080606020203" pitchFamily="18" charset="0"/>
            </a:endParaRPr>
          </a:p>
        </p:txBody>
      </p:sp>
    </p:spTree>
    <p:extLst>
      <p:ext uri="{BB962C8B-B14F-4D97-AF65-F5344CB8AC3E}">
        <p14:creationId xmlns:p14="http://schemas.microsoft.com/office/powerpoint/2010/main" val="300227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1044</TotalTime>
  <Words>627</Words>
  <Application>Microsoft Office PowerPoint</Application>
  <PresentationFormat>Widescreen</PresentationFormat>
  <Paragraphs>61</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Academy Engraved LET</vt:lpstr>
      <vt:lpstr>Arial</vt:lpstr>
      <vt:lpstr>Bodoni MT Black</vt:lpstr>
      <vt:lpstr>Calibri</vt:lpstr>
      <vt:lpstr>Calibri Light</vt:lpstr>
      <vt:lpstr>Edwardian Script ITC</vt:lpstr>
      <vt:lpstr>Elephant</vt:lpstr>
      <vt:lpstr>Goudy Stout</vt:lpstr>
      <vt:lpstr>Times New Roman</vt:lpstr>
      <vt:lpstr>Wingdings</vt:lpstr>
      <vt:lpstr>Wingdings 2</vt:lpstr>
      <vt:lpstr>Office Theme</vt:lpstr>
      <vt:lpstr>Assessment of Infrastructure and Services in Maulana Azad Library, Aligarh Muslim University: Issues and Scope for Improvement</vt:lpstr>
      <vt:lpstr>Introduction</vt:lpstr>
      <vt:lpstr>Maulana Azad Library</vt:lpstr>
      <vt:lpstr>M. A. Library has been declared as the Best Amongst all Indian University Libraries by a visiting team of the National Assessment and Accreditation Council (NAAC, 2015)</vt:lpstr>
      <vt:lpstr> </vt:lpstr>
      <vt:lpstr>Scope and Limitation of the Study </vt:lpstr>
      <vt:lpstr>Methodology Table: 1</vt:lpstr>
      <vt:lpstr>PowerPoint Presentation</vt:lpstr>
      <vt:lpstr>PowerPoint Presentation</vt:lpstr>
      <vt:lpstr>PowerPoint Presentation</vt:lpstr>
      <vt:lpstr>Measurement of Library Services Table: 3</vt:lpstr>
      <vt:lpstr>PowerPoint Presentation</vt:lpstr>
      <vt:lpstr>Assessment of Infrastructure/ Services Facilities Table: 5</vt:lpstr>
      <vt:lpstr>PowerPoint Presentation</vt:lpstr>
      <vt:lpstr>Most Impressed Area in the M. A. Library Figure: 2</vt:lpstr>
      <vt:lpstr>Suggestions for Improvement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SHAMIM1</dc:creator>
  <cp:lastModifiedBy>SHAMIM1</cp:lastModifiedBy>
  <cp:revision>130</cp:revision>
  <dcterms:created xsi:type="dcterms:W3CDTF">2017-04-09T09:01:52Z</dcterms:created>
  <dcterms:modified xsi:type="dcterms:W3CDTF">2017-07-31T06:32:53Z</dcterms:modified>
</cp:coreProperties>
</file>