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58" r:id="rId3"/>
    <p:sldId id="271" r:id="rId4"/>
    <p:sldId id="259" r:id="rId5"/>
    <p:sldId id="261" r:id="rId6"/>
    <p:sldId id="270" r:id="rId7"/>
    <p:sldId id="262" r:id="rId8"/>
    <p:sldId id="263" r:id="rId9"/>
    <p:sldId id="264" r:id="rId10"/>
    <p:sldId id="265" r:id="rId11"/>
    <p:sldId id="266" r:id="rId12"/>
    <p:sldId id="267" r:id="rId13"/>
    <p:sldId id="268" r:id="rId14"/>
    <p:sldId id="269" r:id="rId15"/>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00"/>
    <a:srgbClr val="990099"/>
    <a:srgbClr val="CC3300"/>
    <a:srgbClr val="008000"/>
    <a:srgbClr val="CC0099"/>
    <a:srgbClr val="009900"/>
    <a:srgbClr val="339933"/>
    <a:srgbClr val="3333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99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AB-08\Desktop\caliber.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531072077528771"/>
          <c:y val="0.22947459692538441"/>
          <c:w val="0.5157948717948726"/>
          <c:h val="0.59869047619047788"/>
        </c:manualLayout>
      </c:layout>
      <c:pieChart>
        <c:varyColors val="1"/>
        <c:ser>
          <c:idx val="0"/>
          <c:order val="0"/>
          <c:spPr>
            <a:solidFill>
              <a:srgbClr val="00B050"/>
            </a:solidFill>
          </c:spPr>
          <c:explosion val="25"/>
          <c:dPt>
            <c:idx val="0"/>
            <c:bubble3D val="0"/>
            <c:explosion val="17"/>
            <c:spPr>
              <a:solidFill>
                <a:srgbClr val="3333FF"/>
              </a:solidFill>
            </c:spPr>
          </c:dPt>
          <c:dPt>
            <c:idx val="1"/>
            <c:bubble3D val="0"/>
            <c:explosion val="0"/>
            <c:spPr>
              <a:solidFill>
                <a:srgbClr val="00B0F0"/>
              </a:solidFill>
            </c:spPr>
          </c:dPt>
          <c:dLbls>
            <c:dLbl>
              <c:idx val="0"/>
              <c:layout/>
              <c:tx>
                <c:rich>
                  <a:bodyPr/>
                  <a:lstStyle/>
                  <a:p>
                    <a:r>
                      <a:rPr lang="en-US"/>
                      <a:t>74%</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'[Chart in Microsoft Office PowerPoint]Sheet2'!$A$1:$B$1</c:f>
              <c:strCache>
                <c:ptCount val="2"/>
                <c:pt idx="0">
                  <c:v>Fermale </c:v>
                </c:pt>
                <c:pt idx="1">
                  <c:v>Male </c:v>
                </c:pt>
              </c:strCache>
            </c:strRef>
          </c:cat>
          <c:val>
            <c:numRef>
              <c:f>'[Chart in Microsoft Office PowerPoint]Sheet2'!$A$2:$B$2</c:f>
              <c:numCache>
                <c:formatCode>General</c:formatCode>
                <c:ptCount val="2"/>
                <c:pt idx="0">
                  <c:v>74</c:v>
                </c:pt>
                <c:pt idx="1">
                  <c:v>42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none">
                <a:solidFill>
                  <a:srgbClr val="008000"/>
                </a:solidFill>
              </a:defRPr>
            </a:pPr>
            <a:r>
              <a:rPr lang="en-US" u="none">
                <a:solidFill>
                  <a:srgbClr val="008000"/>
                </a:solidFill>
              </a:rPr>
              <a:t>Age</a:t>
            </a:r>
            <a:r>
              <a:rPr lang="en-US" u="none" baseline="0">
                <a:solidFill>
                  <a:srgbClr val="008000"/>
                </a:solidFill>
              </a:rPr>
              <a:t>  </a:t>
            </a:r>
            <a:r>
              <a:rPr lang="en-US" u="none">
                <a:solidFill>
                  <a:srgbClr val="008000"/>
                </a:solidFill>
              </a:rPr>
              <a:t> </a:t>
            </a:r>
          </a:p>
        </c:rich>
      </c:tx>
      <c:layout>
        <c:manualLayout>
          <c:xMode val="edge"/>
          <c:yMode val="edge"/>
          <c:x val="0.41902077865266918"/>
          <c:y val="2.7777777777777853E-2"/>
        </c:manualLayout>
      </c:layout>
      <c:overlay val="0"/>
    </c:title>
    <c:autoTitleDeleted val="0"/>
    <c:plotArea>
      <c:layout/>
      <c:pieChart>
        <c:varyColors val="1"/>
        <c:ser>
          <c:idx val="0"/>
          <c:order val="0"/>
          <c:tx>
            <c:strRef>
              <c:f>Sheet2!$B$1</c:f>
              <c:strCache>
                <c:ptCount val="1"/>
                <c:pt idx="0">
                  <c:v>Count </c:v>
                </c:pt>
              </c:strCache>
            </c:strRef>
          </c:tx>
          <c:explosion val="25"/>
          <c:dPt>
            <c:idx val="0"/>
            <c:bubble3D val="0"/>
            <c:spPr>
              <a:solidFill>
                <a:srgbClr val="990099"/>
              </a:solidFill>
            </c:spPr>
          </c:dPt>
          <c:dPt>
            <c:idx val="1"/>
            <c:bubble3D val="0"/>
            <c:spPr>
              <a:solidFill>
                <a:srgbClr val="008000"/>
              </a:solidFill>
            </c:spPr>
          </c:dPt>
          <c:dPt>
            <c:idx val="2"/>
            <c:bubble3D val="0"/>
            <c:spPr>
              <a:solidFill>
                <a:srgbClr val="0000FF"/>
              </a:solidFill>
            </c:spPr>
          </c:dPt>
          <c:dLbls>
            <c:dLbl>
              <c:idx val="0"/>
              <c:layout/>
              <c:tx>
                <c:rich>
                  <a:bodyPr/>
                  <a:lstStyle/>
                  <a:p>
                    <a:r>
                      <a:rPr lang="en-US"/>
                      <a:t>60%</a:t>
                    </a:r>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a:t>28%</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Sheet2!$A$2:$A$4</c:f>
              <c:strCache>
                <c:ptCount val="3"/>
                <c:pt idx="0">
                  <c:v>20-25</c:v>
                </c:pt>
                <c:pt idx="1">
                  <c:v>26-30</c:v>
                </c:pt>
                <c:pt idx="2">
                  <c:v>31-35</c:v>
                </c:pt>
              </c:strCache>
            </c:strRef>
          </c:cat>
          <c:val>
            <c:numRef>
              <c:f>Sheet2!$B$2:$B$4</c:f>
              <c:numCache>
                <c:formatCode>General</c:formatCode>
                <c:ptCount val="3"/>
                <c:pt idx="0">
                  <c:v>60</c:v>
                </c:pt>
                <c:pt idx="1">
                  <c:v>30</c:v>
                </c:pt>
                <c:pt idx="2">
                  <c:v>28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Gender</c:v>
                </c:pt>
              </c:strCache>
            </c:strRef>
          </c:tx>
          <c:spPr>
            <a:solidFill>
              <a:srgbClr val="008000"/>
            </a:solidFill>
          </c:spPr>
          <c:invertIfNegative val="0"/>
          <c:dLbls>
            <c:dLbl>
              <c:idx val="0"/>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1">
                  <c:v>PG Students</c:v>
                </c:pt>
                <c:pt idx="2">
                  <c:v>M.Phil scholars</c:v>
                </c:pt>
                <c:pt idx="3">
                  <c:v>PhD scholars</c:v>
                </c:pt>
              </c:strCache>
            </c:strRef>
          </c:cat>
          <c:val>
            <c:numRef>
              <c:f>Sheet1!$B$2:$B$5</c:f>
              <c:numCache>
                <c:formatCode>General</c:formatCode>
                <c:ptCount val="4"/>
                <c:pt idx="0">
                  <c:v>0</c:v>
                </c:pt>
                <c:pt idx="1">
                  <c:v>31</c:v>
                </c:pt>
                <c:pt idx="2">
                  <c:v>21</c:v>
                </c:pt>
                <c:pt idx="3">
                  <c:v>22</c:v>
                </c:pt>
              </c:numCache>
            </c:numRef>
          </c:val>
        </c:ser>
        <c:ser>
          <c:idx val="1"/>
          <c:order val="1"/>
          <c:tx>
            <c:strRef>
              <c:f>Sheet1!$C$1</c:f>
              <c:strCache>
                <c:ptCount val="1"/>
              </c:strCache>
            </c:strRef>
          </c:tx>
          <c:spPr>
            <a:solidFill>
              <a:srgbClr val="7030A0"/>
            </a:solidFill>
          </c:spPr>
          <c:invertIfNegative val="0"/>
          <c:dLbls>
            <c:dLbl>
              <c:idx val="0"/>
              <c:delete val="1"/>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1">
                  <c:v>PG Students</c:v>
                </c:pt>
                <c:pt idx="2">
                  <c:v>M.Phil scholars</c:v>
                </c:pt>
                <c:pt idx="3">
                  <c:v>PhD scholars</c:v>
                </c:pt>
              </c:strCache>
            </c:strRef>
          </c:cat>
          <c:val>
            <c:numRef>
              <c:f>Sheet1!$C$2:$C$5</c:f>
              <c:numCache>
                <c:formatCode>General</c:formatCode>
                <c:ptCount val="4"/>
                <c:pt idx="0">
                  <c:v>0</c:v>
                </c:pt>
                <c:pt idx="1">
                  <c:v>12</c:v>
                </c:pt>
                <c:pt idx="2">
                  <c:v>8</c:v>
                </c:pt>
                <c:pt idx="3">
                  <c:v>22</c:v>
                </c:pt>
              </c:numCache>
            </c:numRef>
          </c:val>
        </c:ser>
        <c:ser>
          <c:idx val="2"/>
          <c:order val="2"/>
          <c:tx>
            <c:strRef>
              <c:f>Sheet1!$D$1</c:f>
              <c:strCache>
                <c:ptCount val="1"/>
                <c:pt idx="0">
                  <c:v>Count</c:v>
                </c:pt>
              </c:strCache>
            </c:strRef>
          </c:tx>
          <c:spPr>
            <a:solidFill>
              <a:srgbClr val="FF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1">
                  <c:v>PG Students</c:v>
                </c:pt>
                <c:pt idx="2">
                  <c:v>M.Phil scholars</c:v>
                </c:pt>
                <c:pt idx="3">
                  <c:v>PhD scholars</c:v>
                </c:pt>
              </c:strCache>
            </c:strRef>
          </c:cat>
          <c:val>
            <c:numRef>
              <c:f>Sheet1!$D$2:$D$5</c:f>
              <c:numCache>
                <c:formatCode>General</c:formatCode>
                <c:ptCount val="4"/>
                <c:pt idx="1">
                  <c:v>43</c:v>
                </c:pt>
                <c:pt idx="2">
                  <c:v>29</c:v>
                </c:pt>
                <c:pt idx="3">
                  <c:v>44</c:v>
                </c:pt>
              </c:numCache>
            </c:numRef>
          </c:val>
        </c:ser>
        <c:dLbls>
          <c:showLegendKey val="0"/>
          <c:showVal val="0"/>
          <c:showCatName val="0"/>
          <c:showSerName val="0"/>
          <c:showPercent val="0"/>
          <c:showBubbleSize val="0"/>
        </c:dLbls>
        <c:gapWidth val="150"/>
        <c:shape val="cylinder"/>
        <c:axId val="201716704"/>
        <c:axId val="201714744"/>
        <c:axId val="0"/>
      </c:bar3DChart>
      <c:catAx>
        <c:axId val="201716704"/>
        <c:scaling>
          <c:orientation val="minMax"/>
        </c:scaling>
        <c:delete val="0"/>
        <c:axPos val="b"/>
        <c:numFmt formatCode="General" sourceLinked="1"/>
        <c:majorTickMark val="out"/>
        <c:minorTickMark val="none"/>
        <c:tickLblPos val="nextTo"/>
        <c:crossAx val="201714744"/>
        <c:crosses val="autoZero"/>
        <c:auto val="1"/>
        <c:lblAlgn val="ctr"/>
        <c:lblOffset val="100"/>
        <c:noMultiLvlLbl val="0"/>
      </c:catAx>
      <c:valAx>
        <c:axId val="201714744"/>
        <c:scaling>
          <c:orientation val="minMax"/>
        </c:scaling>
        <c:delete val="0"/>
        <c:axPos val="l"/>
        <c:majorGridlines/>
        <c:numFmt formatCode="General" sourceLinked="1"/>
        <c:majorTickMark val="out"/>
        <c:minorTickMark val="none"/>
        <c:tickLblPos val="nextTo"/>
        <c:crossAx val="201716704"/>
        <c:crosses val="autoZero"/>
        <c:crossBetween val="between"/>
      </c:valAx>
    </c:plotArea>
    <c:legend>
      <c:legendPos val="r"/>
      <c:legendEntry>
        <c:idx val="1"/>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Count </c:v>
                </c:pt>
              </c:strCache>
            </c:strRef>
          </c:tx>
          <c:spPr>
            <a:solidFill>
              <a:srgbClr val="0000CC"/>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Sheet1!$A$2:$A$5</c:f>
              <c:strCache>
                <c:ptCount val="4"/>
                <c:pt idx="0">
                  <c:v>Frequent </c:v>
                </c:pt>
                <c:pt idx="1">
                  <c:v>Daily </c:v>
                </c:pt>
                <c:pt idx="2">
                  <c:v>Weekly</c:v>
                </c:pt>
                <c:pt idx="3">
                  <c:v>Monthly</c:v>
                </c:pt>
              </c:strCache>
            </c:strRef>
          </c:cat>
          <c:val>
            <c:numRef>
              <c:f>Sheet1!$B$2:$B$5</c:f>
              <c:numCache>
                <c:formatCode>General</c:formatCode>
                <c:ptCount val="4"/>
                <c:pt idx="0">
                  <c:v>28</c:v>
                </c:pt>
                <c:pt idx="1">
                  <c:v>56</c:v>
                </c:pt>
                <c:pt idx="2">
                  <c:v>27</c:v>
                </c:pt>
                <c:pt idx="3">
                  <c:v>3</c:v>
                </c:pt>
              </c:numCache>
            </c:numRef>
          </c:val>
        </c:ser>
        <c:ser>
          <c:idx val="1"/>
          <c:order val="1"/>
          <c:tx>
            <c:strRef>
              <c:f>Sheet1!$C$1</c:f>
              <c:strCache>
                <c:ptCount val="1"/>
              </c:strCache>
            </c:strRef>
          </c:tx>
          <c:invertIfNegative val="0"/>
          <c:cat>
            <c:strRef>
              <c:f>Sheet1!$A$2:$A$5</c:f>
              <c:strCache>
                <c:ptCount val="4"/>
                <c:pt idx="0">
                  <c:v>Frequent </c:v>
                </c:pt>
                <c:pt idx="1">
                  <c:v>Daily </c:v>
                </c:pt>
                <c:pt idx="2">
                  <c:v>Weekly</c:v>
                </c:pt>
                <c:pt idx="3">
                  <c:v>Monthly</c:v>
                </c:pt>
              </c:strCache>
            </c:strRef>
          </c:cat>
          <c:val>
            <c:numRef>
              <c:f>Sheet1!$C$2:$C$5</c:f>
              <c:numCache>
                <c:formatCode>General</c:formatCode>
                <c:ptCount val="4"/>
              </c:numCache>
            </c:numRef>
          </c:val>
        </c:ser>
        <c:ser>
          <c:idx val="2"/>
          <c:order val="2"/>
          <c:tx>
            <c:strRef>
              <c:f>Sheet1!$D$1</c:f>
              <c:strCache>
                <c:ptCount val="1"/>
              </c:strCache>
            </c:strRef>
          </c:tx>
          <c:invertIfNegative val="0"/>
          <c:cat>
            <c:strRef>
              <c:f>Sheet1!$A$2:$A$5</c:f>
              <c:strCache>
                <c:ptCount val="4"/>
                <c:pt idx="0">
                  <c:v>Frequent </c:v>
                </c:pt>
                <c:pt idx="1">
                  <c:v>Daily </c:v>
                </c:pt>
                <c:pt idx="2">
                  <c:v>Weekly</c:v>
                </c:pt>
                <c:pt idx="3">
                  <c:v>Monthly</c:v>
                </c:pt>
              </c:strCache>
            </c:strRef>
          </c:cat>
          <c:val>
            <c:numRef>
              <c:f>Sheet1!$D$2:$D$5</c:f>
              <c:numCache>
                <c:formatCode>General</c:formatCode>
                <c:ptCount val="4"/>
              </c:numCache>
            </c:numRef>
          </c:val>
        </c:ser>
        <c:dLbls>
          <c:showLegendKey val="0"/>
          <c:showVal val="0"/>
          <c:showCatName val="0"/>
          <c:showSerName val="0"/>
          <c:showPercent val="0"/>
          <c:showBubbleSize val="0"/>
        </c:dLbls>
        <c:gapWidth val="150"/>
        <c:shape val="cone"/>
        <c:axId val="201715136"/>
        <c:axId val="201717488"/>
        <c:axId val="0"/>
      </c:bar3DChart>
      <c:catAx>
        <c:axId val="201715136"/>
        <c:scaling>
          <c:orientation val="minMax"/>
        </c:scaling>
        <c:delete val="0"/>
        <c:axPos val="b"/>
        <c:numFmt formatCode="General" sourceLinked="1"/>
        <c:majorTickMark val="out"/>
        <c:minorTickMark val="none"/>
        <c:tickLblPos val="nextTo"/>
        <c:crossAx val="201717488"/>
        <c:crosses val="autoZero"/>
        <c:auto val="1"/>
        <c:lblAlgn val="ctr"/>
        <c:lblOffset val="100"/>
        <c:noMultiLvlLbl val="0"/>
      </c:catAx>
      <c:valAx>
        <c:axId val="201717488"/>
        <c:scaling>
          <c:orientation val="minMax"/>
        </c:scaling>
        <c:delete val="0"/>
        <c:axPos val="l"/>
        <c:majorGridlines/>
        <c:numFmt formatCode="General" sourceLinked="1"/>
        <c:majorTickMark val="out"/>
        <c:minorTickMark val="none"/>
        <c:tickLblPos val="nextTo"/>
        <c:crossAx val="201715136"/>
        <c:crosses val="autoZero"/>
        <c:crossBetween val="between"/>
      </c:valAx>
    </c:plotArea>
    <c:legend>
      <c:legendPos val="r"/>
      <c:legendEntry>
        <c:idx val="1"/>
        <c:delete val="1"/>
      </c:legendEntry>
      <c:legendEntry>
        <c:idx val="2"/>
        <c:delete val="1"/>
      </c:legendEntry>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0.07692</cdr:x>
      <cdr:y>0.09091</cdr:y>
    </cdr:from>
    <cdr:to>
      <cdr:x>0.50769</cdr:x>
      <cdr:y>0.21212</cdr:y>
    </cdr:to>
    <cdr:sp macro="" textlink="">
      <cdr:nvSpPr>
        <cdr:cNvPr id="2" name="TextBox 1"/>
        <cdr:cNvSpPr txBox="1"/>
      </cdr:nvSpPr>
      <cdr:spPr>
        <a:xfrm xmlns:a="http://schemas.openxmlformats.org/drawingml/2006/main">
          <a:off x="381000" y="228600"/>
          <a:ext cx="2133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0.31818</cdr:x>
      <cdr:y>0.1</cdr:y>
    </cdr:from>
    <cdr:to>
      <cdr:x>0.66888</cdr:x>
      <cdr:y>0.25152</cdr:y>
    </cdr:to>
    <cdr:sp macro="" textlink="">
      <cdr:nvSpPr>
        <cdr:cNvPr id="3" name="TextBox 2"/>
        <cdr:cNvSpPr txBox="1"/>
      </cdr:nvSpPr>
      <cdr:spPr>
        <a:xfrm xmlns:a="http://schemas.openxmlformats.org/drawingml/2006/main">
          <a:off x="1066800" y="304800"/>
          <a:ext cx="1175825" cy="46181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600" b="1" dirty="0" smtClean="0">
              <a:solidFill>
                <a:srgbClr val="008000"/>
              </a:solidFill>
            </a:rPr>
            <a:t>GENDER</a:t>
          </a:r>
          <a:endParaRPr lang="en-US" sz="1600" b="1" dirty="0">
            <a:solidFill>
              <a:srgbClr val="008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27E4A821-E9E0-4995-96D4-CD3F05356BF9}" type="datetimeFigureOut">
              <a:rPr lang="en-US" smtClean="0"/>
              <a:pPr/>
              <a:t>10/3/2096</a:t>
            </a:fld>
            <a:endParaRPr lang="en-US"/>
          </a:p>
        </p:txBody>
      </p:sp>
      <p:sp>
        <p:nvSpPr>
          <p:cNvPr id="4" name="Slide Image Placeholder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D1D98D42-90F3-4660-B603-290C63FF57A0}" type="slidenum">
              <a:rPr lang="en-US" smtClean="0"/>
              <a:pPr/>
              <a:t>‹#›</a:t>
            </a:fld>
            <a:endParaRPr lang="en-US"/>
          </a:p>
        </p:txBody>
      </p:sp>
    </p:spTree>
    <p:extLst>
      <p:ext uri="{BB962C8B-B14F-4D97-AF65-F5344CB8AC3E}">
        <p14:creationId xmlns:p14="http://schemas.microsoft.com/office/powerpoint/2010/main" val="4137434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D98D42-90F3-4660-B603-290C63FF57A0}" type="slidenum">
              <a:rPr lang="en-US" smtClean="0"/>
              <a:pPr/>
              <a:t>1</a:t>
            </a:fld>
            <a:endParaRPr lang="en-US" dirty="0"/>
          </a:p>
        </p:txBody>
      </p:sp>
    </p:spTree>
    <p:extLst>
      <p:ext uri="{BB962C8B-B14F-4D97-AF65-F5344CB8AC3E}">
        <p14:creationId xmlns:p14="http://schemas.microsoft.com/office/powerpoint/2010/main" val="3693423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D98D42-90F3-4660-B603-290C63FF57A0}" type="slidenum">
              <a:rPr lang="en-US" smtClean="0"/>
              <a:pPr/>
              <a:t>6</a:t>
            </a:fld>
            <a:endParaRPr lang="en-US"/>
          </a:p>
        </p:txBody>
      </p:sp>
    </p:spTree>
    <p:extLst>
      <p:ext uri="{BB962C8B-B14F-4D97-AF65-F5344CB8AC3E}">
        <p14:creationId xmlns:p14="http://schemas.microsoft.com/office/powerpoint/2010/main" val="1341921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D98D42-90F3-4660-B603-290C63FF57A0}" type="slidenum">
              <a:rPr lang="en-US" smtClean="0"/>
              <a:pPr/>
              <a:t>14</a:t>
            </a:fld>
            <a:endParaRPr lang="en-US"/>
          </a:p>
        </p:txBody>
      </p:sp>
    </p:spTree>
    <p:extLst>
      <p:ext uri="{BB962C8B-B14F-4D97-AF65-F5344CB8AC3E}">
        <p14:creationId xmlns:p14="http://schemas.microsoft.com/office/powerpoint/2010/main" val="232092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10/3/2096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10/3/2096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10/3/2096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10/3/2096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10/3/2096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10/3/2096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10/3/2096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10/3/2096</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10/3/2096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10/3/2096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10/3/2096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10/3/2096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886200"/>
            <a:ext cx="7848600" cy="1295400"/>
          </a:xfrm>
        </p:spPr>
        <p:txBody>
          <a:bodyPr numCol="1">
            <a:noAutofit/>
          </a:bodyPr>
          <a:lstStyle/>
          <a:p>
            <a:pPr algn="ctr"/>
            <a:r>
              <a:rPr sz="1200" cap="none" smtClean="0">
                <a:ln>
                  <a:noFill/>
                </a:ln>
                <a:solidFill>
                  <a:srgbClr val="0000CC"/>
                </a:solidFill>
                <a:effectLst/>
                <a:latin typeface="Calibri" pitchFamily="34" charset="0"/>
                <a:cs typeface="Calibri" pitchFamily="34" charset="0"/>
              </a:rPr>
              <a:t>Mrs.A.Mangayarkarasi				Dr.R.Sarangapani </a:t>
            </a:r>
            <a:br>
              <a:rPr sz="1200" cap="none" smtClean="0">
                <a:ln>
                  <a:noFill/>
                </a:ln>
                <a:solidFill>
                  <a:srgbClr val="0000CC"/>
                </a:solidFill>
                <a:effectLst/>
                <a:latin typeface="Calibri" pitchFamily="34" charset="0"/>
                <a:cs typeface="Calibri" pitchFamily="34" charset="0"/>
              </a:rPr>
            </a:br>
            <a:r>
              <a:rPr sz="1200" cap="none" smtClean="0">
                <a:ln>
                  <a:noFill/>
                </a:ln>
                <a:solidFill>
                  <a:srgbClr val="0000CC"/>
                </a:solidFill>
                <a:effectLst/>
                <a:latin typeface="Calibri" pitchFamily="34" charset="0"/>
                <a:cs typeface="Calibri" pitchFamily="34" charset="0"/>
              </a:rPr>
              <a:t>Research Scholar				Professor &amp; Head </a:t>
            </a:r>
            <a:br>
              <a:rPr sz="1200" cap="none" smtClean="0">
                <a:ln>
                  <a:noFill/>
                </a:ln>
                <a:solidFill>
                  <a:srgbClr val="0000CC"/>
                </a:solidFill>
                <a:effectLst/>
                <a:latin typeface="Calibri" pitchFamily="34" charset="0"/>
                <a:cs typeface="Calibri" pitchFamily="34" charset="0"/>
              </a:rPr>
            </a:br>
            <a:r>
              <a:rPr sz="1200" cap="none" smtClean="0">
                <a:ln>
                  <a:noFill/>
                </a:ln>
                <a:solidFill>
                  <a:srgbClr val="0000CC"/>
                </a:solidFill>
                <a:effectLst/>
                <a:latin typeface="Calibri" pitchFamily="34" charset="0"/>
                <a:cs typeface="Calibri" pitchFamily="34" charset="0"/>
              </a:rPr>
              <a:t>Department of Library and Information Science		Department of Library and Information Science </a:t>
            </a:r>
            <a:br>
              <a:rPr sz="1200" cap="none" smtClean="0">
                <a:ln>
                  <a:noFill/>
                </a:ln>
                <a:solidFill>
                  <a:srgbClr val="0000CC"/>
                </a:solidFill>
                <a:effectLst/>
                <a:latin typeface="Calibri" pitchFamily="34" charset="0"/>
                <a:cs typeface="Calibri" pitchFamily="34" charset="0"/>
              </a:rPr>
            </a:br>
            <a:r>
              <a:rPr sz="1200" cap="none" smtClean="0">
                <a:ln>
                  <a:noFill/>
                </a:ln>
                <a:solidFill>
                  <a:srgbClr val="0000CC"/>
                </a:solidFill>
                <a:effectLst/>
                <a:latin typeface="Calibri" pitchFamily="34" charset="0"/>
                <a:cs typeface="Calibri" pitchFamily="34" charset="0"/>
              </a:rPr>
              <a:t>Bharathiar University				Bharathiar University </a:t>
            </a:r>
            <a:br>
              <a:rPr sz="1200" cap="none" smtClean="0">
                <a:ln>
                  <a:noFill/>
                </a:ln>
                <a:solidFill>
                  <a:srgbClr val="0000CC"/>
                </a:solidFill>
                <a:effectLst/>
                <a:latin typeface="Calibri" pitchFamily="34" charset="0"/>
                <a:cs typeface="Calibri" pitchFamily="34" charset="0"/>
              </a:rPr>
            </a:br>
            <a:r>
              <a:rPr sz="1200" cap="none" smtClean="0">
                <a:ln>
                  <a:noFill/>
                </a:ln>
                <a:solidFill>
                  <a:srgbClr val="0000CC"/>
                </a:solidFill>
                <a:effectLst/>
                <a:latin typeface="Calibri" pitchFamily="34" charset="0"/>
                <a:cs typeface="Calibri" pitchFamily="34" charset="0"/>
              </a:rPr>
              <a:t>      Coimbatore, Tamil Nadu, India			Coimbatore, Tamil Nadu ,India</a:t>
            </a:r>
            <a:br>
              <a:rPr sz="1200" cap="none" smtClean="0">
                <a:ln>
                  <a:noFill/>
                </a:ln>
                <a:solidFill>
                  <a:srgbClr val="0000CC"/>
                </a:solidFill>
                <a:effectLst/>
                <a:latin typeface="Calibri" pitchFamily="34" charset="0"/>
                <a:cs typeface="Calibri" pitchFamily="34" charset="0"/>
              </a:rPr>
            </a:br>
            <a:r>
              <a:rPr sz="1200" cap="none" smtClean="0">
                <a:ln>
                  <a:noFill/>
                </a:ln>
                <a:solidFill>
                  <a:srgbClr val="0000CC"/>
                </a:solidFill>
                <a:effectLst/>
                <a:latin typeface="Calibri" pitchFamily="34" charset="0"/>
                <a:cs typeface="Calibri" pitchFamily="34" charset="0"/>
              </a:rPr>
              <a:t>mangayj31@gmail.com				rspani1967@gmail.com </a:t>
            </a:r>
            <a:r>
              <a:rPr sz="1200" b="0" cap="none" smtClean="0">
                <a:ln>
                  <a:noFill/>
                </a:ln>
                <a:solidFill>
                  <a:srgbClr val="0000CC"/>
                </a:solidFill>
                <a:effectLst/>
                <a:latin typeface="Calibri" pitchFamily="34" charset="0"/>
                <a:cs typeface="Calibri" pitchFamily="34" charset="0"/>
              </a:rPr>
              <a:t/>
            </a:r>
            <a:br>
              <a:rPr sz="1200" b="0" cap="none" smtClean="0">
                <a:ln>
                  <a:noFill/>
                </a:ln>
                <a:solidFill>
                  <a:srgbClr val="0000CC"/>
                </a:solidFill>
                <a:effectLst/>
                <a:latin typeface="Calibri" pitchFamily="34" charset="0"/>
                <a:cs typeface="Calibri" pitchFamily="34" charset="0"/>
              </a:rPr>
            </a:br>
            <a:r>
              <a:rPr sz="1200" b="0" cap="none" smtClean="0">
                <a:ln>
                  <a:noFill/>
                </a:ln>
                <a:solidFill>
                  <a:schemeClr val="tx1"/>
                </a:solidFill>
                <a:effectLst/>
                <a:latin typeface="Calibri" pitchFamily="34" charset="0"/>
                <a:cs typeface="Calibri" pitchFamily="34" charset="0"/>
              </a:rPr>
              <a:t/>
            </a:r>
            <a:br>
              <a:rPr sz="1200" b="0" cap="none" smtClean="0">
                <a:ln>
                  <a:noFill/>
                </a:ln>
                <a:solidFill>
                  <a:schemeClr val="tx1"/>
                </a:solidFill>
                <a:effectLst/>
                <a:latin typeface="Calibri" pitchFamily="34" charset="0"/>
                <a:cs typeface="Calibri" pitchFamily="34" charset="0"/>
              </a:rPr>
            </a:br>
            <a:r>
              <a:rPr sz="1200" b="0" cap="none" smtClean="0">
                <a:ln>
                  <a:noFill/>
                </a:ln>
                <a:solidFill>
                  <a:schemeClr val="tx1"/>
                </a:solidFill>
                <a:effectLst/>
                <a:latin typeface="Calibri" pitchFamily="34" charset="0"/>
                <a:cs typeface="Calibri" pitchFamily="34" charset="0"/>
              </a:rPr>
              <a:t/>
            </a:r>
            <a:br>
              <a:rPr sz="1200" b="0" cap="none" smtClean="0">
                <a:ln>
                  <a:noFill/>
                </a:ln>
                <a:solidFill>
                  <a:schemeClr val="tx1"/>
                </a:solidFill>
                <a:effectLst/>
                <a:latin typeface="Calibri" pitchFamily="34" charset="0"/>
                <a:cs typeface="Calibri" pitchFamily="34" charset="0"/>
              </a:rPr>
            </a:br>
            <a:r>
              <a:rPr sz="1200" b="0" cap="none" smtClean="0">
                <a:ln>
                  <a:noFill/>
                </a:ln>
                <a:solidFill>
                  <a:schemeClr val="tx1"/>
                </a:solidFill>
                <a:effectLst/>
                <a:latin typeface="Calibri" pitchFamily="34" charset="0"/>
                <a:cs typeface="Calibri" pitchFamily="34" charset="0"/>
              </a:rPr>
              <a:t/>
            </a:r>
            <a:br>
              <a:rPr sz="1200" b="0" cap="none" smtClean="0">
                <a:ln>
                  <a:noFill/>
                </a:ln>
                <a:solidFill>
                  <a:schemeClr val="tx1"/>
                </a:solidFill>
                <a:effectLst/>
                <a:latin typeface="Calibri" pitchFamily="34" charset="0"/>
                <a:cs typeface="Calibri" pitchFamily="34" charset="0"/>
              </a:rPr>
            </a:br>
            <a:r>
              <a:rPr sz="1200" b="0" cap="none" smtClean="0">
                <a:ln>
                  <a:noFill/>
                </a:ln>
                <a:solidFill>
                  <a:schemeClr val="tx1"/>
                </a:solidFill>
                <a:effectLst/>
                <a:latin typeface="Calibri" pitchFamily="34" charset="0"/>
                <a:cs typeface="Calibri" pitchFamily="34" charset="0"/>
              </a:rPr>
              <a:t/>
            </a:r>
            <a:br>
              <a:rPr sz="1200" b="0" cap="none" smtClean="0">
                <a:ln>
                  <a:noFill/>
                </a:ln>
                <a:solidFill>
                  <a:schemeClr val="tx1"/>
                </a:solidFill>
                <a:effectLst/>
                <a:latin typeface="Calibri" pitchFamily="34" charset="0"/>
                <a:cs typeface="Calibri" pitchFamily="34" charset="0"/>
              </a:rPr>
            </a:br>
            <a:r>
              <a:rPr sz="1200" b="0" cap="none" smtClean="0">
                <a:ln>
                  <a:noFill/>
                </a:ln>
                <a:solidFill>
                  <a:schemeClr val="tx1"/>
                </a:solidFill>
                <a:effectLst/>
                <a:latin typeface="Calibri" pitchFamily="34" charset="0"/>
                <a:cs typeface="Calibri" pitchFamily="34" charset="0"/>
              </a:rPr>
              <a:t/>
            </a:r>
            <a:br>
              <a:rPr sz="1200" b="0" cap="none" smtClean="0">
                <a:ln>
                  <a:noFill/>
                </a:ln>
                <a:solidFill>
                  <a:schemeClr val="tx1"/>
                </a:solidFill>
                <a:effectLst/>
                <a:latin typeface="Calibri" pitchFamily="34" charset="0"/>
                <a:cs typeface="Calibri" pitchFamily="34" charset="0"/>
              </a:rPr>
            </a:br>
            <a:r>
              <a:rPr sz="1200" b="0" cap="none" smtClean="0">
                <a:ln>
                  <a:noFill/>
                </a:ln>
                <a:solidFill>
                  <a:schemeClr val="tx1"/>
                </a:solidFill>
                <a:effectLst/>
              </a:rPr>
              <a:t/>
            </a:r>
            <a:br>
              <a:rPr sz="1200" b="0" cap="none" smtClean="0">
                <a:ln>
                  <a:noFill/>
                </a:ln>
                <a:solidFill>
                  <a:schemeClr val="tx1"/>
                </a:solidFill>
                <a:effectLst/>
              </a:rPr>
            </a:br>
            <a:endParaRPr lang="en-US" sz="1200" b="0" cap="none" dirty="0">
              <a:ln>
                <a:noFill/>
              </a:ln>
              <a:solidFill>
                <a:schemeClr val="tx1"/>
              </a:solidFill>
              <a:effectLst/>
            </a:endParaRPr>
          </a:p>
        </p:txBody>
      </p:sp>
      <p:sp>
        <p:nvSpPr>
          <p:cNvPr id="3" name="Subtitle 2"/>
          <p:cNvSpPr>
            <a:spLocks noGrp="1"/>
          </p:cNvSpPr>
          <p:nvPr>
            <p:ph type="subTitle" idx="1"/>
          </p:nvPr>
        </p:nvSpPr>
        <p:spPr>
          <a:solidFill>
            <a:srgbClr val="FFC000"/>
          </a:solidFill>
        </p:spPr>
        <p:txBody>
          <a:bodyPr>
            <a:noAutofit/>
          </a:bodyPr>
          <a:lstStyle/>
          <a:p>
            <a:r>
              <a:rPr lang="en-US" sz="4000" b="1" dirty="0" smtClean="0">
                <a:solidFill>
                  <a:srgbClr val="800000"/>
                </a:solidFill>
                <a:latin typeface="Georgia" pitchFamily="18" charset="0"/>
              </a:rPr>
              <a:t>USER’S PERCEPTION AND ATTITUDE ABOUT  E- LEARNING </a:t>
            </a:r>
            <a:endParaRPr lang="en-US" sz="4000" b="1" dirty="0">
              <a:solidFill>
                <a:srgbClr val="800000"/>
              </a:solidFill>
              <a:latin typeface="Georgia" pitchFamily="18" charset="0"/>
            </a:endParaRPr>
          </a:p>
        </p:txBody>
      </p:sp>
      <p:pic>
        <p:nvPicPr>
          <p:cNvPr id="1026" name="Picture 2" descr="C:\Users\LAB-08\Desktop\details for caliber\logo.png"/>
          <p:cNvPicPr>
            <a:picLocks noChangeAspect="1" noChangeArrowheads="1"/>
          </p:cNvPicPr>
          <p:nvPr/>
        </p:nvPicPr>
        <p:blipFill>
          <a:blip r:embed="rId3"/>
          <a:srcRect/>
          <a:stretch>
            <a:fillRect/>
          </a:stretch>
        </p:blipFill>
        <p:spPr bwMode="auto">
          <a:xfrm>
            <a:off x="7696200" y="5943600"/>
            <a:ext cx="1267971" cy="676657"/>
          </a:xfrm>
          <a:prstGeom prst="rect">
            <a:avLst/>
          </a:prstGeom>
          <a:noFill/>
        </p:spPr>
      </p:pic>
      <p:pic>
        <p:nvPicPr>
          <p:cNvPr id="1028" name="Picture 4" descr="Image result for bharathiar university logo"/>
          <p:cNvPicPr>
            <a:picLocks noChangeAspect="1" noChangeArrowheads="1"/>
          </p:cNvPicPr>
          <p:nvPr/>
        </p:nvPicPr>
        <p:blipFill>
          <a:blip r:embed="rId4" cstate="print"/>
          <a:srcRect/>
          <a:stretch>
            <a:fillRect/>
          </a:stretch>
        </p:blipFill>
        <p:spPr bwMode="auto">
          <a:xfrm>
            <a:off x="0" y="0"/>
            <a:ext cx="1066800" cy="1066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467600" cy="762000"/>
          </a:xfrm>
        </p:spPr>
        <p:txBody>
          <a:bodyPr>
            <a:normAutofit fontScale="90000"/>
          </a:bodyPr>
          <a:lstStyle/>
          <a:p>
            <a:r>
              <a:rPr lang="en-US" dirty="0" smtClean="0">
                <a:solidFill>
                  <a:srgbClr val="C00000"/>
                </a:solidFill>
              </a:rPr>
              <a:t>Satisfaction on E- learning</a:t>
            </a:r>
            <a:endParaRPr lang="en-US" dirty="0">
              <a:solidFill>
                <a:srgbClr val="C00000"/>
              </a:solidFill>
            </a:endParaRPr>
          </a:p>
        </p:txBody>
      </p:sp>
      <p:pic>
        <p:nvPicPr>
          <p:cNvPr id="5" name="Picture 2" descr="C:\Users\LAB-08\Desktop\details for caliber\logo.png"/>
          <p:cNvPicPr>
            <a:picLocks noChangeAspect="1" noChangeArrowheads="1"/>
          </p:cNvPicPr>
          <p:nvPr/>
        </p:nvPicPr>
        <p:blipFill>
          <a:blip r:embed="rId2"/>
          <a:srcRect/>
          <a:stretch>
            <a:fillRect/>
          </a:stretch>
        </p:blipFill>
        <p:spPr bwMode="auto">
          <a:xfrm>
            <a:off x="7620000" y="0"/>
            <a:ext cx="1267971" cy="914399"/>
          </a:xfrm>
          <a:prstGeom prst="rect">
            <a:avLst/>
          </a:prstGeom>
          <a:noFill/>
        </p:spPr>
      </p:pic>
      <p:graphicFrame>
        <p:nvGraphicFramePr>
          <p:cNvPr id="6" name="Table 5"/>
          <p:cNvGraphicFramePr>
            <a:graphicFrameLocks noGrp="1"/>
          </p:cNvGraphicFramePr>
          <p:nvPr/>
        </p:nvGraphicFramePr>
        <p:xfrm>
          <a:off x="533405" y="1066799"/>
          <a:ext cx="7924794" cy="5562600"/>
        </p:xfrm>
        <a:graphic>
          <a:graphicData uri="http://schemas.openxmlformats.org/drawingml/2006/table">
            <a:tbl>
              <a:tblPr/>
              <a:tblGrid>
                <a:gridCol w="1779128"/>
                <a:gridCol w="621248"/>
                <a:gridCol w="620504"/>
                <a:gridCol w="620504"/>
                <a:gridCol w="620504"/>
                <a:gridCol w="620504"/>
                <a:gridCol w="620504"/>
                <a:gridCol w="620504"/>
                <a:gridCol w="668008"/>
                <a:gridCol w="668008"/>
                <a:gridCol w="465378"/>
              </a:tblGrid>
              <a:tr h="445008">
                <a:tc row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Particulars </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200" b="1" dirty="0">
                          <a:solidFill>
                            <a:srgbClr val="800000"/>
                          </a:solidFill>
                          <a:latin typeface="Arial Narrow"/>
                          <a:ea typeface="Times New Roman"/>
                          <a:cs typeface="Times New Roman"/>
                        </a:rPr>
                        <a:t>Highly satisfied </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Satisfied</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Somewhat Satisfied </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a:solidFill>
                            <a:srgbClr val="800000"/>
                          </a:solidFill>
                          <a:latin typeface="Arial Narrow"/>
                          <a:ea typeface="Times New Roman"/>
                          <a:cs typeface="Times New Roman"/>
                        </a:rPr>
                        <a:t>Dissatisfied </a:t>
                      </a:r>
                      <a:endParaRPr lang="en-US" sz="120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Not at all</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445008">
                <a:tc vMerge="1">
                  <a:txBody>
                    <a:bodyPr/>
                    <a:lstStyle/>
                    <a:p>
                      <a:endParaRPr lang="en-US"/>
                    </a:p>
                  </a:txBody>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512">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enables me to learn everywhere and any time.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47</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40.48</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63</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64.31</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6</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5.17</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00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I enjoy learning with the help of web technology</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37.06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56.03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6.88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It may empower me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18.10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50.86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25.86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5.17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00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is good reviewing materials</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17.24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56</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48.27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45</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38.79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512">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enables me to keep in touch with new and interesting people.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25.00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45.68</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21.55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7.57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00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is good in presenting new topics</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52.58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34.48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12.93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00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Accuracy information with suitable examples</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12.93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33.62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50.00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3.44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512">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may support and enhance traditional learning</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42.24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53.44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4.31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504">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It will improve study style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37.06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56.03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6.88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00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Learning consumes a lot of time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14.65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80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68.96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13.79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dirty="0" smtClean="0">
                <a:solidFill>
                  <a:srgbClr val="C00000"/>
                </a:solidFill>
              </a:rPr>
              <a:t>Obstacles of e –learning </a:t>
            </a:r>
            <a:endParaRPr lang="en-US" dirty="0">
              <a:solidFill>
                <a:srgbClr val="C00000"/>
              </a:solidFill>
            </a:endParaRPr>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0"/>
            <a:ext cx="1267971" cy="914399"/>
          </a:xfrm>
          <a:prstGeom prst="rect">
            <a:avLst/>
          </a:prstGeom>
          <a:noFill/>
        </p:spPr>
      </p:pic>
      <p:graphicFrame>
        <p:nvGraphicFramePr>
          <p:cNvPr id="5" name="Table 4"/>
          <p:cNvGraphicFramePr>
            <a:graphicFrameLocks noGrp="1"/>
          </p:cNvGraphicFramePr>
          <p:nvPr/>
        </p:nvGraphicFramePr>
        <p:xfrm>
          <a:off x="533403" y="1066800"/>
          <a:ext cx="7086596" cy="5349812"/>
        </p:xfrm>
        <a:graphic>
          <a:graphicData uri="http://schemas.openxmlformats.org/drawingml/2006/table">
            <a:tbl>
              <a:tblPr/>
              <a:tblGrid>
                <a:gridCol w="1600197"/>
                <a:gridCol w="609600"/>
                <a:gridCol w="491567"/>
                <a:gridCol w="651433"/>
                <a:gridCol w="533400"/>
                <a:gridCol w="609600"/>
                <a:gridCol w="533400"/>
                <a:gridCol w="457200"/>
                <a:gridCol w="533400"/>
                <a:gridCol w="533400"/>
                <a:gridCol w="533399"/>
              </a:tblGrid>
              <a:tr h="328613">
                <a:tc row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Particulars </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200" b="1" dirty="0">
                          <a:solidFill>
                            <a:srgbClr val="800000"/>
                          </a:solidFill>
                          <a:latin typeface="Arial Narrow"/>
                          <a:ea typeface="Times New Roman"/>
                          <a:cs typeface="Times New Roman"/>
                        </a:rPr>
                        <a:t>Highly Agree</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Agree</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Somewhat Agree</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Dis agree</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Not at all</a:t>
                      </a:r>
                      <a:endParaRPr lang="en-US" sz="1200" dirty="0">
                        <a:solidFill>
                          <a:srgbClr val="800000"/>
                        </a:solidFill>
                        <a:latin typeface="Calibri"/>
                        <a:ea typeface="Times New Roman"/>
                        <a:cs typeface="Times New Roman"/>
                      </a:endParaRPr>
                    </a:p>
                  </a:txBody>
                  <a:tcPr marL="67318" marR="67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657225">
                <a:tc vMerge="1">
                  <a:txBody>
                    <a:bodyPr/>
                    <a:lstStyle/>
                    <a:p>
                      <a:endParaRPr lang="en-US"/>
                    </a:p>
                  </a:txBody>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Number</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800000"/>
                          </a:solidFill>
                          <a:latin typeface="Arial Narrow"/>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225">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Sometimes may frustrate me.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65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56.03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37.06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6.88</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5838">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Sometimes, I find difficult to manage with all different applications.</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29.31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48.27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22.41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225">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Sometimes, the use of technology confuses me.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20.68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50.86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10.34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13.79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5</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4.31</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225">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Time waste.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25.00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41.37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2068</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1.71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11.20</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225">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Device problem.</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19</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16.37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33</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28.44</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18.10</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14.65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26</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13.79</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7225">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Power package.</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21.55</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10.34</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26</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22.41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2</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1.71</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800000"/>
                          </a:solidFill>
                          <a:latin typeface="Times New Roman"/>
                          <a:ea typeface="Times New Roman"/>
                          <a:cs typeface="Times New Roman"/>
                        </a:rPr>
                        <a:t>47</a:t>
                      </a:r>
                      <a:endParaRPr lang="en-US" sz="120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800000"/>
                          </a:solidFill>
                          <a:latin typeface="Times New Roman"/>
                          <a:ea typeface="Times New Roman"/>
                          <a:cs typeface="Times New Roman"/>
                        </a:rPr>
                        <a:t>40.51</a:t>
                      </a:r>
                      <a:endParaRPr lang="en-US" sz="1200" dirty="0">
                        <a:solidFill>
                          <a:srgbClr val="800000"/>
                        </a:solidFill>
                        <a:latin typeface="Calibri"/>
                        <a:ea typeface="Times New Roman"/>
                        <a:cs typeface="Times New Roman"/>
                      </a:endParaRPr>
                    </a:p>
                  </a:txBody>
                  <a:tcPr marL="67318" marR="6731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smtClean="0">
                <a:solidFill>
                  <a:srgbClr val="C00000"/>
                </a:solidFill>
              </a:rPr>
              <a:t>Findings and Suggestions </a:t>
            </a:r>
            <a:endParaRPr lang="en-US" dirty="0">
              <a:solidFill>
                <a:srgbClr val="C00000"/>
              </a:solidFill>
            </a:endParaRPr>
          </a:p>
        </p:txBody>
      </p:sp>
      <p:sp>
        <p:nvSpPr>
          <p:cNvPr id="3" name="Content Placeholder 2"/>
          <p:cNvSpPr>
            <a:spLocks noGrp="1"/>
          </p:cNvSpPr>
          <p:nvPr>
            <p:ph idx="1"/>
          </p:nvPr>
        </p:nvSpPr>
        <p:spPr>
          <a:xfrm>
            <a:off x="457200" y="1143000"/>
            <a:ext cx="7467600" cy="4983163"/>
          </a:xfrm>
        </p:spPr>
        <p:txBody>
          <a:bodyPr>
            <a:normAutofit fontScale="70000" lnSpcReduction="20000"/>
          </a:bodyPr>
          <a:lstStyle/>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On the basis of the findings of the study following suggestions are recommended to improve the e- learning in the academic activities.</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The results show that 47.9% PhD research scholars are using e- learning on a daily basis, whereas 23% use the e- learning frequently basis.</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Above sixty percentages (57.1%0) of e- learning users are under the age group of 20 – 25, and the above 36 years shows very less.</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The user’s perception and attitude about e – learning, academic activities reflect positively and highly influence the level of satisfaction as compared to traditional learning method.</a:t>
            </a:r>
            <a:endParaRPr lang="en-US" dirty="0">
              <a:solidFill>
                <a:srgbClr val="800000"/>
              </a:solidFill>
              <a:latin typeface="Verdana" pitchFamily="34" charset="0"/>
              <a:ea typeface="Verdana" pitchFamily="34" charset="0"/>
              <a:cs typeface="Verdana" pitchFamily="34" charset="0"/>
            </a:endParaRPr>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0"/>
            <a:ext cx="1267971" cy="91439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Conclusions </a:t>
            </a:r>
            <a:endParaRPr lang="en-US" dirty="0">
              <a:solidFill>
                <a:srgbClr val="C00000"/>
              </a:solidFill>
            </a:endParaRPr>
          </a:p>
        </p:txBody>
      </p:sp>
      <p:sp>
        <p:nvSpPr>
          <p:cNvPr id="3" name="Content Placeholder 2"/>
          <p:cNvSpPr>
            <a:spLocks noGrp="1"/>
          </p:cNvSpPr>
          <p:nvPr>
            <p:ph idx="1"/>
          </p:nvPr>
        </p:nvSpPr>
        <p:spPr>
          <a:xfrm>
            <a:off x="457200" y="1219200"/>
            <a:ext cx="7467600" cy="4906963"/>
          </a:xfrm>
        </p:spPr>
        <p:txBody>
          <a:bodyPr>
            <a:normAutofit fontScale="70000" lnSpcReduction="20000"/>
          </a:bodyPr>
          <a:lstStyle/>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It is evident from the study that empowering e- learning among the user’s perception is </a:t>
            </a:r>
            <a:r>
              <a:rPr lang="en-US" dirty="0" smtClean="0">
                <a:solidFill>
                  <a:srgbClr val="800000"/>
                </a:solidFill>
                <a:latin typeface="Verdana" pitchFamily="34" charset="0"/>
                <a:ea typeface="Verdana" pitchFamily="34" charset="0"/>
                <a:cs typeface="Verdana" pitchFamily="34" charset="0"/>
              </a:rPr>
              <a:t>essential of core competencies to  </a:t>
            </a:r>
            <a:r>
              <a:rPr lang="en-US" dirty="0" smtClean="0">
                <a:solidFill>
                  <a:srgbClr val="800000"/>
                </a:solidFill>
                <a:latin typeface="Verdana" pitchFamily="34" charset="0"/>
                <a:ea typeface="Verdana" pitchFamily="34" charset="0"/>
                <a:cs typeface="Verdana" pitchFamily="34" charset="0"/>
              </a:rPr>
              <a:t>achieving the academic goals of sustainable development and removes the hindering of learning and education growth must be eradicated to initiate the e- learning.</a:t>
            </a: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The </a:t>
            </a:r>
            <a:r>
              <a:rPr lang="en-US" dirty="0" smtClean="0">
                <a:solidFill>
                  <a:srgbClr val="800000"/>
                </a:solidFill>
                <a:latin typeface="Verdana" pitchFamily="34" charset="0"/>
                <a:ea typeface="Verdana" pitchFamily="34" charset="0"/>
                <a:cs typeface="Verdana" pitchFamily="34" charset="0"/>
              </a:rPr>
              <a:t>study reveals that the technological learning leads a part of learning among the users and user’s how effect on the success and growth of learners with their own skill and ability.</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 Thus, it can be concluded that if academicians are properly motivated, educated, and trained sufficiently, learners can attain great opportunities for their academic carrier and they can succeed in their venture.</a:t>
            </a:r>
          </a:p>
          <a:p>
            <a:pPr algn="just"/>
            <a:endParaRPr lang="en-US" dirty="0"/>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0"/>
            <a:ext cx="1267971" cy="914399"/>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LAB-08\Desktop\details for caliber\logo.png"/>
          <p:cNvPicPr>
            <a:picLocks noChangeAspect="1" noChangeArrowheads="1"/>
          </p:cNvPicPr>
          <p:nvPr/>
        </p:nvPicPr>
        <p:blipFill>
          <a:blip r:embed="rId3"/>
          <a:srcRect/>
          <a:stretch>
            <a:fillRect/>
          </a:stretch>
        </p:blipFill>
        <p:spPr bwMode="auto">
          <a:xfrm>
            <a:off x="7620000" y="0"/>
            <a:ext cx="1267971" cy="914399"/>
          </a:xfrm>
          <a:prstGeom prst="rect">
            <a:avLst/>
          </a:prstGeom>
          <a:noFill/>
        </p:spPr>
      </p:pic>
      <p:pic>
        <p:nvPicPr>
          <p:cNvPr id="27650" name="Picture 2" descr="C:\Users\LAB-08\Desktop\13717\Thank-You-So-Much.gif"/>
          <p:cNvPicPr>
            <a:picLocks noGrp="1" noChangeAspect="1" noChangeArrowheads="1" noCrop="1"/>
          </p:cNvPicPr>
          <p:nvPr>
            <p:ph idx="1"/>
          </p:nvPr>
        </p:nvPicPr>
        <p:blipFill>
          <a:blip r:embed="rId4"/>
          <a:srcRect/>
          <a:stretch>
            <a:fillRect/>
          </a:stretch>
        </p:blipFill>
        <p:spPr bwMode="auto">
          <a:xfrm>
            <a:off x="990600" y="1981200"/>
            <a:ext cx="6248399" cy="3505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n-US" dirty="0" smtClean="0">
                <a:solidFill>
                  <a:srgbClr val="C00000"/>
                </a:solidFill>
                <a:latin typeface="Verdana" pitchFamily="34" charset="0"/>
                <a:ea typeface="Verdana" pitchFamily="34" charset="0"/>
                <a:cs typeface="Verdana" pitchFamily="34" charset="0"/>
              </a:rPr>
              <a:t>Introduction</a:t>
            </a:r>
            <a:r>
              <a:rPr lang="en-US" dirty="0" smtClean="0">
                <a:solidFill>
                  <a:srgbClr val="C00000"/>
                </a:solidFill>
              </a:rPr>
              <a:t> </a:t>
            </a:r>
            <a:endParaRPr lang="en-US" dirty="0">
              <a:solidFill>
                <a:srgbClr val="C00000"/>
              </a:solidFill>
            </a:endParaRPr>
          </a:p>
        </p:txBody>
      </p:sp>
      <p:sp>
        <p:nvSpPr>
          <p:cNvPr id="3" name="Content Placeholder 2"/>
          <p:cNvSpPr>
            <a:spLocks noGrp="1"/>
          </p:cNvSpPr>
          <p:nvPr>
            <p:ph idx="1"/>
          </p:nvPr>
        </p:nvSpPr>
        <p:spPr>
          <a:xfrm>
            <a:off x="152400" y="1219200"/>
            <a:ext cx="7391400" cy="4906963"/>
          </a:xfrm>
          <a:noFill/>
        </p:spPr>
        <p:txBody>
          <a:bodyPr>
            <a:normAutofit/>
          </a:bodyPr>
          <a:lstStyle/>
          <a:p>
            <a:pPr lvl="8">
              <a:buNone/>
            </a:pPr>
            <a:r>
              <a:rPr lang="en-US" sz="1800" dirty="0" smtClean="0">
                <a:solidFill>
                  <a:srgbClr val="008000"/>
                </a:solidFill>
              </a:rPr>
              <a:t>   		</a:t>
            </a:r>
            <a:endParaRPr lang="en-US" sz="1800" dirty="0">
              <a:solidFill>
                <a:srgbClr val="008000"/>
              </a:solidFill>
            </a:endParaRPr>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228600"/>
            <a:ext cx="1267971" cy="676657"/>
          </a:xfrm>
          <a:prstGeom prst="rect">
            <a:avLst/>
          </a:prstGeom>
          <a:noFill/>
        </p:spPr>
      </p:pic>
      <p:pic>
        <p:nvPicPr>
          <p:cNvPr id="1026" name="Picture 2" descr="C:\Users\LAB-08\Desktop\details for caliber\images (2).jpg"/>
          <p:cNvPicPr>
            <a:picLocks noChangeAspect="1" noChangeArrowheads="1"/>
          </p:cNvPicPr>
          <p:nvPr/>
        </p:nvPicPr>
        <p:blipFill>
          <a:blip r:embed="rId3"/>
          <a:srcRect/>
          <a:stretch>
            <a:fillRect/>
          </a:stretch>
        </p:blipFill>
        <p:spPr bwMode="auto">
          <a:xfrm>
            <a:off x="8001000" y="5867400"/>
            <a:ext cx="1143000" cy="990600"/>
          </a:xfrm>
          <a:prstGeom prst="rect">
            <a:avLst/>
          </a:prstGeom>
          <a:noFill/>
        </p:spPr>
      </p:pic>
      <p:sp>
        <p:nvSpPr>
          <p:cNvPr id="7" name="Rectangle 6"/>
          <p:cNvSpPr/>
          <p:nvPr/>
        </p:nvSpPr>
        <p:spPr>
          <a:xfrm>
            <a:off x="228600" y="1295400"/>
            <a:ext cx="7315200" cy="4247317"/>
          </a:xfrm>
          <a:prstGeom prst="rect">
            <a:avLst/>
          </a:prstGeom>
        </p:spPr>
        <p:txBody>
          <a:bodyPr wrap="square">
            <a:spAutoFit/>
          </a:bodyPr>
          <a:lstStyle/>
          <a:p>
            <a:pPr algn="just">
              <a:buFont typeface="Wingdings" pitchFamily="2" charset="2"/>
              <a:buChar char="v"/>
            </a:pPr>
            <a:r>
              <a:rPr lang="en-US" dirty="0" smtClean="0">
                <a:solidFill>
                  <a:srgbClr val="800000"/>
                </a:solidFill>
              </a:rPr>
              <a:t> </a:t>
            </a:r>
            <a:r>
              <a:rPr lang="en-US" dirty="0" smtClean="0">
                <a:solidFill>
                  <a:srgbClr val="800000"/>
                </a:solidFill>
                <a:latin typeface="Verdana" pitchFamily="34" charset="0"/>
                <a:ea typeface="Verdana" pitchFamily="34" charset="0"/>
                <a:cs typeface="Verdana" pitchFamily="34" charset="0"/>
              </a:rPr>
              <a:t>In the digital scenario, our lives by changing the way we perceive, engage, and experience the real world around us. The academic activities are moving towards the use of internet and web related technology to develop the coherence, and effectiveness of information to provide the users.</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 e- Learning is too conducive the way of teaching and learning possibilities for sustainable ubiquitous education</a:t>
            </a:r>
          </a:p>
          <a:p>
            <a:pPr algn="just">
              <a:buFont typeface="Wingdings" pitchFamily="2" charset="2"/>
              <a:buChar char="v"/>
            </a:pPr>
            <a:endParaRPr lang="en-US" dirty="0" smtClean="0">
              <a:solidFill>
                <a:srgbClr val="800000"/>
              </a:solidFill>
              <a:latin typeface="Verdana" pitchFamily="34" charset="0"/>
              <a:ea typeface="Verdana" pitchFamily="34" charset="0"/>
              <a:cs typeface="Verdana" pitchFamily="34" charset="0"/>
            </a:endParaRPr>
          </a:p>
          <a:p>
            <a:pPr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 e – Learning is an electronic learning and utilizing web technologies to obtain the sources related to the study material. The activities focused on four aspects of user’s activities and perceptions, communication, and overall e- learning experience</a:t>
            </a:r>
            <a:r>
              <a:rPr lang="en-US" dirty="0" smtClean="0">
                <a:solidFill>
                  <a:srgbClr val="800000"/>
                </a:solidFill>
              </a:rPr>
              <a:t>. </a:t>
            </a:r>
            <a:endParaRPr lang="en-US" dirty="0">
              <a:solidFill>
                <a:srgbClr val="8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solidFill>
                  <a:srgbClr val="C00000"/>
                </a:solidFill>
              </a:rPr>
              <a:t>Purpose of the Study</a:t>
            </a:r>
            <a:endParaRPr lang="en-US" dirty="0">
              <a:solidFill>
                <a:srgbClr val="C00000"/>
              </a:solidFill>
            </a:endParaRPr>
          </a:p>
        </p:txBody>
      </p:sp>
      <p:sp>
        <p:nvSpPr>
          <p:cNvPr id="7" name="Oval 6"/>
          <p:cNvSpPr/>
          <p:nvPr/>
        </p:nvSpPr>
        <p:spPr>
          <a:xfrm>
            <a:off x="609600" y="2133600"/>
            <a:ext cx="2667000" cy="914400"/>
          </a:xfrm>
          <a:prstGeom prst="ellipse">
            <a:avLst/>
          </a:prstGeom>
          <a:solidFill>
            <a:srgbClr val="FFC000"/>
          </a:solidFill>
          <a:ln>
            <a:solidFill>
              <a:srgbClr val="8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smtClean="0"/>
          </a:p>
          <a:p>
            <a:pPr algn="ctr"/>
            <a:endParaRPr lang="en-US" dirty="0"/>
          </a:p>
        </p:txBody>
      </p:sp>
      <p:sp>
        <p:nvSpPr>
          <p:cNvPr id="5" name="Oval 4"/>
          <p:cNvSpPr/>
          <p:nvPr/>
        </p:nvSpPr>
        <p:spPr>
          <a:xfrm>
            <a:off x="685800" y="1143000"/>
            <a:ext cx="2514600" cy="762000"/>
          </a:xfrm>
          <a:prstGeom prst="ellipse">
            <a:avLst/>
          </a:prstGeom>
          <a:solidFill>
            <a:srgbClr val="FFC000"/>
          </a:solidFill>
          <a:ln>
            <a:solidFill>
              <a:srgbClr val="8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smtClean="0"/>
          </a:p>
          <a:p>
            <a:pPr algn="ctr"/>
            <a:endParaRPr lang="en-US" dirty="0"/>
          </a:p>
        </p:txBody>
      </p:sp>
      <p:sp>
        <p:nvSpPr>
          <p:cNvPr id="6" name="Oval 5"/>
          <p:cNvSpPr/>
          <p:nvPr/>
        </p:nvSpPr>
        <p:spPr>
          <a:xfrm flipV="1">
            <a:off x="838200" y="3276600"/>
            <a:ext cx="2438400" cy="914400"/>
          </a:xfrm>
          <a:prstGeom prst="ellipse">
            <a:avLst/>
          </a:prstGeom>
          <a:solidFill>
            <a:srgbClr val="FFC000"/>
          </a:solidFill>
          <a:ln>
            <a:solidFill>
              <a:srgbClr val="8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smtClean="0"/>
          </a:p>
          <a:p>
            <a:pPr algn="ctr"/>
            <a:endParaRPr lang="en-US" dirty="0"/>
          </a:p>
        </p:txBody>
      </p:sp>
      <p:sp>
        <p:nvSpPr>
          <p:cNvPr id="8" name="Oval 7"/>
          <p:cNvSpPr/>
          <p:nvPr/>
        </p:nvSpPr>
        <p:spPr>
          <a:xfrm flipV="1">
            <a:off x="838200" y="4648200"/>
            <a:ext cx="2514600" cy="914400"/>
          </a:xfrm>
          <a:prstGeom prst="ellipse">
            <a:avLst/>
          </a:prstGeom>
          <a:solidFill>
            <a:srgbClr val="FFC000"/>
          </a:solidFill>
          <a:ln>
            <a:solidFill>
              <a:srgbClr val="8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smtClean="0"/>
          </a:p>
          <a:p>
            <a:pPr algn="ctr"/>
            <a:endParaRPr lang="en-US" dirty="0"/>
          </a:p>
        </p:txBody>
      </p:sp>
      <p:sp>
        <p:nvSpPr>
          <p:cNvPr id="11" name="TextBox 10"/>
          <p:cNvSpPr txBox="1"/>
          <p:nvPr/>
        </p:nvSpPr>
        <p:spPr>
          <a:xfrm>
            <a:off x="1295400" y="1219200"/>
            <a:ext cx="1752600" cy="369332"/>
          </a:xfrm>
          <a:prstGeom prst="rect">
            <a:avLst/>
          </a:prstGeom>
          <a:noFill/>
        </p:spPr>
        <p:txBody>
          <a:bodyPr wrap="square" rtlCol="0">
            <a:spAutoFit/>
          </a:bodyPr>
          <a:lstStyle/>
          <a:p>
            <a:r>
              <a:rPr lang="en-US" dirty="0" smtClean="0">
                <a:solidFill>
                  <a:srgbClr val="0000CC"/>
                </a:solidFill>
              </a:rPr>
              <a:t>Perception</a:t>
            </a:r>
            <a:endParaRPr lang="en-US" dirty="0">
              <a:solidFill>
                <a:srgbClr val="0000CC"/>
              </a:solidFill>
            </a:endParaRPr>
          </a:p>
        </p:txBody>
      </p:sp>
      <p:sp>
        <p:nvSpPr>
          <p:cNvPr id="14" name="TextBox 13"/>
          <p:cNvSpPr txBox="1"/>
          <p:nvPr/>
        </p:nvSpPr>
        <p:spPr>
          <a:xfrm>
            <a:off x="1219200" y="2297668"/>
            <a:ext cx="1828800" cy="369332"/>
          </a:xfrm>
          <a:prstGeom prst="rect">
            <a:avLst/>
          </a:prstGeom>
          <a:noFill/>
        </p:spPr>
        <p:txBody>
          <a:bodyPr wrap="square" rtlCol="0">
            <a:spAutoFit/>
          </a:bodyPr>
          <a:lstStyle/>
          <a:p>
            <a:pPr algn="ctr"/>
            <a:r>
              <a:rPr lang="en-US" dirty="0" smtClean="0">
                <a:solidFill>
                  <a:srgbClr val="0000CC"/>
                </a:solidFill>
              </a:rPr>
              <a:t>Consciousness</a:t>
            </a:r>
            <a:endParaRPr lang="en-US" dirty="0">
              <a:solidFill>
                <a:srgbClr val="0000CC"/>
              </a:solidFill>
            </a:endParaRPr>
          </a:p>
        </p:txBody>
      </p:sp>
      <p:sp>
        <p:nvSpPr>
          <p:cNvPr id="15" name="TextBox 14"/>
          <p:cNvSpPr txBox="1"/>
          <p:nvPr/>
        </p:nvSpPr>
        <p:spPr>
          <a:xfrm>
            <a:off x="1219200" y="3505200"/>
            <a:ext cx="1905000" cy="369332"/>
          </a:xfrm>
          <a:prstGeom prst="rect">
            <a:avLst/>
          </a:prstGeom>
          <a:noFill/>
        </p:spPr>
        <p:txBody>
          <a:bodyPr wrap="square" rtlCol="0">
            <a:spAutoFit/>
          </a:bodyPr>
          <a:lstStyle/>
          <a:p>
            <a:pPr algn="ctr"/>
            <a:r>
              <a:rPr lang="en-US" dirty="0" smtClean="0">
                <a:solidFill>
                  <a:srgbClr val="0000CC"/>
                </a:solidFill>
              </a:rPr>
              <a:t>Satisfaction</a:t>
            </a:r>
            <a:endParaRPr lang="en-US" dirty="0">
              <a:solidFill>
                <a:srgbClr val="0000CC"/>
              </a:solidFill>
            </a:endParaRPr>
          </a:p>
        </p:txBody>
      </p:sp>
      <p:sp>
        <p:nvSpPr>
          <p:cNvPr id="16" name="TextBox 15"/>
          <p:cNvSpPr txBox="1"/>
          <p:nvPr/>
        </p:nvSpPr>
        <p:spPr>
          <a:xfrm>
            <a:off x="1066800" y="4800600"/>
            <a:ext cx="2362200" cy="369332"/>
          </a:xfrm>
          <a:prstGeom prst="rect">
            <a:avLst/>
          </a:prstGeom>
          <a:noFill/>
        </p:spPr>
        <p:txBody>
          <a:bodyPr wrap="square" rtlCol="0">
            <a:spAutoFit/>
          </a:bodyPr>
          <a:lstStyle/>
          <a:p>
            <a:pPr algn="ctr"/>
            <a:r>
              <a:rPr lang="en-US" dirty="0" smtClean="0">
                <a:solidFill>
                  <a:srgbClr val="0000CC"/>
                </a:solidFill>
              </a:rPr>
              <a:t>Obstacles </a:t>
            </a:r>
            <a:endParaRPr lang="en-US" dirty="0">
              <a:solidFill>
                <a:srgbClr val="0000CC"/>
              </a:solidFill>
            </a:endParaRPr>
          </a:p>
        </p:txBody>
      </p:sp>
      <p:sp>
        <p:nvSpPr>
          <p:cNvPr id="18" name="Oval 17"/>
          <p:cNvSpPr/>
          <p:nvPr/>
        </p:nvSpPr>
        <p:spPr>
          <a:xfrm>
            <a:off x="4038600" y="2895600"/>
            <a:ext cx="2514600" cy="762000"/>
          </a:xfrm>
          <a:prstGeom prst="ellipse">
            <a:avLst/>
          </a:prstGeom>
          <a:solidFill>
            <a:srgbClr val="FFC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CC"/>
                </a:solidFill>
              </a:rPr>
              <a:t>E – Learning </a:t>
            </a:r>
            <a:endParaRPr lang="en-US" dirty="0">
              <a:solidFill>
                <a:srgbClr val="0000CC"/>
              </a:solidFill>
            </a:endParaRPr>
          </a:p>
        </p:txBody>
      </p:sp>
      <p:cxnSp>
        <p:nvCxnSpPr>
          <p:cNvPr id="20" name="Straight Arrow Connector 19"/>
          <p:cNvCxnSpPr>
            <a:endCxn id="18" idx="1"/>
          </p:cNvCxnSpPr>
          <p:nvPr/>
        </p:nvCxnSpPr>
        <p:spPr>
          <a:xfrm>
            <a:off x="3124200" y="1752600"/>
            <a:ext cx="1282655" cy="1254592"/>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8" idx="2"/>
          </p:cNvCxnSpPr>
          <p:nvPr/>
        </p:nvCxnSpPr>
        <p:spPr>
          <a:xfrm>
            <a:off x="3048000" y="2895600"/>
            <a:ext cx="990600" cy="381000"/>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6" idx="6"/>
          </p:cNvCxnSpPr>
          <p:nvPr/>
        </p:nvCxnSpPr>
        <p:spPr>
          <a:xfrm flipV="1">
            <a:off x="3276600" y="3505200"/>
            <a:ext cx="914400" cy="228600"/>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6" idx="3"/>
          </p:cNvCxnSpPr>
          <p:nvPr/>
        </p:nvCxnSpPr>
        <p:spPr>
          <a:xfrm flipV="1">
            <a:off x="3429000" y="3733800"/>
            <a:ext cx="1600200" cy="1251466"/>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162800" y="2895600"/>
            <a:ext cx="1295400" cy="685800"/>
          </a:xfrm>
          <a:prstGeom prst="rect">
            <a:avLst/>
          </a:prstGeom>
          <a:solidFill>
            <a:srgbClr val="FFC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00CC"/>
                </a:solidFill>
              </a:rPr>
              <a:t>Learners</a:t>
            </a:r>
            <a:endParaRPr lang="en-US" dirty="0">
              <a:solidFill>
                <a:srgbClr val="0000CC"/>
              </a:solidFill>
            </a:endParaRPr>
          </a:p>
        </p:txBody>
      </p:sp>
      <p:cxnSp>
        <p:nvCxnSpPr>
          <p:cNvPr id="32" name="Straight Arrow Connector 31"/>
          <p:cNvCxnSpPr>
            <a:endCxn id="30" idx="1"/>
          </p:cNvCxnSpPr>
          <p:nvPr/>
        </p:nvCxnSpPr>
        <p:spPr>
          <a:xfrm flipV="1">
            <a:off x="6477000" y="3238500"/>
            <a:ext cx="685800" cy="38100"/>
          </a:xfrm>
          <a:prstGeom prst="straightConnector1">
            <a:avLst/>
          </a:prstGeom>
          <a:ln>
            <a:solidFill>
              <a:srgbClr val="8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solidFill>
                  <a:srgbClr val="C00000"/>
                </a:solidFill>
              </a:rPr>
              <a:t>Objectives</a:t>
            </a:r>
            <a:endParaRPr lang="en-US" dirty="0">
              <a:solidFill>
                <a:srgbClr val="C00000"/>
              </a:solidFill>
            </a:endParaRPr>
          </a:p>
        </p:txBody>
      </p:sp>
      <p:sp>
        <p:nvSpPr>
          <p:cNvPr id="3" name="Content Placeholder 2"/>
          <p:cNvSpPr>
            <a:spLocks noGrp="1"/>
          </p:cNvSpPr>
          <p:nvPr>
            <p:ph idx="1"/>
          </p:nvPr>
        </p:nvSpPr>
        <p:spPr>
          <a:xfrm>
            <a:off x="457200" y="1295400"/>
            <a:ext cx="7467600" cy="4830763"/>
          </a:xfrm>
        </p:spPr>
        <p:txBody>
          <a:bodyPr>
            <a:normAutofit fontScale="92500" lnSpcReduction="20000"/>
          </a:bodyPr>
          <a:lstStyle/>
          <a:p>
            <a:pPr lvl="0"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To examine the user’s self perception level to using e – learning in an academic activity.</a:t>
            </a:r>
          </a:p>
          <a:p>
            <a:pPr lvl="0"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To measure the efficiency and effectiveness of the e – learning content.</a:t>
            </a:r>
          </a:p>
          <a:p>
            <a:pPr lvl="0"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To analyze the level of satisfaction towards e- learning.</a:t>
            </a:r>
          </a:p>
          <a:p>
            <a:pPr lvl="0"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To study the impact of e- learning among the users.</a:t>
            </a:r>
          </a:p>
          <a:p>
            <a:pPr lvl="0" algn="just">
              <a:buFont typeface="Wingdings" pitchFamily="2" charset="2"/>
              <a:buChar char="v"/>
            </a:pPr>
            <a:r>
              <a:rPr lang="en-US" dirty="0" smtClean="0">
                <a:solidFill>
                  <a:srgbClr val="800000"/>
                </a:solidFill>
                <a:latin typeface="Verdana" pitchFamily="34" charset="0"/>
                <a:ea typeface="Verdana" pitchFamily="34" charset="0"/>
                <a:cs typeface="Verdana" pitchFamily="34" charset="0"/>
              </a:rPr>
              <a:t>To find out the obstacles while using e- learning.</a:t>
            </a:r>
          </a:p>
          <a:p>
            <a:endParaRPr lang="en-US" dirty="0"/>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0"/>
            <a:ext cx="1267971" cy="90525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Methodology</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algn="just">
              <a:buFont typeface="Wingdings" pitchFamily="2" charset="2"/>
              <a:buChar char="v"/>
            </a:pPr>
            <a:r>
              <a:rPr lang="en-US" sz="4000" dirty="0" smtClean="0">
                <a:solidFill>
                  <a:srgbClr val="800000"/>
                </a:solidFill>
                <a:latin typeface="Verdana" pitchFamily="34" charset="0"/>
                <a:ea typeface="Verdana" pitchFamily="34" charset="0"/>
                <a:cs typeface="Verdana" pitchFamily="34" charset="0"/>
              </a:rPr>
              <a:t>The present study analyzes the user’s perception and attitude about e- learning and level of satisfaction using e- learning in the academic activities</a:t>
            </a:r>
            <a:r>
              <a:rPr lang="en-US" sz="4000" b="1" dirty="0" smtClean="0">
                <a:solidFill>
                  <a:srgbClr val="800000"/>
                </a:solidFill>
                <a:latin typeface="Verdana" pitchFamily="34" charset="0"/>
                <a:ea typeface="Verdana" pitchFamily="34" charset="0"/>
                <a:cs typeface="Verdana" pitchFamily="34" charset="0"/>
              </a:rPr>
              <a:t>. </a:t>
            </a:r>
            <a:r>
              <a:rPr lang="en-US" sz="4000" dirty="0" smtClean="0">
                <a:solidFill>
                  <a:srgbClr val="800000"/>
                </a:solidFill>
                <a:latin typeface="Verdana" pitchFamily="34" charset="0"/>
                <a:ea typeface="Verdana" pitchFamily="34" charset="0"/>
                <a:cs typeface="Verdana" pitchFamily="34" charset="0"/>
              </a:rPr>
              <a:t>Hence the study is descriptive in nature. A survey was conducted  among  116 respondents, including PG students, M.Phil, and PhD research scholars were taken from the various departments in  Bharathiar University, Coimbatore. The questionnaire included demographic, introductory, and main questions    through simple random technique method. Primary data were collected with the help of a structured questionnaire and thus collected data were analyzed using simple percentage analysis.</a:t>
            </a:r>
          </a:p>
          <a:p>
            <a:endParaRPr lang="en-US" dirty="0">
              <a:latin typeface="Verdana" pitchFamily="34" charset="0"/>
              <a:ea typeface="Verdana" pitchFamily="34" charset="0"/>
              <a:cs typeface="Verdana" pitchFamily="34" charset="0"/>
            </a:endParaRPr>
          </a:p>
        </p:txBody>
      </p:sp>
      <p:pic>
        <p:nvPicPr>
          <p:cNvPr id="4" name="Picture 2" descr="C:\Users\LAB-08\Desktop\details for caliber\logo.png"/>
          <p:cNvPicPr>
            <a:picLocks noChangeAspect="1" noChangeArrowheads="1"/>
          </p:cNvPicPr>
          <p:nvPr/>
        </p:nvPicPr>
        <p:blipFill>
          <a:blip r:embed="rId2"/>
          <a:srcRect/>
          <a:stretch>
            <a:fillRect/>
          </a:stretch>
        </p:blipFill>
        <p:spPr bwMode="auto">
          <a:xfrm>
            <a:off x="7620000" y="228600"/>
            <a:ext cx="1267971" cy="67665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smtClean="0">
                <a:solidFill>
                  <a:srgbClr val="C00000"/>
                </a:solidFill>
              </a:rPr>
              <a:t>Profile of the Respondent </a:t>
            </a:r>
            <a:endParaRPr lang="en-US" dirty="0">
              <a:solidFill>
                <a:srgbClr val="C00000"/>
              </a:solidFill>
            </a:endParaRPr>
          </a:p>
        </p:txBody>
      </p:sp>
      <p:graphicFrame>
        <p:nvGraphicFramePr>
          <p:cNvPr id="6" name="Chart 5"/>
          <p:cNvGraphicFramePr/>
          <p:nvPr/>
        </p:nvGraphicFramePr>
        <p:xfrm>
          <a:off x="457200" y="1219200"/>
          <a:ext cx="3810000"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352800" y="2362200"/>
          <a:ext cx="4572000" cy="3352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Population of the study</a:t>
            </a: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C:\Users\LAB-08\Desktop\details for caliber\logo.png"/>
          <p:cNvPicPr>
            <a:picLocks noChangeAspect="1" noChangeArrowheads="1"/>
          </p:cNvPicPr>
          <p:nvPr/>
        </p:nvPicPr>
        <p:blipFill>
          <a:blip r:embed="rId3"/>
          <a:srcRect/>
          <a:stretch>
            <a:fillRect/>
          </a:stretch>
        </p:blipFill>
        <p:spPr bwMode="auto">
          <a:xfrm>
            <a:off x="7620000" y="228600"/>
            <a:ext cx="1267971" cy="676657"/>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C00000"/>
                </a:solidFill>
              </a:rPr>
              <a:t>Frequency usage </a:t>
            </a:r>
            <a:endParaRPr lang="en-US"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C:\Users\LAB-08\Desktop\details for caliber\logo.png"/>
          <p:cNvPicPr>
            <a:picLocks noChangeAspect="1" noChangeArrowheads="1"/>
          </p:cNvPicPr>
          <p:nvPr/>
        </p:nvPicPr>
        <p:blipFill>
          <a:blip r:embed="rId3"/>
          <a:srcRect/>
          <a:stretch>
            <a:fillRect/>
          </a:stretch>
        </p:blipFill>
        <p:spPr bwMode="auto">
          <a:xfrm>
            <a:off x="7620000" y="228600"/>
            <a:ext cx="1267971" cy="67665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467600" cy="792162"/>
          </a:xfrm>
        </p:spPr>
        <p:txBody>
          <a:bodyPr>
            <a:normAutofit fontScale="90000"/>
          </a:bodyPr>
          <a:lstStyle/>
          <a:p>
            <a:r>
              <a:rPr lang="en-US" dirty="0" smtClean="0">
                <a:solidFill>
                  <a:srgbClr val="C00000"/>
                </a:solidFill>
              </a:rPr>
              <a:t>Perceptions and Attitude </a:t>
            </a:r>
            <a:endParaRPr lang="en-US" dirty="0">
              <a:solidFill>
                <a:srgbClr val="C00000"/>
              </a:solidFill>
            </a:endParaRPr>
          </a:p>
        </p:txBody>
      </p:sp>
      <p:graphicFrame>
        <p:nvGraphicFramePr>
          <p:cNvPr id="4" name="Table 3"/>
          <p:cNvGraphicFramePr>
            <a:graphicFrameLocks noGrp="1"/>
          </p:cNvGraphicFramePr>
          <p:nvPr/>
        </p:nvGraphicFramePr>
        <p:xfrm>
          <a:off x="152402" y="838200"/>
          <a:ext cx="8839199" cy="5738419"/>
        </p:xfrm>
        <a:graphic>
          <a:graphicData uri="http://schemas.openxmlformats.org/drawingml/2006/table">
            <a:tbl>
              <a:tblPr/>
              <a:tblGrid>
                <a:gridCol w="1992743"/>
                <a:gridCol w="695839"/>
                <a:gridCol w="695007"/>
                <a:gridCol w="695007"/>
                <a:gridCol w="521255"/>
                <a:gridCol w="831651"/>
                <a:gridCol w="695007"/>
                <a:gridCol w="695007"/>
                <a:gridCol w="748214"/>
                <a:gridCol w="748214"/>
                <a:gridCol w="521255"/>
              </a:tblGrid>
              <a:tr h="161771">
                <a:tc rowSpan="2">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Particulars </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050" b="1" dirty="0">
                          <a:solidFill>
                            <a:srgbClr val="800000"/>
                          </a:solidFill>
                          <a:latin typeface="Arial Narrow"/>
                          <a:ea typeface="Times New Roman"/>
                          <a:cs typeface="Times New Roman"/>
                        </a:rPr>
                        <a:t>Highly Agree</a:t>
                      </a:r>
                      <a:endParaRPr lang="en-US" sz="105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050" b="1" dirty="0">
                          <a:solidFill>
                            <a:srgbClr val="800000"/>
                          </a:solidFill>
                          <a:latin typeface="Arial Narrow"/>
                          <a:ea typeface="Times New Roman"/>
                          <a:cs typeface="Times New Roman"/>
                        </a:rPr>
                        <a:t>Agree</a:t>
                      </a:r>
                      <a:endParaRPr lang="en-US" sz="105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050" b="1" dirty="0">
                          <a:solidFill>
                            <a:srgbClr val="800000"/>
                          </a:solidFill>
                          <a:latin typeface="Arial Narrow"/>
                          <a:ea typeface="Times New Roman"/>
                          <a:cs typeface="Times New Roman"/>
                        </a:rPr>
                        <a:t>Somewhat Agree</a:t>
                      </a:r>
                      <a:endParaRPr lang="en-US" sz="105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050" b="1" dirty="0">
                          <a:solidFill>
                            <a:srgbClr val="800000"/>
                          </a:solidFill>
                          <a:latin typeface="Arial Narrow"/>
                          <a:ea typeface="Times New Roman"/>
                          <a:cs typeface="Times New Roman"/>
                        </a:rPr>
                        <a:t>Dis Agree</a:t>
                      </a:r>
                      <a:endParaRPr lang="en-US" sz="105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lnSpc>
                          <a:spcPct val="115000"/>
                        </a:lnSpc>
                        <a:spcBef>
                          <a:spcPts val="0"/>
                        </a:spcBef>
                        <a:spcAft>
                          <a:spcPts val="0"/>
                        </a:spcAft>
                      </a:pPr>
                      <a:r>
                        <a:rPr lang="en-US" sz="1050" b="1" dirty="0">
                          <a:solidFill>
                            <a:srgbClr val="800000"/>
                          </a:solidFill>
                          <a:latin typeface="Arial Narrow"/>
                          <a:ea typeface="Times New Roman"/>
                          <a:cs typeface="Times New Roman"/>
                        </a:rPr>
                        <a:t>Not at all</a:t>
                      </a:r>
                      <a:endParaRPr lang="en-US" sz="105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15228">
                <a:tc vMerge="1">
                  <a:txBody>
                    <a:bodyPr/>
                    <a:lstStyle/>
                    <a:p>
                      <a:endParaRPr lang="en-US"/>
                    </a:p>
                  </a:txBody>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Number</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Number</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Number</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Number</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Number</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192">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feel every subject is interesting the moment you begin learning it</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30.17</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41</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35.34</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22.41</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14</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12.06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456">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find that most of the learning subjects are interesting and I am ready to devote a lot of time.</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25.00</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61</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52.58</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21.55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0.86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842">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learn things by heart, even if do not understand them.</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17</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14.65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80</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68.96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13.79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2.58</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842">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compare the leaning process to listening to a good concert.</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37.06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65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56.03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8</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6.89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192">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usually limit my learning process to listening to a good concert.</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21</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18.10</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50.86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30</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25.86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5.17</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725">
                <a:tc>
                  <a:txBody>
                    <a:bodyPr/>
                    <a:lstStyle/>
                    <a:p>
                      <a:pPr marL="0" marR="0">
                        <a:lnSpc>
                          <a:spcPct val="115000"/>
                        </a:lnSpc>
                        <a:spcBef>
                          <a:spcPts val="0"/>
                        </a:spcBef>
                        <a:spcAft>
                          <a:spcPts val="0"/>
                        </a:spcAft>
                      </a:pPr>
                      <a:r>
                        <a:rPr lang="en-US" sz="1100" dirty="0">
                          <a:solidFill>
                            <a:srgbClr val="800000"/>
                          </a:solidFill>
                          <a:latin typeface="Times New Roman"/>
                          <a:ea typeface="Times New Roman"/>
                          <a:cs typeface="Times New Roman"/>
                        </a:rPr>
                        <a:t>I usually limit my learning process to certain items, which are going to appear in the final test.</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12.93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42.24</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32</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27.58</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13.79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3.44</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842">
                <a:tc>
                  <a:txBody>
                    <a:bodyPr/>
                    <a:lstStyle/>
                    <a:p>
                      <a:pPr marL="0" marR="0">
                        <a:lnSpc>
                          <a:spcPct val="115000"/>
                        </a:lnSpc>
                        <a:spcBef>
                          <a:spcPts val="0"/>
                        </a:spcBef>
                        <a:spcAft>
                          <a:spcPts val="0"/>
                        </a:spcAft>
                      </a:pPr>
                      <a:r>
                        <a:rPr lang="fr-FR" sz="1100" dirty="0">
                          <a:solidFill>
                            <a:srgbClr val="800000"/>
                          </a:solidFill>
                          <a:latin typeface="Times New Roman"/>
                          <a:ea typeface="Times New Roman"/>
                          <a:cs typeface="Times New Roman"/>
                        </a:rPr>
                        <a:t>I dévots lots of time to Learning </a:t>
                      </a:r>
                      <a:r>
                        <a:rPr lang="fr-FR" sz="1100" dirty="0" err="1">
                          <a:solidFill>
                            <a:srgbClr val="800000"/>
                          </a:solidFill>
                          <a:latin typeface="Times New Roman"/>
                          <a:ea typeface="Times New Roman"/>
                          <a:cs typeface="Times New Roman"/>
                        </a:rPr>
                        <a:t>because</a:t>
                      </a:r>
                      <a:r>
                        <a:rPr lang="fr-FR" sz="1100" dirty="0">
                          <a:solidFill>
                            <a:srgbClr val="800000"/>
                          </a:solidFill>
                          <a:latin typeface="Times New Roman"/>
                          <a:ea typeface="Times New Roman"/>
                          <a:cs typeface="Times New Roman"/>
                        </a:rPr>
                        <a:t> i </a:t>
                      </a:r>
                      <a:r>
                        <a:rPr lang="fr-FR" sz="1100" dirty="0" err="1">
                          <a:solidFill>
                            <a:srgbClr val="800000"/>
                          </a:solidFill>
                          <a:latin typeface="Times New Roman"/>
                          <a:ea typeface="Times New Roman"/>
                          <a:cs typeface="Times New Roman"/>
                        </a:rPr>
                        <a:t>find</a:t>
                      </a:r>
                      <a:r>
                        <a:rPr lang="fr-FR" sz="1100" dirty="0">
                          <a:solidFill>
                            <a:srgbClr val="800000"/>
                          </a:solidFill>
                          <a:latin typeface="Times New Roman"/>
                          <a:ea typeface="Times New Roman"/>
                          <a:cs typeface="Times New Roman"/>
                        </a:rPr>
                        <a:t> </a:t>
                      </a:r>
                      <a:r>
                        <a:rPr lang="fr-FR" sz="1100" dirty="0" err="1">
                          <a:solidFill>
                            <a:srgbClr val="800000"/>
                          </a:solidFill>
                          <a:latin typeface="Times New Roman"/>
                          <a:ea typeface="Times New Roman"/>
                          <a:cs typeface="Times New Roman"/>
                        </a:rPr>
                        <a:t>very</a:t>
                      </a:r>
                      <a:r>
                        <a:rPr lang="fr-FR" sz="1100" dirty="0">
                          <a:solidFill>
                            <a:srgbClr val="800000"/>
                          </a:solidFill>
                          <a:latin typeface="Times New Roman"/>
                          <a:ea typeface="Times New Roman"/>
                          <a:cs typeface="Times New Roman"/>
                        </a:rPr>
                        <a:t> </a:t>
                      </a:r>
                      <a:r>
                        <a:rPr lang="fr-FR" sz="1100" dirty="0" err="1">
                          <a:solidFill>
                            <a:srgbClr val="800000"/>
                          </a:solidFill>
                          <a:latin typeface="Times New Roman"/>
                          <a:ea typeface="Times New Roman"/>
                          <a:cs typeface="Times New Roman"/>
                        </a:rPr>
                        <a:t>interest</a:t>
                      </a:r>
                      <a:r>
                        <a:rPr lang="fr-FR"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31</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26.72</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73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62.93</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8</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6.88</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4</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3.44</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069">
                <a:tc>
                  <a:txBody>
                    <a:bodyPr/>
                    <a:lstStyle/>
                    <a:p>
                      <a:pPr marL="0" marR="0">
                        <a:lnSpc>
                          <a:spcPct val="115000"/>
                        </a:lnSpc>
                        <a:spcBef>
                          <a:spcPts val="0"/>
                        </a:spcBef>
                        <a:spcAft>
                          <a:spcPts val="0"/>
                        </a:spcAft>
                      </a:pPr>
                      <a:r>
                        <a:rPr lang="en-US" sz="1100">
                          <a:solidFill>
                            <a:srgbClr val="800000"/>
                          </a:solidFill>
                          <a:latin typeface="Times New Roman"/>
                          <a:ea typeface="Times New Roman"/>
                          <a:cs typeface="Times New Roman"/>
                        </a:rPr>
                        <a:t>I usually come to class with some questions, and I expect they will be answered at the end of the learning.</a:t>
                      </a:r>
                      <a:endParaRPr lang="en-US" sz="110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29</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25.00</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53</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45.68</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25</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21.55</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9</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7.57</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Arial Narrow"/>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842">
                <a:tc>
                  <a:txBody>
                    <a:bodyPr/>
                    <a:lstStyle/>
                    <a:p>
                      <a:pPr marL="0" marR="0">
                        <a:lnSpc>
                          <a:spcPct val="115000"/>
                        </a:lnSpc>
                        <a:spcBef>
                          <a:spcPts val="0"/>
                        </a:spcBef>
                        <a:spcAft>
                          <a:spcPts val="0"/>
                        </a:spcAft>
                      </a:pPr>
                      <a:r>
                        <a:rPr lang="en-US" sz="1100">
                          <a:solidFill>
                            <a:srgbClr val="800000"/>
                          </a:solidFill>
                          <a:latin typeface="Times New Roman"/>
                          <a:ea typeface="Times New Roman"/>
                          <a:cs typeface="Times New Roman"/>
                        </a:rPr>
                        <a:t>I read all the additional material which the professor suggests</a:t>
                      </a:r>
                      <a:endParaRPr lang="en-US" sz="1100">
                        <a:solidFill>
                          <a:srgbClr val="800000"/>
                        </a:solidFill>
                        <a:latin typeface="Calibri"/>
                        <a:ea typeface="Times New Roman"/>
                        <a:cs typeface="Times New Roman"/>
                      </a:endParaRPr>
                    </a:p>
                  </a:txBody>
                  <a:tcPr marL="51969" marR="51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20</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800000"/>
                          </a:solidFill>
                          <a:latin typeface="Times New Roman"/>
                          <a:ea typeface="Times New Roman"/>
                          <a:cs typeface="Times New Roman"/>
                        </a:rPr>
                        <a:t>17.24</a:t>
                      </a:r>
                      <a:endParaRPr lang="en-US" sz="110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56</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48.27</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45</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38.79</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800000"/>
                          </a:solidFill>
                          <a:latin typeface="Times New Roman"/>
                          <a:ea typeface="Times New Roman"/>
                          <a:cs typeface="Times New Roman"/>
                        </a:rPr>
                        <a:t>-</a:t>
                      </a:r>
                      <a:endParaRPr lang="en-US" sz="1100" dirty="0">
                        <a:solidFill>
                          <a:srgbClr val="800000"/>
                        </a:solidFill>
                        <a:latin typeface="Calibri"/>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solidFill>
                          <a:srgbClr val="800000"/>
                        </a:solidFill>
                        <a:latin typeface="Arial Narrow"/>
                        <a:ea typeface="Times New Roman"/>
                        <a:cs typeface="Times New Roman"/>
                      </a:endParaRPr>
                    </a:p>
                  </a:txBody>
                  <a:tcPr marL="51969" marR="519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2" descr="C:\Users\LAB-08\Desktop\details for caliber\logo.png"/>
          <p:cNvPicPr>
            <a:picLocks noChangeAspect="1" noChangeArrowheads="1"/>
          </p:cNvPicPr>
          <p:nvPr/>
        </p:nvPicPr>
        <p:blipFill>
          <a:blip r:embed="rId2"/>
          <a:srcRect/>
          <a:stretch>
            <a:fillRect/>
          </a:stretch>
        </p:blipFill>
        <p:spPr bwMode="auto">
          <a:xfrm>
            <a:off x="7620000" y="1"/>
            <a:ext cx="1267971" cy="609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3">
      <a:dk1>
        <a:sysClr val="windowText" lastClr="000000"/>
      </a:dk1>
      <a:lt1>
        <a:sysClr val="window" lastClr="FFFFFF"/>
      </a:lt1>
      <a:dk2>
        <a:srgbClr val="FFFFFF"/>
      </a:dk2>
      <a:lt2>
        <a:srgbClr val="FFFFFF"/>
      </a:lt2>
      <a:accent1>
        <a:srgbClr val="FFFFFF"/>
      </a:accent1>
      <a:accent2>
        <a:srgbClr val="DBF5F9"/>
      </a:accent2>
      <a:accent3>
        <a:srgbClr val="FFFFFF"/>
      </a:accent3>
      <a:accent4>
        <a:srgbClr val="FFFFFF"/>
      </a:accent4>
      <a:accent5>
        <a:srgbClr val="FFFFFF"/>
      </a:accent5>
      <a:accent6>
        <a:srgbClr val="FFFFFF"/>
      </a:accent6>
      <a:hlink>
        <a:srgbClr val="FFFFFF"/>
      </a:hlink>
      <a:folHlink>
        <a:srgbClr val="FFFFFF"/>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393</TotalTime>
  <Words>1116</Words>
  <Application>Microsoft Office PowerPoint</Application>
  <PresentationFormat>On-screen Show (4:3)</PresentationFormat>
  <Paragraphs>375</Paragraphs>
  <Slides>14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Narrow</vt:lpstr>
      <vt:lpstr>Calibri</vt:lpstr>
      <vt:lpstr>Franklin Gothic Book</vt:lpstr>
      <vt:lpstr>Georgia</vt:lpstr>
      <vt:lpstr>Times New Roman</vt:lpstr>
      <vt:lpstr>Verdana</vt:lpstr>
      <vt:lpstr>Wingdings</vt:lpstr>
      <vt:lpstr>Wingdings 2</vt:lpstr>
      <vt:lpstr>Technic</vt:lpstr>
      <vt:lpstr>Mrs.A.Mangayarkarasi    Dr.R.Sarangapani  Research Scholar    Professor &amp; Head  Department of Library and Information Science  Department of Library and Information Science  Bharathiar University    Bharathiar University        Coimbatore, Tamil Nadu, India   Coimbatore, Tamil Nadu ,India mangayj31@gmail.com    rspani1967@gmail.com        </vt:lpstr>
      <vt:lpstr>Introduction </vt:lpstr>
      <vt:lpstr>Purpose of the Study</vt:lpstr>
      <vt:lpstr>Objectives</vt:lpstr>
      <vt:lpstr>Methodology </vt:lpstr>
      <vt:lpstr>Profile of the Respondent </vt:lpstr>
      <vt:lpstr>Population of the study</vt:lpstr>
      <vt:lpstr> Frequency usage </vt:lpstr>
      <vt:lpstr>Perceptions and Attitude </vt:lpstr>
      <vt:lpstr>Satisfaction on E- learning</vt:lpstr>
      <vt:lpstr>Obstacles of e –learning </vt:lpstr>
      <vt:lpstr>Findings and Suggestions </vt:lpstr>
      <vt:lpstr>Conclusions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INF_08_1</dc:creator>
  <cp:lastModifiedBy>MangayarKarasi</cp:lastModifiedBy>
  <cp:revision>32</cp:revision>
  <dcterms:created xsi:type="dcterms:W3CDTF">2006-08-16T00:00:00Z</dcterms:created>
  <dcterms:modified xsi:type="dcterms:W3CDTF">2096-10-03T10:04:03Z</dcterms:modified>
</cp:coreProperties>
</file>