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8" r:id="rId2"/>
    <p:sldId id="265" r:id="rId3"/>
    <p:sldId id="284" r:id="rId4"/>
    <p:sldId id="266" r:id="rId5"/>
    <p:sldId id="267" r:id="rId6"/>
    <p:sldId id="286" r:id="rId7"/>
    <p:sldId id="290" r:id="rId8"/>
    <p:sldId id="291" r:id="rId9"/>
    <p:sldId id="288" r:id="rId10"/>
    <p:sldId id="292" r:id="rId11"/>
    <p:sldId id="269" r:id="rId12"/>
    <p:sldId id="270" r:id="rId13"/>
    <p:sldId id="271" r:id="rId14"/>
    <p:sldId id="272" r:id="rId15"/>
    <p:sldId id="273" r:id="rId16"/>
    <p:sldId id="274" r:id="rId17"/>
    <p:sldId id="276" r:id="rId18"/>
    <p:sldId id="277" r:id="rId19"/>
    <p:sldId id="278" r:id="rId20"/>
    <p:sldId id="279" r:id="rId21"/>
    <p:sldId id="28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89" d="100"/>
          <a:sy n="89" d="100"/>
        </p:scale>
        <p:origin x="16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7F44CB-1600-44FC-9A00-CF17D1E2175E}" type="datetimeFigureOut">
              <a:rPr lang="en-US" smtClean="0"/>
              <a:t>7/7/2017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59050B-5E7C-44A4-BD1C-3326362A19AA}" type="slidenum">
              <a:rPr lang="en-US" smtClean="0"/>
              <a:t>‹#›</a:t>
            </a:fld>
            <a:endParaRPr lang="en-US"/>
          </a:p>
        </p:txBody>
      </p:sp>
    </p:spTree>
    <p:extLst>
      <p:ext uri="{BB962C8B-B14F-4D97-AF65-F5344CB8AC3E}">
        <p14:creationId xmlns:p14="http://schemas.microsoft.com/office/powerpoint/2010/main" val="4076997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ACDCE9-3939-42DB-AD3D-2F6A67C1AEC1}" type="slidenum">
              <a:rPr lang="en-US" altLang="en-US"/>
              <a:pPr/>
              <a:t>1</a:t>
            </a:fld>
            <a:endParaRPr lang="en-US" alt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6821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7/7/2017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0" name="Group 4"/>
          <p:cNvGrpSpPr>
            <a:grpSpLocks/>
          </p:cNvGrpSpPr>
          <p:nvPr/>
        </p:nvGrpSpPr>
        <p:grpSpPr bwMode="auto">
          <a:xfrm>
            <a:off x="2272507" y="498703"/>
            <a:ext cx="7950200" cy="2235200"/>
            <a:chOff x="431" y="761"/>
            <a:chExt cx="5008" cy="1408"/>
          </a:xfrm>
        </p:grpSpPr>
        <p:pic>
          <p:nvPicPr>
            <p:cNvPr id="4098"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 y="761"/>
              <a:ext cx="5008" cy="1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9" name="Rectangle 3"/>
            <p:cNvSpPr>
              <a:spLocks noChangeArrowheads="1"/>
            </p:cNvSpPr>
            <p:nvPr/>
          </p:nvSpPr>
          <p:spPr bwMode="auto">
            <a:xfrm>
              <a:off x="490" y="893"/>
              <a:ext cx="4780" cy="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fontAlgn="base">
                <a:spcBef>
                  <a:spcPct val="0"/>
                </a:spcBef>
                <a:spcAft>
                  <a:spcPct val="0"/>
                </a:spcAft>
                <a:defRPr sz="2400">
                  <a:solidFill>
                    <a:schemeClr val="tx1"/>
                  </a:solidFill>
                  <a:latin typeface="Times New Roman" panose="02020603050405020304" pitchFamily="18" charset="0"/>
                </a:defRPr>
              </a:lvl6pPr>
              <a:lvl7pPr marL="1371600" fontAlgn="base">
                <a:spcBef>
                  <a:spcPct val="0"/>
                </a:spcBef>
                <a:spcAft>
                  <a:spcPct val="0"/>
                </a:spcAft>
                <a:defRPr sz="2400">
                  <a:solidFill>
                    <a:schemeClr val="tx1"/>
                  </a:solidFill>
                  <a:latin typeface="Times New Roman" panose="02020603050405020304" pitchFamily="18" charset="0"/>
                </a:defRPr>
              </a:lvl7pPr>
              <a:lvl8pPr marL="1828800" fontAlgn="base">
                <a:spcBef>
                  <a:spcPct val="0"/>
                </a:spcBef>
                <a:spcAft>
                  <a:spcPct val="0"/>
                </a:spcAft>
                <a:defRPr sz="2400">
                  <a:solidFill>
                    <a:schemeClr val="tx1"/>
                  </a:solidFill>
                  <a:latin typeface="Times New Roman" panose="02020603050405020304" pitchFamily="18" charset="0"/>
                </a:defRPr>
              </a:lvl8pPr>
              <a:lvl9pPr marL="2286000" fontAlgn="base">
                <a:spcBef>
                  <a:spcPct val="0"/>
                </a:spcBef>
                <a:spcAft>
                  <a:spcPct val="0"/>
                </a:spcAft>
                <a:defRPr sz="2400">
                  <a:solidFill>
                    <a:schemeClr val="tx1"/>
                  </a:solidFill>
                  <a:latin typeface="Times New Roman" panose="02020603050405020304" pitchFamily="18" charset="0"/>
                </a:defRPr>
              </a:lvl9pPr>
            </a:lstStyle>
            <a:p>
              <a:pPr algn="ctr" eaLnBrk="0" hangingPunct="0"/>
              <a:r>
                <a:rPr lang="en-US" altLang="en-US" sz="3600" b="1" dirty="0" smtClean="0">
                  <a:solidFill>
                    <a:srgbClr val="FF0066"/>
                  </a:solidFill>
                  <a:effectLst>
                    <a:outerShdw blurRad="38100" dist="38100" dir="2700000" algn="tl">
                      <a:srgbClr val="000000"/>
                    </a:outerShdw>
                  </a:effectLst>
                </a:rPr>
                <a:t>UNDERSTANDING E- LEARNING</a:t>
              </a:r>
            </a:p>
            <a:p>
              <a:pPr algn="ctr" eaLnBrk="0" hangingPunct="0"/>
              <a:r>
                <a:rPr lang="en-US" altLang="en-US" sz="3600" b="1" smtClean="0">
                  <a:solidFill>
                    <a:srgbClr val="FF0066"/>
                  </a:solidFill>
                  <a:effectLst>
                    <a:outerShdw blurRad="38100" dist="38100" dir="2700000" algn="tl">
                      <a:srgbClr val="000000"/>
                    </a:outerShdw>
                  </a:effectLst>
                </a:rPr>
                <a:t>IN</a:t>
              </a:r>
              <a:endParaRPr lang="en-US" altLang="en-US" sz="3600" b="1" dirty="0" smtClean="0">
                <a:solidFill>
                  <a:srgbClr val="FF0066"/>
                </a:solidFill>
                <a:effectLst>
                  <a:outerShdw blurRad="38100" dist="38100" dir="2700000" algn="tl">
                    <a:srgbClr val="000000"/>
                  </a:outerShdw>
                </a:effectLst>
              </a:endParaRPr>
            </a:p>
            <a:p>
              <a:pPr algn="ctr" eaLnBrk="0" hangingPunct="0"/>
              <a:r>
                <a:rPr lang="en-US" altLang="en-US" sz="3600" b="1" dirty="0" smtClean="0">
                  <a:solidFill>
                    <a:srgbClr val="FF0066"/>
                  </a:solidFill>
                  <a:effectLst>
                    <a:outerShdw blurRad="38100" dist="38100" dir="2700000" algn="tl">
                      <a:srgbClr val="000000"/>
                    </a:outerShdw>
                  </a:effectLst>
                </a:rPr>
                <a:t>HIGHER EDUCATION</a:t>
              </a:r>
              <a:endParaRPr lang="en-US" altLang="en-US" sz="3600" b="1" dirty="0">
                <a:solidFill>
                  <a:srgbClr val="FF0066"/>
                </a:solidFill>
                <a:effectLst>
                  <a:outerShdw blurRad="38100" dist="38100" dir="2700000" algn="tl">
                    <a:srgbClr val="000000"/>
                  </a:outerShdw>
                </a:effectLst>
              </a:endParaRPr>
            </a:p>
          </p:txBody>
        </p:sp>
      </p:grpSp>
      <p:grpSp>
        <p:nvGrpSpPr>
          <p:cNvPr id="4103" name="Group 7"/>
          <p:cNvGrpSpPr>
            <a:grpSpLocks/>
          </p:cNvGrpSpPr>
          <p:nvPr/>
        </p:nvGrpSpPr>
        <p:grpSpPr bwMode="auto">
          <a:xfrm>
            <a:off x="2989507" y="3980317"/>
            <a:ext cx="6707187" cy="2373312"/>
            <a:chOff x="922" y="2477"/>
            <a:chExt cx="4144" cy="1216"/>
          </a:xfrm>
        </p:grpSpPr>
        <p:pic>
          <p:nvPicPr>
            <p:cNvPr id="4101" name="Picture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2" y="2477"/>
              <a:ext cx="4144" cy="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2" name="Rectangle 6"/>
            <p:cNvSpPr>
              <a:spLocks noChangeArrowheads="1"/>
            </p:cNvSpPr>
            <p:nvPr/>
          </p:nvSpPr>
          <p:spPr bwMode="auto">
            <a:xfrm>
              <a:off x="922" y="2477"/>
              <a:ext cx="3916" cy="1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eaLnBrk="0" hangingPunct="0">
                <a:spcBef>
                  <a:spcPct val="20000"/>
                </a:spcBef>
              </a:pPr>
              <a:endParaRPr lang="en-US" altLang="en-US" sz="3200" dirty="0">
                <a:solidFill>
                  <a:srgbClr val="FFFF00"/>
                </a:solidFill>
                <a:effectLst>
                  <a:outerShdw blurRad="38100" dist="38100" dir="2700000" algn="tl">
                    <a:srgbClr val="000000"/>
                  </a:outerShdw>
                </a:effectLst>
              </a:endParaRPr>
            </a:p>
            <a:p>
              <a:pPr algn="ctr" eaLnBrk="0" hangingPunct="0">
                <a:spcBef>
                  <a:spcPct val="20000"/>
                </a:spcBef>
              </a:pPr>
              <a:r>
                <a:rPr lang="en-US" altLang="en-US" sz="3200" dirty="0" smtClean="0">
                  <a:solidFill>
                    <a:srgbClr val="FFFF00"/>
                  </a:solidFill>
                  <a:effectLst>
                    <a:outerShdw blurRad="38100" dist="38100" dir="2700000" algn="tl">
                      <a:srgbClr val="000000"/>
                    </a:outerShdw>
                  </a:effectLst>
                </a:rPr>
                <a:t>Dr. </a:t>
              </a:r>
              <a:r>
                <a:rPr lang="en-US" altLang="en-US" sz="3200" dirty="0" err="1" smtClean="0">
                  <a:solidFill>
                    <a:srgbClr val="FFFF00"/>
                  </a:solidFill>
                  <a:effectLst>
                    <a:outerShdw blurRad="38100" dist="38100" dir="2700000" algn="tl">
                      <a:srgbClr val="000000"/>
                    </a:outerShdw>
                  </a:effectLst>
                </a:rPr>
                <a:t>Sangita</a:t>
              </a:r>
              <a:r>
                <a:rPr lang="en-US" altLang="en-US" sz="3200" dirty="0" smtClean="0">
                  <a:solidFill>
                    <a:srgbClr val="FFFF00"/>
                  </a:solidFill>
                  <a:effectLst>
                    <a:outerShdw blurRad="38100" dist="38100" dir="2700000" algn="tl">
                      <a:srgbClr val="000000"/>
                    </a:outerShdw>
                  </a:effectLst>
                </a:rPr>
                <a:t>  </a:t>
              </a:r>
              <a:r>
                <a:rPr lang="en-US" altLang="en-US" sz="3200" dirty="0" err="1" smtClean="0">
                  <a:solidFill>
                    <a:srgbClr val="FFFF00"/>
                  </a:solidFill>
                  <a:effectLst>
                    <a:outerShdw blurRad="38100" dist="38100" dir="2700000" algn="tl">
                      <a:srgbClr val="000000"/>
                    </a:outerShdw>
                  </a:effectLst>
                </a:rPr>
                <a:t>Purohit</a:t>
              </a:r>
              <a:endParaRPr lang="en-US" altLang="en-US" sz="3200" dirty="0" smtClean="0">
                <a:solidFill>
                  <a:srgbClr val="FFFF00"/>
                </a:solidFill>
                <a:effectLst>
                  <a:outerShdw blurRad="38100" dist="38100" dir="2700000" algn="tl">
                    <a:srgbClr val="000000"/>
                  </a:outerShdw>
                </a:effectLst>
              </a:endParaRPr>
            </a:p>
            <a:p>
              <a:pPr algn="ctr" eaLnBrk="0" hangingPunct="0">
                <a:spcBef>
                  <a:spcPct val="20000"/>
                </a:spcBef>
              </a:pPr>
              <a:r>
                <a:rPr lang="en-US" altLang="en-US" sz="3200" dirty="0" smtClean="0">
                  <a:solidFill>
                    <a:srgbClr val="FFFF00"/>
                  </a:solidFill>
                  <a:effectLst>
                    <a:outerShdw blurRad="38100" dist="38100" dir="2700000" algn="tl">
                      <a:srgbClr val="000000"/>
                    </a:outerShdw>
                  </a:effectLst>
                </a:rPr>
                <a:t>Head library</a:t>
              </a:r>
            </a:p>
            <a:p>
              <a:pPr algn="ctr" eaLnBrk="0" hangingPunct="0">
                <a:spcBef>
                  <a:spcPct val="20000"/>
                </a:spcBef>
              </a:pPr>
              <a:r>
                <a:rPr lang="en-US" altLang="en-US" sz="3200" dirty="0" smtClean="0">
                  <a:solidFill>
                    <a:srgbClr val="FFFF00"/>
                  </a:solidFill>
                  <a:effectLst>
                    <a:outerShdw blurRad="38100" dist="38100" dir="2700000" algn="tl">
                      <a:srgbClr val="000000"/>
                    </a:outerShdw>
                  </a:effectLst>
                </a:rPr>
                <a:t>AHMEDABAD UNIVERSITY </a:t>
              </a:r>
              <a:endParaRPr lang="en-US" altLang="en-US" sz="3200" dirty="0">
                <a:solidFill>
                  <a:srgbClr val="FFFF00"/>
                </a:solidFill>
                <a:effectLst>
                  <a:outerShdw blurRad="38100" dist="38100" dir="2700000" algn="tl">
                    <a:srgbClr val="000000"/>
                  </a:outerShdw>
                </a:effectLst>
              </a:endParaRPr>
            </a:p>
          </p:txBody>
        </p:sp>
      </p:grpSp>
    </p:spTree>
    <p:extLst>
      <p:ext uri="{BB962C8B-B14F-4D97-AF65-F5344CB8AC3E}">
        <p14:creationId xmlns:p14="http://schemas.microsoft.com/office/powerpoint/2010/main" val="1745452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6227" y="0"/>
            <a:ext cx="8708026" cy="707886"/>
          </a:xfrm>
          <a:prstGeom prst="rect">
            <a:avLst/>
          </a:prstGeom>
        </p:spPr>
        <p:txBody>
          <a:bodyPr wrap="none">
            <a:spAutoFit/>
          </a:bodyPr>
          <a:lstStyle/>
          <a:p>
            <a:pPr algn="ctr"/>
            <a:r>
              <a:rPr lang="en-US" sz="4000" b="1" dirty="0">
                <a:solidFill>
                  <a:srgbClr val="FF0000"/>
                </a:solidFill>
                <a:latin typeface="Times New Roman" panose="02020603050405020304" pitchFamily="18" charset="0"/>
                <a:ea typeface="Times New Roman" panose="02020603050405020304" pitchFamily="18" charset="0"/>
              </a:rPr>
              <a:t>ADVANTAGES  OF  E- LEARNING : </a:t>
            </a:r>
            <a:endParaRPr lang="en-US" sz="4000" b="1" dirty="0">
              <a:solidFill>
                <a:srgbClr val="FF0000"/>
              </a:solidFill>
            </a:endParaRPr>
          </a:p>
        </p:txBody>
      </p:sp>
      <p:sp>
        <p:nvSpPr>
          <p:cNvPr id="3" name="Rectangle 2"/>
          <p:cNvSpPr/>
          <p:nvPr/>
        </p:nvSpPr>
        <p:spPr>
          <a:xfrm>
            <a:off x="530710" y="707886"/>
            <a:ext cx="11064240" cy="6223050"/>
          </a:xfrm>
          <a:prstGeom prst="rect">
            <a:avLst/>
          </a:prstGeom>
        </p:spPr>
        <p:txBody>
          <a:bodyPr>
            <a:spAutoFit/>
          </a:bodyPr>
          <a:lstStyle/>
          <a:p>
            <a:pPr marL="342900" marR="0" lvl="0" indent="-342900">
              <a:lnSpc>
                <a:spcPct val="115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E-learning provides opportunity both formal and informal learning communities;</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tabLst>
                <a:tab pos="457200" algn="l"/>
              </a:tabLst>
            </a:pPr>
            <a:r>
              <a:rPr lang="en-US" sz="2000" b="1" dirty="0">
                <a:solidFill>
                  <a:srgbClr val="221E1F"/>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39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Learning resources can be relatively easily developed using a variety of standard</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228600" marR="0">
              <a:lnSpc>
                <a:spcPct val="139000"/>
              </a:lnSpc>
              <a:spcBef>
                <a:spcPts val="0"/>
              </a:spcBef>
              <a:spcAft>
                <a:spcPts val="0"/>
              </a:spcAft>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      packages, hence more compact and durable;</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a:lnSpc>
                <a:spcPts val="255"/>
              </a:lnSpc>
              <a:spcAft>
                <a:spcPts val="1000"/>
              </a:spcAft>
            </a:pPr>
            <a:r>
              <a:rPr lang="en-US" sz="2000" b="1" dirty="0">
                <a:solidFill>
                  <a:srgbClr val="221E1F"/>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39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In  E-Learning, one can make use of and link into, other relevant resources available on the Internet;</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a:lnSpc>
                <a:spcPts val="105"/>
              </a:lnSpc>
              <a:spcAft>
                <a:spcPts val="1000"/>
              </a:spcAft>
            </a:pPr>
            <a:r>
              <a:rPr lang="en-US" sz="2000" b="1" dirty="0">
                <a:solidFill>
                  <a:srgbClr val="221E1F"/>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E-Learning provides flexible delivery of content material over Internet for 24x7 hours;</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a:lnSpc>
                <a:spcPts val="840"/>
              </a:lnSpc>
              <a:spcAft>
                <a:spcPts val="1000"/>
              </a:spcAft>
            </a:pPr>
            <a:r>
              <a:rPr lang="en-US" sz="2000" b="1" dirty="0">
                <a:solidFill>
                  <a:srgbClr val="221E1F"/>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39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Online delivery of reading materials is relatively cheap, as there are no printing and distribution costs;</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a:lnSpc>
                <a:spcPts val="255"/>
              </a:lnSpc>
              <a:spcAft>
                <a:spcPts val="1000"/>
              </a:spcAft>
            </a:pPr>
            <a:r>
              <a:rPr lang="en-US" sz="2000" b="1" dirty="0">
                <a:solidFill>
                  <a:srgbClr val="221E1F"/>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39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E-learning provides flexible communications to students, tutors, LIS professionals as they can communicate to each other both in real time and asynchronously across the globe;</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E-learning enables both one to-one and one-to-many combinations </a:t>
            </a: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Higher maintenance of content through personalized learning;</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5280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285" y="1507755"/>
            <a:ext cx="11704320" cy="3170099"/>
          </a:xfrm>
          <a:prstGeom prst="rect">
            <a:avLst/>
          </a:prstGeom>
        </p:spPr>
        <p:txBody>
          <a:bodyPr>
            <a:spAutoFit/>
          </a:bodyPr>
          <a:lstStyle/>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Improved collaboration and interactivity among students. Teaching and communication techniques create an interactive online environment;</a:t>
            </a:r>
          </a:p>
          <a:p>
            <a:r>
              <a:rPr lang="en-US" sz="2000" b="1" dirty="0">
                <a:solidFill>
                  <a:schemeClr val="bg1"/>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Another advantage of E-learning is less embarrassment at the time of online examination or training and practice because there will not be any disgrace for a person having fear of failure in front of group;</a:t>
            </a:r>
          </a:p>
          <a:p>
            <a:r>
              <a:rPr lang="en-US" sz="2000" b="1" dirty="0">
                <a:solidFill>
                  <a:schemeClr val="bg1"/>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Contents can be updated quickly and in time; and</a:t>
            </a:r>
          </a:p>
          <a:p>
            <a:r>
              <a:rPr lang="en-US" sz="2000" b="1" dirty="0">
                <a:solidFill>
                  <a:schemeClr val="bg1"/>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Users can be exposed in modern technique in teaching-learning process.</a:t>
            </a:r>
          </a:p>
          <a:p>
            <a:r>
              <a:rPr lang="en-US" sz="2000" b="1" dirty="0">
                <a:solidFill>
                  <a:schemeClr val="bg1"/>
                </a:solidFill>
                <a:latin typeface="Times New Roman" panose="02020603050405020304" pitchFamily="18" charset="0"/>
                <a:cs typeface="Times New Roman" panose="02020603050405020304" pitchFamily="18" charset="0"/>
              </a:rPr>
              <a:t> </a:t>
            </a:r>
          </a:p>
        </p:txBody>
      </p:sp>
      <p:sp>
        <p:nvSpPr>
          <p:cNvPr id="3" name="Rectangle 2"/>
          <p:cNvSpPr/>
          <p:nvPr/>
        </p:nvSpPr>
        <p:spPr>
          <a:xfrm>
            <a:off x="1640673" y="538260"/>
            <a:ext cx="10058400" cy="1938992"/>
          </a:xfrm>
          <a:prstGeom prst="rect">
            <a:avLst/>
          </a:prstGeom>
        </p:spPr>
        <p:txBody>
          <a:bodyPr wrap="square">
            <a:spAutoFit/>
          </a:bodyPr>
          <a:lstStyle/>
          <a:p>
            <a:pPr algn="ctr"/>
            <a:r>
              <a:rPr lang="en-US" sz="4000" b="1" dirty="0">
                <a:solidFill>
                  <a:srgbClr val="FF0000"/>
                </a:solidFill>
                <a:latin typeface="Times New Roman" panose="02020603050405020304" pitchFamily="18" charset="0"/>
                <a:ea typeface="Times New Roman" panose="02020603050405020304" pitchFamily="18" charset="0"/>
              </a:rPr>
              <a:t>ADVANTAGES  OF  E- </a:t>
            </a:r>
            <a:r>
              <a:rPr lang="en-US" sz="4000" b="1" dirty="0" smtClean="0">
                <a:solidFill>
                  <a:srgbClr val="FF0000"/>
                </a:solidFill>
                <a:latin typeface="Times New Roman" panose="02020603050405020304" pitchFamily="18" charset="0"/>
                <a:ea typeface="Times New Roman" panose="02020603050405020304" pitchFamily="18" charset="0"/>
              </a:rPr>
              <a:t>LEARNING- CONT. </a:t>
            </a:r>
            <a:endParaRPr lang="en-US" sz="4000" dirty="0"/>
          </a:p>
        </p:txBody>
      </p:sp>
    </p:spTree>
    <p:extLst>
      <p:ext uri="{BB962C8B-B14F-4D97-AF65-F5344CB8AC3E}">
        <p14:creationId xmlns:p14="http://schemas.microsoft.com/office/powerpoint/2010/main" val="1820508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6173" y="337178"/>
            <a:ext cx="9144000" cy="4944943"/>
          </a:xfrm>
          <a:prstGeom prst="rect">
            <a:avLst/>
          </a:prstGeom>
        </p:spPr>
        <p:txBody>
          <a:bodyPr>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CHALLENGES OF E-LEARNING</a:t>
            </a:r>
            <a:r>
              <a:rPr lang="en-US" sz="4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200000"/>
              </a:lnSpc>
              <a:spcAft>
                <a:spcPts val="1000"/>
              </a:spcAft>
            </a:pPr>
            <a:endParaRPr lang="en-US" sz="1600"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200000"/>
              </a:lnSpc>
              <a:spcAft>
                <a:spcPts val="1000"/>
              </a:spcAft>
            </a:pP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Availability of Internet and its successful </a:t>
            </a:r>
            <a:r>
              <a:rPr lang="en-US" sz="20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utilization</a:t>
            </a:r>
            <a:endPar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Use of data morally and legitimately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Determination of nature and degree of data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Legal and social issues related with the encompassing of the data. </a:t>
            </a:r>
          </a:p>
          <a:p>
            <a:pPr marL="342900" marR="0" lvl="0" indent="-342900">
              <a:lnSpc>
                <a:spcPct val="115000"/>
              </a:lnSpc>
              <a:spcBef>
                <a:spcPts val="0"/>
              </a:spcBef>
              <a:spcAft>
                <a:spcPts val="100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Use of joined data successfully - Access required data adequately </a:t>
            </a:r>
          </a:p>
          <a:p>
            <a:pPr>
              <a:lnSpc>
                <a:spcPct val="115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606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91993" y="125966"/>
            <a:ext cx="8196796" cy="1147815"/>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 LEARNING  TECHNOLOGIES:</a:t>
            </a:r>
            <a:endParaRPr lang="en-US" sz="4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angle 3"/>
          <p:cNvSpPr/>
          <p:nvPr/>
        </p:nvSpPr>
        <p:spPr>
          <a:xfrm>
            <a:off x="401620" y="1390694"/>
            <a:ext cx="11247120" cy="6049733"/>
          </a:xfrm>
          <a:prstGeom prst="rect">
            <a:avLst/>
          </a:prstGeom>
        </p:spPr>
        <p:txBody>
          <a:bodyPr>
            <a:spAutoFit/>
          </a:bodyPr>
          <a:lstStyle/>
          <a:p>
            <a:r>
              <a:rPr lang="en-US" sz="2000" b="1" dirty="0">
                <a:solidFill>
                  <a:schemeClr val="bg1"/>
                </a:solidFill>
                <a:latin typeface="Times New Roman" panose="02020603050405020304" pitchFamily="18" charset="0"/>
                <a:cs typeface="Times New Roman" panose="02020603050405020304" pitchFamily="18" charset="0"/>
              </a:rPr>
              <a:t>At present, e-learning technologies encompass three main areas of activity</a:t>
            </a:r>
            <a:r>
              <a:rPr lang="en-US" sz="2000" b="1" dirty="0" smtClean="0">
                <a:solidFill>
                  <a:schemeClr val="bg1"/>
                </a:solidFill>
                <a:latin typeface="Times New Roman" panose="02020603050405020304" pitchFamily="18" charset="0"/>
                <a:cs typeface="Times New Roman" panose="02020603050405020304" pitchFamily="18" charset="0"/>
              </a:rPr>
              <a:t>:</a:t>
            </a:r>
          </a:p>
          <a:p>
            <a:endParaRPr lang="en-US" sz="2000" b="1" dirty="0">
              <a:solidFill>
                <a:schemeClr val="bg1"/>
              </a:solidFill>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Content creation and management: the sourcing, creation, storage and management of e-learning content — functions typically addressed by a learning content management system (LCMS);</a:t>
            </a:r>
          </a:p>
          <a:p>
            <a:r>
              <a:rPr lang="en-US" sz="2000" b="1" dirty="0">
                <a:solidFill>
                  <a:schemeClr val="bg1"/>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Learning management: the capture and application of information about learning resources, existing skills and learning activities to measure and manage learning outcomes at the organizational level — functions typically addressed by a learning management system (LMS); and</a:t>
            </a:r>
          </a:p>
          <a:p>
            <a:r>
              <a:rPr lang="en-US" sz="2000" b="1" dirty="0">
                <a:solidFill>
                  <a:schemeClr val="bg1"/>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Learning activity: the delivery of e-learning content, facilitating interaction and learning assessment — functions typically performed by instructors or trainers .  The three do not necessarily exist as discrete, identifiable systems. There is overlap and ambiguity in their functions and definitions. The term ‘virtual learning environments’ is </a:t>
            </a:r>
            <a:r>
              <a:rPr lang="en-US" sz="2000" b="1" dirty="0" smtClean="0">
                <a:solidFill>
                  <a:schemeClr val="bg1"/>
                </a:solidFill>
                <a:latin typeface="Times New Roman" panose="02020603050405020304" pitchFamily="18" charset="0"/>
                <a:cs typeface="Times New Roman" panose="02020603050405020304" pitchFamily="18" charset="0"/>
              </a:rPr>
              <a:t>also sometimes </a:t>
            </a:r>
            <a:r>
              <a:rPr lang="en-US" sz="2000" b="1" dirty="0">
                <a:solidFill>
                  <a:schemeClr val="bg1"/>
                </a:solidFill>
                <a:latin typeface="Times New Roman" panose="02020603050405020304" pitchFamily="18" charset="0"/>
                <a:cs typeface="Times New Roman" panose="02020603050405020304" pitchFamily="18" charset="0"/>
              </a:rPr>
              <a:t>used to promote systems that have characteristics of all three. Put simply, an LCMS generates, stores, structures and delivers e-learning content ,whereas an LMS is more an administrative tool that handles enrolment or registration, tracks students’ progress, and records assessment scores and course completions.</a:t>
            </a:r>
          </a:p>
          <a:p>
            <a:r>
              <a:rPr lang="en-US" sz="2000" b="1" dirty="0">
                <a:solidFill>
                  <a:schemeClr val="bg1"/>
                </a:solidFill>
                <a:latin typeface="Times New Roman" panose="02020603050405020304" pitchFamily="18" charset="0"/>
                <a:cs typeface="Times New Roman" panose="02020603050405020304" pitchFamily="18" charset="0"/>
              </a:rPr>
              <a:t> </a:t>
            </a:r>
          </a:p>
          <a:p>
            <a:pPr>
              <a:lnSpc>
                <a:spcPct val="200000"/>
              </a:lnSpc>
              <a:spcAft>
                <a:spcPts val="1000"/>
              </a:spcAf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0973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65760"/>
            <a:ext cx="12155252" cy="1147815"/>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  EDUCATION SYSTEM  AND  E- LEARNING :</a:t>
            </a:r>
            <a:endParaRPr lang="en-US" sz="4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258184" y="782055"/>
            <a:ext cx="11887200" cy="6035040"/>
          </a:xfrm>
          <a:prstGeom prst="rect">
            <a:avLst/>
          </a:prstGeom>
        </p:spPr>
        <p:txBody>
          <a:bodyPr>
            <a:spAutoFit/>
          </a:bodyPr>
          <a:lstStyle/>
          <a:p>
            <a:r>
              <a:rPr lang="en-US" sz="2000" b="1" dirty="0">
                <a:solidFill>
                  <a:schemeClr val="bg1"/>
                </a:solidFill>
                <a:latin typeface="Times New Roman" panose="02020603050405020304" pitchFamily="18" charset="0"/>
                <a:cs typeface="Times New Roman" panose="02020603050405020304" pitchFamily="18" charset="0"/>
              </a:rPr>
              <a:t>The evolution of Computer and Education became computational teaching environments an excellent choice for Distance Learning, by bringing new vigor to this field of science. Computer Networks and Multimedia fields have provided tools for the development of Tutoring Systems based on client server architectures. The popularity of Internet along with the extensive development and use of standard protocol and services make Internet very attractive for distance learning. There has been a big boom of tools and mechanism available for implementation and support of Distance Learning  The educational system has focused more and more on learning instead of </a:t>
            </a:r>
            <a:r>
              <a:rPr lang="en-US" sz="2000" b="1" dirty="0" smtClean="0">
                <a:solidFill>
                  <a:schemeClr val="bg1"/>
                </a:solidFill>
                <a:latin typeface="Times New Roman" panose="02020603050405020304" pitchFamily="18" charset="0"/>
                <a:cs typeface="Times New Roman" panose="02020603050405020304" pitchFamily="18" charset="0"/>
              </a:rPr>
              <a:t>teaching . </a:t>
            </a:r>
            <a:r>
              <a:rPr lang="en-US" sz="2000" b="1" dirty="0">
                <a:solidFill>
                  <a:schemeClr val="bg1"/>
                </a:solidFill>
                <a:latin typeface="Times New Roman" panose="02020603050405020304" pitchFamily="18" charset="0"/>
                <a:cs typeface="Times New Roman" panose="02020603050405020304" pitchFamily="18" charset="0"/>
              </a:rPr>
              <a:t>The development of learning theories has changed the nature of student’s learning and perception. Knowledge is today considered something socially built throughout students’ actions, communication and reflections  The classic approach of  education on knowledge transmission has been changing into a model of practical experimentation and interaction that promotes changes in concepts and students’ strategy, until he reaches proficiency. In this context, teachers perform the role of supporter instead of information provider</a:t>
            </a:r>
            <a:r>
              <a:rPr lang="en-US" sz="2000" b="1" dirty="0" smtClean="0">
                <a:solidFill>
                  <a:schemeClr val="bg1"/>
                </a:solidFill>
                <a:latin typeface="Times New Roman" panose="02020603050405020304" pitchFamily="18" charset="0"/>
                <a:cs typeface="Times New Roman" panose="02020603050405020304" pitchFamily="18" charset="0"/>
              </a:rPr>
              <a:t>.</a:t>
            </a:r>
          </a:p>
          <a:p>
            <a:r>
              <a:rPr lang="en-US" sz="2000" b="1" dirty="0">
                <a:solidFill>
                  <a:schemeClr val="bg1"/>
                </a:solidFill>
                <a:latin typeface="Times New Roman" panose="02020603050405020304" pitchFamily="18" charset="0"/>
                <a:cs typeface="Times New Roman" panose="02020603050405020304" pitchFamily="18" charset="0"/>
              </a:rPr>
              <a:t>The development of the E-learning revolution arose from a number of other educational revolutions. Four such revolutions are:</a:t>
            </a:r>
          </a:p>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smtClean="0">
                <a:solidFill>
                  <a:schemeClr val="bg1"/>
                </a:solidFill>
                <a:latin typeface="Times New Roman" panose="02020603050405020304" pitchFamily="18" charset="0"/>
                <a:cs typeface="Times New Roman" panose="02020603050405020304" pitchFamily="18" charset="0"/>
              </a:rPr>
              <a:t>The </a:t>
            </a:r>
            <a:r>
              <a:rPr lang="en-US" sz="2000" b="1" dirty="0">
                <a:solidFill>
                  <a:schemeClr val="bg1"/>
                </a:solidFill>
                <a:latin typeface="Times New Roman" panose="02020603050405020304" pitchFamily="18" charset="0"/>
                <a:cs typeface="Times New Roman" panose="02020603050405020304" pitchFamily="18" charset="0"/>
              </a:rPr>
              <a:t>invention of reading and writing</a:t>
            </a:r>
          </a:p>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smtClean="0">
                <a:solidFill>
                  <a:schemeClr val="bg1"/>
                </a:solidFill>
                <a:latin typeface="Times New Roman" panose="02020603050405020304" pitchFamily="18" charset="0"/>
                <a:cs typeface="Times New Roman" panose="02020603050405020304" pitchFamily="18" charset="0"/>
              </a:rPr>
              <a:t>The </a:t>
            </a:r>
            <a:r>
              <a:rPr lang="en-US" sz="2000" b="1" dirty="0">
                <a:solidFill>
                  <a:schemeClr val="bg1"/>
                </a:solidFill>
                <a:latin typeface="Times New Roman" panose="02020603050405020304" pitchFamily="18" charset="0"/>
                <a:cs typeface="Times New Roman" panose="02020603050405020304" pitchFamily="18" charset="0"/>
              </a:rPr>
              <a:t>emergence of the profession of teacher/scholar</a:t>
            </a: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The </a:t>
            </a:r>
            <a:r>
              <a:rPr lang="en-US" sz="2000" b="1" dirty="0">
                <a:solidFill>
                  <a:schemeClr val="bg1"/>
                </a:solidFill>
                <a:latin typeface="Times New Roman" panose="02020603050405020304" pitchFamily="18" charset="0"/>
                <a:cs typeface="Times New Roman" panose="02020603050405020304" pitchFamily="18" charset="0"/>
              </a:rPr>
              <a:t>development of moveable type (print technology)</a:t>
            </a:r>
          </a:p>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smtClean="0">
                <a:solidFill>
                  <a:schemeClr val="bg1"/>
                </a:solidFill>
                <a:latin typeface="Times New Roman" panose="02020603050405020304" pitchFamily="18" charset="0"/>
                <a:cs typeface="Times New Roman" panose="02020603050405020304" pitchFamily="18" charset="0"/>
              </a:rPr>
              <a:t>The </a:t>
            </a:r>
            <a:r>
              <a:rPr lang="en-US" sz="2000" b="1" dirty="0">
                <a:solidFill>
                  <a:schemeClr val="bg1"/>
                </a:solidFill>
                <a:latin typeface="Times New Roman" panose="02020603050405020304" pitchFamily="18" charset="0"/>
                <a:cs typeface="Times New Roman" panose="02020603050405020304" pitchFamily="18" charset="0"/>
              </a:rPr>
              <a:t>development of electronic technology</a:t>
            </a:r>
          </a:p>
          <a:p>
            <a:endParaRPr lang="en-US" sz="2000" b="1" dirty="0">
              <a:solidFill>
                <a:schemeClr val="bg1"/>
              </a:solidFill>
              <a:latin typeface="Times New Roman" panose="02020603050405020304" pitchFamily="18" charset="0"/>
              <a:cs typeface="Times New Roman" panose="02020603050405020304" pitchFamily="18" charset="0"/>
            </a:endParaRPr>
          </a:p>
          <a:p>
            <a:r>
              <a:rPr lang="en-US" sz="2000" b="1" dirty="0">
                <a:solidFill>
                  <a:schemeClr val="bg1"/>
                </a:solidFill>
                <a:latin typeface="Times New Roman" panose="02020603050405020304" pitchFamily="18" charset="0"/>
                <a:cs typeface="Times New Roman" panose="02020603050405020304" pitchFamily="18" charset="0"/>
              </a:rPr>
              <a:t> </a:t>
            </a:r>
          </a:p>
          <a:p>
            <a:endParaRPr lang="en-US"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7057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516" y="0"/>
            <a:ext cx="10213630" cy="1147815"/>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TECHNOLOGY  USED  IN E- EDUCATION</a:t>
            </a:r>
            <a:endParaRPr lang="en-US" sz="4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498437" y="1236704"/>
            <a:ext cx="11521440" cy="620042"/>
          </a:xfrm>
          <a:prstGeom prst="rect">
            <a:avLst/>
          </a:prstGeom>
        </p:spPr>
        <p:txBody>
          <a:bodyPr>
            <a:spAutoFit/>
          </a:bodyPr>
          <a:lstStyle/>
          <a:p>
            <a:pPr>
              <a:lnSpc>
                <a:spcPct val="200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 E-Learning numerous innovations have been embraced for its constant change which are as under. </a:t>
            </a:r>
            <a:endParaRPr lang="en-US" sz="2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angle 3"/>
          <p:cNvSpPr/>
          <p:nvPr/>
        </p:nvSpPr>
        <p:spPr>
          <a:xfrm>
            <a:off x="224117" y="2172878"/>
            <a:ext cx="11795760" cy="4755148"/>
          </a:xfrm>
          <a:prstGeom prst="rect">
            <a:avLst/>
          </a:prstGeom>
        </p:spPr>
        <p:txBody>
          <a:bodyPr>
            <a:spAutoFit/>
          </a:bodyPr>
          <a:lstStyle/>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smtClean="0">
                <a:solidFill>
                  <a:schemeClr val="bg1"/>
                </a:solidFill>
                <a:latin typeface="Times New Roman" panose="02020603050405020304" pitchFamily="18" charset="0"/>
                <a:cs typeface="Times New Roman" panose="02020603050405020304" pitchFamily="18" charset="0"/>
              </a:rPr>
              <a:t>Collaborative </a:t>
            </a:r>
            <a:r>
              <a:rPr lang="en-US" sz="2000" b="1" dirty="0">
                <a:solidFill>
                  <a:schemeClr val="bg1"/>
                </a:solidFill>
                <a:latin typeface="Times New Roman" panose="02020603050405020304" pitchFamily="18" charset="0"/>
                <a:cs typeface="Times New Roman" panose="02020603050405020304" pitchFamily="18" charset="0"/>
              </a:rPr>
              <a:t>software</a:t>
            </a: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Computer </a:t>
            </a:r>
            <a:r>
              <a:rPr lang="en-US" sz="2000" b="1" dirty="0">
                <a:solidFill>
                  <a:schemeClr val="bg1"/>
                </a:solidFill>
                <a:latin typeface="Times New Roman" panose="02020603050405020304" pitchFamily="18" charset="0"/>
                <a:cs typeface="Times New Roman" panose="02020603050405020304" pitchFamily="18" charset="0"/>
              </a:rPr>
              <a:t>aided assessment</a:t>
            </a: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Discussion </a:t>
            </a:r>
            <a:r>
              <a:rPr lang="en-US" sz="2000" b="1" dirty="0">
                <a:solidFill>
                  <a:schemeClr val="bg1"/>
                </a:solidFill>
                <a:latin typeface="Times New Roman" panose="02020603050405020304" pitchFamily="18" charset="0"/>
                <a:cs typeface="Times New Roman" panose="02020603050405020304" pitchFamily="18" charset="0"/>
              </a:rPr>
              <a:t>boards</a:t>
            </a: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E-mail</a:t>
            </a:r>
            <a:endParaRPr lang="en-US" sz="2000" b="1" dirty="0">
              <a:solidFill>
                <a:schemeClr val="bg1"/>
              </a:solidFill>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Educational Management System</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Educational </a:t>
            </a:r>
            <a:r>
              <a:rPr lang="en-US" sz="2000" b="1" dirty="0" smtClean="0">
                <a:solidFill>
                  <a:schemeClr val="bg1"/>
                </a:solidFill>
                <a:latin typeface="Times New Roman" panose="02020603050405020304" pitchFamily="18" charset="0"/>
                <a:cs typeface="Times New Roman" panose="02020603050405020304" pitchFamily="18" charset="0"/>
              </a:rPr>
              <a:t>animation</a:t>
            </a:r>
            <a:endParaRPr lang="en-US" sz="2000" b="1" dirty="0">
              <a:solidFill>
                <a:schemeClr val="bg1"/>
              </a:solidFill>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Electronic performance support system</a:t>
            </a: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E Portfolios</a:t>
            </a:r>
            <a:endParaRPr lang="en-US" sz="2000" b="1" dirty="0">
              <a:solidFill>
                <a:schemeClr val="bg1"/>
              </a:solidFill>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Games</a:t>
            </a:r>
            <a:endParaRPr lang="en-US" sz="2000" b="1" dirty="0">
              <a:solidFill>
                <a:schemeClr val="bg1"/>
              </a:solidFill>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Hypermedia </a:t>
            </a:r>
            <a:r>
              <a:rPr lang="en-US" sz="2000" b="1" dirty="0">
                <a:solidFill>
                  <a:schemeClr val="bg1"/>
                </a:solidFill>
                <a:latin typeface="Times New Roman" panose="02020603050405020304" pitchFamily="18" charset="0"/>
                <a:cs typeface="Times New Roman" panose="02020603050405020304" pitchFamily="18" charset="0"/>
              </a:rPr>
              <a:t>in general</a:t>
            </a: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Learning </a:t>
            </a:r>
            <a:r>
              <a:rPr lang="en-US" sz="2000" b="1" dirty="0">
                <a:solidFill>
                  <a:schemeClr val="bg1"/>
                </a:solidFill>
                <a:latin typeface="Times New Roman" panose="02020603050405020304" pitchFamily="18" charset="0"/>
                <a:cs typeface="Times New Roman" panose="02020603050405020304" pitchFamily="18" charset="0"/>
              </a:rPr>
              <a:t>management systems</a:t>
            </a:r>
          </a:p>
          <a:p>
            <a:pPr marL="342900" lvl="0" indent="-342900">
              <a:buFont typeface="Wingdings" panose="05000000000000000000" pitchFamily="2" charset="2"/>
              <a:buChar char="Ø"/>
            </a:pPr>
            <a:r>
              <a:rPr lang="en-US" sz="2000" b="1" dirty="0" smtClean="0">
                <a:solidFill>
                  <a:schemeClr val="bg1"/>
                </a:solidFill>
                <a:latin typeface="Times New Roman" panose="02020603050405020304" pitchFamily="18" charset="0"/>
                <a:cs typeface="Times New Roman" panose="02020603050405020304" pitchFamily="18" charset="0"/>
              </a:rPr>
              <a:t>PDA’s</a:t>
            </a:r>
          </a:p>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Classroom response system</a:t>
            </a:r>
          </a:p>
          <a:p>
            <a:pPr marL="342900" lvl="0" indent="-342900">
              <a:buFont typeface="Wingdings" panose="05000000000000000000" pitchFamily="2" charset="2"/>
              <a:buChar char="Ø"/>
            </a:pPr>
            <a:endParaRPr lang="en-US" sz="2000" dirty="0"/>
          </a:p>
          <a:p>
            <a:pPr marL="342900" marR="0" lvl="0" indent="-342900">
              <a:lnSpc>
                <a:spcPct val="115000"/>
              </a:lnSpc>
              <a:spcBef>
                <a:spcPts val="0"/>
              </a:spcBef>
              <a:spcAft>
                <a:spcPts val="0"/>
              </a:spcAft>
              <a:buFont typeface="Wingdings" panose="05000000000000000000" pitchFamily="2" charset="2"/>
              <a:buChar char=""/>
            </a:pPr>
            <a:endPar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9968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500" y="-5092"/>
            <a:ext cx="11553740" cy="1147815"/>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TECHNOLOGY  USED  IN E- </a:t>
            </a:r>
            <a:r>
              <a:rPr lang="en-US" sz="4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EDUCATION. </a:t>
            </a:r>
            <a:r>
              <a:rPr lang="en-US" sz="4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Cont</a:t>
            </a:r>
            <a:endParaRPr lang="en-US" sz="4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381710" y="1142723"/>
            <a:ext cx="10698480" cy="5529719"/>
          </a:xfrm>
          <a:prstGeom prst="rect">
            <a:avLst/>
          </a:prstGeom>
        </p:spPr>
        <p:txBody>
          <a:bodyPr>
            <a:spAutoFit/>
          </a:bodyPr>
          <a:lstStyle/>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Podcasts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MP3 Players with mixed media abilities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Multimedia CD-ROMs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Screen throws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Simulations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Text visit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Virtual classrooms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Web-based educating materials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Web destinations and web 2.0 groups </a:t>
            </a:r>
          </a:p>
          <a:p>
            <a:pPr marL="342900" marR="0" lvl="0" indent="-342900">
              <a:lnSpc>
                <a:spcPct val="115000"/>
              </a:lnSpc>
              <a:spcBef>
                <a:spcPts val="0"/>
              </a:spcBef>
              <a:spcAft>
                <a:spcPts val="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Wikipedia </a:t>
            </a:r>
          </a:p>
          <a:p>
            <a:pPr marL="342900" marR="0" lvl="0" indent="-342900">
              <a:lnSpc>
                <a:spcPct val="115000"/>
              </a:lnSpc>
              <a:spcBef>
                <a:spcPts val="0"/>
              </a:spcBef>
              <a:spcAft>
                <a:spcPts val="100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Classroom reaction framework </a:t>
            </a:r>
            <a:endParaRPr lang="en-US" sz="20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R="0" lvl="0">
              <a:lnSpc>
                <a:spcPct val="115000"/>
              </a:lnSpc>
              <a:spcBef>
                <a:spcPts val="0"/>
              </a:spcBef>
              <a:spcAft>
                <a:spcPts val="1000"/>
              </a:spcAft>
            </a:pPr>
            <a:r>
              <a:rPr lang="en-US" sz="2000" b="1" dirty="0">
                <a:solidFill>
                  <a:schemeClr val="bg1"/>
                </a:solidFill>
                <a:latin typeface="Times New Roman" panose="02020603050405020304" pitchFamily="18" charset="0"/>
                <a:cs typeface="Times New Roman" panose="02020603050405020304" pitchFamily="18" charset="0"/>
              </a:rPr>
              <a:t>Extensive variety of media and advancements can make use in E-Learning. They can be grouped by collaboration apparatuses/conveyance media. These has helped understudy to get best outcomes and best learning . In light of these innovations many organizations now have made numerous helpful learning items</a:t>
            </a:r>
            <a:endParaRPr lang="en-US" sz="20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9985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5182" y="-290456"/>
            <a:ext cx="6816481" cy="1147815"/>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FUTURE OF  E-LEARNING:</a:t>
            </a:r>
            <a:endParaRPr lang="en-US" sz="4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132677" y="857358"/>
            <a:ext cx="11704320" cy="5370701"/>
          </a:xfrm>
          <a:prstGeom prst="rect">
            <a:avLst/>
          </a:prstGeom>
        </p:spPr>
        <p:txBody>
          <a:bodyPr>
            <a:spAutoFit/>
          </a:bodyPr>
          <a:lstStyle/>
          <a:p>
            <a:r>
              <a:rPr lang="en-US" sz="2000" b="1" dirty="0">
                <a:solidFill>
                  <a:schemeClr val="bg1"/>
                </a:solidFill>
                <a:latin typeface="Times New Roman" panose="02020603050405020304" pitchFamily="18" charset="0"/>
                <a:cs typeface="Times New Roman" panose="02020603050405020304" pitchFamily="18" charset="0"/>
              </a:rPr>
              <a:t>The companies and careers of the future will utilize technologies that have not even been conceived of today. These technologies will require a whole new set of skills from the workforce. Learning to use the new technology will be important, and so will using those technologies to learn.</a:t>
            </a:r>
          </a:p>
          <a:p>
            <a:r>
              <a:rPr lang="en-US" sz="2000" b="1" dirty="0">
                <a:solidFill>
                  <a:schemeClr val="bg1"/>
                </a:solidFill>
                <a:latin typeface="Times New Roman" panose="02020603050405020304" pitchFamily="18" charset="0"/>
                <a:cs typeface="Times New Roman" panose="02020603050405020304" pitchFamily="18" charset="0"/>
              </a:rPr>
              <a:t>The world is shrinking rapidly. The Internet has brought the world together in ways that nobody would have expected. You can now attend a college half way around the world, with students from any country with Internet access. People will telecommute to their jobs more in the future, while their companies compete globally.</a:t>
            </a:r>
          </a:p>
          <a:p>
            <a:r>
              <a:rPr lang="en-US" sz="2000" b="1" dirty="0">
                <a:solidFill>
                  <a:schemeClr val="bg1"/>
                </a:solidFill>
                <a:latin typeface="Times New Roman" panose="02020603050405020304" pitchFamily="18" charset="0"/>
                <a:cs typeface="Times New Roman" panose="02020603050405020304" pitchFamily="18" charset="0"/>
              </a:rPr>
              <a:t>In order to meet the needs of the changing world noted above, future learning must take on more of the following qualities:</a:t>
            </a:r>
          </a:p>
          <a:p>
            <a:r>
              <a:rPr lang="en-US" sz="2000" b="1" dirty="0">
                <a:solidFill>
                  <a:schemeClr val="bg1"/>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Time flexible</a:t>
            </a:r>
          </a:p>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smtClean="0">
                <a:solidFill>
                  <a:schemeClr val="bg1"/>
                </a:solidFill>
                <a:latin typeface="Times New Roman" panose="02020603050405020304" pitchFamily="18" charset="0"/>
                <a:cs typeface="Times New Roman" panose="02020603050405020304" pitchFamily="18" charset="0"/>
              </a:rPr>
              <a:t>Geography </a:t>
            </a:r>
            <a:r>
              <a:rPr lang="en-US" sz="2000" b="1" dirty="0">
                <a:solidFill>
                  <a:schemeClr val="bg1"/>
                </a:solidFill>
                <a:latin typeface="Times New Roman" panose="02020603050405020304" pitchFamily="18" charset="0"/>
                <a:cs typeface="Times New Roman" panose="02020603050405020304" pitchFamily="18" charset="0"/>
              </a:rPr>
              <a:t>independent</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Competitive cost / value</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Learner-centered</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Technology embracing</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Ethnically diverse</a:t>
            </a:r>
          </a:p>
          <a:p>
            <a:pPr algn="just">
              <a:lnSpc>
                <a:spcPct val="115000"/>
              </a:lnSpc>
              <a:spcAft>
                <a:spcPts val="1000"/>
              </a:spcAft>
            </a:pPr>
            <a:endParaRPr lang="en-US"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9155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2095" y="0"/>
            <a:ext cx="7885685" cy="1323439"/>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FUTURE OF  E-LEARNING</a:t>
            </a:r>
            <a:r>
              <a:rPr lang="en-US" sz="4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cont</a:t>
            </a:r>
            <a:endParaRPr lang="en-US" sz="4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294041" y="1323439"/>
            <a:ext cx="11704320" cy="3170099"/>
          </a:xfrm>
          <a:prstGeom prst="rect">
            <a:avLst/>
          </a:prstGeom>
        </p:spPr>
        <p:txBody>
          <a:bodyPr>
            <a:spAutoFit/>
          </a:bodyPr>
          <a:lstStyle/>
          <a:p>
            <a:r>
              <a:rPr lang="en-US" sz="2000" b="1" dirty="0">
                <a:solidFill>
                  <a:schemeClr val="bg1"/>
                </a:solidFill>
                <a:latin typeface="Times New Roman" panose="02020603050405020304" pitchFamily="18" charset="0"/>
                <a:cs typeface="Times New Roman" panose="02020603050405020304" pitchFamily="18" charset="0"/>
              </a:rPr>
              <a:t>Organizations that deliver learning will need to consider these issues and more:</a:t>
            </a:r>
          </a:p>
          <a:p>
            <a:r>
              <a:rPr lang="en-US" sz="2000" b="1" dirty="0">
                <a:solidFill>
                  <a:schemeClr val="bg1"/>
                </a:solidFill>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Realize what market they serve</a:t>
            </a:r>
          </a:p>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smtClean="0">
                <a:solidFill>
                  <a:schemeClr val="bg1"/>
                </a:solidFill>
                <a:latin typeface="Times New Roman" panose="02020603050405020304" pitchFamily="18" charset="0"/>
                <a:cs typeface="Times New Roman" panose="02020603050405020304" pitchFamily="18" charset="0"/>
              </a:rPr>
              <a:t>Be </a:t>
            </a:r>
            <a:r>
              <a:rPr lang="en-US" sz="2000" b="1" dirty="0">
                <a:solidFill>
                  <a:schemeClr val="bg1"/>
                </a:solidFill>
                <a:latin typeface="Times New Roman" panose="02020603050405020304" pitchFamily="18" charset="0"/>
                <a:cs typeface="Times New Roman" panose="02020603050405020304" pitchFamily="18" charset="0"/>
              </a:rPr>
              <a:t>responsive to learner needs</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Prove their value to learners</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Listen closely to the needs of business</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Remove some of the massive burdens on instructors</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Look for partnerships with other complementary organizations</a:t>
            </a:r>
          </a:p>
          <a:p>
            <a:pPr marL="34290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smtClean="0">
                <a:solidFill>
                  <a:schemeClr val="bg1"/>
                </a:solidFill>
                <a:latin typeface="Times New Roman" panose="02020603050405020304" pitchFamily="18" charset="0"/>
                <a:cs typeface="Times New Roman" panose="02020603050405020304" pitchFamily="18" charset="0"/>
              </a:rPr>
              <a:t>Find </a:t>
            </a:r>
            <a:r>
              <a:rPr lang="en-US" sz="2000" b="1" dirty="0">
                <a:solidFill>
                  <a:schemeClr val="bg1"/>
                </a:solidFill>
                <a:latin typeface="Times New Roman" panose="02020603050405020304" pitchFamily="18" charset="0"/>
                <a:cs typeface="Times New Roman" panose="02020603050405020304" pitchFamily="18" charset="0"/>
              </a:rPr>
              <a:t>creative ways to certify learning credentials</a:t>
            </a:r>
          </a:p>
          <a:p>
            <a:pPr marL="342900" lvl="0" indent="-342900">
              <a:buFont typeface="Wingdings" panose="05000000000000000000" pitchFamily="2" charset="2"/>
              <a:buChar char="Ø"/>
            </a:pPr>
            <a:r>
              <a:rPr lang="en-US" sz="2000" b="1" dirty="0">
                <a:solidFill>
                  <a:schemeClr val="bg1"/>
                </a:solidFill>
                <a:latin typeface="Times New Roman" panose="02020603050405020304" pitchFamily="18" charset="0"/>
                <a:cs typeface="Times New Roman" panose="02020603050405020304" pitchFamily="18" charset="0"/>
              </a:rPr>
              <a:t>Be prepared to compete globally with a variety of learning providers</a:t>
            </a:r>
          </a:p>
        </p:txBody>
      </p:sp>
    </p:spTree>
    <p:extLst>
      <p:ext uri="{BB962C8B-B14F-4D97-AF65-F5344CB8AC3E}">
        <p14:creationId xmlns:p14="http://schemas.microsoft.com/office/powerpoint/2010/main" val="12754255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9521" y="-229035"/>
            <a:ext cx="7885685" cy="1147815"/>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FUTURE OF  E-LEARNING: </a:t>
            </a:r>
            <a:r>
              <a:rPr lang="en-US" sz="4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cont</a:t>
            </a:r>
            <a:endParaRPr lang="en-US" sz="40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angle 3"/>
          <p:cNvSpPr/>
          <p:nvPr/>
        </p:nvSpPr>
        <p:spPr>
          <a:xfrm>
            <a:off x="0" y="918780"/>
            <a:ext cx="12070080" cy="6225166"/>
          </a:xfrm>
          <a:prstGeom prst="rect">
            <a:avLst/>
          </a:prstGeom>
        </p:spPr>
        <p:txBody>
          <a:bodyPr>
            <a:spAutoFit/>
          </a:bodyPr>
          <a:lstStyle/>
          <a:p>
            <a:pPr indent="175260">
              <a:lnSpc>
                <a:spcPct val="97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As a result of all of those factors we may see some of the following predictions come true in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indent="175260">
              <a:lnSpc>
                <a:spcPct val="97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 next decade:</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indent="175260">
              <a:lnSpc>
                <a:spcPct val="97000"/>
              </a:lnSpc>
              <a:spcAft>
                <a:spcPts val="1000"/>
              </a:spcAft>
            </a:pPr>
            <a:r>
              <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ts val="15"/>
              </a:lnSpc>
              <a:spcAft>
                <a:spcPts val="1000"/>
              </a:spcAft>
              <a:buFont typeface="Wingdings" panose="05000000000000000000" pitchFamily="2" charset="2"/>
              <a:buChar char="Ø"/>
            </a:pPr>
            <a:r>
              <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Corporations </a:t>
            </a: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will compete directly with colleges and K-12 schools.</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5"/>
              </a:lnSpc>
              <a:spcAft>
                <a:spcPts val="1000"/>
              </a:spcAft>
            </a:pPr>
            <a:r>
              <a:rPr lang="en-US" sz="2000" b="1" dirty="0">
                <a:solidFill>
                  <a:schemeClr val="bg1"/>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99000"/>
              </a:lnSpc>
              <a:spcBef>
                <a:spcPts val="0"/>
              </a:spcBef>
              <a:spcAft>
                <a:spcPts val="0"/>
              </a:spcAft>
              <a:buFont typeface="Wingdings" panose="05000000000000000000" pitchFamily="2" charset="2"/>
              <a:buChar char=""/>
              <a:tabLst>
                <a:tab pos="228600" algn="l"/>
              </a:tabLs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Partnerships and mergers between learning institutions, publishers, technology companies, learning providers will consolidate the marketplace.</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5"/>
              </a:lnSpc>
              <a:spcAft>
                <a:spcPts val="1000"/>
              </a:spcAft>
            </a:pPr>
            <a:r>
              <a:rPr lang="en-US" sz="2000" b="1" dirty="0">
                <a:solidFill>
                  <a:schemeClr val="bg1"/>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Many schools and colleges will be taken over or will go out of business  delivery, classroom facilitator, learner support, etc.</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80"/>
              </a:lnSpc>
              <a:spcAft>
                <a:spcPts val="1000"/>
              </a:spcAft>
            </a:pPr>
            <a:r>
              <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02000"/>
              </a:lnSpc>
              <a:spcBef>
                <a:spcPts val="0"/>
              </a:spcBef>
              <a:spcAft>
                <a:spcPts val="0"/>
              </a:spcAft>
              <a:buFont typeface="Wingdings" panose="05000000000000000000" pitchFamily="2" charset="2"/>
              <a:buChar char=""/>
              <a:tabLst>
                <a:tab pos="228600" algn="l"/>
              </a:tabLs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Top instructors will be hired by the private sector for all the positions stated above.</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5"/>
              </a:lnSpc>
              <a:spcAft>
                <a:spcPts val="1000"/>
              </a:spcAft>
            </a:pPr>
            <a:r>
              <a:rPr lang="en-US" sz="2000" b="1" dirty="0">
                <a:solidFill>
                  <a:schemeClr val="bg1"/>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99000"/>
              </a:lnSpc>
              <a:spcBef>
                <a:spcPts val="0"/>
              </a:spcBef>
              <a:spcAft>
                <a:spcPts val="0"/>
              </a:spcAft>
              <a:buFont typeface="Wingdings" panose="05000000000000000000" pitchFamily="2" charset="2"/>
              <a:buChar char=""/>
              <a:tabLst>
                <a:tab pos="228600" algn="l"/>
              </a:tabLs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Fewer students will get the traditional on-campus degree, and most will get at least a portion of it online and off-campus.</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5"/>
              </a:lnSpc>
              <a:spcAft>
                <a:spcPts val="1000"/>
              </a:spcAft>
            </a:pPr>
            <a:r>
              <a:rPr lang="en-US" sz="2000" b="1" dirty="0">
                <a:solidFill>
                  <a:schemeClr val="bg1"/>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99000"/>
              </a:lnSpc>
              <a:spcBef>
                <a:spcPts val="0"/>
              </a:spcBef>
              <a:spcAft>
                <a:spcPts val="0"/>
              </a:spcAft>
              <a:buFont typeface="Wingdings" panose="05000000000000000000" pitchFamily="2" charset="2"/>
              <a:buChar char=""/>
              <a:tabLst>
                <a:tab pos="228600" algn="l"/>
              </a:tabLs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Learning providers will compete over learners especially those that are highly motivated and able to pay the most.</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10"/>
              </a:lnSpc>
              <a:spcAft>
                <a:spcPts val="1000"/>
              </a:spcAft>
            </a:pPr>
            <a:r>
              <a:rPr lang="en-US" sz="2000" b="1" dirty="0">
                <a:solidFill>
                  <a:schemeClr val="bg1"/>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99000"/>
              </a:lnSpc>
              <a:spcBef>
                <a:spcPts val="0"/>
              </a:spcBef>
              <a:spcAft>
                <a:spcPts val="0"/>
              </a:spcAft>
              <a:buFont typeface="Wingdings" panose="05000000000000000000" pitchFamily="2" charset="2"/>
              <a:buChar char=""/>
              <a:tabLst>
                <a:tab pos="228600" algn="l"/>
              </a:tabLs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Learners will complete degrees and certificates made up of courses and experiences from a wide range of learning providers.</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en-US" sz="2000" b="1" dirty="0">
                <a:solidFill>
                  <a:schemeClr val="bg1"/>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1085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1867348" y="-1794125"/>
            <a:ext cx="8534400" cy="5488790"/>
          </a:xfrm>
        </p:spPr>
        <p:txBody>
          <a:bodyPr/>
          <a:lstStyle/>
          <a:p>
            <a:pPr algn="ctr"/>
            <a:r>
              <a:rPr lang="en-US" altLang="en-US" b="1" dirty="0" smtClean="0">
                <a:solidFill>
                  <a:srgbClr val="FF0000"/>
                </a:solidFill>
              </a:rPr>
              <a:t>WHAT  IS  E - LEARNING</a:t>
            </a:r>
            <a:endParaRPr lang="en-US" altLang="en-US" b="1" dirty="0">
              <a:solidFill>
                <a:srgbClr val="FF0000"/>
              </a:solidFill>
            </a:endParaRPr>
          </a:p>
        </p:txBody>
      </p:sp>
      <p:sp>
        <p:nvSpPr>
          <p:cNvPr id="173059" name="Text Box 3"/>
          <p:cNvSpPr txBox="1">
            <a:spLocks noChangeArrowheads="1"/>
          </p:cNvSpPr>
          <p:nvPr/>
        </p:nvSpPr>
        <p:spPr bwMode="auto">
          <a:xfrm>
            <a:off x="640975" y="1801839"/>
            <a:ext cx="3200400" cy="1892826"/>
          </a:xfrm>
          <a:prstGeom prst="rect">
            <a:avLst/>
          </a:prstGeom>
          <a:gradFill rotWithShape="0">
            <a:gsLst>
              <a:gs pos="0">
                <a:srgbClr val="006600"/>
              </a:gs>
              <a:gs pos="50000">
                <a:srgbClr val="006600">
                  <a:gamma/>
                  <a:shade val="46275"/>
                  <a:invGamma/>
                </a:srgbClr>
              </a:gs>
              <a:gs pos="100000">
                <a:srgbClr val="006600"/>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006600"/>
            </a:extrusionClr>
            <a:contourClr>
              <a:srgbClr val="006600"/>
            </a:contourClr>
          </a:sp3d>
          <a:extLst>
            <a:ext uri="{91240B29-F687-4F45-9708-019B960494DF}">
              <a14:hiddenLine xmlns:a14="http://schemas.microsoft.com/office/drawing/2010/main" w="12700">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eaLnBrk="0" hangingPunct="0">
              <a:spcBef>
                <a:spcPct val="50000"/>
              </a:spcBef>
            </a:pPr>
            <a:r>
              <a:rPr lang="en-US" altLang="en-US" dirty="0">
                <a:solidFill>
                  <a:srgbClr val="FFFF00"/>
                </a:solidFill>
                <a:effectLst>
                  <a:outerShdw blurRad="38100" dist="38100" dir="2700000" algn="tl">
                    <a:srgbClr val="000000"/>
                  </a:outerShdw>
                </a:effectLst>
              </a:rPr>
              <a:t>The use of </a:t>
            </a:r>
            <a:r>
              <a:rPr lang="en-US" altLang="en-US" i="1" dirty="0">
                <a:solidFill>
                  <a:srgbClr val="FFFF00"/>
                </a:solidFill>
                <a:effectLst>
                  <a:outerShdw blurRad="38100" dist="38100" dir="2700000" algn="tl">
                    <a:srgbClr val="000000"/>
                  </a:outerShdw>
                </a:effectLst>
              </a:rPr>
              <a:t>Internet technologies to deliver a broad array </a:t>
            </a:r>
            <a:r>
              <a:rPr lang="en-US" altLang="en-US" dirty="0">
                <a:solidFill>
                  <a:srgbClr val="FFFF00"/>
                </a:solidFill>
                <a:effectLst>
                  <a:outerShdw blurRad="38100" dist="38100" dir="2700000" algn="tl">
                    <a:srgbClr val="000000"/>
                  </a:outerShdw>
                </a:effectLst>
              </a:rPr>
              <a:t>of solutions that enhance knowledge and performance</a:t>
            </a:r>
          </a:p>
          <a:p>
            <a:pPr eaLnBrk="0" hangingPunct="0">
              <a:spcBef>
                <a:spcPct val="50000"/>
              </a:spcBef>
            </a:pPr>
            <a:r>
              <a:rPr lang="en-US" altLang="en-US" dirty="0">
                <a:solidFill>
                  <a:schemeClr val="bg1"/>
                </a:solidFill>
                <a:effectLst>
                  <a:outerShdw blurRad="38100" dist="38100" dir="2700000" algn="tl">
                    <a:srgbClr val="000000"/>
                  </a:outerShdw>
                </a:effectLst>
              </a:rPr>
              <a:t>		</a:t>
            </a:r>
          </a:p>
        </p:txBody>
      </p:sp>
      <p:sp>
        <p:nvSpPr>
          <p:cNvPr id="173060" name="Text Box 4"/>
          <p:cNvSpPr txBox="1">
            <a:spLocks noChangeArrowheads="1"/>
          </p:cNvSpPr>
          <p:nvPr/>
        </p:nvSpPr>
        <p:spPr bwMode="auto">
          <a:xfrm>
            <a:off x="6475208" y="2048745"/>
            <a:ext cx="3200400" cy="1061829"/>
          </a:xfrm>
          <a:prstGeom prst="rect">
            <a:avLst/>
          </a:prstGeom>
          <a:gradFill rotWithShape="0">
            <a:gsLst>
              <a:gs pos="0">
                <a:srgbClr val="D60093">
                  <a:gamma/>
                  <a:shade val="46275"/>
                  <a:invGamma/>
                </a:srgbClr>
              </a:gs>
              <a:gs pos="50000">
                <a:srgbClr val="D60093"/>
              </a:gs>
              <a:gs pos="100000">
                <a:srgbClr val="D60093">
                  <a:gamma/>
                  <a:shade val="46275"/>
                  <a:invGamma/>
                </a:srgbClr>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D60093"/>
            </a:extrusionClr>
            <a:contourClr>
              <a:srgbClr val="D60093"/>
            </a:contourClr>
          </a:sp3d>
          <a:extLst>
            <a:ext uri="{91240B29-F687-4F45-9708-019B960494DF}">
              <a14:hiddenLine xmlns:a14="http://schemas.microsoft.com/office/drawing/2010/main" w="12700">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eaLnBrk="0" hangingPunct="0">
              <a:spcBef>
                <a:spcPct val="50000"/>
              </a:spcBef>
            </a:pPr>
            <a:r>
              <a:rPr lang="en-US" altLang="en-US" dirty="0">
                <a:solidFill>
                  <a:srgbClr val="FFC000"/>
                </a:solidFill>
                <a:effectLst>
                  <a:outerShdw blurRad="38100" dist="38100" dir="2700000" algn="tl">
                    <a:srgbClr val="000000"/>
                  </a:outerShdw>
                </a:effectLst>
              </a:rPr>
              <a:t>E-learning is Internet-enabled learning</a:t>
            </a:r>
          </a:p>
          <a:p>
            <a:pPr eaLnBrk="0" hangingPunct="0">
              <a:spcBef>
                <a:spcPct val="50000"/>
              </a:spcBef>
            </a:pPr>
            <a:r>
              <a:rPr lang="en-US" altLang="en-US" dirty="0">
                <a:solidFill>
                  <a:schemeClr val="bg1"/>
                </a:solidFill>
                <a:effectLst>
                  <a:outerShdw blurRad="38100" dist="38100" dir="2700000" algn="tl">
                    <a:srgbClr val="000000"/>
                  </a:outerShdw>
                </a:effectLst>
              </a:rPr>
              <a:t>		</a:t>
            </a:r>
          </a:p>
        </p:txBody>
      </p:sp>
      <p:sp>
        <p:nvSpPr>
          <p:cNvPr id="2" name="Rectangle 1"/>
          <p:cNvSpPr/>
          <p:nvPr/>
        </p:nvSpPr>
        <p:spPr>
          <a:xfrm>
            <a:off x="379208" y="4519136"/>
            <a:ext cx="11338560" cy="1938992"/>
          </a:xfrm>
          <a:prstGeom prst="rect">
            <a:avLst/>
          </a:prstGeom>
        </p:spPr>
        <p:txBody>
          <a:bodyPr>
            <a:spAutoFit/>
          </a:bodyPr>
          <a:lstStyle/>
          <a:p>
            <a:r>
              <a:rPr lang="en-US" sz="2000" b="1" dirty="0">
                <a:solidFill>
                  <a:schemeClr val="bg1"/>
                </a:solidFill>
                <a:latin typeface="Times New Roman" panose="02020603050405020304" pitchFamily="18" charset="0"/>
                <a:ea typeface="Times New Roman" panose="02020603050405020304" pitchFamily="18" charset="0"/>
              </a:rPr>
              <a:t>Learning enabled by  Electronic media   is  known  as  E-Learning.  E learning is facilitated   by   the utilization of    Information &amp;Communication  Technology.  It is  a process  of   Education  which  utilizes   use of   computer , network telecommunication    and  storage  </a:t>
            </a:r>
            <a:r>
              <a:rPr lang="en-US" sz="2000" b="1" dirty="0" smtClean="0">
                <a:solidFill>
                  <a:schemeClr val="bg1"/>
                </a:solidFill>
                <a:latin typeface="Times New Roman" panose="02020603050405020304" pitchFamily="18" charset="0"/>
                <a:ea typeface="Times New Roman" panose="02020603050405020304" pitchFamily="18" charset="0"/>
              </a:rPr>
              <a:t>devices</a:t>
            </a:r>
          </a:p>
          <a:p>
            <a:endParaRPr lang="en-US" sz="2000" b="1" dirty="0">
              <a:solidFill>
                <a:schemeClr val="bg1"/>
              </a:solidFill>
              <a:latin typeface="Times New Roman" panose="02020603050405020304" pitchFamily="18" charset="0"/>
            </a:endParaRPr>
          </a:p>
          <a:p>
            <a:r>
              <a:rPr lang="en-US" altLang="en-US" sz="2000" b="1" dirty="0">
                <a:solidFill>
                  <a:schemeClr val="bg1"/>
                </a:solidFill>
                <a:latin typeface="Times New Roman" panose="02020603050405020304" pitchFamily="18" charset="0"/>
                <a:cs typeface="Times New Roman" panose="02020603050405020304" pitchFamily="18" charset="0"/>
              </a:rPr>
              <a:t>Two categories: </a:t>
            </a:r>
            <a:r>
              <a:rPr lang="en-US" altLang="en-US" sz="2000" b="1" dirty="0" smtClean="0">
                <a:solidFill>
                  <a:schemeClr val="bg1"/>
                </a:solidFill>
                <a:latin typeface="Times New Roman" panose="02020603050405020304" pitchFamily="18" charset="0"/>
                <a:cs typeface="Times New Roman" panose="02020603050405020304" pitchFamily="18" charset="0"/>
              </a:rPr>
              <a:t>       synchronous                           and </a:t>
            </a:r>
            <a:r>
              <a:rPr lang="en-US" altLang="en-US" sz="2000" b="1" dirty="0">
                <a:solidFill>
                  <a:schemeClr val="bg1"/>
                </a:solidFill>
                <a:latin typeface="Times New Roman" panose="02020603050405020304" pitchFamily="18" charset="0"/>
                <a:cs typeface="Times New Roman" panose="02020603050405020304" pitchFamily="18" charset="0"/>
              </a:rPr>
              <a:t>					asynchronous </a:t>
            </a:r>
          </a:p>
          <a:p>
            <a:endParaRPr lang="en-US" sz="2000" b="1" dirty="0">
              <a:solidFill>
                <a:schemeClr val="bg1"/>
              </a:solidFill>
            </a:endParaRPr>
          </a:p>
        </p:txBody>
      </p:sp>
    </p:spTree>
    <p:extLst>
      <p:ext uri="{BB962C8B-B14F-4D97-AF65-F5344CB8AC3E}">
        <p14:creationId xmlns:p14="http://schemas.microsoft.com/office/powerpoint/2010/main" val="29745004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742" y="0"/>
            <a:ext cx="11155680" cy="731520"/>
          </a:xfrm>
          <a:prstGeom prst="rect">
            <a:avLst/>
          </a:prstGeom>
        </p:spPr>
        <p:txBody>
          <a:bodyPr>
            <a:spAutoFit/>
          </a:bodyPr>
          <a:lstStyle/>
          <a:p>
            <a:pPr algn="ctr">
              <a:lnSpc>
                <a:spcPct val="115000"/>
              </a:lnSpc>
              <a:spcAft>
                <a:spcPts val="1000"/>
              </a:spcAft>
            </a:pP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CONCLUSION: </a:t>
            </a:r>
          </a:p>
          <a:p>
            <a:pPr>
              <a:lnSpc>
                <a:spcPct val="115000"/>
              </a:lnSpc>
              <a:spcAft>
                <a:spcPts val="1000"/>
              </a:spcAft>
            </a:pP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200000"/>
              </a:lnSpc>
              <a:spcAft>
                <a:spcPts val="1000"/>
              </a:spcAft>
            </a:pP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349405" y="1360417"/>
            <a:ext cx="11064240" cy="4321248"/>
          </a:xfrm>
          <a:prstGeom prst="rect">
            <a:avLst/>
          </a:prstGeom>
        </p:spPr>
        <p:txBody>
          <a:bodyPr>
            <a:spAutoFit/>
          </a:bodyPr>
          <a:lstStyle/>
          <a:p>
            <a:pPr algn="just">
              <a:lnSpc>
                <a:spcPct val="115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E-learning has gives education a new dimension, taking classroom learning to the next level through the creation of virtual communities of learners and teachers who interact online.</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5"/>
              </a:lnSpc>
              <a:spcAft>
                <a:spcPts val="1000"/>
              </a:spcAft>
            </a:pPr>
            <a:r>
              <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indent="175260" algn="just">
              <a:lnSpc>
                <a:spcPct val="115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E-learning is more than distance education where resources are simply put online. E-learning is a virtual campus that involves rich, instructional and social interaction; it could improve the flexibility, quality and focus of education. We are really on the threshold of new opportunities and this is just the beginning of a new horizon of education. The power of E-learning lies in its potential to provide the right information to the right people at the right time and place, and not only due to it’s “anyone, anyplace, anytime model”. Technology advancements will continue to reshape learning over the Internet with increasing use of streaming, TV-quality video and simulation-based E-learning. The same technology is bound to make major inroads in schools in the coming years.</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99000"/>
              </a:lnSpc>
              <a:tabLst>
                <a:tab pos="228600" algn="l"/>
              </a:tabLst>
            </a:pPr>
            <a:r>
              <a:rPr lang="en-US" sz="2000" b="1" dirty="0">
                <a:solidFill>
                  <a:schemeClr val="bg1"/>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051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8339" y="2953877"/>
            <a:ext cx="2603020" cy="707886"/>
          </a:xfrm>
          <a:prstGeom prst="rect">
            <a:avLst/>
          </a:prstGeom>
        </p:spPr>
        <p:txBody>
          <a:bodyPr wrap="none">
            <a:spAutoFit/>
          </a:bodyPr>
          <a:lstStyle/>
          <a:p>
            <a:r>
              <a:rPr lang="en-US" sz="4000" b="1" dirty="0">
                <a:solidFill>
                  <a:srgbClr val="FF0000"/>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1740416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1474" y="296739"/>
            <a:ext cx="4174541" cy="707886"/>
          </a:xfrm>
          <a:prstGeom prst="rect">
            <a:avLst/>
          </a:prstGeom>
        </p:spPr>
        <p:txBody>
          <a:bodyPr wrap="none">
            <a:spAutoFit/>
          </a:bodyPr>
          <a:lstStyle/>
          <a:p>
            <a:pPr algn="ctr"/>
            <a:r>
              <a:rPr lang="en-US" altLang="en-US" sz="4000" b="1" dirty="0" smtClean="0">
                <a:solidFill>
                  <a:srgbClr val="FF0000"/>
                </a:solidFill>
                <a:latin typeface="Times New Roman" panose="02020603050405020304" pitchFamily="18" charset="0"/>
                <a:cs typeface="Times New Roman" panose="02020603050405020304" pitchFamily="18" charset="0"/>
              </a:rPr>
              <a:t>SYNCHRONOUS</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42141" y="1227296"/>
            <a:ext cx="11430000" cy="1015663"/>
          </a:xfrm>
          <a:prstGeom prst="rect">
            <a:avLst/>
          </a:prstGeom>
        </p:spPr>
        <p:txBody>
          <a:bodyPr>
            <a:spAutoFit/>
          </a:bodyPr>
          <a:lstStyle/>
          <a:p>
            <a:pPr>
              <a:buFont typeface="Wingdings" panose="05000000000000000000" pitchFamily="2" charset="2"/>
              <a:buChar char="Ø"/>
            </a:pPr>
            <a:r>
              <a:rPr lang="en-US" altLang="en-US" sz="2000" b="1" dirty="0" smtClean="0">
                <a:solidFill>
                  <a:schemeClr val="bg1"/>
                </a:solidFill>
                <a:latin typeface="Times New Roman" panose="02020603050405020304" pitchFamily="18" charset="0"/>
                <a:cs typeface="Times New Roman" panose="02020603050405020304" pitchFamily="18" charset="0"/>
              </a:rPr>
              <a:t>Similar </a:t>
            </a:r>
            <a:r>
              <a:rPr lang="en-US" altLang="en-US" sz="2000" b="1" dirty="0">
                <a:solidFill>
                  <a:schemeClr val="bg1"/>
                </a:solidFill>
                <a:latin typeface="Times New Roman" panose="02020603050405020304" pitchFamily="18" charset="0"/>
                <a:cs typeface="Times New Roman" panose="02020603050405020304" pitchFamily="18" charset="0"/>
              </a:rPr>
              <a:t>to the traditional classroom in that you are meeting at a particular time via audio, </a:t>
            </a:r>
            <a:r>
              <a:rPr lang="en-US" altLang="en-US" sz="2000" b="1" dirty="0" smtClean="0">
                <a:solidFill>
                  <a:schemeClr val="bg1"/>
                </a:solidFill>
                <a:latin typeface="Times New Roman" panose="02020603050405020304" pitchFamily="18" charset="0"/>
                <a:cs typeface="Times New Roman" panose="02020603050405020304" pitchFamily="18" charset="0"/>
              </a:rPr>
              <a:t>video</a:t>
            </a:r>
          </a:p>
          <a:p>
            <a:r>
              <a:rPr lang="en-US" altLang="en-US" sz="2000" b="1" dirty="0" smtClean="0">
                <a:solidFill>
                  <a:schemeClr val="bg1"/>
                </a:solidFill>
                <a:latin typeface="Times New Roman" panose="02020603050405020304" pitchFamily="18" charset="0"/>
                <a:cs typeface="Times New Roman" panose="02020603050405020304" pitchFamily="18" charset="0"/>
              </a:rPr>
              <a:t>    streaming </a:t>
            </a:r>
            <a:r>
              <a:rPr lang="en-US" altLang="en-US" sz="2000" b="1" dirty="0">
                <a:solidFill>
                  <a:schemeClr val="bg1"/>
                </a:solidFill>
                <a:latin typeface="Times New Roman" panose="02020603050405020304" pitchFamily="18" charset="0"/>
                <a:cs typeface="Times New Roman" panose="02020603050405020304" pitchFamily="18" charset="0"/>
              </a:rPr>
              <a:t>or a chat room</a:t>
            </a:r>
          </a:p>
          <a:p>
            <a:pPr>
              <a:buFont typeface="Wingdings" panose="05000000000000000000" pitchFamily="2" charset="2"/>
              <a:buChar char="Ø"/>
            </a:pPr>
            <a:endParaRPr lang="en-US" altLang="en-US" sz="2000" b="1" dirty="0" smtClean="0">
              <a:solidFill>
                <a:schemeClr val="bg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21181" y="2465630"/>
            <a:ext cx="4544834" cy="707886"/>
          </a:xfrm>
          <a:prstGeom prst="rect">
            <a:avLst/>
          </a:prstGeom>
        </p:spPr>
        <p:txBody>
          <a:bodyPr wrap="none">
            <a:spAutoFit/>
          </a:bodyPr>
          <a:lstStyle/>
          <a:p>
            <a:pPr algn="ctr"/>
            <a:r>
              <a:rPr lang="en-US" altLang="en-US" sz="4000" b="1" dirty="0" smtClean="0">
                <a:solidFill>
                  <a:srgbClr val="FF0000"/>
                </a:solidFill>
                <a:latin typeface="Times New Roman" panose="02020603050405020304" pitchFamily="18" charset="0"/>
                <a:cs typeface="Times New Roman" panose="02020603050405020304" pitchFamily="18" charset="0"/>
              </a:rPr>
              <a:t>ASYNCHRONOUS</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42141" y="3246298"/>
            <a:ext cx="11338560" cy="1015663"/>
          </a:xfrm>
          <a:prstGeom prst="rect">
            <a:avLst/>
          </a:prstGeom>
        </p:spPr>
        <p:txBody>
          <a:bodyPr>
            <a:spAutoFit/>
          </a:bodyPr>
          <a:lstStyle/>
          <a:p>
            <a:pPr marL="285750" indent="-285750">
              <a:buFont typeface="Wingdings" panose="05000000000000000000" pitchFamily="2" charset="2"/>
              <a:buChar char="Ø"/>
            </a:pPr>
            <a:r>
              <a:rPr lang="en-US" altLang="en-US" sz="2000" b="1" dirty="0">
                <a:solidFill>
                  <a:schemeClr val="bg1"/>
                </a:solidFill>
                <a:latin typeface="Times New Roman" panose="02020603050405020304" pitchFamily="18" charset="0"/>
                <a:cs typeface="Times New Roman" panose="02020603050405020304" pitchFamily="18" charset="0"/>
              </a:rPr>
              <a:t>Allows you to work at your own time and pace with periodic communication with the instructor </a:t>
            </a:r>
          </a:p>
          <a:p>
            <a:pPr marL="285750" indent="-285750">
              <a:buFont typeface="Wingdings" panose="05000000000000000000" pitchFamily="2" charset="2"/>
              <a:buChar char="Ø"/>
            </a:pPr>
            <a:r>
              <a:rPr lang="en-US" altLang="en-US" sz="2000" b="1" dirty="0">
                <a:solidFill>
                  <a:schemeClr val="bg1"/>
                </a:solidFill>
                <a:latin typeface="Times New Roman" panose="02020603050405020304" pitchFamily="18" charset="0"/>
                <a:cs typeface="Times New Roman" panose="02020603050405020304" pitchFamily="18" charset="0"/>
              </a:rPr>
              <a:t>Takes a lot of patience, motivation, self-confidence, dedication and a general knowledge of using a computer </a:t>
            </a:r>
          </a:p>
        </p:txBody>
      </p:sp>
      <p:sp>
        <p:nvSpPr>
          <p:cNvPr id="7" name="Rectangle 6"/>
          <p:cNvSpPr/>
          <p:nvPr/>
        </p:nvSpPr>
        <p:spPr>
          <a:xfrm>
            <a:off x="3367127" y="4334743"/>
            <a:ext cx="5023234" cy="707886"/>
          </a:xfrm>
          <a:prstGeom prst="rect">
            <a:avLst/>
          </a:prstGeom>
        </p:spPr>
        <p:txBody>
          <a:bodyPr wrap="none">
            <a:spAutoFit/>
          </a:bodyPr>
          <a:lstStyle/>
          <a:p>
            <a:pPr algn="ctr"/>
            <a:r>
              <a:rPr lang="en-US" altLang="en-US" sz="4000" b="1" dirty="0" smtClean="0">
                <a:solidFill>
                  <a:srgbClr val="FF0000"/>
                </a:solidFill>
                <a:latin typeface="Times New Roman" panose="02020603050405020304" pitchFamily="18" charset="0"/>
                <a:cs typeface="Times New Roman" panose="02020603050405020304" pitchFamily="18" charset="0"/>
              </a:rPr>
              <a:t>SUCCESS FACTORS</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373181" y="5115411"/>
            <a:ext cx="10149840" cy="1631216"/>
          </a:xfrm>
          <a:prstGeom prst="rect">
            <a:avLst/>
          </a:prstGeom>
        </p:spPr>
        <p:txBody>
          <a:bodyPr>
            <a:spAutoFit/>
          </a:bodyPr>
          <a:lstStyle/>
          <a:p>
            <a:pPr marL="342900" indent="-342900">
              <a:buFont typeface="Wingdings" panose="05000000000000000000" pitchFamily="2" charset="2"/>
              <a:buChar char="Ø"/>
            </a:pPr>
            <a:r>
              <a:rPr lang="en-US" altLang="en-US" sz="2000" b="1" dirty="0">
                <a:solidFill>
                  <a:schemeClr val="bg1"/>
                </a:solidFill>
              </a:rPr>
              <a:t>Individual’s learning style</a:t>
            </a:r>
          </a:p>
          <a:p>
            <a:pPr marL="342900" indent="-342900">
              <a:buFont typeface="Wingdings" panose="05000000000000000000" pitchFamily="2" charset="2"/>
              <a:buChar char="Ø"/>
            </a:pPr>
            <a:r>
              <a:rPr lang="en-US" altLang="en-US" sz="2000" b="1" dirty="0">
                <a:solidFill>
                  <a:schemeClr val="bg1"/>
                </a:solidFill>
              </a:rPr>
              <a:t>Behavior type </a:t>
            </a:r>
          </a:p>
          <a:p>
            <a:pPr marL="342900" indent="-342900">
              <a:buFont typeface="Wingdings" panose="05000000000000000000" pitchFamily="2" charset="2"/>
              <a:buChar char="Ø"/>
            </a:pPr>
            <a:r>
              <a:rPr lang="en-US" altLang="en-US" sz="2000" b="1" dirty="0">
                <a:solidFill>
                  <a:schemeClr val="bg1"/>
                </a:solidFill>
              </a:rPr>
              <a:t>Age</a:t>
            </a:r>
          </a:p>
          <a:p>
            <a:pPr marL="342900" indent="-342900">
              <a:buFont typeface="Wingdings" panose="05000000000000000000" pitchFamily="2" charset="2"/>
              <a:buChar char="Ø"/>
            </a:pPr>
            <a:r>
              <a:rPr lang="en-US" altLang="en-US" sz="2000" b="1" dirty="0">
                <a:solidFill>
                  <a:schemeClr val="bg1"/>
                </a:solidFill>
              </a:rPr>
              <a:t>Gender</a:t>
            </a:r>
          </a:p>
          <a:p>
            <a:pPr marL="342900" indent="-342900">
              <a:buFont typeface="Wingdings" panose="05000000000000000000" pitchFamily="2" charset="2"/>
              <a:buChar char="Ø"/>
            </a:pPr>
            <a:r>
              <a:rPr lang="en-US" altLang="en-US" sz="2000" b="1" dirty="0">
                <a:solidFill>
                  <a:schemeClr val="bg1"/>
                </a:solidFill>
              </a:rPr>
              <a:t>Teacher</a:t>
            </a:r>
          </a:p>
        </p:txBody>
      </p:sp>
    </p:spTree>
    <p:extLst>
      <p:ext uri="{BB962C8B-B14F-4D97-AF65-F5344CB8AC3E}">
        <p14:creationId xmlns:p14="http://schemas.microsoft.com/office/powerpoint/2010/main" val="2046626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2920702" y="0"/>
            <a:ext cx="8534400" cy="1507067"/>
          </a:xfrm>
        </p:spPr>
        <p:txBody>
          <a:bodyPr/>
          <a:lstStyle/>
          <a:p>
            <a:r>
              <a:rPr lang="en-US" altLang="en-US" b="1" dirty="0">
                <a:solidFill>
                  <a:srgbClr val="FF0000"/>
                </a:solidFill>
              </a:rPr>
              <a:t>Truth of e-learning</a:t>
            </a:r>
          </a:p>
        </p:txBody>
      </p:sp>
      <p:sp>
        <p:nvSpPr>
          <p:cNvPr id="174083" name="Text Box 3"/>
          <p:cNvSpPr txBox="1">
            <a:spLocks noChangeArrowheads="1"/>
          </p:cNvSpPr>
          <p:nvPr/>
        </p:nvSpPr>
        <p:spPr bwMode="auto">
          <a:xfrm>
            <a:off x="2643416" y="1981200"/>
            <a:ext cx="6486071" cy="707886"/>
          </a:xfrm>
          <a:prstGeom prst="rect">
            <a:avLst/>
          </a:prstGeom>
          <a:solidFill>
            <a:srgbClr val="000099"/>
          </a:solidFill>
          <a:ln>
            <a:noFill/>
          </a:ln>
          <a:effectLst/>
          <a:scene3d>
            <a:camera prst="legacyObliqueTopRight"/>
            <a:lightRig rig="legacyFlat3" dir="b"/>
          </a:scene3d>
          <a:sp3d extrusionH="430200" prstMaterial="legacyMatte">
            <a:bevelT w="13500" h="13500" prst="angle"/>
            <a:bevelB w="13500" h="13500" prst="angle"/>
            <a:extrusionClr>
              <a:srgbClr val="000099"/>
            </a:extrusionClr>
            <a:contourClr>
              <a:srgbClr val="000099"/>
            </a:contourClr>
          </a:sp3d>
          <a:extLst>
            <a:ext uri="{91240B29-F687-4F45-9708-019B960494DF}">
              <a14:hiddenLine xmlns:a14="http://schemas.microsoft.com/office/drawing/2010/main" w="12700">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flatTx/>
          </a:bodyPr>
          <a:lstStyle/>
          <a:p>
            <a:pPr algn="ctr" eaLnBrk="0" hangingPunct="0"/>
            <a:r>
              <a:rPr lang="en-US" altLang="en-US" sz="2000" dirty="0">
                <a:solidFill>
                  <a:srgbClr val="FFFF00"/>
                </a:solidFill>
              </a:rPr>
              <a:t>Internet has started reshaping </a:t>
            </a:r>
            <a:r>
              <a:rPr lang="en-US" altLang="en-US" sz="2000" dirty="0" smtClean="0">
                <a:solidFill>
                  <a:srgbClr val="FFFF00"/>
                </a:solidFill>
              </a:rPr>
              <a:t>higher education</a:t>
            </a:r>
            <a:r>
              <a:rPr lang="en-US" altLang="en-US" sz="2000" dirty="0">
                <a:solidFill>
                  <a:srgbClr val="FFFF00"/>
                </a:solidFill>
              </a:rPr>
              <a:t>.</a:t>
            </a:r>
          </a:p>
          <a:p>
            <a:pPr algn="ctr" eaLnBrk="0" hangingPunct="0"/>
            <a:r>
              <a:rPr lang="en-US" altLang="en-US" sz="2000" dirty="0">
                <a:solidFill>
                  <a:srgbClr val="FFFF00"/>
                </a:solidFill>
              </a:rPr>
              <a:t>Education will not be the same in the next decade</a:t>
            </a:r>
          </a:p>
        </p:txBody>
      </p:sp>
      <p:sp>
        <p:nvSpPr>
          <p:cNvPr id="174084" name="Text Box 4"/>
          <p:cNvSpPr txBox="1">
            <a:spLocks noChangeArrowheads="1"/>
          </p:cNvSpPr>
          <p:nvPr/>
        </p:nvSpPr>
        <p:spPr bwMode="auto">
          <a:xfrm>
            <a:off x="2856616" y="3160811"/>
            <a:ext cx="6272871" cy="1015663"/>
          </a:xfrm>
          <a:prstGeom prst="rect">
            <a:avLst/>
          </a:prstGeom>
          <a:solidFill>
            <a:srgbClr val="CC6600"/>
          </a:solidFill>
          <a:ln>
            <a:noFill/>
          </a:ln>
          <a:effectLst/>
          <a:scene3d>
            <a:camera prst="legacyObliqueTopRight"/>
            <a:lightRig rig="legacyFlat3" dir="b"/>
          </a:scene3d>
          <a:sp3d extrusionH="430200" prstMaterial="legacyMatte">
            <a:bevelT w="13500" h="13500" prst="angle"/>
            <a:bevelB w="13500" h="13500" prst="angle"/>
            <a:extrusionClr>
              <a:srgbClr val="CC6600"/>
            </a:extrusionClr>
            <a:contourClr>
              <a:srgbClr val="CC6600"/>
            </a:contourClr>
          </a:sp3d>
          <a:extLst>
            <a:ext uri="{91240B29-F687-4F45-9708-019B960494DF}">
              <a14:hiddenLine xmlns:a14="http://schemas.microsoft.com/office/drawing/2010/main" w="12700">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flatTx/>
          </a:bodyPr>
          <a:lstStyle/>
          <a:p>
            <a:pPr eaLnBrk="0" hangingPunct="0"/>
            <a:r>
              <a:rPr lang="en-US" altLang="en-US" sz="2000" dirty="0">
                <a:solidFill>
                  <a:schemeClr val="bg1"/>
                </a:solidFill>
                <a:effectLst>
                  <a:outerShdw blurRad="38100" dist="38100" dir="2700000" algn="tl">
                    <a:srgbClr val="000000"/>
                  </a:outerShdw>
                </a:effectLst>
              </a:rPr>
              <a:t>There is no going back.  The traditional classroom</a:t>
            </a:r>
          </a:p>
          <a:p>
            <a:pPr eaLnBrk="0" hangingPunct="0"/>
            <a:r>
              <a:rPr lang="en-US" altLang="en-US" sz="2000" dirty="0">
                <a:solidFill>
                  <a:schemeClr val="bg1"/>
                </a:solidFill>
                <a:effectLst>
                  <a:outerShdw blurRad="38100" dist="38100" dir="2700000" algn="tl">
                    <a:srgbClr val="000000"/>
                  </a:outerShdw>
                </a:effectLst>
              </a:rPr>
              <a:t>has to be transformed</a:t>
            </a:r>
            <a:br>
              <a:rPr lang="en-US" altLang="en-US" sz="2000" dirty="0">
                <a:solidFill>
                  <a:schemeClr val="bg1"/>
                </a:solidFill>
                <a:effectLst>
                  <a:outerShdw blurRad="38100" dist="38100" dir="2700000" algn="tl">
                    <a:srgbClr val="000000"/>
                  </a:outerShdw>
                </a:effectLst>
              </a:rPr>
            </a:br>
            <a:r>
              <a:rPr lang="en-US" altLang="en-US" sz="2000" dirty="0">
                <a:solidFill>
                  <a:schemeClr val="bg1"/>
                </a:solidFill>
                <a:effectLst>
                  <a:outerShdw blurRad="38100" dist="38100" dir="2700000" algn="tl">
                    <a:srgbClr val="000000"/>
                  </a:outerShdw>
                </a:effectLst>
              </a:rPr>
              <a:t>		</a:t>
            </a:r>
            <a:endParaRPr lang="en-US" altLang="en-US" sz="1400" dirty="0">
              <a:solidFill>
                <a:schemeClr val="bg1"/>
              </a:solidFill>
              <a:effectLst>
                <a:outerShdw blurRad="38100" dist="38100" dir="2700000" algn="tl">
                  <a:srgbClr val="000000"/>
                </a:outerShdw>
              </a:effectLst>
            </a:endParaRPr>
          </a:p>
        </p:txBody>
      </p:sp>
      <p:sp>
        <p:nvSpPr>
          <p:cNvPr id="174085" name="Text Box 5"/>
          <p:cNvSpPr txBox="1">
            <a:spLocks noChangeArrowheads="1"/>
          </p:cNvSpPr>
          <p:nvPr/>
        </p:nvSpPr>
        <p:spPr bwMode="auto">
          <a:xfrm>
            <a:off x="3146190" y="4648200"/>
            <a:ext cx="5432899" cy="707886"/>
          </a:xfrm>
          <a:prstGeom prst="rect">
            <a:avLst/>
          </a:prstGeom>
          <a:solidFill>
            <a:srgbClr val="006600"/>
          </a:solidFill>
          <a:ln>
            <a:noFill/>
          </a:ln>
          <a:effectLst/>
          <a:scene3d>
            <a:camera prst="legacyObliqueTopRight"/>
            <a:lightRig rig="legacyFlat3" dir="b"/>
          </a:scene3d>
          <a:sp3d extrusionH="430200" prstMaterial="legacyMatte">
            <a:bevelT w="13500" h="13500" prst="angle"/>
            <a:bevelB w="13500" h="13500" prst="angle"/>
            <a:extrusionClr>
              <a:srgbClr val="006600"/>
            </a:extrusionClr>
            <a:contourClr>
              <a:srgbClr val="006600"/>
            </a:contourClr>
          </a:sp3d>
          <a:extLst>
            <a:ext uri="{91240B29-F687-4F45-9708-019B960494DF}">
              <a14:hiddenLine xmlns:a14="http://schemas.microsoft.com/office/drawing/2010/main" w="12700">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flatTx/>
          </a:bodyPr>
          <a:lstStyle/>
          <a:p>
            <a:pPr algn="ctr" eaLnBrk="0" hangingPunct="0"/>
            <a:r>
              <a:rPr lang="en-US" altLang="en-US" sz="2000" dirty="0">
                <a:solidFill>
                  <a:srgbClr val="FFFF00"/>
                </a:solidFill>
                <a:effectLst>
                  <a:outerShdw blurRad="38100" dist="38100" dir="2700000" algn="tl">
                    <a:srgbClr val="000000"/>
                  </a:outerShdw>
                </a:effectLst>
              </a:rPr>
              <a:t>Many universities/colleges may not survive</a:t>
            </a:r>
          </a:p>
          <a:p>
            <a:pPr algn="ctr" eaLnBrk="0" hangingPunct="0"/>
            <a:r>
              <a:rPr lang="en-US" altLang="en-US" sz="2000" dirty="0">
                <a:solidFill>
                  <a:srgbClr val="FFFF00"/>
                </a:solidFill>
                <a:effectLst>
                  <a:outerShdw blurRad="38100" dist="38100" dir="2700000" algn="tl">
                    <a:srgbClr val="000000"/>
                  </a:outerShdw>
                </a:effectLst>
              </a:rPr>
              <a:t>by the end of </a:t>
            </a:r>
            <a:r>
              <a:rPr lang="en-US" altLang="en-US" sz="2000" dirty="0" smtClean="0">
                <a:solidFill>
                  <a:srgbClr val="FFFF00"/>
                </a:solidFill>
                <a:effectLst>
                  <a:outerShdw blurRad="38100" dist="38100" dir="2700000" algn="tl">
                    <a:srgbClr val="000000"/>
                  </a:outerShdw>
                </a:effectLst>
              </a:rPr>
              <a:t> next  </a:t>
            </a:r>
            <a:r>
              <a:rPr lang="en-US" altLang="en-US" sz="2000" dirty="0">
                <a:solidFill>
                  <a:srgbClr val="FFFF00"/>
                </a:solidFill>
                <a:effectLst>
                  <a:outerShdw blurRad="38100" dist="38100" dir="2700000" algn="tl">
                    <a:srgbClr val="000000"/>
                  </a:outerShdw>
                </a:effectLst>
              </a:rPr>
              <a:t>decade</a:t>
            </a:r>
          </a:p>
        </p:txBody>
      </p:sp>
    </p:spTree>
    <p:extLst>
      <p:ext uri="{BB962C8B-B14F-4D97-AF65-F5344CB8AC3E}">
        <p14:creationId xmlns:p14="http://schemas.microsoft.com/office/powerpoint/2010/main" val="289475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1971340" y="-21275"/>
            <a:ext cx="8534400" cy="1507067"/>
          </a:xfrm>
        </p:spPr>
        <p:txBody>
          <a:bodyPr/>
          <a:lstStyle/>
          <a:p>
            <a:r>
              <a:rPr lang="en-US" altLang="en-US" b="1" dirty="0">
                <a:solidFill>
                  <a:srgbClr val="FF0000"/>
                </a:solidFill>
              </a:rPr>
              <a:t>Evolution of Education Technology</a:t>
            </a:r>
          </a:p>
        </p:txBody>
      </p:sp>
      <p:sp>
        <p:nvSpPr>
          <p:cNvPr id="177155" name="Line 3"/>
          <p:cNvSpPr>
            <a:spLocks noChangeShapeType="1"/>
          </p:cNvSpPr>
          <p:nvPr/>
        </p:nvSpPr>
        <p:spPr bwMode="auto">
          <a:xfrm flipV="1">
            <a:off x="2578537" y="2486819"/>
            <a:ext cx="0" cy="3200400"/>
          </a:xfrm>
          <a:prstGeom prst="line">
            <a:avLst/>
          </a:prstGeom>
          <a:noFill/>
          <a:ln w="12700">
            <a:solidFill>
              <a:srgbClr val="FFFF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6" name="Line 4"/>
          <p:cNvSpPr>
            <a:spLocks noChangeShapeType="1"/>
          </p:cNvSpPr>
          <p:nvPr/>
        </p:nvSpPr>
        <p:spPr bwMode="auto">
          <a:xfrm>
            <a:off x="2476500" y="5595513"/>
            <a:ext cx="7162800" cy="0"/>
          </a:xfrm>
          <a:prstGeom prst="line">
            <a:avLst/>
          </a:prstGeom>
          <a:noFill/>
          <a:ln w="12700">
            <a:solidFill>
              <a:srgbClr val="FFFF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77157" name="Picture 5" descr="na00864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657601"/>
            <a:ext cx="1219200" cy="1052513"/>
          </a:xfrm>
          <a:prstGeom prst="rect">
            <a:avLst/>
          </a:prstGeom>
          <a:noFill/>
          <a:extLst>
            <a:ext uri="{909E8E84-426E-40DD-AFC4-6F175D3DCCD1}">
              <a14:hiddenFill xmlns:a14="http://schemas.microsoft.com/office/drawing/2010/main">
                <a:solidFill>
                  <a:srgbClr val="FFFFFF"/>
                </a:solidFill>
              </a14:hiddenFill>
            </a:ext>
          </a:extLst>
        </p:spPr>
      </p:pic>
      <p:pic>
        <p:nvPicPr>
          <p:cNvPr id="177158" name="Picture 6" descr="bd04914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1" y="3429000"/>
            <a:ext cx="1528763" cy="1041400"/>
          </a:xfrm>
          <a:prstGeom prst="rect">
            <a:avLst/>
          </a:prstGeom>
          <a:noFill/>
          <a:extLst>
            <a:ext uri="{909E8E84-426E-40DD-AFC4-6F175D3DCCD1}">
              <a14:hiddenFill xmlns:a14="http://schemas.microsoft.com/office/drawing/2010/main">
                <a:solidFill>
                  <a:srgbClr val="FFFFFF"/>
                </a:solidFill>
              </a14:hiddenFill>
            </a:ext>
          </a:extLst>
        </p:spPr>
      </p:pic>
      <p:pic>
        <p:nvPicPr>
          <p:cNvPr id="177159" name="Picture 7" descr="bd09750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3200400"/>
            <a:ext cx="1371600" cy="1193800"/>
          </a:xfrm>
          <a:prstGeom prst="rect">
            <a:avLst/>
          </a:prstGeom>
          <a:noFill/>
          <a:extLst>
            <a:ext uri="{909E8E84-426E-40DD-AFC4-6F175D3DCCD1}">
              <a14:hiddenFill xmlns:a14="http://schemas.microsoft.com/office/drawing/2010/main">
                <a:solidFill>
                  <a:srgbClr val="FFFFFF"/>
                </a:solidFill>
              </a14:hiddenFill>
            </a:ext>
          </a:extLst>
        </p:spPr>
      </p:pic>
      <p:pic>
        <p:nvPicPr>
          <p:cNvPr id="177160" name="Picture 8" descr="in00235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8600" y="2057400"/>
            <a:ext cx="839788" cy="858838"/>
          </a:xfrm>
          <a:prstGeom prst="rect">
            <a:avLst/>
          </a:prstGeom>
          <a:noFill/>
          <a:extLst>
            <a:ext uri="{909E8E84-426E-40DD-AFC4-6F175D3DCCD1}">
              <a14:hiddenFill xmlns:a14="http://schemas.microsoft.com/office/drawing/2010/main">
                <a:solidFill>
                  <a:srgbClr val="FFFFFF"/>
                </a:solidFill>
              </a14:hiddenFill>
            </a:ext>
          </a:extLst>
        </p:spPr>
      </p:pic>
      <p:grpSp>
        <p:nvGrpSpPr>
          <p:cNvPr id="177161" name="Group 9"/>
          <p:cNvGrpSpPr>
            <a:grpSpLocks/>
          </p:cNvGrpSpPr>
          <p:nvPr/>
        </p:nvGrpSpPr>
        <p:grpSpPr bwMode="auto">
          <a:xfrm>
            <a:off x="6477000" y="2514600"/>
            <a:ext cx="1475867" cy="1447800"/>
            <a:chOff x="3528" y="2736"/>
            <a:chExt cx="1262" cy="1155"/>
          </a:xfrm>
        </p:grpSpPr>
        <p:sp>
          <p:nvSpPr>
            <p:cNvPr id="177162" name="Freeform 10"/>
            <p:cNvSpPr>
              <a:spLocks/>
            </p:cNvSpPr>
            <p:nvPr/>
          </p:nvSpPr>
          <p:spPr bwMode="auto">
            <a:xfrm>
              <a:off x="3528" y="2753"/>
              <a:ext cx="1202" cy="1138"/>
            </a:xfrm>
            <a:custGeom>
              <a:avLst/>
              <a:gdLst>
                <a:gd name="T0" fmla="*/ 484 w 2405"/>
                <a:gd name="T1" fmla="*/ 0 h 2275"/>
                <a:gd name="T2" fmla="*/ 0 w 2405"/>
                <a:gd name="T3" fmla="*/ 455 h 2275"/>
                <a:gd name="T4" fmla="*/ 556 w 2405"/>
                <a:gd name="T5" fmla="*/ 2255 h 2275"/>
                <a:gd name="T6" fmla="*/ 1069 w 2405"/>
                <a:gd name="T7" fmla="*/ 2275 h 2275"/>
                <a:gd name="T8" fmla="*/ 1516 w 2405"/>
                <a:gd name="T9" fmla="*/ 2275 h 2275"/>
                <a:gd name="T10" fmla="*/ 2028 w 2405"/>
                <a:gd name="T11" fmla="*/ 2153 h 2275"/>
                <a:gd name="T12" fmla="*/ 2007 w 2405"/>
                <a:gd name="T13" fmla="*/ 2038 h 2275"/>
                <a:gd name="T14" fmla="*/ 1990 w 2405"/>
                <a:gd name="T15" fmla="*/ 2041 h 2275"/>
                <a:gd name="T16" fmla="*/ 1944 w 2405"/>
                <a:gd name="T17" fmla="*/ 2050 h 2275"/>
                <a:gd name="T18" fmla="*/ 1912 w 2405"/>
                <a:gd name="T19" fmla="*/ 2056 h 2275"/>
                <a:gd name="T20" fmla="*/ 1874 w 2405"/>
                <a:gd name="T21" fmla="*/ 2063 h 2275"/>
                <a:gd name="T22" fmla="*/ 1832 w 2405"/>
                <a:gd name="T23" fmla="*/ 2071 h 2275"/>
                <a:gd name="T24" fmla="*/ 1785 w 2405"/>
                <a:gd name="T25" fmla="*/ 2079 h 2275"/>
                <a:gd name="T26" fmla="*/ 1735 w 2405"/>
                <a:gd name="T27" fmla="*/ 2088 h 2275"/>
                <a:gd name="T28" fmla="*/ 1684 w 2405"/>
                <a:gd name="T29" fmla="*/ 2096 h 2275"/>
                <a:gd name="T30" fmla="*/ 1630 w 2405"/>
                <a:gd name="T31" fmla="*/ 2106 h 2275"/>
                <a:gd name="T32" fmla="*/ 1575 w 2405"/>
                <a:gd name="T33" fmla="*/ 2114 h 2275"/>
                <a:gd name="T34" fmla="*/ 1519 w 2405"/>
                <a:gd name="T35" fmla="*/ 2123 h 2275"/>
                <a:gd name="T36" fmla="*/ 1464 w 2405"/>
                <a:gd name="T37" fmla="*/ 2131 h 2275"/>
                <a:gd name="T38" fmla="*/ 1410 w 2405"/>
                <a:gd name="T39" fmla="*/ 2139 h 2275"/>
                <a:gd name="T40" fmla="*/ 1358 w 2405"/>
                <a:gd name="T41" fmla="*/ 2147 h 2275"/>
                <a:gd name="T42" fmla="*/ 1305 w 2405"/>
                <a:gd name="T43" fmla="*/ 2152 h 2275"/>
                <a:gd name="T44" fmla="*/ 1247 w 2405"/>
                <a:gd name="T45" fmla="*/ 2156 h 2275"/>
                <a:gd name="T46" fmla="*/ 1125 w 2405"/>
                <a:gd name="T47" fmla="*/ 2156 h 2275"/>
                <a:gd name="T48" fmla="*/ 879 w 2405"/>
                <a:gd name="T49" fmla="*/ 2139 h 2275"/>
                <a:gd name="T50" fmla="*/ 823 w 2405"/>
                <a:gd name="T51" fmla="*/ 2132 h 2275"/>
                <a:gd name="T52" fmla="*/ 772 w 2405"/>
                <a:gd name="T53" fmla="*/ 2127 h 2275"/>
                <a:gd name="T54" fmla="*/ 726 w 2405"/>
                <a:gd name="T55" fmla="*/ 2120 h 2275"/>
                <a:gd name="T56" fmla="*/ 686 w 2405"/>
                <a:gd name="T57" fmla="*/ 2115 h 2275"/>
                <a:gd name="T58" fmla="*/ 628 w 2405"/>
                <a:gd name="T59" fmla="*/ 2106 h 2275"/>
                <a:gd name="T60" fmla="*/ 607 w 2405"/>
                <a:gd name="T61" fmla="*/ 2103 h 2275"/>
                <a:gd name="T62" fmla="*/ 160 w 2405"/>
                <a:gd name="T63" fmla="*/ 543 h 2275"/>
                <a:gd name="T64" fmla="*/ 2383 w 2405"/>
                <a:gd name="T65" fmla="*/ 499 h 2275"/>
                <a:gd name="T66" fmla="*/ 2405 w 2405"/>
                <a:gd name="T67" fmla="*/ 426 h 2275"/>
                <a:gd name="T68" fmla="*/ 203 w 2405"/>
                <a:gd name="T69" fmla="*/ 420 h 2275"/>
                <a:gd name="T70" fmla="*/ 550 w 2405"/>
                <a:gd name="T71" fmla="*/ 87 h 2275"/>
                <a:gd name="T72" fmla="*/ 2079 w 2405"/>
                <a:gd name="T73" fmla="*/ 79 h 2275"/>
                <a:gd name="T74" fmla="*/ 2093 w 2405"/>
                <a:gd name="T75" fmla="*/ 0 h 2275"/>
                <a:gd name="T76" fmla="*/ 484 w 2405"/>
                <a:gd name="T77" fmla="*/ 0 h 2275"/>
                <a:gd name="T78" fmla="*/ 484 w 2405"/>
                <a:gd name="T79" fmla="*/ 0 h 2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05" h="2275">
                  <a:moveTo>
                    <a:pt x="484" y="0"/>
                  </a:moveTo>
                  <a:lnTo>
                    <a:pt x="0" y="455"/>
                  </a:lnTo>
                  <a:lnTo>
                    <a:pt x="556" y="2255"/>
                  </a:lnTo>
                  <a:lnTo>
                    <a:pt x="1069" y="2275"/>
                  </a:lnTo>
                  <a:lnTo>
                    <a:pt x="1516" y="2275"/>
                  </a:lnTo>
                  <a:lnTo>
                    <a:pt x="2028" y="2153"/>
                  </a:lnTo>
                  <a:lnTo>
                    <a:pt x="2007" y="2038"/>
                  </a:lnTo>
                  <a:lnTo>
                    <a:pt x="1990" y="2041"/>
                  </a:lnTo>
                  <a:lnTo>
                    <a:pt x="1944" y="2050"/>
                  </a:lnTo>
                  <a:lnTo>
                    <a:pt x="1912" y="2056"/>
                  </a:lnTo>
                  <a:lnTo>
                    <a:pt x="1874" y="2063"/>
                  </a:lnTo>
                  <a:lnTo>
                    <a:pt x="1832" y="2071"/>
                  </a:lnTo>
                  <a:lnTo>
                    <a:pt x="1785" y="2079"/>
                  </a:lnTo>
                  <a:lnTo>
                    <a:pt x="1735" y="2088"/>
                  </a:lnTo>
                  <a:lnTo>
                    <a:pt x="1684" y="2096"/>
                  </a:lnTo>
                  <a:lnTo>
                    <a:pt x="1630" y="2106"/>
                  </a:lnTo>
                  <a:lnTo>
                    <a:pt x="1575" y="2114"/>
                  </a:lnTo>
                  <a:lnTo>
                    <a:pt x="1519" y="2123"/>
                  </a:lnTo>
                  <a:lnTo>
                    <a:pt x="1464" y="2131"/>
                  </a:lnTo>
                  <a:lnTo>
                    <a:pt x="1410" y="2139"/>
                  </a:lnTo>
                  <a:lnTo>
                    <a:pt x="1358" y="2147"/>
                  </a:lnTo>
                  <a:lnTo>
                    <a:pt x="1305" y="2152"/>
                  </a:lnTo>
                  <a:lnTo>
                    <a:pt x="1247" y="2156"/>
                  </a:lnTo>
                  <a:lnTo>
                    <a:pt x="1125" y="2156"/>
                  </a:lnTo>
                  <a:lnTo>
                    <a:pt x="879" y="2139"/>
                  </a:lnTo>
                  <a:lnTo>
                    <a:pt x="823" y="2132"/>
                  </a:lnTo>
                  <a:lnTo>
                    <a:pt x="772" y="2127"/>
                  </a:lnTo>
                  <a:lnTo>
                    <a:pt x="726" y="2120"/>
                  </a:lnTo>
                  <a:lnTo>
                    <a:pt x="686" y="2115"/>
                  </a:lnTo>
                  <a:lnTo>
                    <a:pt x="628" y="2106"/>
                  </a:lnTo>
                  <a:lnTo>
                    <a:pt x="607" y="2103"/>
                  </a:lnTo>
                  <a:lnTo>
                    <a:pt x="160" y="543"/>
                  </a:lnTo>
                  <a:lnTo>
                    <a:pt x="2383" y="499"/>
                  </a:lnTo>
                  <a:lnTo>
                    <a:pt x="2405" y="426"/>
                  </a:lnTo>
                  <a:lnTo>
                    <a:pt x="203" y="420"/>
                  </a:lnTo>
                  <a:lnTo>
                    <a:pt x="550" y="87"/>
                  </a:lnTo>
                  <a:lnTo>
                    <a:pt x="2079" y="79"/>
                  </a:lnTo>
                  <a:lnTo>
                    <a:pt x="2093" y="0"/>
                  </a:lnTo>
                  <a:lnTo>
                    <a:pt x="484" y="0"/>
                  </a:lnTo>
                  <a:lnTo>
                    <a:pt x="48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7163" name="Group 11"/>
            <p:cNvGrpSpPr>
              <a:grpSpLocks/>
            </p:cNvGrpSpPr>
            <p:nvPr/>
          </p:nvGrpSpPr>
          <p:grpSpPr bwMode="auto">
            <a:xfrm>
              <a:off x="3580" y="2736"/>
              <a:ext cx="1210" cy="1105"/>
              <a:chOff x="3580" y="2768"/>
              <a:chExt cx="1210" cy="1105"/>
            </a:xfrm>
          </p:grpSpPr>
          <p:sp>
            <p:nvSpPr>
              <p:cNvPr id="177164" name="Freeform 12"/>
              <p:cNvSpPr>
                <a:spLocks/>
              </p:cNvSpPr>
              <p:nvPr/>
            </p:nvSpPr>
            <p:spPr bwMode="auto">
              <a:xfrm>
                <a:off x="3582" y="2991"/>
                <a:ext cx="1151" cy="882"/>
              </a:xfrm>
              <a:custGeom>
                <a:avLst/>
                <a:gdLst>
                  <a:gd name="T0" fmla="*/ 0 w 2303"/>
                  <a:gd name="T1" fmla="*/ 14 h 1764"/>
                  <a:gd name="T2" fmla="*/ 2303 w 2303"/>
                  <a:gd name="T3" fmla="*/ 0 h 1764"/>
                  <a:gd name="T4" fmla="*/ 1861 w 2303"/>
                  <a:gd name="T5" fmla="*/ 1660 h 1764"/>
                  <a:gd name="T6" fmla="*/ 1132 w 2303"/>
                  <a:gd name="T7" fmla="*/ 1764 h 1764"/>
                  <a:gd name="T8" fmla="*/ 469 w 2303"/>
                  <a:gd name="T9" fmla="*/ 1714 h 1764"/>
                  <a:gd name="T10" fmla="*/ 0 w 2303"/>
                  <a:gd name="T11" fmla="*/ 14 h 1764"/>
                  <a:gd name="T12" fmla="*/ 0 w 2303"/>
                  <a:gd name="T13" fmla="*/ 14 h 1764"/>
                </a:gdLst>
                <a:ahLst/>
                <a:cxnLst>
                  <a:cxn ang="0">
                    <a:pos x="T0" y="T1"/>
                  </a:cxn>
                  <a:cxn ang="0">
                    <a:pos x="T2" y="T3"/>
                  </a:cxn>
                  <a:cxn ang="0">
                    <a:pos x="T4" y="T5"/>
                  </a:cxn>
                  <a:cxn ang="0">
                    <a:pos x="T6" y="T7"/>
                  </a:cxn>
                  <a:cxn ang="0">
                    <a:pos x="T8" y="T9"/>
                  </a:cxn>
                  <a:cxn ang="0">
                    <a:pos x="T10" y="T11"/>
                  </a:cxn>
                  <a:cxn ang="0">
                    <a:pos x="T12" y="T13"/>
                  </a:cxn>
                </a:cxnLst>
                <a:rect l="0" t="0" r="r" b="b"/>
                <a:pathLst>
                  <a:path w="2303" h="1764">
                    <a:moveTo>
                      <a:pt x="0" y="14"/>
                    </a:moveTo>
                    <a:lnTo>
                      <a:pt x="2303" y="0"/>
                    </a:lnTo>
                    <a:lnTo>
                      <a:pt x="1861" y="1660"/>
                    </a:lnTo>
                    <a:lnTo>
                      <a:pt x="1132" y="1764"/>
                    </a:lnTo>
                    <a:lnTo>
                      <a:pt x="469" y="1714"/>
                    </a:lnTo>
                    <a:lnTo>
                      <a:pt x="0" y="14"/>
                    </a:lnTo>
                    <a:lnTo>
                      <a:pt x="0" y="14"/>
                    </a:lnTo>
                    <a:close/>
                  </a:path>
                </a:pathLst>
              </a:custGeom>
              <a:solidFill>
                <a:srgbClr val="D1BD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7165" name="Group 13"/>
              <p:cNvGrpSpPr>
                <a:grpSpLocks/>
              </p:cNvGrpSpPr>
              <p:nvPr/>
            </p:nvGrpSpPr>
            <p:grpSpPr bwMode="auto">
              <a:xfrm>
                <a:off x="3580" y="2768"/>
                <a:ext cx="1210" cy="1069"/>
                <a:chOff x="3580" y="2768"/>
                <a:chExt cx="1210" cy="1069"/>
              </a:xfrm>
            </p:grpSpPr>
            <p:sp>
              <p:nvSpPr>
                <p:cNvPr id="177166" name="Text Box 14"/>
                <p:cNvSpPr txBox="1">
                  <a:spLocks noChangeArrowheads="1"/>
                </p:cNvSpPr>
                <p:nvPr/>
              </p:nvSpPr>
              <p:spPr bwMode="auto">
                <a:xfrm>
                  <a:off x="4214" y="2976"/>
                  <a:ext cx="576"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solidFill>
                        <a:srgbClr val="FFFF00"/>
                      </a:solidFill>
                      <a:effectLst>
                        <a:outerShdw blurRad="38100" dist="38100" dir="2700000" algn="tl">
                          <a:srgbClr val="000000"/>
                        </a:outerShdw>
                      </a:effectLst>
                    </a:rPr>
                    <a:t>TIME</a:t>
                  </a:r>
                </a:p>
              </p:txBody>
            </p:sp>
            <p:sp>
              <p:nvSpPr>
                <p:cNvPr id="177167" name="Freeform 15"/>
                <p:cNvSpPr>
                  <a:spLocks/>
                </p:cNvSpPr>
                <p:nvPr/>
              </p:nvSpPr>
              <p:spPr bwMode="auto">
                <a:xfrm>
                  <a:off x="3985" y="3327"/>
                  <a:ext cx="446" cy="318"/>
                </a:xfrm>
                <a:custGeom>
                  <a:avLst/>
                  <a:gdLst>
                    <a:gd name="T0" fmla="*/ 4 w 891"/>
                    <a:gd name="T1" fmla="*/ 572 h 636"/>
                    <a:gd name="T2" fmla="*/ 0 w 891"/>
                    <a:gd name="T3" fmla="*/ 184 h 636"/>
                    <a:gd name="T4" fmla="*/ 121 w 891"/>
                    <a:gd name="T5" fmla="*/ 58 h 636"/>
                    <a:gd name="T6" fmla="*/ 396 w 891"/>
                    <a:gd name="T7" fmla="*/ 0 h 636"/>
                    <a:gd name="T8" fmla="*/ 721 w 891"/>
                    <a:gd name="T9" fmla="*/ 76 h 636"/>
                    <a:gd name="T10" fmla="*/ 815 w 891"/>
                    <a:gd name="T11" fmla="*/ 194 h 636"/>
                    <a:gd name="T12" fmla="*/ 891 w 891"/>
                    <a:gd name="T13" fmla="*/ 550 h 636"/>
                    <a:gd name="T14" fmla="*/ 575 w 891"/>
                    <a:gd name="T15" fmla="*/ 636 h 636"/>
                    <a:gd name="T16" fmla="*/ 116 w 891"/>
                    <a:gd name="T17" fmla="*/ 604 h 636"/>
                    <a:gd name="T18" fmla="*/ 4 w 891"/>
                    <a:gd name="T19" fmla="*/ 572 h 636"/>
                    <a:gd name="T20" fmla="*/ 4 w 891"/>
                    <a:gd name="T21" fmla="*/ 572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1" h="636">
                      <a:moveTo>
                        <a:pt x="4" y="572"/>
                      </a:moveTo>
                      <a:lnTo>
                        <a:pt x="0" y="184"/>
                      </a:lnTo>
                      <a:lnTo>
                        <a:pt x="121" y="58"/>
                      </a:lnTo>
                      <a:lnTo>
                        <a:pt x="396" y="0"/>
                      </a:lnTo>
                      <a:lnTo>
                        <a:pt x="721" y="76"/>
                      </a:lnTo>
                      <a:lnTo>
                        <a:pt x="815" y="194"/>
                      </a:lnTo>
                      <a:lnTo>
                        <a:pt x="891" y="550"/>
                      </a:lnTo>
                      <a:lnTo>
                        <a:pt x="575" y="636"/>
                      </a:lnTo>
                      <a:lnTo>
                        <a:pt x="116" y="604"/>
                      </a:lnTo>
                      <a:lnTo>
                        <a:pt x="4" y="572"/>
                      </a:lnTo>
                      <a:lnTo>
                        <a:pt x="4" y="57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68" name="Freeform 16"/>
                <p:cNvSpPr>
                  <a:spLocks/>
                </p:cNvSpPr>
                <p:nvPr/>
              </p:nvSpPr>
              <p:spPr bwMode="auto">
                <a:xfrm>
                  <a:off x="3580" y="2770"/>
                  <a:ext cx="1139" cy="218"/>
                </a:xfrm>
                <a:custGeom>
                  <a:avLst/>
                  <a:gdLst>
                    <a:gd name="T0" fmla="*/ 365 w 2280"/>
                    <a:gd name="T1" fmla="*/ 19 h 437"/>
                    <a:gd name="T2" fmla="*/ 1937 w 2280"/>
                    <a:gd name="T3" fmla="*/ 0 h 437"/>
                    <a:gd name="T4" fmla="*/ 2280 w 2280"/>
                    <a:gd name="T5" fmla="*/ 429 h 437"/>
                    <a:gd name="T6" fmla="*/ 0 w 2280"/>
                    <a:gd name="T7" fmla="*/ 437 h 437"/>
                    <a:gd name="T8" fmla="*/ 365 w 2280"/>
                    <a:gd name="T9" fmla="*/ 19 h 437"/>
                    <a:gd name="T10" fmla="*/ 365 w 2280"/>
                    <a:gd name="T11" fmla="*/ 19 h 437"/>
                  </a:gdLst>
                  <a:ahLst/>
                  <a:cxnLst>
                    <a:cxn ang="0">
                      <a:pos x="T0" y="T1"/>
                    </a:cxn>
                    <a:cxn ang="0">
                      <a:pos x="T2" y="T3"/>
                    </a:cxn>
                    <a:cxn ang="0">
                      <a:pos x="T4" y="T5"/>
                    </a:cxn>
                    <a:cxn ang="0">
                      <a:pos x="T6" y="T7"/>
                    </a:cxn>
                    <a:cxn ang="0">
                      <a:pos x="T8" y="T9"/>
                    </a:cxn>
                    <a:cxn ang="0">
                      <a:pos x="T10" y="T11"/>
                    </a:cxn>
                  </a:cxnLst>
                  <a:rect l="0" t="0" r="r" b="b"/>
                  <a:pathLst>
                    <a:path w="2280" h="437">
                      <a:moveTo>
                        <a:pt x="365" y="19"/>
                      </a:moveTo>
                      <a:lnTo>
                        <a:pt x="1937" y="0"/>
                      </a:lnTo>
                      <a:lnTo>
                        <a:pt x="2280" y="429"/>
                      </a:lnTo>
                      <a:lnTo>
                        <a:pt x="0" y="437"/>
                      </a:lnTo>
                      <a:lnTo>
                        <a:pt x="365" y="19"/>
                      </a:lnTo>
                      <a:lnTo>
                        <a:pt x="365" y="19"/>
                      </a:lnTo>
                      <a:close/>
                    </a:path>
                  </a:pathLst>
                </a:custGeom>
                <a:solidFill>
                  <a:srgbClr val="D199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69" name="Freeform 17"/>
                <p:cNvSpPr>
                  <a:spLocks/>
                </p:cNvSpPr>
                <p:nvPr/>
              </p:nvSpPr>
              <p:spPr bwMode="auto">
                <a:xfrm>
                  <a:off x="4109" y="3133"/>
                  <a:ext cx="196" cy="291"/>
                </a:xfrm>
                <a:custGeom>
                  <a:avLst/>
                  <a:gdLst>
                    <a:gd name="T0" fmla="*/ 149 w 392"/>
                    <a:gd name="T1" fmla="*/ 0 h 583"/>
                    <a:gd name="T2" fmla="*/ 0 w 392"/>
                    <a:gd name="T3" fmla="*/ 127 h 583"/>
                    <a:gd name="T4" fmla="*/ 77 w 392"/>
                    <a:gd name="T5" fmla="*/ 492 h 583"/>
                    <a:gd name="T6" fmla="*/ 171 w 392"/>
                    <a:gd name="T7" fmla="*/ 583 h 583"/>
                    <a:gd name="T8" fmla="*/ 271 w 392"/>
                    <a:gd name="T9" fmla="*/ 515 h 583"/>
                    <a:gd name="T10" fmla="*/ 392 w 392"/>
                    <a:gd name="T11" fmla="*/ 150 h 583"/>
                    <a:gd name="T12" fmla="*/ 306 w 392"/>
                    <a:gd name="T13" fmla="*/ 28 h 583"/>
                    <a:gd name="T14" fmla="*/ 149 w 392"/>
                    <a:gd name="T15" fmla="*/ 0 h 583"/>
                    <a:gd name="T16" fmla="*/ 149 w 392"/>
                    <a:gd name="T17" fmla="*/ 0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583">
                      <a:moveTo>
                        <a:pt x="149" y="0"/>
                      </a:moveTo>
                      <a:lnTo>
                        <a:pt x="0" y="127"/>
                      </a:lnTo>
                      <a:lnTo>
                        <a:pt x="77" y="492"/>
                      </a:lnTo>
                      <a:lnTo>
                        <a:pt x="171" y="583"/>
                      </a:lnTo>
                      <a:lnTo>
                        <a:pt x="271" y="515"/>
                      </a:lnTo>
                      <a:lnTo>
                        <a:pt x="392" y="150"/>
                      </a:lnTo>
                      <a:lnTo>
                        <a:pt x="306" y="28"/>
                      </a:lnTo>
                      <a:lnTo>
                        <a:pt x="149" y="0"/>
                      </a:lnTo>
                      <a:lnTo>
                        <a:pt x="149" y="0"/>
                      </a:lnTo>
                      <a:close/>
                    </a:path>
                  </a:pathLst>
                </a:custGeom>
                <a:solidFill>
                  <a:srgbClr val="FFC4B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0" name="Freeform 18"/>
                <p:cNvSpPr>
                  <a:spLocks/>
                </p:cNvSpPr>
                <p:nvPr/>
              </p:nvSpPr>
              <p:spPr bwMode="auto">
                <a:xfrm>
                  <a:off x="4226" y="3099"/>
                  <a:ext cx="349" cy="507"/>
                </a:xfrm>
                <a:custGeom>
                  <a:avLst/>
                  <a:gdLst>
                    <a:gd name="T0" fmla="*/ 0 w 699"/>
                    <a:gd name="T1" fmla="*/ 6 h 1016"/>
                    <a:gd name="T2" fmla="*/ 563 w 699"/>
                    <a:gd name="T3" fmla="*/ 0 h 1016"/>
                    <a:gd name="T4" fmla="*/ 699 w 699"/>
                    <a:gd name="T5" fmla="*/ 164 h 1016"/>
                    <a:gd name="T6" fmla="*/ 563 w 699"/>
                    <a:gd name="T7" fmla="*/ 704 h 1016"/>
                    <a:gd name="T8" fmla="*/ 478 w 699"/>
                    <a:gd name="T9" fmla="*/ 979 h 1016"/>
                    <a:gd name="T10" fmla="*/ 393 w 699"/>
                    <a:gd name="T11" fmla="*/ 1016 h 1016"/>
                    <a:gd name="T12" fmla="*/ 315 w 699"/>
                    <a:gd name="T13" fmla="*/ 636 h 1016"/>
                    <a:gd name="T14" fmla="*/ 266 w 699"/>
                    <a:gd name="T15" fmla="*/ 555 h 1016"/>
                    <a:gd name="T16" fmla="*/ 37 w 699"/>
                    <a:gd name="T17" fmla="*/ 461 h 1016"/>
                    <a:gd name="T18" fmla="*/ 144 w 699"/>
                    <a:gd name="T19" fmla="*/ 249 h 1016"/>
                    <a:gd name="T20" fmla="*/ 0 w 699"/>
                    <a:gd name="T21" fmla="*/ 6 h 1016"/>
                    <a:gd name="T22" fmla="*/ 0 w 699"/>
                    <a:gd name="T23" fmla="*/ 6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99" h="1016">
                      <a:moveTo>
                        <a:pt x="0" y="6"/>
                      </a:moveTo>
                      <a:lnTo>
                        <a:pt x="563" y="0"/>
                      </a:lnTo>
                      <a:lnTo>
                        <a:pt x="699" y="164"/>
                      </a:lnTo>
                      <a:lnTo>
                        <a:pt x="563" y="704"/>
                      </a:lnTo>
                      <a:lnTo>
                        <a:pt x="478" y="979"/>
                      </a:lnTo>
                      <a:lnTo>
                        <a:pt x="393" y="1016"/>
                      </a:lnTo>
                      <a:lnTo>
                        <a:pt x="315" y="636"/>
                      </a:lnTo>
                      <a:lnTo>
                        <a:pt x="266" y="555"/>
                      </a:lnTo>
                      <a:lnTo>
                        <a:pt x="37" y="461"/>
                      </a:lnTo>
                      <a:lnTo>
                        <a:pt x="144" y="249"/>
                      </a:lnTo>
                      <a:lnTo>
                        <a:pt x="0" y="6"/>
                      </a:lnTo>
                      <a:lnTo>
                        <a:pt x="0" y="6"/>
                      </a:lnTo>
                      <a:close/>
                    </a:path>
                  </a:pathLst>
                </a:custGeom>
                <a:solidFill>
                  <a:srgbClr val="E5E5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1" name="Freeform 19"/>
                <p:cNvSpPr>
                  <a:spLocks/>
                </p:cNvSpPr>
                <p:nvPr/>
              </p:nvSpPr>
              <p:spPr bwMode="auto">
                <a:xfrm>
                  <a:off x="3809" y="3103"/>
                  <a:ext cx="392" cy="517"/>
                </a:xfrm>
                <a:custGeom>
                  <a:avLst/>
                  <a:gdLst>
                    <a:gd name="T0" fmla="*/ 324 w 783"/>
                    <a:gd name="T1" fmla="*/ 0 h 1033"/>
                    <a:gd name="T2" fmla="*/ 108 w 783"/>
                    <a:gd name="T3" fmla="*/ 58 h 1033"/>
                    <a:gd name="T4" fmla="*/ 0 w 783"/>
                    <a:gd name="T5" fmla="*/ 252 h 1033"/>
                    <a:gd name="T6" fmla="*/ 148 w 783"/>
                    <a:gd name="T7" fmla="*/ 974 h 1033"/>
                    <a:gd name="T8" fmla="*/ 400 w 783"/>
                    <a:gd name="T9" fmla="*/ 1033 h 1033"/>
                    <a:gd name="T10" fmla="*/ 346 w 783"/>
                    <a:gd name="T11" fmla="*/ 771 h 1033"/>
                    <a:gd name="T12" fmla="*/ 442 w 783"/>
                    <a:gd name="T13" fmla="*/ 537 h 1033"/>
                    <a:gd name="T14" fmla="*/ 662 w 783"/>
                    <a:gd name="T15" fmla="*/ 478 h 1033"/>
                    <a:gd name="T16" fmla="*/ 662 w 783"/>
                    <a:gd name="T17" fmla="*/ 351 h 1033"/>
                    <a:gd name="T18" fmla="*/ 608 w 783"/>
                    <a:gd name="T19" fmla="*/ 202 h 1033"/>
                    <a:gd name="T20" fmla="*/ 693 w 783"/>
                    <a:gd name="T21" fmla="*/ 54 h 1033"/>
                    <a:gd name="T22" fmla="*/ 783 w 783"/>
                    <a:gd name="T23" fmla="*/ 14 h 1033"/>
                    <a:gd name="T24" fmla="*/ 324 w 783"/>
                    <a:gd name="T25" fmla="*/ 0 h 1033"/>
                    <a:gd name="T26" fmla="*/ 324 w 783"/>
                    <a:gd name="T27" fmla="*/ 0 h 1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83" h="1033">
                      <a:moveTo>
                        <a:pt x="324" y="0"/>
                      </a:moveTo>
                      <a:lnTo>
                        <a:pt x="108" y="58"/>
                      </a:lnTo>
                      <a:lnTo>
                        <a:pt x="0" y="252"/>
                      </a:lnTo>
                      <a:lnTo>
                        <a:pt x="148" y="974"/>
                      </a:lnTo>
                      <a:lnTo>
                        <a:pt x="400" y="1033"/>
                      </a:lnTo>
                      <a:lnTo>
                        <a:pt x="346" y="771"/>
                      </a:lnTo>
                      <a:lnTo>
                        <a:pt x="442" y="537"/>
                      </a:lnTo>
                      <a:lnTo>
                        <a:pt x="662" y="478"/>
                      </a:lnTo>
                      <a:lnTo>
                        <a:pt x="662" y="351"/>
                      </a:lnTo>
                      <a:lnTo>
                        <a:pt x="608" y="202"/>
                      </a:lnTo>
                      <a:lnTo>
                        <a:pt x="693" y="54"/>
                      </a:lnTo>
                      <a:lnTo>
                        <a:pt x="783" y="14"/>
                      </a:lnTo>
                      <a:lnTo>
                        <a:pt x="324" y="0"/>
                      </a:lnTo>
                      <a:lnTo>
                        <a:pt x="324" y="0"/>
                      </a:lnTo>
                      <a:close/>
                    </a:path>
                  </a:pathLst>
                </a:custGeom>
                <a:solidFill>
                  <a:srgbClr val="E5E5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2" name="Freeform 20"/>
                <p:cNvSpPr>
                  <a:spLocks/>
                </p:cNvSpPr>
                <p:nvPr/>
              </p:nvSpPr>
              <p:spPr bwMode="auto">
                <a:xfrm>
                  <a:off x="4496" y="2768"/>
                  <a:ext cx="270" cy="1069"/>
                </a:xfrm>
                <a:custGeom>
                  <a:avLst/>
                  <a:gdLst>
                    <a:gd name="T0" fmla="*/ 58 w 542"/>
                    <a:gd name="T1" fmla="*/ 27 h 2138"/>
                    <a:gd name="T2" fmla="*/ 440 w 542"/>
                    <a:gd name="T3" fmla="*/ 469 h 2138"/>
                    <a:gd name="T4" fmla="*/ 0 w 542"/>
                    <a:gd name="T5" fmla="*/ 2109 h 2138"/>
                    <a:gd name="T6" fmla="*/ 72 w 542"/>
                    <a:gd name="T7" fmla="*/ 2138 h 2138"/>
                    <a:gd name="T8" fmla="*/ 542 w 542"/>
                    <a:gd name="T9" fmla="*/ 454 h 2138"/>
                    <a:gd name="T10" fmla="*/ 144 w 542"/>
                    <a:gd name="T11" fmla="*/ 0 h 2138"/>
                    <a:gd name="T12" fmla="*/ 58 w 542"/>
                    <a:gd name="T13" fmla="*/ 27 h 2138"/>
                    <a:gd name="T14" fmla="*/ 58 w 542"/>
                    <a:gd name="T15" fmla="*/ 27 h 2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2" h="2138">
                      <a:moveTo>
                        <a:pt x="58" y="27"/>
                      </a:moveTo>
                      <a:lnTo>
                        <a:pt x="440" y="469"/>
                      </a:lnTo>
                      <a:lnTo>
                        <a:pt x="0" y="2109"/>
                      </a:lnTo>
                      <a:lnTo>
                        <a:pt x="72" y="2138"/>
                      </a:lnTo>
                      <a:lnTo>
                        <a:pt x="542" y="454"/>
                      </a:lnTo>
                      <a:lnTo>
                        <a:pt x="144" y="0"/>
                      </a:lnTo>
                      <a:lnTo>
                        <a:pt x="58" y="27"/>
                      </a:lnTo>
                      <a:lnTo>
                        <a:pt x="58"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3" name="Freeform 21"/>
                <p:cNvSpPr>
                  <a:spLocks/>
                </p:cNvSpPr>
                <p:nvPr/>
              </p:nvSpPr>
              <p:spPr bwMode="auto">
                <a:xfrm>
                  <a:off x="4094" y="3114"/>
                  <a:ext cx="217" cy="257"/>
                </a:xfrm>
                <a:custGeom>
                  <a:avLst/>
                  <a:gdLst>
                    <a:gd name="T0" fmla="*/ 89 w 434"/>
                    <a:gd name="T1" fmla="*/ 366 h 514"/>
                    <a:gd name="T2" fmla="*/ 52 w 434"/>
                    <a:gd name="T3" fmla="*/ 322 h 514"/>
                    <a:gd name="T4" fmla="*/ 4 w 434"/>
                    <a:gd name="T5" fmla="*/ 213 h 514"/>
                    <a:gd name="T6" fmla="*/ 9 w 434"/>
                    <a:gd name="T7" fmla="*/ 124 h 514"/>
                    <a:gd name="T8" fmla="*/ 31 w 434"/>
                    <a:gd name="T9" fmla="*/ 82 h 514"/>
                    <a:gd name="T10" fmla="*/ 65 w 434"/>
                    <a:gd name="T11" fmla="*/ 51 h 514"/>
                    <a:gd name="T12" fmla="*/ 85 w 434"/>
                    <a:gd name="T13" fmla="*/ 38 h 514"/>
                    <a:gd name="T14" fmla="*/ 107 w 434"/>
                    <a:gd name="T15" fmla="*/ 27 h 514"/>
                    <a:gd name="T16" fmla="*/ 153 w 434"/>
                    <a:gd name="T17" fmla="*/ 12 h 514"/>
                    <a:gd name="T18" fmla="*/ 199 w 434"/>
                    <a:gd name="T19" fmla="*/ 2 h 514"/>
                    <a:gd name="T20" fmla="*/ 282 w 434"/>
                    <a:gd name="T21" fmla="*/ 1 h 514"/>
                    <a:gd name="T22" fmla="*/ 336 w 434"/>
                    <a:gd name="T23" fmla="*/ 22 h 514"/>
                    <a:gd name="T24" fmla="*/ 383 w 434"/>
                    <a:gd name="T25" fmla="*/ 73 h 514"/>
                    <a:gd name="T26" fmla="*/ 430 w 434"/>
                    <a:gd name="T27" fmla="*/ 179 h 514"/>
                    <a:gd name="T28" fmla="*/ 426 w 434"/>
                    <a:gd name="T29" fmla="*/ 273 h 514"/>
                    <a:gd name="T30" fmla="*/ 403 w 434"/>
                    <a:gd name="T31" fmla="*/ 324 h 514"/>
                    <a:gd name="T32" fmla="*/ 383 w 434"/>
                    <a:gd name="T33" fmla="*/ 361 h 514"/>
                    <a:gd name="T34" fmla="*/ 361 w 434"/>
                    <a:gd name="T35" fmla="*/ 395 h 514"/>
                    <a:gd name="T36" fmla="*/ 326 w 434"/>
                    <a:gd name="T37" fmla="*/ 439 h 514"/>
                    <a:gd name="T38" fmla="*/ 293 w 434"/>
                    <a:gd name="T39" fmla="*/ 467 h 514"/>
                    <a:gd name="T40" fmla="*/ 238 w 434"/>
                    <a:gd name="T41" fmla="*/ 472 h 514"/>
                    <a:gd name="T42" fmla="*/ 163 w 434"/>
                    <a:gd name="T43" fmla="*/ 454 h 514"/>
                    <a:gd name="T44" fmla="*/ 128 w 434"/>
                    <a:gd name="T45" fmla="*/ 442 h 514"/>
                    <a:gd name="T46" fmla="*/ 243 w 434"/>
                    <a:gd name="T47" fmla="*/ 418 h 514"/>
                    <a:gd name="T48" fmla="*/ 315 w 434"/>
                    <a:gd name="T49" fmla="*/ 352 h 514"/>
                    <a:gd name="T50" fmla="*/ 353 w 434"/>
                    <a:gd name="T51" fmla="*/ 284 h 514"/>
                    <a:gd name="T52" fmla="*/ 375 w 434"/>
                    <a:gd name="T53" fmla="*/ 180 h 514"/>
                    <a:gd name="T54" fmla="*/ 356 w 434"/>
                    <a:gd name="T55" fmla="*/ 131 h 514"/>
                    <a:gd name="T56" fmla="*/ 332 w 434"/>
                    <a:gd name="T57" fmla="*/ 115 h 514"/>
                    <a:gd name="T58" fmla="*/ 301 w 434"/>
                    <a:gd name="T59" fmla="*/ 102 h 514"/>
                    <a:gd name="T60" fmla="*/ 265 w 434"/>
                    <a:gd name="T61" fmla="*/ 94 h 514"/>
                    <a:gd name="T62" fmla="*/ 190 w 434"/>
                    <a:gd name="T63" fmla="*/ 90 h 514"/>
                    <a:gd name="T64" fmla="*/ 125 w 434"/>
                    <a:gd name="T65" fmla="*/ 108 h 514"/>
                    <a:gd name="T66" fmla="*/ 90 w 434"/>
                    <a:gd name="T67" fmla="*/ 153 h 514"/>
                    <a:gd name="T68" fmla="*/ 93 w 434"/>
                    <a:gd name="T69" fmla="*/ 259 h 514"/>
                    <a:gd name="T70" fmla="*/ 108 w 434"/>
                    <a:gd name="T71" fmla="*/ 322 h 514"/>
                    <a:gd name="T72" fmla="*/ 110 w 434"/>
                    <a:gd name="T73" fmla="*/ 514 h 514"/>
                    <a:gd name="T74" fmla="*/ 89 w 434"/>
                    <a:gd name="T75" fmla="*/ 477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4" h="514">
                      <a:moveTo>
                        <a:pt x="89" y="477"/>
                      </a:moveTo>
                      <a:lnTo>
                        <a:pt x="89" y="366"/>
                      </a:lnTo>
                      <a:lnTo>
                        <a:pt x="69" y="345"/>
                      </a:lnTo>
                      <a:lnTo>
                        <a:pt x="52" y="322"/>
                      </a:lnTo>
                      <a:lnTo>
                        <a:pt x="33" y="290"/>
                      </a:lnTo>
                      <a:lnTo>
                        <a:pt x="4" y="213"/>
                      </a:lnTo>
                      <a:lnTo>
                        <a:pt x="0" y="170"/>
                      </a:lnTo>
                      <a:lnTo>
                        <a:pt x="9" y="124"/>
                      </a:lnTo>
                      <a:lnTo>
                        <a:pt x="19" y="102"/>
                      </a:lnTo>
                      <a:lnTo>
                        <a:pt x="31" y="82"/>
                      </a:lnTo>
                      <a:lnTo>
                        <a:pt x="47" y="65"/>
                      </a:lnTo>
                      <a:lnTo>
                        <a:pt x="65" y="51"/>
                      </a:lnTo>
                      <a:lnTo>
                        <a:pt x="76" y="44"/>
                      </a:lnTo>
                      <a:lnTo>
                        <a:pt x="85" y="38"/>
                      </a:lnTo>
                      <a:lnTo>
                        <a:pt x="97" y="32"/>
                      </a:lnTo>
                      <a:lnTo>
                        <a:pt x="107" y="27"/>
                      </a:lnTo>
                      <a:lnTo>
                        <a:pt x="129" y="18"/>
                      </a:lnTo>
                      <a:lnTo>
                        <a:pt x="153" y="12"/>
                      </a:lnTo>
                      <a:lnTo>
                        <a:pt x="176" y="6"/>
                      </a:lnTo>
                      <a:lnTo>
                        <a:pt x="199" y="2"/>
                      </a:lnTo>
                      <a:lnTo>
                        <a:pt x="243" y="0"/>
                      </a:lnTo>
                      <a:lnTo>
                        <a:pt x="282" y="1"/>
                      </a:lnTo>
                      <a:lnTo>
                        <a:pt x="312" y="8"/>
                      </a:lnTo>
                      <a:lnTo>
                        <a:pt x="336" y="22"/>
                      </a:lnTo>
                      <a:lnTo>
                        <a:pt x="361" y="44"/>
                      </a:lnTo>
                      <a:lnTo>
                        <a:pt x="383" y="73"/>
                      </a:lnTo>
                      <a:lnTo>
                        <a:pt x="403" y="106"/>
                      </a:lnTo>
                      <a:lnTo>
                        <a:pt x="430" y="179"/>
                      </a:lnTo>
                      <a:lnTo>
                        <a:pt x="434" y="243"/>
                      </a:lnTo>
                      <a:lnTo>
                        <a:pt x="426" y="273"/>
                      </a:lnTo>
                      <a:lnTo>
                        <a:pt x="412" y="307"/>
                      </a:lnTo>
                      <a:lnTo>
                        <a:pt x="403" y="324"/>
                      </a:lnTo>
                      <a:lnTo>
                        <a:pt x="394" y="343"/>
                      </a:lnTo>
                      <a:lnTo>
                        <a:pt x="383" y="361"/>
                      </a:lnTo>
                      <a:lnTo>
                        <a:pt x="373" y="378"/>
                      </a:lnTo>
                      <a:lnTo>
                        <a:pt x="361" y="395"/>
                      </a:lnTo>
                      <a:lnTo>
                        <a:pt x="349" y="411"/>
                      </a:lnTo>
                      <a:lnTo>
                        <a:pt x="326" y="439"/>
                      </a:lnTo>
                      <a:lnTo>
                        <a:pt x="303" y="460"/>
                      </a:lnTo>
                      <a:lnTo>
                        <a:pt x="293" y="467"/>
                      </a:lnTo>
                      <a:lnTo>
                        <a:pt x="284" y="471"/>
                      </a:lnTo>
                      <a:lnTo>
                        <a:pt x="238" y="472"/>
                      </a:lnTo>
                      <a:lnTo>
                        <a:pt x="187" y="462"/>
                      </a:lnTo>
                      <a:lnTo>
                        <a:pt x="163" y="454"/>
                      </a:lnTo>
                      <a:lnTo>
                        <a:pt x="145" y="449"/>
                      </a:lnTo>
                      <a:lnTo>
                        <a:pt x="128" y="442"/>
                      </a:lnTo>
                      <a:lnTo>
                        <a:pt x="190" y="437"/>
                      </a:lnTo>
                      <a:lnTo>
                        <a:pt x="243" y="418"/>
                      </a:lnTo>
                      <a:lnTo>
                        <a:pt x="294" y="381"/>
                      </a:lnTo>
                      <a:lnTo>
                        <a:pt x="315" y="352"/>
                      </a:lnTo>
                      <a:lnTo>
                        <a:pt x="335" y="319"/>
                      </a:lnTo>
                      <a:lnTo>
                        <a:pt x="353" y="284"/>
                      </a:lnTo>
                      <a:lnTo>
                        <a:pt x="365" y="247"/>
                      </a:lnTo>
                      <a:lnTo>
                        <a:pt x="375" y="180"/>
                      </a:lnTo>
                      <a:lnTo>
                        <a:pt x="370" y="153"/>
                      </a:lnTo>
                      <a:lnTo>
                        <a:pt x="356" y="131"/>
                      </a:lnTo>
                      <a:lnTo>
                        <a:pt x="345" y="123"/>
                      </a:lnTo>
                      <a:lnTo>
                        <a:pt x="332" y="115"/>
                      </a:lnTo>
                      <a:lnTo>
                        <a:pt x="318" y="108"/>
                      </a:lnTo>
                      <a:lnTo>
                        <a:pt x="301" y="102"/>
                      </a:lnTo>
                      <a:lnTo>
                        <a:pt x="284" y="98"/>
                      </a:lnTo>
                      <a:lnTo>
                        <a:pt x="265" y="94"/>
                      </a:lnTo>
                      <a:lnTo>
                        <a:pt x="227" y="90"/>
                      </a:lnTo>
                      <a:lnTo>
                        <a:pt x="190" y="90"/>
                      </a:lnTo>
                      <a:lnTo>
                        <a:pt x="155" y="97"/>
                      </a:lnTo>
                      <a:lnTo>
                        <a:pt x="125" y="108"/>
                      </a:lnTo>
                      <a:lnTo>
                        <a:pt x="103" y="127"/>
                      </a:lnTo>
                      <a:lnTo>
                        <a:pt x="90" y="153"/>
                      </a:lnTo>
                      <a:lnTo>
                        <a:pt x="85" y="186"/>
                      </a:lnTo>
                      <a:lnTo>
                        <a:pt x="93" y="259"/>
                      </a:lnTo>
                      <a:lnTo>
                        <a:pt x="101" y="293"/>
                      </a:lnTo>
                      <a:lnTo>
                        <a:pt x="108" y="322"/>
                      </a:lnTo>
                      <a:lnTo>
                        <a:pt x="118" y="348"/>
                      </a:lnTo>
                      <a:lnTo>
                        <a:pt x="110" y="514"/>
                      </a:lnTo>
                      <a:lnTo>
                        <a:pt x="89" y="477"/>
                      </a:lnTo>
                      <a:lnTo>
                        <a:pt x="89" y="4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4" name="Freeform 22"/>
                <p:cNvSpPr>
                  <a:spLocks/>
                </p:cNvSpPr>
                <p:nvPr/>
              </p:nvSpPr>
              <p:spPr bwMode="auto">
                <a:xfrm>
                  <a:off x="3974" y="3317"/>
                  <a:ext cx="174" cy="298"/>
                </a:xfrm>
                <a:custGeom>
                  <a:avLst/>
                  <a:gdLst>
                    <a:gd name="T0" fmla="*/ 347 w 347"/>
                    <a:gd name="T1" fmla="*/ 0 h 597"/>
                    <a:gd name="T2" fmla="*/ 330 w 347"/>
                    <a:gd name="T3" fmla="*/ 4 h 597"/>
                    <a:gd name="T4" fmla="*/ 286 w 347"/>
                    <a:gd name="T5" fmla="*/ 13 h 597"/>
                    <a:gd name="T6" fmla="*/ 256 w 347"/>
                    <a:gd name="T7" fmla="*/ 21 h 597"/>
                    <a:gd name="T8" fmla="*/ 221 w 347"/>
                    <a:gd name="T9" fmla="*/ 29 h 597"/>
                    <a:gd name="T10" fmla="*/ 185 w 347"/>
                    <a:gd name="T11" fmla="*/ 40 h 597"/>
                    <a:gd name="T12" fmla="*/ 167 w 347"/>
                    <a:gd name="T13" fmla="*/ 45 h 597"/>
                    <a:gd name="T14" fmla="*/ 148 w 347"/>
                    <a:gd name="T15" fmla="*/ 51 h 597"/>
                    <a:gd name="T16" fmla="*/ 130 w 347"/>
                    <a:gd name="T17" fmla="*/ 58 h 597"/>
                    <a:gd name="T18" fmla="*/ 113 w 347"/>
                    <a:gd name="T19" fmla="*/ 66 h 597"/>
                    <a:gd name="T20" fmla="*/ 99 w 347"/>
                    <a:gd name="T21" fmla="*/ 76 h 597"/>
                    <a:gd name="T22" fmla="*/ 85 w 347"/>
                    <a:gd name="T23" fmla="*/ 87 h 597"/>
                    <a:gd name="T24" fmla="*/ 63 w 347"/>
                    <a:gd name="T25" fmla="*/ 109 h 597"/>
                    <a:gd name="T26" fmla="*/ 47 w 347"/>
                    <a:gd name="T27" fmla="*/ 131 h 597"/>
                    <a:gd name="T28" fmla="*/ 27 w 347"/>
                    <a:gd name="T29" fmla="*/ 172 h 597"/>
                    <a:gd name="T30" fmla="*/ 21 w 347"/>
                    <a:gd name="T31" fmla="*/ 189 h 597"/>
                    <a:gd name="T32" fmla="*/ 10 w 347"/>
                    <a:gd name="T33" fmla="*/ 245 h 597"/>
                    <a:gd name="T34" fmla="*/ 0 w 347"/>
                    <a:gd name="T35" fmla="*/ 369 h 597"/>
                    <a:gd name="T36" fmla="*/ 10 w 347"/>
                    <a:gd name="T37" fmla="*/ 508 h 597"/>
                    <a:gd name="T38" fmla="*/ 17 w 347"/>
                    <a:gd name="T39" fmla="*/ 579 h 597"/>
                    <a:gd name="T40" fmla="*/ 83 w 347"/>
                    <a:gd name="T41" fmla="*/ 597 h 597"/>
                    <a:gd name="T42" fmla="*/ 78 w 347"/>
                    <a:gd name="T43" fmla="*/ 570 h 597"/>
                    <a:gd name="T44" fmla="*/ 66 w 347"/>
                    <a:gd name="T45" fmla="*/ 503 h 597"/>
                    <a:gd name="T46" fmla="*/ 58 w 347"/>
                    <a:gd name="T47" fmla="*/ 355 h 597"/>
                    <a:gd name="T48" fmla="*/ 68 w 347"/>
                    <a:gd name="T49" fmla="*/ 304 h 597"/>
                    <a:gd name="T50" fmla="*/ 81 w 347"/>
                    <a:gd name="T51" fmla="*/ 258 h 597"/>
                    <a:gd name="T52" fmla="*/ 97 w 347"/>
                    <a:gd name="T53" fmla="*/ 216 h 597"/>
                    <a:gd name="T54" fmla="*/ 106 w 347"/>
                    <a:gd name="T55" fmla="*/ 197 h 597"/>
                    <a:gd name="T56" fmla="*/ 116 w 347"/>
                    <a:gd name="T57" fmla="*/ 177 h 597"/>
                    <a:gd name="T58" fmla="*/ 130 w 347"/>
                    <a:gd name="T59" fmla="*/ 159 h 597"/>
                    <a:gd name="T60" fmla="*/ 153 w 347"/>
                    <a:gd name="T61" fmla="*/ 139 h 597"/>
                    <a:gd name="T62" fmla="*/ 167 w 347"/>
                    <a:gd name="T63" fmla="*/ 129 h 597"/>
                    <a:gd name="T64" fmla="*/ 181 w 347"/>
                    <a:gd name="T65" fmla="*/ 119 h 597"/>
                    <a:gd name="T66" fmla="*/ 197 w 347"/>
                    <a:gd name="T67" fmla="*/ 110 h 597"/>
                    <a:gd name="T68" fmla="*/ 211 w 347"/>
                    <a:gd name="T69" fmla="*/ 102 h 597"/>
                    <a:gd name="T70" fmla="*/ 227 w 347"/>
                    <a:gd name="T71" fmla="*/ 95 h 597"/>
                    <a:gd name="T72" fmla="*/ 241 w 347"/>
                    <a:gd name="T73" fmla="*/ 88 h 597"/>
                    <a:gd name="T74" fmla="*/ 254 w 347"/>
                    <a:gd name="T75" fmla="*/ 81 h 597"/>
                    <a:gd name="T76" fmla="*/ 266 w 347"/>
                    <a:gd name="T77" fmla="*/ 76 h 597"/>
                    <a:gd name="T78" fmla="*/ 282 w 347"/>
                    <a:gd name="T79" fmla="*/ 68 h 597"/>
                    <a:gd name="T80" fmla="*/ 288 w 347"/>
                    <a:gd name="T81" fmla="*/ 66 h 597"/>
                    <a:gd name="T82" fmla="*/ 297 w 347"/>
                    <a:gd name="T83" fmla="*/ 63 h 597"/>
                    <a:gd name="T84" fmla="*/ 316 w 347"/>
                    <a:gd name="T85" fmla="*/ 57 h 597"/>
                    <a:gd name="T86" fmla="*/ 334 w 347"/>
                    <a:gd name="T87" fmla="*/ 47 h 597"/>
                    <a:gd name="T88" fmla="*/ 343 w 347"/>
                    <a:gd name="T89" fmla="*/ 37 h 597"/>
                    <a:gd name="T90" fmla="*/ 347 w 347"/>
                    <a:gd name="T91" fmla="*/ 0 h 597"/>
                    <a:gd name="T92" fmla="*/ 347 w 347"/>
                    <a:gd name="T93" fmla="*/ 0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7" h="597">
                      <a:moveTo>
                        <a:pt x="347" y="0"/>
                      </a:moveTo>
                      <a:lnTo>
                        <a:pt x="330" y="4"/>
                      </a:lnTo>
                      <a:lnTo>
                        <a:pt x="286" y="13"/>
                      </a:lnTo>
                      <a:lnTo>
                        <a:pt x="256" y="21"/>
                      </a:lnTo>
                      <a:lnTo>
                        <a:pt x="221" y="29"/>
                      </a:lnTo>
                      <a:lnTo>
                        <a:pt x="185" y="40"/>
                      </a:lnTo>
                      <a:lnTo>
                        <a:pt x="167" y="45"/>
                      </a:lnTo>
                      <a:lnTo>
                        <a:pt x="148" y="51"/>
                      </a:lnTo>
                      <a:lnTo>
                        <a:pt x="130" y="58"/>
                      </a:lnTo>
                      <a:lnTo>
                        <a:pt x="113" y="66"/>
                      </a:lnTo>
                      <a:lnTo>
                        <a:pt x="99" y="76"/>
                      </a:lnTo>
                      <a:lnTo>
                        <a:pt x="85" y="87"/>
                      </a:lnTo>
                      <a:lnTo>
                        <a:pt x="63" y="109"/>
                      </a:lnTo>
                      <a:lnTo>
                        <a:pt x="47" y="131"/>
                      </a:lnTo>
                      <a:lnTo>
                        <a:pt x="27" y="172"/>
                      </a:lnTo>
                      <a:lnTo>
                        <a:pt x="21" y="189"/>
                      </a:lnTo>
                      <a:lnTo>
                        <a:pt x="10" y="245"/>
                      </a:lnTo>
                      <a:lnTo>
                        <a:pt x="0" y="369"/>
                      </a:lnTo>
                      <a:lnTo>
                        <a:pt x="10" y="508"/>
                      </a:lnTo>
                      <a:lnTo>
                        <a:pt x="17" y="579"/>
                      </a:lnTo>
                      <a:lnTo>
                        <a:pt x="83" y="597"/>
                      </a:lnTo>
                      <a:lnTo>
                        <a:pt x="78" y="570"/>
                      </a:lnTo>
                      <a:lnTo>
                        <a:pt x="66" y="503"/>
                      </a:lnTo>
                      <a:lnTo>
                        <a:pt x="58" y="355"/>
                      </a:lnTo>
                      <a:lnTo>
                        <a:pt x="68" y="304"/>
                      </a:lnTo>
                      <a:lnTo>
                        <a:pt x="81" y="258"/>
                      </a:lnTo>
                      <a:lnTo>
                        <a:pt x="97" y="216"/>
                      </a:lnTo>
                      <a:lnTo>
                        <a:pt x="106" y="197"/>
                      </a:lnTo>
                      <a:lnTo>
                        <a:pt x="116" y="177"/>
                      </a:lnTo>
                      <a:lnTo>
                        <a:pt x="130" y="159"/>
                      </a:lnTo>
                      <a:lnTo>
                        <a:pt x="153" y="139"/>
                      </a:lnTo>
                      <a:lnTo>
                        <a:pt x="167" y="129"/>
                      </a:lnTo>
                      <a:lnTo>
                        <a:pt x="181" y="119"/>
                      </a:lnTo>
                      <a:lnTo>
                        <a:pt x="197" y="110"/>
                      </a:lnTo>
                      <a:lnTo>
                        <a:pt x="211" y="102"/>
                      </a:lnTo>
                      <a:lnTo>
                        <a:pt x="227" y="95"/>
                      </a:lnTo>
                      <a:lnTo>
                        <a:pt x="241" y="88"/>
                      </a:lnTo>
                      <a:lnTo>
                        <a:pt x="254" y="81"/>
                      </a:lnTo>
                      <a:lnTo>
                        <a:pt x="266" y="76"/>
                      </a:lnTo>
                      <a:lnTo>
                        <a:pt x="282" y="68"/>
                      </a:lnTo>
                      <a:lnTo>
                        <a:pt x="288" y="66"/>
                      </a:lnTo>
                      <a:lnTo>
                        <a:pt x="297" y="63"/>
                      </a:lnTo>
                      <a:lnTo>
                        <a:pt x="316" y="57"/>
                      </a:lnTo>
                      <a:lnTo>
                        <a:pt x="334" y="47"/>
                      </a:lnTo>
                      <a:lnTo>
                        <a:pt x="343" y="37"/>
                      </a:lnTo>
                      <a:lnTo>
                        <a:pt x="347" y="0"/>
                      </a:lnTo>
                      <a:lnTo>
                        <a:pt x="3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5" name="Freeform 23"/>
                <p:cNvSpPr>
                  <a:spLocks/>
                </p:cNvSpPr>
                <p:nvPr/>
              </p:nvSpPr>
              <p:spPr bwMode="auto">
                <a:xfrm>
                  <a:off x="4127" y="3315"/>
                  <a:ext cx="140" cy="120"/>
                </a:xfrm>
                <a:custGeom>
                  <a:avLst/>
                  <a:gdLst>
                    <a:gd name="T0" fmla="*/ 0 w 278"/>
                    <a:gd name="T1" fmla="*/ 33 h 240"/>
                    <a:gd name="T2" fmla="*/ 11 w 278"/>
                    <a:gd name="T3" fmla="*/ 108 h 240"/>
                    <a:gd name="T4" fmla="*/ 19 w 278"/>
                    <a:gd name="T5" fmla="*/ 137 h 240"/>
                    <a:gd name="T6" fmla="*/ 30 w 278"/>
                    <a:gd name="T7" fmla="*/ 167 h 240"/>
                    <a:gd name="T8" fmla="*/ 44 w 278"/>
                    <a:gd name="T9" fmla="*/ 191 h 240"/>
                    <a:gd name="T10" fmla="*/ 61 w 278"/>
                    <a:gd name="T11" fmla="*/ 211 h 240"/>
                    <a:gd name="T12" fmla="*/ 70 w 278"/>
                    <a:gd name="T13" fmla="*/ 218 h 240"/>
                    <a:gd name="T14" fmla="*/ 81 w 278"/>
                    <a:gd name="T15" fmla="*/ 224 h 240"/>
                    <a:gd name="T16" fmla="*/ 91 w 278"/>
                    <a:gd name="T17" fmla="*/ 228 h 240"/>
                    <a:gd name="T18" fmla="*/ 102 w 278"/>
                    <a:gd name="T19" fmla="*/ 233 h 240"/>
                    <a:gd name="T20" fmla="*/ 124 w 278"/>
                    <a:gd name="T21" fmla="*/ 239 h 240"/>
                    <a:gd name="T22" fmla="*/ 146 w 278"/>
                    <a:gd name="T23" fmla="*/ 240 h 240"/>
                    <a:gd name="T24" fmla="*/ 191 w 278"/>
                    <a:gd name="T25" fmla="*/ 229 h 240"/>
                    <a:gd name="T26" fmla="*/ 211 w 278"/>
                    <a:gd name="T27" fmla="*/ 219 h 240"/>
                    <a:gd name="T28" fmla="*/ 231 w 278"/>
                    <a:gd name="T29" fmla="*/ 203 h 240"/>
                    <a:gd name="T30" fmla="*/ 259 w 278"/>
                    <a:gd name="T31" fmla="*/ 157 h 240"/>
                    <a:gd name="T32" fmla="*/ 273 w 278"/>
                    <a:gd name="T33" fmla="*/ 101 h 240"/>
                    <a:gd name="T34" fmla="*/ 278 w 278"/>
                    <a:gd name="T35" fmla="*/ 33 h 240"/>
                    <a:gd name="T36" fmla="*/ 270 w 278"/>
                    <a:gd name="T37" fmla="*/ 53 h 240"/>
                    <a:gd name="T38" fmla="*/ 261 w 278"/>
                    <a:gd name="T39" fmla="*/ 72 h 240"/>
                    <a:gd name="T40" fmla="*/ 248 w 278"/>
                    <a:gd name="T41" fmla="*/ 96 h 240"/>
                    <a:gd name="T42" fmla="*/ 230 w 278"/>
                    <a:gd name="T43" fmla="*/ 118 h 240"/>
                    <a:gd name="T44" fmla="*/ 209 w 278"/>
                    <a:gd name="T45" fmla="*/ 139 h 240"/>
                    <a:gd name="T46" fmla="*/ 197 w 278"/>
                    <a:gd name="T47" fmla="*/ 147 h 240"/>
                    <a:gd name="T48" fmla="*/ 184 w 278"/>
                    <a:gd name="T49" fmla="*/ 154 h 240"/>
                    <a:gd name="T50" fmla="*/ 170 w 278"/>
                    <a:gd name="T51" fmla="*/ 157 h 240"/>
                    <a:gd name="T52" fmla="*/ 155 w 278"/>
                    <a:gd name="T53" fmla="*/ 160 h 240"/>
                    <a:gd name="T54" fmla="*/ 104 w 278"/>
                    <a:gd name="T55" fmla="*/ 157 h 240"/>
                    <a:gd name="T56" fmla="*/ 74 w 278"/>
                    <a:gd name="T57" fmla="*/ 146 h 240"/>
                    <a:gd name="T58" fmla="*/ 60 w 278"/>
                    <a:gd name="T59" fmla="*/ 126 h 240"/>
                    <a:gd name="T60" fmla="*/ 54 w 278"/>
                    <a:gd name="T61" fmla="*/ 99 h 240"/>
                    <a:gd name="T62" fmla="*/ 49 w 278"/>
                    <a:gd name="T63" fmla="*/ 66 h 240"/>
                    <a:gd name="T64" fmla="*/ 41 w 278"/>
                    <a:gd name="T65" fmla="*/ 34 h 240"/>
                    <a:gd name="T66" fmla="*/ 32 w 278"/>
                    <a:gd name="T67" fmla="*/ 0 h 240"/>
                    <a:gd name="T68" fmla="*/ 0 w 278"/>
                    <a:gd name="T69" fmla="*/ 33 h 240"/>
                    <a:gd name="T70" fmla="*/ 0 w 278"/>
                    <a:gd name="T71" fmla="*/ 33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78" h="240">
                      <a:moveTo>
                        <a:pt x="0" y="33"/>
                      </a:moveTo>
                      <a:lnTo>
                        <a:pt x="11" y="108"/>
                      </a:lnTo>
                      <a:lnTo>
                        <a:pt x="19" y="137"/>
                      </a:lnTo>
                      <a:lnTo>
                        <a:pt x="30" y="167"/>
                      </a:lnTo>
                      <a:lnTo>
                        <a:pt x="44" y="191"/>
                      </a:lnTo>
                      <a:lnTo>
                        <a:pt x="61" y="211"/>
                      </a:lnTo>
                      <a:lnTo>
                        <a:pt x="70" y="218"/>
                      </a:lnTo>
                      <a:lnTo>
                        <a:pt x="81" y="224"/>
                      </a:lnTo>
                      <a:lnTo>
                        <a:pt x="91" y="228"/>
                      </a:lnTo>
                      <a:lnTo>
                        <a:pt x="102" y="233"/>
                      </a:lnTo>
                      <a:lnTo>
                        <a:pt x="124" y="239"/>
                      </a:lnTo>
                      <a:lnTo>
                        <a:pt x="146" y="240"/>
                      </a:lnTo>
                      <a:lnTo>
                        <a:pt x="191" y="229"/>
                      </a:lnTo>
                      <a:lnTo>
                        <a:pt x="211" y="219"/>
                      </a:lnTo>
                      <a:lnTo>
                        <a:pt x="231" y="203"/>
                      </a:lnTo>
                      <a:lnTo>
                        <a:pt x="259" y="157"/>
                      </a:lnTo>
                      <a:lnTo>
                        <a:pt x="273" y="101"/>
                      </a:lnTo>
                      <a:lnTo>
                        <a:pt x="278" y="33"/>
                      </a:lnTo>
                      <a:lnTo>
                        <a:pt x="270" y="53"/>
                      </a:lnTo>
                      <a:lnTo>
                        <a:pt x="261" y="72"/>
                      </a:lnTo>
                      <a:lnTo>
                        <a:pt x="248" y="96"/>
                      </a:lnTo>
                      <a:lnTo>
                        <a:pt x="230" y="118"/>
                      </a:lnTo>
                      <a:lnTo>
                        <a:pt x="209" y="139"/>
                      </a:lnTo>
                      <a:lnTo>
                        <a:pt x="197" y="147"/>
                      </a:lnTo>
                      <a:lnTo>
                        <a:pt x="184" y="154"/>
                      </a:lnTo>
                      <a:lnTo>
                        <a:pt x="170" y="157"/>
                      </a:lnTo>
                      <a:lnTo>
                        <a:pt x="155" y="160"/>
                      </a:lnTo>
                      <a:lnTo>
                        <a:pt x="104" y="157"/>
                      </a:lnTo>
                      <a:lnTo>
                        <a:pt x="74" y="146"/>
                      </a:lnTo>
                      <a:lnTo>
                        <a:pt x="60" y="126"/>
                      </a:lnTo>
                      <a:lnTo>
                        <a:pt x="54" y="99"/>
                      </a:lnTo>
                      <a:lnTo>
                        <a:pt x="49" y="66"/>
                      </a:lnTo>
                      <a:lnTo>
                        <a:pt x="41" y="34"/>
                      </a:lnTo>
                      <a:lnTo>
                        <a:pt x="32" y="0"/>
                      </a:lnTo>
                      <a:lnTo>
                        <a:pt x="0" y="33"/>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6" name="Freeform 24"/>
                <p:cNvSpPr>
                  <a:spLocks/>
                </p:cNvSpPr>
                <p:nvPr/>
              </p:nvSpPr>
              <p:spPr bwMode="auto">
                <a:xfrm>
                  <a:off x="4156" y="3409"/>
                  <a:ext cx="76" cy="183"/>
                </a:xfrm>
                <a:custGeom>
                  <a:avLst/>
                  <a:gdLst>
                    <a:gd name="T0" fmla="*/ 43 w 152"/>
                    <a:gd name="T1" fmla="*/ 0 h 365"/>
                    <a:gd name="T2" fmla="*/ 0 w 152"/>
                    <a:gd name="T3" fmla="*/ 365 h 365"/>
                    <a:gd name="T4" fmla="*/ 152 w 152"/>
                    <a:gd name="T5" fmla="*/ 365 h 365"/>
                    <a:gd name="T6" fmla="*/ 113 w 152"/>
                    <a:gd name="T7" fmla="*/ 4 h 365"/>
                    <a:gd name="T8" fmla="*/ 43 w 152"/>
                    <a:gd name="T9" fmla="*/ 0 h 365"/>
                    <a:gd name="T10" fmla="*/ 43 w 152"/>
                    <a:gd name="T11" fmla="*/ 0 h 365"/>
                  </a:gdLst>
                  <a:ahLst/>
                  <a:cxnLst>
                    <a:cxn ang="0">
                      <a:pos x="T0" y="T1"/>
                    </a:cxn>
                    <a:cxn ang="0">
                      <a:pos x="T2" y="T3"/>
                    </a:cxn>
                    <a:cxn ang="0">
                      <a:pos x="T4" y="T5"/>
                    </a:cxn>
                    <a:cxn ang="0">
                      <a:pos x="T6" y="T7"/>
                    </a:cxn>
                    <a:cxn ang="0">
                      <a:pos x="T8" y="T9"/>
                    </a:cxn>
                    <a:cxn ang="0">
                      <a:pos x="T10" y="T11"/>
                    </a:cxn>
                  </a:cxnLst>
                  <a:rect l="0" t="0" r="r" b="b"/>
                  <a:pathLst>
                    <a:path w="152" h="365">
                      <a:moveTo>
                        <a:pt x="43" y="0"/>
                      </a:moveTo>
                      <a:lnTo>
                        <a:pt x="0" y="365"/>
                      </a:lnTo>
                      <a:lnTo>
                        <a:pt x="152" y="365"/>
                      </a:lnTo>
                      <a:lnTo>
                        <a:pt x="113" y="4"/>
                      </a:lnTo>
                      <a:lnTo>
                        <a:pt x="43" y="0"/>
                      </a:lnTo>
                      <a:lnTo>
                        <a:pt x="4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7" name="Freeform 25"/>
                <p:cNvSpPr>
                  <a:spLocks/>
                </p:cNvSpPr>
                <p:nvPr/>
              </p:nvSpPr>
              <p:spPr bwMode="auto">
                <a:xfrm>
                  <a:off x="4267" y="3328"/>
                  <a:ext cx="181" cy="287"/>
                </a:xfrm>
                <a:custGeom>
                  <a:avLst/>
                  <a:gdLst>
                    <a:gd name="T0" fmla="*/ 17 w 364"/>
                    <a:gd name="T1" fmla="*/ 0 h 574"/>
                    <a:gd name="T2" fmla="*/ 36 w 364"/>
                    <a:gd name="T3" fmla="*/ 7 h 574"/>
                    <a:gd name="T4" fmla="*/ 55 w 364"/>
                    <a:gd name="T5" fmla="*/ 17 h 574"/>
                    <a:gd name="T6" fmla="*/ 67 w 364"/>
                    <a:gd name="T7" fmla="*/ 22 h 574"/>
                    <a:gd name="T8" fmla="*/ 79 w 364"/>
                    <a:gd name="T9" fmla="*/ 27 h 574"/>
                    <a:gd name="T10" fmla="*/ 92 w 364"/>
                    <a:gd name="T11" fmla="*/ 32 h 574"/>
                    <a:gd name="T12" fmla="*/ 105 w 364"/>
                    <a:gd name="T13" fmla="*/ 36 h 574"/>
                    <a:gd name="T14" fmla="*/ 132 w 364"/>
                    <a:gd name="T15" fmla="*/ 47 h 574"/>
                    <a:gd name="T16" fmla="*/ 157 w 364"/>
                    <a:gd name="T17" fmla="*/ 53 h 574"/>
                    <a:gd name="T18" fmla="*/ 181 w 364"/>
                    <a:gd name="T19" fmla="*/ 57 h 574"/>
                    <a:gd name="T20" fmla="*/ 219 w 364"/>
                    <a:gd name="T21" fmla="*/ 66 h 574"/>
                    <a:gd name="T22" fmla="*/ 250 w 364"/>
                    <a:gd name="T23" fmla="*/ 91 h 574"/>
                    <a:gd name="T24" fmla="*/ 278 w 364"/>
                    <a:gd name="T25" fmla="*/ 132 h 574"/>
                    <a:gd name="T26" fmla="*/ 300 w 364"/>
                    <a:gd name="T27" fmla="*/ 191 h 574"/>
                    <a:gd name="T28" fmla="*/ 309 w 364"/>
                    <a:gd name="T29" fmla="*/ 231 h 574"/>
                    <a:gd name="T30" fmla="*/ 319 w 364"/>
                    <a:gd name="T31" fmla="*/ 285 h 574"/>
                    <a:gd name="T32" fmla="*/ 331 w 364"/>
                    <a:gd name="T33" fmla="*/ 342 h 574"/>
                    <a:gd name="T34" fmla="*/ 342 w 364"/>
                    <a:gd name="T35" fmla="*/ 401 h 574"/>
                    <a:gd name="T36" fmla="*/ 351 w 364"/>
                    <a:gd name="T37" fmla="*/ 456 h 574"/>
                    <a:gd name="T38" fmla="*/ 357 w 364"/>
                    <a:gd name="T39" fmla="*/ 502 h 574"/>
                    <a:gd name="T40" fmla="*/ 364 w 364"/>
                    <a:gd name="T41" fmla="*/ 545 h 574"/>
                    <a:gd name="T42" fmla="*/ 296 w 364"/>
                    <a:gd name="T43" fmla="*/ 574 h 574"/>
                    <a:gd name="T44" fmla="*/ 292 w 364"/>
                    <a:gd name="T45" fmla="*/ 518 h 574"/>
                    <a:gd name="T46" fmla="*/ 287 w 364"/>
                    <a:gd name="T47" fmla="*/ 458 h 574"/>
                    <a:gd name="T48" fmla="*/ 278 w 364"/>
                    <a:gd name="T49" fmla="*/ 388 h 574"/>
                    <a:gd name="T50" fmla="*/ 266 w 364"/>
                    <a:gd name="T51" fmla="*/ 314 h 574"/>
                    <a:gd name="T52" fmla="*/ 258 w 364"/>
                    <a:gd name="T53" fmla="*/ 278 h 574"/>
                    <a:gd name="T54" fmla="*/ 249 w 364"/>
                    <a:gd name="T55" fmla="*/ 244 h 574"/>
                    <a:gd name="T56" fmla="*/ 238 w 364"/>
                    <a:gd name="T57" fmla="*/ 214 h 574"/>
                    <a:gd name="T58" fmla="*/ 227 w 364"/>
                    <a:gd name="T59" fmla="*/ 187 h 574"/>
                    <a:gd name="T60" fmla="*/ 213 w 364"/>
                    <a:gd name="T61" fmla="*/ 163 h 574"/>
                    <a:gd name="T62" fmla="*/ 198 w 364"/>
                    <a:gd name="T63" fmla="*/ 147 h 574"/>
                    <a:gd name="T64" fmla="*/ 165 w 364"/>
                    <a:gd name="T65" fmla="*/ 123 h 574"/>
                    <a:gd name="T66" fmla="*/ 157 w 364"/>
                    <a:gd name="T67" fmla="*/ 117 h 574"/>
                    <a:gd name="T68" fmla="*/ 149 w 364"/>
                    <a:gd name="T69" fmla="*/ 113 h 574"/>
                    <a:gd name="T70" fmla="*/ 132 w 364"/>
                    <a:gd name="T71" fmla="*/ 104 h 574"/>
                    <a:gd name="T72" fmla="*/ 115 w 364"/>
                    <a:gd name="T73" fmla="*/ 96 h 574"/>
                    <a:gd name="T74" fmla="*/ 98 w 364"/>
                    <a:gd name="T75" fmla="*/ 90 h 574"/>
                    <a:gd name="T76" fmla="*/ 83 w 364"/>
                    <a:gd name="T77" fmla="*/ 83 h 574"/>
                    <a:gd name="T78" fmla="*/ 67 w 364"/>
                    <a:gd name="T79" fmla="*/ 78 h 574"/>
                    <a:gd name="T80" fmla="*/ 41 w 364"/>
                    <a:gd name="T81" fmla="*/ 72 h 574"/>
                    <a:gd name="T82" fmla="*/ 19 w 364"/>
                    <a:gd name="T83" fmla="*/ 68 h 574"/>
                    <a:gd name="T84" fmla="*/ 0 w 364"/>
                    <a:gd name="T85" fmla="*/ 65 h 574"/>
                    <a:gd name="T86" fmla="*/ 17 w 364"/>
                    <a:gd name="T87" fmla="*/ 0 h 574"/>
                    <a:gd name="T88" fmla="*/ 17 w 364"/>
                    <a:gd name="T89" fmla="*/ 0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4" h="574">
                      <a:moveTo>
                        <a:pt x="17" y="0"/>
                      </a:moveTo>
                      <a:lnTo>
                        <a:pt x="36" y="7"/>
                      </a:lnTo>
                      <a:lnTo>
                        <a:pt x="55" y="17"/>
                      </a:lnTo>
                      <a:lnTo>
                        <a:pt x="67" y="22"/>
                      </a:lnTo>
                      <a:lnTo>
                        <a:pt x="79" y="27"/>
                      </a:lnTo>
                      <a:lnTo>
                        <a:pt x="92" y="32"/>
                      </a:lnTo>
                      <a:lnTo>
                        <a:pt x="105" y="36"/>
                      </a:lnTo>
                      <a:lnTo>
                        <a:pt x="132" y="47"/>
                      </a:lnTo>
                      <a:lnTo>
                        <a:pt x="157" y="53"/>
                      </a:lnTo>
                      <a:lnTo>
                        <a:pt x="181" y="57"/>
                      </a:lnTo>
                      <a:lnTo>
                        <a:pt x="219" y="66"/>
                      </a:lnTo>
                      <a:lnTo>
                        <a:pt x="250" y="91"/>
                      </a:lnTo>
                      <a:lnTo>
                        <a:pt x="278" y="132"/>
                      </a:lnTo>
                      <a:lnTo>
                        <a:pt x="300" y="191"/>
                      </a:lnTo>
                      <a:lnTo>
                        <a:pt x="309" y="231"/>
                      </a:lnTo>
                      <a:lnTo>
                        <a:pt x="319" y="285"/>
                      </a:lnTo>
                      <a:lnTo>
                        <a:pt x="331" y="342"/>
                      </a:lnTo>
                      <a:lnTo>
                        <a:pt x="342" y="401"/>
                      </a:lnTo>
                      <a:lnTo>
                        <a:pt x="351" y="456"/>
                      </a:lnTo>
                      <a:lnTo>
                        <a:pt x="357" y="502"/>
                      </a:lnTo>
                      <a:lnTo>
                        <a:pt x="364" y="545"/>
                      </a:lnTo>
                      <a:lnTo>
                        <a:pt x="296" y="574"/>
                      </a:lnTo>
                      <a:lnTo>
                        <a:pt x="292" y="518"/>
                      </a:lnTo>
                      <a:lnTo>
                        <a:pt x="287" y="458"/>
                      </a:lnTo>
                      <a:lnTo>
                        <a:pt x="278" y="388"/>
                      </a:lnTo>
                      <a:lnTo>
                        <a:pt x="266" y="314"/>
                      </a:lnTo>
                      <a:lnTo>
                        <a:pt x="258" y="278"/>
                      </a:lnTo>
                      <a:lnTo>
                        <a:pt x="249" y="244"/>
                      </a:lnTo>
                      <a:lnTo>
                        <a:pt x="238" y="214"/>
                      </a:lnTo>
                      <a:lnTo>
                        <a:pt x="227" y="187"/>
                      </a:lnTo>
                      <a:lnTo>
                        <a:pt x="213" y="163"/>
                      </a:lnTo>
                      <a:lnTo>
                        <a:pt x="198" y="147"/>
                      </a:lnTo>
                      <a:lnTo>
                        <a:pt x="165" y="123"/>
                      </a:lnTo>
                      <a:lnTo>
                        <a:pt x="157" y="117"/>
                      </a:lnTo>
                      <a:lnTo>
                        <a:pt x="149" y="113"/>
                      </a:lnTo>
                      <a:lnTo>
                        <a:pt x="132" y="104"/>
                      </a:lnTo>
                      <a:lnTo>
                        <a:pt x="115" y="96"/>
                      </a:lnTo>
                      <a:lnTo>
                        <a:pt x="98" y="90"/>
                      </a:lnTo>
                      <a:lnTo>
                        <a:pt x="83" y="83"/>
                      </a:lnTo>
                      <a:lnTo>
                        <a:pt x="67" y="78"/>
                      </a:lnTo>
                      <a:lnTo>
                        <a:pt x="41" y="72"/>
                      </a:lnTo>
                      <a:lnTo>
                        <a:pt x="19" y="68"/>
                      </a:lnTo>
                      <a:lnTo>
                        <a:pt x="0" y="65"/>
                      </a:lnTo>
                      <a:lnTo>
                        <a:pt x="17" y="0"/>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8" name="Freeform 26"/>
                <p:cNvSpPr>
                  <a:spLocks/>
                </p:cNvSpPr>
                <p:nvPr/>
              </p:nvSpPr>
              <p:spPr bwMode="auto">
                <a:xfrm>
                  <a:off x="3858" y="3706"/>
                  <a:ext cx="181" cy="48"/>
                </a:xfrm>
                <a:custGeom>
                  <a:avLst/>
                  <a:gdLst>
                    <a:gd name="T0" fmla="*/ 4 w 361"/>
                    <a:gd name="T1" fmla="*/ 0 h 96"/>
                    <a:gd name="T2" fmla="*/ 361 w 361"/>
                    <a:gd name="T3" fmla="*/ 51 h 96"/>
                    <a:gd name="T4" fmla="*/ 281 w 361"/>
                    <a:gd name="T5" fmla="*/ 96 h 96"/>
                    <a:gd name="T6" fmla="*/ 0 w 361"/>
                    <a:gd name="T7" fmla="*/ 47 h 96"/>
                    <a:gd name="T8" fmla="*/ 4 w 361"/>
                    <a:gd name="T9" fmla="*/ 0 h 96"/>
                    <a:gd name="T10" fmla="*/ 4 w 361"/>
                    <a:gd name="T11" fmla="*/ 0 h 96"/>
                  </a:gdLst>
                  <a:ahLst/>
                  <a:cxnLst>
                    <a:cxn ang="0">
                      <a:pos x="T0" y="T1"/>
                    </a:cxn>
                    <a:cxn ang="0">
                      <a:pos x="T2" y="T3"/>
                    </a:cxn>
                    <a:cxn ang="0">
                      <a:pos x="T4" y="T5"/>
                    </a:cxn>
                    <a:cxn ang="0">
                      <a:pos x="T6" y="T7"/>
                    </a:cxn>
                    <a:cxn ang="0">
                      <a:pos x="T8" y="T9"/>
                    </a:cxn>
                    <a:cxn ang="0">
                      <a:pos x="T10" y="T11"/>
                    </a:cxn>
                  </a:cxnLst>
                  <a:rect l="0" t="0" r="r" b="b"/>
                  <a:pathLst>
                    <a:path w="361" h="96">
                      <a:moveTo>
                        <a:pt x="4" y="0"/>
                      </a:moveTo>
                      <a:lnTo>
                        <a:pt x="361" y="51"/>
                      </a:lnTo>
                      <a:lnTo>
                        <a:pt x="281" y="96"/>
                      </a:lnTo>
                      <a:lnTo>
                        <a:pt x="0" y="47"/>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9" name="Freeform 27"/>
                <p:cNvSpPr>
                  <a:spLocks/>
                </p:cNvSpPr>
                <p:nvPr/>
              </p:nvSpPr>
              <p:spPr bwMode="auto">
                <a:xfrm>
                  <a:off x="3858" y="3751"/>
                  <a:ext cx="181" cy="48"/>
                </a:xfrm>
                <a:custGeom>
                  <a:avLst/>
                  <a:gdLst>
                    <a:gd name="T0" fmla="*/ 4 w 361"/>
                    <a:gd name="T1" fmla="*/ 0 h 97"/>
                    <a:gd name="T2" fmla="*/ 361 w 361"/>
                    <a:gd name="T3" fmla="*/ 51 h 97"/>
                    <a:gd name="T4" fmla="*/ 281 w 361"/>
                    <a:gd name="T5" fmla="*/ 97 h 97"/>
                    <a:gd name="T6" fmla="*/ 0 w 361"/>
                    <a:gd name="T7" fmla="*/ 47 h 97"/>
                    <a:gd name="T8" fmla="*/ 4 w 361"/>
                    <a:gd name="T9" fmla="*/ 0 h 97"/>
                    <a:gd name="T10" fmla="*/ 4 w 361"/>
                    <a:gd name="T11" fmla="*/ 0 h 97"/>
                  </a:gdLst>
                  <a:ahLst/>
                  <a:cxnLst>
                    <a:cxn ang="0">
                      <a:pos x="T0" y="T1"/>
                    </a:cxn>
                    <a:cxn ang="0">
                      <a:pos x="T2" y="T3"/>
                    </a:cxn>
                    <a:cxn ang="0">
                      <a:pos x="T4" y="T5"/>
                    </a:cxn>
                    <a:cxn ang="0">
                      <a:pos x="T6" y="T7"/>
                    </a:cxn>
                    <a:cxn ang="0">
                      <a:pos x="T8" y="T9"/>
                    </a:cxn>
                    <a:cxn ang="0">
                      <a:pos x="T10" y="T11"/>
                    </a:cxn>
                  </a:cxnLst>
                  <a:rect l="0" t="0" r="r" b="b"/>
                  <a:pathLst>
                    <a:path w="361" h="97">
                      <a:moveTo>
                        <a:pt x="4" y="0"/>
                      </a:moveTo>
                      <a:lnTo>
                        <a:pt x="361" y="51"/>
                      </a:lnTo>
                      <a:lnTo>
                        <a:pt x="281" y="97"/>
                      </a:lnTo>
                      <a:lnTo>
                        <a:pt x="0" y="47"/>
                      </a:lnTo>
                      <a:lnTo>
                        <a:pt x="4" y="0"/>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0" name="Freeform 28"/>
                <p:cNvSpPr>
                  <a:spLocks/>
                </p:cNvSpPr>
                <p:nvPr/>
              </p:nvSpPr>
              <p:spPr bwMode="auto">
                <a:xfrm>
                  <a:off x="3747" y="3048"/>
                  <a:ext cx="355" cy="106"/>
                </a:xfrm>
                <a:custGeom>
                  <a:avLst/>
                  <a:gdLst>
                    <a:gd name="T0" fmla="*/ 0 w 711"/>
                    <a:gd name="T1" fmla="*/ 22 h 210"/>
                    <a:gd name="T2" fmla="*/ 711 w 711"/>
                    <a:gd name="T3" fmla="*/ 0 h 210"/>
                    <a:gd name="T4" fmla="*/ 207 w 711"/>
                    <a:gd name="T5" fmla="*/ 82 h 210"/>
                    <a:gd name="T6" fmla="*/ 158 w 711"/>
                    <a:gd name="T7" fmla="*/ 158 h 210"/>
                    <a:gd name="T8" fmla="*/ 132 w 711"/>
                    <a:gd name="T9" fmla="*/ 210 h 210"/>
                    <a:gd name="T10" fmla="*/ 0 w 711"/>
                    <a:gd name="T11" fmla="*/ 22 h 210"/>
                    <a:gd name="T12" fmla="*/ 0 w 711"/>
                    <a:gd name="T13" fmla="*/ 22 h 210"/>
                  </a:gdLst>
                  <a:ahLst/>
                  <a:cxnLst>
                    <a:cxn ang="0">
                      <a:pos x="T0" y="T1"/>
                    </a:cxn>
                    <a:cxn ang="0">
                      <a:pos x="T2" y="T3"/>
                    </a:cxn>
                    <a:cxn ang="0">
                      <a:pos x="T4" y="T5"/>
                    </a:cxn>
                    <a:cxn ang="0">
                      <a:pos x="T6" y="T7"/>
                    </a:cxn>
                    <a:cxn ang="0">
                      <a:pos x="T8" y="T9"/>
                    </a:cxn>
                    <a:cxn ang="0">
                      <a:pos x="T10" y="T11"/>
                    </a:cxn>
                    <a:cxn ang="0">
                      <a:pos x="T12" y="T13"/>
                    </a:cxn>
                  </a:cxnLst>
                  <a:rect l="0" t="0" r="r" b="b"/>
                  <a:pathLst>
                    <a:path w="711" h="210">
                      <a:moveTo>
                        <a:pt x="0" y="22"/>
                      </a:moveTo>
                      <a:lnTo>
                        <a:pt x="711" y="0"/>
                      </a:lnTo>
                      <a:lnTo>
                        <a:pt x="207" y="82"/>
                      </a:lnTo>
                      <a:lnTo>
                        <a:pt x="158" y="158"/>
                      </a:lnTo>
                      <a:lnTo>
                        <a:pt x="132" y="210"/>
                      </a:lnTo>
                      <a:lnTo>
                        <a:pt x="0" y="22"/>
                      </a:lnTo>
                      <a:lnTo>
                        <a:pt x="0" y="22"/>
                      </a:lnTo>
                      <a:close/>
                    </a:path>
                  </a:pathLst>
                </a:custGeom>
                <a:solidFill>
                  <a:srgbClr val="FFEDE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1" name="Freeform 29"/>
                <p:cNvSpPr>
                  <a:spLocks/>
                </p:cNvSpPr>
                <p:nvPr/>
              </p:nvSpPr>
              <p:spPr bwMode="auto">
                <a:xfrm>
                  <a:off x="3865" y="3589"/>
                  <a:ext cx="602" cy="113"/>
                </a:xfrm>
                <a:custGeom>
                  <a:avLst/>
                  <a:gdLst>
                    <a:gd name="T0" fmla="*/ 68 w 1204"/>
                    <a:gd name="T1" fmla="*/ 0 h 227"/>
                    <a:gd name="T2" fmla="*/ 0 w 1204"/>
                    <a:gd name="T3" fmla="*/ 151 h 227"/>
                    <a:gd name="T4" fmla="*/ 508 w 1204"/>
                    <a:gd name="T5" fmla="*/ 227 h 227"/>
                    <a:gd name="T6" fmla="*/ 1177 w 1204"/>
                    <a:gd name="T7" fmla="*/ 121 h 227"/>
                    <a:gd name="T8" fmla="*/ 1204 w 1204"/>
                    <a:gd name="T9" fmla="*/ 8 h 227"/>
                    <a:gd name="T10" fmla="*/ 836 w 1204"/>
                    <a:gd name="T11" fmla="*/ 87 h 227"/>
                    <a:gd name="T12" fmla="*/ 271 w 1204"/>
                    <a:gd name="T13" fmla="*/ 72 h 227"/>
                    <a:gd name="T14" fmla="*/ 68 w 1204"/>
                    <a:gd name="T15" fmla="*/ 0 h 227"/>
                    <a:gd name="T16" fmla="*/ 68 w 1204"/>
                    <a:gd name="T17"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4" h="227">
                      <a:moveTo>
                        <a:pt x="68" y="0"/>
                      </a:moveTo>
                      <a:lnTo>
                        <a:pt x="0" y="151"/>
                      </a:lnTo>
                      <a:lnTo>
                        <a:pt x="508" y="227"/>
                      </a:lnTo>
                      <a:lnTo>
                        <a:pt x="1177" y="121"/>
                      </a:lnTo>
                      <a:lnTo>
                        <a:pt x="1204" y="8"/>
                      </a:lnTo>
                      <a:lnTo>
                        <a:pt x="836" y="87"/>
                      </a:lnTo>
                      <a:lnTo>
                        <a:pt x="271" y="72"/>
                      </a:lnTo>
                      <a:lnTo>
                        <a:pt x="68" y="0"/>
                      </a:lnTo>
                      <a:lnTo>
                        <a:pt x="68" y="0"/>
                      </a:lnTo>
                      <a:close/>
                    </a:path>
                  </a:pathLst>
                </a:custGeom>
                <a:solidFill>
                  <a:srgbClr val="FFEDE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2" name="Freeform 30"/>
                <p:cNvSpPr>
                  <a:spLocks/>
                </p:cNvSpPr>
                <p:nvPr/>
              </p:nvSpPr>
              <p:spPr bwMode="auto">
                <a:xfrm>
                  <a:off x="3875" y="3633"/>
                  <a:ext cx="585" cy="75"/>
                </a:xfrm>
                <a:custGeom>
                  <a:avLst/>
                  <a:gdLst>
                    <a:gd name="T0" fmla="*/ 0 w 1169"/>
                    <a:gd name="T1" fmla="*/ 59 h 149"/>
                    <a:gd name="T2" fmla="*/ 603 w 1169"/>
                    <a:gd name="T3" fmla="*/ 92 h 149"/>
                    <a:gd name="T4" fmla="*/ 1136 w 1169"/>
                    <a:gd name="T5" fmla="*/ 0 h 149"/>
                    <a:gd name="T6" fmla="*/ 1169 w 1169"/>
                    <a:gd name="T7" fmla="*/ 44 h 149"/>
                    <a:gd name="T8" fmla="*/ 765 w 1169"/>
                    <a:gd name="T9" fmla="*/ 123 h 149"/>
                    <a:gd name="T10" fmla="*/ 480 w 1169"/>
                    <a:gd name="T11" fmla="*/ 149 h 149"/>
                    <a:gd name="T12" fmla="*/ 0 w 1169"/>
                    <a:gd name="T13" fmla="*/ 59 h 149"/>
                    <a:gd name="T14" fmla="*/ 0 w 1169"/>
                    <a:gd name="T15" fmla="*/ 59 h 1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9" h="149">
                      <a:moveTo>
                        <a:pt x="0" y="59"/>
                      </a:moveTo>
                      <a:lnTo>
                        <a:pt x="603" y="92"/>
                      </a:lnTo>
                      <a:lnTo>
                        <a:pt x="1136" y="0"/>
                      </a:lnTo>
                      <a:lnTo>
                        <a:pt x="1169" y="44"/>
                      </a:lnTo>
                      <a:lnTo>
                        <a:pt x="765" y="123"/>
                      </a:lnTo>
                      <a:lnTo>
                        <a:pt x="480" y="149"/>
                      </a:lnTo>
                      <a:lnTo>
                        <a:pt x="0" y="59"/>
                      </a:lnTo>
                      <a:lnTo>
                        <a:pt x="0" y="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3" name="Freeform 31"/>
                <p:cNvSpPr>
                  <a:spLocks/>
                </p:cNvSpPr>
                <p:nvPr/>
              </p:nvSpPr>
              <p:spPr bwMode="auto">
                <a:xfrm>
                  <a:off x="4443" y="3443"/>
                  <a:ext cx="81" cy="212"/>
                </a:xfrm>
                <a:custGeom>
                  <a:avLst/>
                  <a:gdLst>
                    <a:gd name="T0" fmla="*/ 163 w 163"/>
                    <a:gd name="T1" fmla="*/ 0 h 423"/>
                    <a:gd name="T2" fmla="*/ 33 w 163"/>
                    <a:gd name="T3" fmla="*/ 423 h 423"/>
                    <a:gd name="T4" fmla="*/ 0 w 163"/>
                    <a:gd name="T5" fmla="*/ 377 h 423"/>
                    <a:gd name="T6" fmla="*/ 79 w 163"/>
                    <a:gd name="T7" fmla="*/ 188 h 423"/>
                    <a:gd name="T8" fmla="*/ 163 w 163"/>
                    <a:gd name="T9" fmla="*/ 0 h 423"/>
                    <a:gd name="T10" fmla="*/ 163 w 163"/>
                    <a:gd name="T11" fmla="*/ 0 h 423"/>
                  </a:gdLst>
                  <a:ahLst/>
                  <a:cxnLst>
                    <a:cxn ang="0">
                      <a:pos x="T0" y="T1"/>
                    </a:cxn>
                    <a:cxn ang="0">
                      <a:pos x="T2" y="T3"/>
                    </a:cxn>
                    <a:cxn ang="0">
                      <a:pos x="T4" y="T5"/>
                    </a:cxn>
                    <a:cxn ang="0">
                      <a:pos x="T6" y="T7"/>
                    </a:cxn>
                    <a:cxn ang="0">
                      <a:pos x="T8" y="T9"/>
                    </a:cxn>
                    <a:cxn ang="0">
                      <a:pos x="T10" y="T11"/>
                    </a:cxn>
                  </a:cxnLst>
                  <a:rect l="0" t="0" r="r" b="b"/>
                  <a:pathLst>
                    <a:path w="163" h="423">
                      <a:moveTo>
                        <a:pt x="163" y="0"/>
                      </a:moveTo>
                      <a:lnTo>
                        <a:pt x="33" y="423"/>
                      </a:lnTo>
                      <a:lnTo>
                        <a:pt x="0" y="377"/>
                      </a:lnTo>
                      <a:lnTo>
                        <a:pt x="79" y="188"/>
                      </a:lnTo>
                      <a:lnTo>
                        <a:pt x="163" y="0"/>
                      </a:lnTo>
                      <a:lnTo>
                        <a:pt x="16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4" name="Freeform 32"/>
                <p:cNvSpPr>
                  <a:spLocks/>
                </p:cNvSpPr>
                <p:nvPr/>
              </p:nvSpPr>
              <p:spPr bwMode="auto">
                <a:xfrm>
                  <a:off x="4301" y="3052"/>
                  <a:ext cx="333" cy="115"/>
                </a:xfrm>
                <a:custGeom>
                  <a:avLst/>
                  <a:gdLst>
                    <a:gd name="T0" fmla="*/ 0 w 665"/>
                    <a:gd name="T1" fmla="*/ 0 h 229"/>
                    <a:gd name="T2" fmla="*/ 665 w 665"/>
                    <a:gd name="T3" fmla="*/ 15 h 229"/>
                    <a:gd name="T4" fmla="*/ 658 w 665"/>
                    <a:gd name="T5" fmla="*/ 79 h 229"/>
                    <a:gd name="T6" fmla="*/ 563 w 665"/>
                    <a:gd name="T7" fmla="*/ 229 h 229"/>
                    <a:gd name="T8" fmla="*/ 421 w 665"/>
                    <a:gd name="T9" fmla="*/ 125 h 229"/>
                    <a:gd name="T10" fmla="*/ 0 w 665"/>
                    <a:gd name="T11" fmla="*/ 0 h 229"/>
                    <a:gd name="T12" fmla="*/ 0 w 665"/>
                    <a:gd name="T13" fmla="*/ 0 h 229"/>
                  </a:gdLst>
                  <a:ahLst/>
                  <a:cxnLst>
                    <a:cxn ang="0">
                      <a:pos x="T0" y="T1"/>
                    </a:cxn>
                    <a:cxn ang="0">
                      <a:pos x="T2" y="T3"/>
                    </a:cxn>
                    <a:cxn ang="0">
                      <a:pos x="T4" y="T5"/>
                    </a:cxn>
                    <a:cxn ang="0">
                      <a:pos x="T6" y="T7"/>
                    </a:cxn>
                    <a:cxn ang="0">
                      <a:pos x="T8" y="T9"/>
                    </a:cxn>
                    <a:cxn ang="0">
                      <a:pos x="T10" y="T11"/>
                    </a:cxn>
                    <a:cxn ang="0">
                      <a:pos x="T12" y="T13"/>
                    </a:cxn>
                  </a:cxnLst>
                  <a:rect l="0" t="0" r="r" b="b"/>
                  <a:pathLst>
                    <a:path w="665" h="229">
                      <a:moveTo>
                        <a:pt x="0" y="0"/>
                      </a:moveTo>
                      <a:lnTo>
                        <a:pt x="665" y="15"/>
                      </a:lnTo>
                      <a:lnTo>
                        <a:pt x="658" y="79"/>
                      </a:lnTo>
                      <a:lnTo>
                        <a:pt x="563" y="229"/>
                      </a:lnTo>
                      <a:lnTo>
                        <a:pt x="421" y="125"/>
                      </a:lnTo>
                      <a:lnTo>
                        <a:pt x="0" y="0"/>
                      </a:lnTo>
                      <a:lnTo>
                        <a:pt x="0" y="0"/>
                      </a:lnTo>
                      <a:close/>
                    </a:path>
                  </a:pathLst>
                </a:custGeom>
                <a:solidFill>
                  <a:srgbClr val="FFEDE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5" name="Freeform 33"/>
                <p:cNvSpPr>
                  <a:spLocks/>
                </p:cNvSpPr>
                <p:nvPr/>
              </p:nvSpPr>
              <p:spPr bwMode="auto">
                <a:xfrm>
                  <a:off x="3743" y="3076"/>
                  <a:ext cx="893" cy="583"/>
                </a:xfrm>
                <a:custGeom>
                  <a:avLst/>
                  <a:gdLst>
                    <a:gd name="T0" fmla="*/ 320 w 1785"/>
                    <a:gd name="T1" fmla="*/ 1078 h 1164"/>
                    <a:gd name="T2" fmla="*/ 396 w 1785"/>
                    <a:gd name="T3" fmla="*/ 1098 h 1164"/>
                    <a:gd name="T4" fmla="*/ 501 w 1785"/>
                    <a:gd name="T5" fmla="*/ 1121 h 1164"/>
                    <a:gd name="T6" fmla="*/ 635 w 1785"/>
                    <a:gd name="T7" fmla="*/ 1145 h 1164"/>
                    <a:gd name="T8" fmla="*/ 786 w 1785"/>
                    <a:gd name="T9" fmla="*/ 1160 h 1164"/>
                    <a:gd name="T10" fmla="*/ 1088 w 1785"/>
                    <a:gd name="T11" fmla="*/ 1147 h 1164"/>
                    <a:gd name="T12" fmla="*/ 1214 w 1785"/>
                    <a:gd name="T13" fmla="*/ 1119 h 1164"/>
                    <a:gd name="T14" fmla="*/ 1314 w 1785"/>
                    <a:gd name="T15" fmla="*/ 1088 h 1164"/>
                    <a:gd name="T16" fmla="*/ 1380 w 1785"/>
                    <a:gd name="T17" fmla="*/ 1062 h 1164"/>
                    <a:gd name="T18" fmla="*/ 1385 w 1785"/>
                    <a:gd name="T19" fmla="*/ 1056 h 1164"/>
                    <a:gd name="T20" fmla="*/ 1222 w 1785"/>
                    <a:gd name="T21" fmla="*/ 1075 h 1164"/>
                    <a:gd name="T22" fmla="*/ 965 w 1785"/>
                    <a:gd name="T23" fmla="*/ 1095 h 1164"/>
                    <a:gd name="T24" fmla="*/ 664 w 1785"/>
                    <a:gd name="T25" fmla="*/ 1081 h 1164"/>
                    <a:gd name="T26" fmla="*/ 537 w 1785"/>
                    <a:gd name="T27" fmla="*/ 1052 h 1164"/>
                    <a:gd name="T28" fmla="*/ 464 w 1785"/>
                    <a:gd name="T29" fmla="*/ 1030 h 1164"/>
                    <a:gd name="T30" fmla="*/ 401 w 1785"/>
                    <a:gd name="T31" fmla="*/ 1007 h 1164"/>
                    <a:gd name="T32" fmla="*/ 332 w 1785"/>
                    <a:gd name="T33" fmla="*/ 980 h 1164"/>
                    <a:gd name="T34" fmla="*/ 295 w 1785"/>
                    <a:gd name="T35" fmla="*/ 962 h 1164"/>
                    <a:gd name="T36" fmla="*/ 272 w 1785"/>
                    <a:gd name="T37" fmla="*/ 852 h 1164"/>
                    <a:gd name="T38" fmla="*/ 235 w 1785"/>
                    <a:gd name="T39" fmla="*/ 663 h 1164"/>
                    <a:gd name="T40" fmla="*/ 193 w 1785"/>
                    <a:gd name="T41" fmla="*/ 337 h 1164"/>
                    <a:gd name="T42" fmla="*/ 215 w 1785"/>
                    <a:gd name="T43" fmla="*/ 229 h 1164"/>
                    <a:gd name="T44" fmla="*/ 256 w 1785"/>
                    <a:gd name="T45" fmla="*/ 173 h 1164"/>
                    <a:gd name="T46" fmla="*/ 289 w 1785"/>
                    <a:gd name="T47" fmla="*/ 145 h 1164"/>
                    <a:gd name="T48" fmla="*/ 324 w 1785"/>
                    <a:gd name="T49" fmla="*/ 125 h 1164"/>
                    <a:gd name="T50" fmla="*/ 380 w 1785"/>
                    <a:gd name="T51" fmla="*/ 106 h 1164"/>
                    <a:gd name="T52" fmla="*/ 611 w 1785"/>
                    <a:gd name="T53" fmla="*/ 89 h 1164"/>
                    <a:gd name="T54" fmla="*/ 1444 w 1785"/>
                    <a:gd name="T55" fmla="*/ 97 h 1164"/>
                    <a:gd name="T56" fmla="*/ 1585 w 1785"/>
                    <a:gd name="T57" fmla="*/ 226 h 1164"/>
                    <a:gd name="T58" fmla="*/ 1576 w 1785"/>
                    <a:gd name="T59" fmla="*/ 501 h 1164"/>
                    <a:gd name="T60" fmla="*/ 1549 w 1785"/>
                    <a:gd name="T61" fmla="*/ 634 h 1164"/>
                    <a:gd name="T62" fmla="*/ 1511 w 1785"/>
                    <a:gd name="T63" fmla="*/ 780 h 1164"/>
                    <a:gd name="T64" fmla="*/ 1477 w 1785"/>
                    <a:gd name="T65" fmla="*/ 909 h 1164"/>
                    <a:gd name="T66" fmla="*/ 1447 w 1785"/>
                    <a:gd name="T67" fmla="*/ 1013 h 1164"/>
                    <a:gd name="T68" fmla="*/ 1666 w 1785"/>
                    <a:gd name="T69" fmla="*/ 170 h 1164"/>
                    <a:gd name="T70" fmla="*/ 1660 w 1785"/>
                    <a:gd name="T71" fmla="*/ 120 h 1164"/>
                    <a:gd name="T72" fmla="*/ 1623 w 1785"/>
                    <a:gd name="T73" fmla="*/ 81 h 1164"/>
                    <a:gd name="T74" fmla="*/ 1590 w 1785"/>
                    <a:gd name="T75" fmla="*/ 63 h 1164"/>
                    <a:gd name="T76" fmla="*/ 1545 w 1785"/>
                    <a:gd name="T77" fmla="*/ 44 h 1164"/>
                    <a:gd name="T78" fmla="*/ 1460 w 1785"/>
                    <a:gd name="T79" fmla="*/ 26 h 1164"/>
                    <a:gd name="T80" fmla="*/ 1271 w 1785"/>
                    <a:gd name="T81" fmla="*/ 9 h 1164"/>
                    <a:gd name="T82" fmla="*/ 554 w 1785"/>
                    <a:gd name="T83" fmla="*/ 6 h 1164"/>
                    <a:gd name="T84" fmla="*/ 249 w 1785"/>
                    <a:gd name="T85" fmla="*/ 43 h 1164"/>
                    <a:gd name="T86" fmla="*/ 179 w 1785"/>
                    <a:gd name="T87" fmla="*/ 114 h 1164"/>
                    <a:gd name="T88" fmla="*/ 0 w 1785"/>
                    <a:gd name="T89" fmla="*/ 4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85" h="1164">
                      <a:moveTo>
                        <a:pt x="0" y="4"/>
                      </a:moveTo>
                      <a:lnTo>
                        <a:pt x="263" y="1157"/>
                      </a:lnTo>
                      <a:lnTo>
                        <a:pt x="320" y="1078"/>
                      </a:lnTo>
                      <a:lnTo>
                        <a:pt x="333" y="1082"/>
                      </a:lnTo>
                      <a:lnTo>
                        <a:pt x="370" y="1091"/>
                      </a:lnTo>
                      <a:lnTo>
                        <a:pt x="396" y="1098"/>
                      </a:lnTo>
                      <a:lnTo>
                        <a:pt x="427" y="1105"/>
                      </a:lnTo>
                      <a:lnTo>
                        <a:pt x="463" y="1113"/>
                      </a:lnTo>
                      <a:lnTo>
                        <a:pt x="501" y="1121"/>
                      </a:lnTo>
                      <a:lnTo>
                        <a:pt x="542" y="1129"/>
                      </a:lnTo>
                      <a:lnTo>
                        <a:pt x="588" y="1137"/>
                      </a:lnTo>
                      <a:lnTo>
                        <a:pt x="635" y="1145"/>
                      </a:lnTo>
                      <a:lnTo>
                        <a:pt x="684" y="1151"/>
                      </a:lnTo>
                      <a:lnTo>
                        <a:pt x="735" y="1157"/>
                      </a:lnTo>
                      <a:lnTo>
                        <a:pt x="786" y="1160"/>
                      </a:lnTo>
                      <a:lnTo>
                        <a:pt x="891" y="1164"/>
                      </a:lnTo>
                      <a:lnTo>
                        <a:pt x="993" y="1159"/>
                      </a:lnTo>
                      <a:lnTo>
                        <a:pt x="1088" y="1147"/>
                      </a:lnTo>
                      <a:lnTo>
                        <a:pt x="1133" y="1138"/>
                      </a:lnTo>
                      <a:lnTo>
                        <a:pt x="1174" y="1129"/>
                      </a:lnTo>
                      <a:lnTo>
                        <a:pt x="1214" y="1119"/>
                      </a:lnTo>
                      <a:lnTo>
                        <a:pt x="1250" y="1108"/>
                      </a:lnTo>
                      <a:lnTo>
                        <a:pt x="1284" y="1098"/>
                      </a:lnTo>
                      <a:lnTo>
                        <a:pt x="1314" y="1088"/>
                      </a:lnTo>
                      <a:lnTo>
                        <a:pt x="1341" y="1078"/>
                      </a:lnTo>
                      <a:lnTo>
                        <a:pt x="1362" y="1070"/>
                      </a:lnTo>
                      <a:lnTo>
                        <a:pt x="1380" y="1062"/>
                      </a:lnTo>
                      <a:lnTo>
                        <a:pt x="1392" y="1057"/>
                      </a:lnTo>
                      <a:lnTo>
                        <a:pt x="1403" y="1052"/>
                      </a:lnTo>
                      <a:lnTo>
                        <a:pt x="1385" y="1056"/>
                      </a:lnTo>
                      <a:lnTo>
                        <a:pt x="1338" y="1062"/>
                      </a:lnTo>
                      <a:lnTo>
                        <a:pt x="1265" y="1070"/>
                      </a:lnTo>
                      <a:lnTo>
                        <a:pt x="1222" y="1075"/>
                      </a:lnTo>
                      <a:lnTo>
                        <a:pt x="1174" y="1081"/>
                      </a:lnTo>
                      <a:lnTo>
                        <a:pt x="1072" y="1088"/>
                      </a:lnTo>
                      <a:lnTo>
                        <a:pt x="965" y="1095"/>
                      </a:lnTo>
                      <a:lnTo>
                        <a:pt x="856" y="1096"/>
                      </a:lnTo>
                      <a:lnTo>
                        <a:pt x="757" y="1092"/>
                      </a:lnTo>
                      <a:lnTo>
                        <a:pt x="664" y="1081"/>
                      </a:lnTo>
                      <a:lnTo>
                        <a:pt x="621" y="1071"/>
                      </a:lnTo>
                      <a:lnTo>
                        <a:pt x="578" y="1062"/>
                      </a:lnTo>
                      <a:lnTo>
                        <a:pt x="537" y="1052"/>
                      </a:lnTo>
                      <a:lnTo>
                        <a:pt x="499" y="1041"/>
                      </a:lnTo>
                      <a:lnTo>
                        <a:pt x="482" y="1036"/>
                      </a:lnTo>
                      <a:lnTo>
                        <a:pt x="464" y="1030"/>
                      </a:lnTo>
                      <a:lnTo>
                        <a:pt x="447" y="1024"/>
                      </a:lnTo>
                      <a:lnTo>
                        <a:pt x="431" y="1019"/>
                      </a:lnTo>
                      <a:lnTo>
                        <a:pt x="401" y="1007"/>
                      </a:lnTo>
                      <a:lnTo>
                        <a:pt x="375" y="997"/>
                      </a:lnTo>
                      <a:lnTo>
                        <a:pt x="351" y="988"/>
                      </a:lnTo>
                      <a:lnTo>
                        <a:pt x="332" y="980"/>
                      </a:lnTo>
                      <a:lnTo>
                        <a:pt x="316" y="972"/>
                      </a:lnTo>
                      <a:lnTo>
                        <a:pt x="304" y="967"/>
                      </a:lnTo>
                      <a:lnTo>
                        <a:pt x="295" y="962"/>
                      </a:lnTo>
                      <a:lnTo>
                        <a:pt x="291" y="942"/>
                      </a:lnTo>
                      <a:lnTo>
                        <a:pt x="280" y="890"/>
                      </a:lnTo>
                      <a:lnTo>
                        <a:pt x="272" y="852"/>
                      </a:lnTo>
                      <a:lnTo>
                        <a:pt x="263" y="810"/>
                      </a:lnTo>
                      <a:lnTo>
                        <a:pt x="244" y="714"/>
                      </a:lnTo>
                      <a:lnTo>
                        <a:pt x="235" y="663"/>
                      </a:lnTo>
                      <a:lnTo>
                        <a:pt x="226" y="611"/>
                      </a:lnTo>
                      <a:lnTo>
                        <a:pt x="209" y="508"/>
                      </a:lnTo>
                      <a:lnTo>
                        <a:pt x="193" y="337"/>
                      </a:lnTo>
                      <a:lnTo>
                        <a:pt x="200" y="277"/>
                      </a:lnTo>
                      <a:lnTo>
                        <a:pt x="206" y="252"/>
                      </a:lnTo>
                      <a:lnTo>
                        <a:pt x="215" y="229"/>
                      </a:lnTo>
                      <a:lnTo>
                        <a:pt x="227" y="208"/>
                      </a:lnTo>
                      <a:lnTo>
                        <a:pt x="240" y="190"/>
                      </a:lnTo>
                      <a:lnTo>
                        <a:pt x="256" y="173"/>
                      </a:lnTo>
                      <a:lnTo>
                        <a:pt x="272" y="158"/>
                      </a:lnTo>
                      <a:lnTo>
                        <a:pt x="280" y="152"/>
                      </a:lnTo>
                      <a:lnTo>
                        <a:pt x="289" y="145"/>
                      </a:lnTo>
                      <a:lnTo>
                        <a:pt x="298" y="140"/>
                      </a:lnTo>
                      <a:lnTo>
                        <a:pt x="306" y="135"/>
                      </a:lnTo>
                      <a:lnTo>
                        <a:pt x="324" y="125"/>
                      </a:lnTo>
                      <a:lnTo>
                        <a:pt x="344" y="118"/>
                      </a:lnTo>
                      <a:lnTo>
                        <a:pt x="362" y="111"/>
                      </a:lnTo>
                      <a:lnTo>
                        <a:pt x="380" y="106"/>
                      </a:lnTo>
                      <a:lnTo>
                        <a:pt x="414" y="98"/>
                      </a:lnTo>
                      <a:lnTo>
                        <a:pt x="482" y="93"/>
                      </a:lnTo>
                      <a:lnTo>
                        <a:pt x="611" y="89"/>
                      </a:lnTo>
                      <a:lnTo>
                        <a:pt x="964" y="84"/>
                      </a:lnTo>
                      <a:lnTo>
                        <a:pt x="1317" y="89"/>
                      </a:lnTo>
                      <a:lnTo>
                        <a:pt x="1444" y="97"/>
                      </a:lnTo>
                      <a:lnTo>
                        <a:pt x="1511" y="110"/>
                      </a:lnTo>
                      <a:lnTo>
                        <a:pt x="1560" y="154"/>
                      </a:lnTo>
                      <a:lnTo>
                        <a:pt x="1585" y="226"/>
                      </a:lnTo>
                      <a:lnTo>
                        <a:pt x="1593" y="320"/>
                      </a:lnTo>
                      <a:lnTo>
                        <a:pt x="1587" y="430"/>
                      </a:lnTo>
                      <a:lnTo>
                        <a:pt x="1576" y="501"/>
                      </a:lnTo>
                      <a:lnTo>
                        <a:pt x="1568" y="542"/>
                      </a:lnTo>
                      <a:lnTo>
                        <a:pt x="1559" y="587"/>
                      </a:lnTo>
                      <a:lnTo>
                        <a:pt x="1549" y="634"/>
                      </a:lnTo>
                      <a:lnTo>
                        <a:pt x="1536" y="683"/>
                      </a:lnTo>
                      <a:lnTo>
                        <a:pt x="1524" y="733"/>
                      </a:lnTo>
                      <a:lnTo>
                        <a:pt x="1511" y="780"/>
                      </a:lnTo>
                      <a:lnTo>
                        <a:pt x="1499" y="827"/>
                      </a:lnTo>
                      <a:lnTo>
                        <a:pt x="1487" y="870"/>
                      </a:lnTo>
                      <a:lnTo>
                        <a:pt x="1477" y="909"/>
                      </a:lnTo>
                      <a:lnTo>
                        <a:pt x="1466" y="943"/>
                      </a:lnTo>
                      <a:lnTo>
                        <a:pt x="1452" y="994"/>
                      </a:lnTo>
                      <a:lnTo>
                        <a:pt x="1447" y="1013"/>
                      </a:lnTo>
                      <a:lnTo>
                        <a:pt x="1515" y="922"/>
                      </a:lnTo>
                      <a:lnTo>
                        <a:pt x="1785" y="12"/>
                      </a:lnTo>
                      <a:lnTo>
                        <a:pt x="1666" y="170"/>
                      </a:lnTo>
                      <a:lnTo>
                        <a:pt x="1669" y="152"/>
                      </a:lnTo>
                      <a:lnTo>
                        <a:pt x="1665" y="132"/>
                      </a:lnTo>
                      <a:lnTo>
                        <a:pt x="1660" y="120"/>
                      </a:lnTo>
                      <a:lnTo>
                        <a:pt x="1652" y="107"/>
                      </a:lnTo>
                      <a:lnTo>
                        <a:pt x="1640" y="94"/>
                      </a:lnTo>
                      <a:lnTo>
                        <a:pt x="1623" y="81"/>
                      </a:lnTo>
                      <a:lnTo>
                        <a:pt x="1614" y="74"/>
                      </a:lnTo>
                      <a:lnTo>
                        <a:pt x="1602" y="69"/>
                      </a:lnTo>
                      <a:lnTo>
                        <a:pt x="1590" y="63"/>
                      </a:lnTo>
                      <a:lnTo>
                        <a:pt x="1576" y="56"/>
                      </a:lnTo>
                      <a:lnTo>
                        <a:pt x="1562" y="51"/>
                      </a:lnTo>
                      <a:lnTo>
                        <a:pt x="1545" y="44"/>
                      </a:lnTo>
                      <a:lnTo>
                        <a:pt x="1526" y="39"/>
                      </a:lnTo>
                      <a:lnTo>
                        <a:pt x="1505" y="35"/>
                      </a:lnTo>
                      <a:lnTo>
                        <a:pt x="1460" y="26"/>
                      </a:lnTo>
                      <a:lnTo>
                        <a:pt x="1407" y="20"/>
                      </a:lnTo>
                      <a:lnTo>
                        <a:pt x="1343" y="13"/>
                      </a:lnTo>
                      <a:lnTo>
                        <a:pt x="1271" y="9"/>
                      </a:lnTo>
                      <a:lnTo>
                        <a:pt x="1104" y="1"/>
                      </a:lnTo>
                      <a:lnTo>
                        <a:pt x="731" y="0"/>
                      </a:lnTo>
                      <a:lnTo>
                        <a:pt x="554" y="6"/>
                      </a:lnTo>
                      <a:lnTo>
                        <a:pt x="401" y="17"/>
                      </a:lnTo>
                      <a:lnTo>
                        <a:pt x="287" y="34"/>
                      </a:lnTo>
                      <a:lnTo>
                        <a:pt x="249" y="43"/>
                      </a:lnTo>
                      <a:lnTo>
                        <a:pt x="226" y="55"/>
                      </a:lnTo>
                      <a:lnTo>
                        <a:pt x="200" y="82"/>
                      </a:lnTo>
                      <a:lnTo>
                        <a:pt x="179" y="114"/>
                      </a:lnTo>
                      <a:lnTo>
                        <a:pt x="154" y="180"/>
                      </a:lnTo>
                      <a:lnTo>
                        <a:pt x="140" y="258"/>
                      </a:lnTo>
                      <a:lnTo>
                        <a:pt x="0" y="4"/>
                      </a:lnTo>
                      <a:lnTo>
                        <a:pt x="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6" name="Freeform 34"/>
                <p:cNvSpPr>
                  <a:spLocks/>
                </p:cNvSpPr>
                <p:nvPr/>
              </p:nvSpPr>
              <p:spPr bwMode="auto">
                <a:xfrm>
                  <a:off x="4320" y="3048"/>
                  <a:ext cx="336" cy="32"/>
                </a:xfrm>
                <a:custGeom>
                  <a:avLst/>
                  <a:gdLst>
                    <a:gd name="T0" fmla="*/ 0 w 672"/>
                    <a:gd name="T1" fmla="*/ 12 h 66"/>
                    <a:gd name="T2" fmla="*/ 672 w 672"/>
                    <a:gd name="T3" fmla="*/ 0 h 66"/>
                    <a:gd name="T4" fmla="*/ 636 w 672"/>
                    <a:gd name="T5" fmla="*/ 66 h 66"/>
                    <a:gd name="T6" fmla="*/ 0 w 672"/>
                    <a:gd name="T7" fmla="*/ 12 h 66"/>
                    <a:gd name="T8" fmla="*/ 0 w 672"/>
                    <a:gd name="T9" fmla="*/ 12 h 66"/>
                  </a:gdLst>
                  <a:ahLst/>
                  <a:cxnLst>
                    <a:cxn ang="0">
                      <a:pos x="T0" y="T1"/>
                    </a:cxn>
                    <a:cxn ang="0">
                      <a:pos x="T2" y="T3"/>
                    </a:cxn>
                    <a:cxn ang="0">
                      <a:pos x="T4" y="T5"/>
                    </a:cxn>
                    <a:cxn ang="0">
                      <a:pos x="T6" y="T7"/>
                    </a:cxn>
                    <a:cxn ang="0">
                      <a:pos x="T8" y="T9"/>
                    </a:cxn>
                  </a:cxnLst>
                  <a:rect l="0" t="0" r="r" b="b"/>
                  <a:pathLst>
                    <a:path w="672" h="66">
                      <a:moveTo>
                        <a:pt x="0" y="12"/>
                      </a:moveTo>
                      <a:lnTo>
                        <a:pt x="672" y="0"/>
                      </a:lnTo>
                      <a:lnTo>
                        <a:pt x="636" y="66"/>
                      </a:lnTo>
                      <a:lnTo>
                        <a:pt x="0" y="12"/>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7" name="Freeform 35"/>
                <p:cNvSpPr>
                  <a:spLocks/>
                </p:cNvSpPr>
                <p:nvPr/>
              </p:nvSpPr>
              <p:spPr bwMode="auto">
                <a:xfrm>
                  <a:off x="4230" y="3724"/>
                  <a:ext cx="58" cy="58"/>
                </a:xfrm>
                <a:custGeom>
                  <a:avLst/>
                  <a:gdLst>
                    <a:gd name="T0" fmla="*/ 10 w 115"/>
                    <a:gd name="T1" fmla="*/ 16 h 115"/>
                    <a:gd name="T2" fmla="*/ 26 w 115"/>
                    <a:gd name="T3" fmla="*/ 9 h 115"/>
                    <a:gd name="T4" fmla="*/ 43 w 115"/>
                    <a:gd name="T5" fmla="*/ 4 h 115"/>
                    <a:gd name="T6" fmla="*/ 61 w 115"/>
                    <a:gd name="T7" fmla="*/ 0 h 115"/>
                    <a:gd name="T8" fmla="*/ 97 w 115"/>
                    <a:gd name="T9" fmla="*/ 4 h 115"/>
                    <a:gd name="T10" fmla="*/ 110 w 115"/>
                    <a:gd name="T11" fmla="*/ 13 h 115"/>
                    <a:gd name="T12" fmla="*/ 115 w 115"/>
                    <a:gd name="T13" fmla="*/ 33 h 115"/>
                    <a:gd name="T14" fmla="*/ 114 w 115"/>
                    <a:gd name="T15" fmla="*/ 54 h 115"/>
                    <a:gd name="T16" fmla="*/ 107 w 115"/>
                    <a:gd name="T17" fmla="*/ 73 h 115"/>
                    <a:gd name="T18" fmla="*/ 97 w 115"/>
                    <a:gd name="T19" fmla="*/ 89 h 115"/>
                    <a:gd name="T20" fmla="*/ 82 w 115"/>
                    <a:gd name="T21" fmla="*/ 101 h 115"/>
                    <a:gd name="T22" fmla="*/ 76 w 115"/>
                    <a:gd name="T23" fmla="*/ 106 h 115"/>
                    <a:gd name="T24" fmla="*/ 68 w 115"/>
                    <a:gd name="T25" fmla="*/ 110 h 115"/>
                    <a:gd name="T26" fmla="*/ 52 w 115"/>
                    <a:gd name="T27" fmla="*/ 115 h 115"/>
                    <a:gd name="T28" fmla="*/ 25 w 115"/>
                    <a:gd name="T29" fmla="*/ 113 h 115"/>
                    <a:gd name="T30" fmla="*/ 8 w 115"/>
                    <a:gd name="T31" fmla="*/ 100 h 115"/>
                    <a:gd name="T32" fmla="*/ 1 w 115"/>
                    <a:gd name="T33" fmla="*/ 83 h 115"/>
                    <a:gd name="T34" fmla="*/ 0 w 115"/>
                    <a:gd name="T35" fmla="*/ 64 h 115"/>
                    <a:gd name="T36" fmla="*/ 46 w 115"/>
                    <a:gd name="T37" fmla="*/ 64 h 115"/>
                    <a:gd name="T38" fmla="*/ 63 w 115"/>
                    <a:gd name="T39" fmla="*/ 29 h 115"/>
                    <a:gd name="T40" fmla="*/ 10 w 115"/>
                    <a:gd name="T41" fmla="*/ 16 h 115"/>
                    <a:gd name="T42" fmla="*/ 10 w 115"/>
                    <a:gd name="T43"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5" h="115">
                      <a:moveTo>
                        <a:pt x="10" y="16"/>
                      </a:moveTo>
                      <a:lnTo>
                        <a:pt x="26" y="9"/>
                      </a:lnTo>
                      <a:lnTo>
                        <a:pt x="43" y="4"/>
                      </a:lnTo>
                      <a:lnTo>
                        <a:pt x="61" y="0"/>
                      </a:lnTo>
                      <a:lnTo>
                        <a:pt x="97" y="4"/>
                      </a:lnTo>
                      <a:lnTo>
                        <a:pt x="110" y="13"/>
                      </a:lnTo>
                      <a:lnTo>
                        <a:pt x="115" y="33"/>
                      </a:lnTo>
                      <a:lnTo>
                        <a:pt x="114" y="54"/>
                      </a:lnTo>
                      <a:lnTo>
                        <a:pt x="107" y="73"/>
                      </a:lnTo>
                      <a:lnTo>
                        <a:pt x="97" y="89"/>
                      </a:lnTo>
                      <a:lnTo>
                        <a:pt x="82" y="101"/>
                      </a:lnTo>
                      <a:lnTo>
                        <a:pt x="76" y="106"/>
                      </a:lnTo>
                      <a:lnTo>
                        <a:pt x="68" y="110"/>
                      </a:lnTo>
                      <a:lnTo>
                        <a:pt x="52" y="115"/>
                      </a:lnTo>
                      <a:lnTo>
                        <a:pt x="25" y="113"/>
                      </a:lnTo>
                      <a:lnTo>
                        <a:pt x="8" y="100"/>
                      </a:lnTo>
                      <a:lnTo>
                        <a:pt x="1" y="83"/>
                      </a:lnTo>
                      <a:lnTo>
                        <a:pt x="0" y="64"/>
                      </a:lnTo>
                      <a:lnTo>
                        <a:pt x="46" y="64"/>
                      </a:lnTo>
                      <a:lnTo>
                        <a:pt x="63" y="29"/>
                      </a:lnTo>
                      <a:lnTo>
                        <a:pt x="10" y="16"/>
                      </a:lnTo>
                      <a:lnTo>
                        <a:pt x="1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8" name="Freeform 36"/>
                <p:cNvSpPr>
                  <a:spLocks/>
                </p:cNvSpPr>
                <p:nvPr/>
              </p:nvSpPr>
              <p:spPr bwMode="auto">
                <a:xfrm>
                  <a:off x="4318" y="3715"/>
                  <a:ext cx="57" cy="57"/>
                </a:xfrm>
                <a:custGeom>
                  <a:avLst/>
                  <a:gdLst>
                    <a:gd name="T0" fmla="*/ 10 w 113"/>
                    <a:gd name="T1" fmla="*/ 14 h 114"/>
                    <a:gd name="T2" fmla="*/ 26 w 113"/>
                    <a:gd name="T3" fmla="*/ 8 h 114"/>
                    <a:gd name="T4" fmla="*/ 41 w 113"/>
                    <a:gd name="T5" fmla="*/ 2 h 114"/>
                    <a:gd name="T6" fmla="*/ 61 w 113"/>
                    <a:gd name="T7" fmla="*/ 0 h 114"/>
                    <a:gd name="T8" fmla="*/ 96 w 113"/>
                    <a:gd name="T9" fmla="*/ 2 h 114"/>
                    <a:gd name="T10" fmla="*/ 108 w 113"/>
                    <a:gd name="T11" fmla="*/ 13 h 114"/>
                    <a:gd name="T12" fmla="*/ 113 w 113"/>
                    <a:gd name="T13" fmla="*/ 31 h 114"/>
                    <a:gd name="T14" fmla="*/ 112 w 113"/>
                    <a:gd name="T15" fmla="*/ 54 h 114"/>
                    <a:gd name="T16" fmla="*/ 106 w 113"/>
                    <a:gd name="T17" fmla="*/ 72 h 114"/>
                    <a:gd name="T18" fmla="*/ 95 w 113"/>
                    <a:gd name="T19" fmla="*/ 88 h 114"/>
                    <a:gd name="T20" fmla="*/ 82 w 113"/>
                    <a:gd name="T21" fmla="*/ 101 h 114"/>
                    <a:gd name="T22" fmla="*/ 74 w 113"/>
                    <a:gd name="T23" fmla="*/ 105 h 114"/>
                    <a:gd name="T24" fmla="*/ 66 w 113"/>
                    <a:gd name="T25" fmla="*/ 108 h 114"/>
                    <a:gd name="T26" fmla="*/ 51 w 113"/>
                    <a:gd name="T27" fmla="*/ 114 h 114"/>
                    <a:gd name="T28" fmla="*/ 23 w 113"/>
                    <a:gd name="T29" fmla="*/ 111 h 114"/>
                    <a:gd name="T30" fmla="*/ 6 w 113"/>
                    <a:gd name="T31" fmla="*/ 98 h 114"/>
                    <a:gd name="T32" fmla="*/ 0 w 113"/>
                    <a:gd name="T33" fmla="*/ 82 h 114"/>
                    <a:gd name="T34" fmla="*/ 0 w 113"/>
                    <a:gd name="T35" fmla="*/ 63 h 114"/>
                    <a:gd name="T36" fmla="*/ 44 w 113"/>
                    <a:gd name="T37" fmla="*/ 63 h 114"/>
                    <a:gd name="T38" fmla="*/ 61 w 113"/>
                    <a:gd name="T39" fmla="*/ 29 h 114"/>
                    <a:gd name="T40" fmla="*/ 10 w 113"/>
                    <a:gd name="T41" fmla="*/ 14 h 114"/>
                    <a:gd name="T42" fmla="*/ 10 w 113"/>
                    <a:gd name="T43" fmla="*/ 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3" h="114">
                      <a:moveTo>
                        <a:pt x="10" y="14"/>
                      </a:moveTo>
                      <a:lnTo>
                        <a:pt x="26" y="8"/>
                      </a:lnTo>
                      <a:lnTo>
                        <a:pt x="41" y="2"/>
                      </a:lnTo>
                      <a:lnTo>
                        <a:pt x="61" y="0"/>
                      </a:lnTo>
                      <a:lnTo>
                        <a:pt x="96" y="2"/>
                      </a:lnTo>
                      <a:lnTo>
                        <a:pt x="108" y="13"/>
                      </a:lnTo>
                      <a:lnTo>
                        <a:pt x="113" y="31"/>
                      </a:lnTo>
                      <a:lnTo>
                        <a:pt x="112" y="54"/>
                      </a:lnTo>
                      <a:lnTo>
                        <a:pt x="106" y="72"/>
                      </a:lnTo>
                      <a:lnTo>
                        <a:pt x="95" y="88"/>
                      </a:lnTo>
                      <a:lnTo>
                        <a:pt x="82" y="101"/>
                      </a:lnTo>
                      <a:lnTo>
                        <a:pt x="74" y="105"/>
                      </a:lnTo>
                      <a:lnTo>
                        <a:pt x="66" y="108"/>
                      </a:lnTo>
                      <a:lnTo>
                        <a:pt x="51" y="114"/>
                      </a:lnTo>
                      <a:lnTo>
                        <a:pt x="23" y="111"/>
                      </a:lnTo>
                      <a:lnTo>
                        <a:pt x="6" y="98"/>
                      </a:lnTo>
                      <a:lnTo>
                        <a:pt x="0" y="82"/>
                      </a:lnTo>
                      <a:lnTo>
                        <a:pt x="0" y="63"/>
                      </a:lnTo>
                      <a:lnTo>
                        <a:pt x="44" y="63"/>
                      </a:lnTo>
                      <a:lnTo>
                        <a:pt x="61" y="29"/>
                      </a:lnTo>
                      <a:lnTo>
                        <a:pt x="10" y="14"/>
                      </a:lnTo>
                      <a:lnTo>
                        <a:pt x="1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9" name="Freeform 37"/>
                <p:cNvSpPr>
                  <a:spLocks/>
                </p:cNvSpPr>
                <p:nvPr/>
              </p:nvSpPr>
              <p:spPr bwMode="auto">
                <a:xfrm>
                  <a:off x="4406" y="3705"/>
                  <a:ext cx="58" cy="57"/>
                </a:xfrm>
                <a:custGeom>
                  <a:avLst/>
                  <a:gdLst>
                    <a:gd name="T0" fmla="*/ 10 w 115"/>
                    <a:gd name="T1" fmla="*/ 15 h 114"/>
                    <a:gd name="T2" fmla="*/ 26 w 115"/>
                    <a:gd name="T3" fmla="*/ 8 h 114"/>
                    <a:gd name="T4" fmla="*/ 42 w 115"/>
                    <a:gd name="T5" fmla="*/ 4 h 114"/>
                    <a:gd name="T6" fmla="*/ 60 w 115"/>
                    <a:gd name="T7" fmla="*/ 0 h 114"/>
                    <a:gd name="T8" fmla="*/ 97 w 115"/>
                    <a:gd name="T9" fmla="*/ 3 h 114"/>
                    <a:gd name="T10" fmla="*/ 108 w 115"/>
                    <a:gd name="T11" fmla="*/ 13 h 114"/>
                    <a:gd name="T12" fmla="*/ 115 w 115"/>
                    <a:gd name="T13" fmla="*/ 32 h 114"/>
                    <a:gd name="T14" fmla="*/ 112 w 115"/>
                    <a:gd name="T15" fmla="*/ 54 h 114"/>
                    <a:gd name="T16" fmla="*/ 106 w 115"/>
                    <a:gd name="T17" fmla="*/ 74 h 114"/>
                    <a:gd name="T18" fmla="*/ 95 w 115"/>
                    <a:gd name="T19" fmla="*/ 89 h 114"/>
                    <a:gd name="T20" fmla="*/ 82 w 115"/>
                    <a:gd name="T21" fmla="*/ 101 h 114"/>
                    <a:gd name="T22" fmla="*/ 74 w 115"/>
                    <a:gd name="T23" fmla="*/ 106 h 114"/>
                    <a:gd name="T24" fmla="*/ 67 w 115"/>
                    <a:gd name="T25" fmla="*/ 110 h 114"/>
                    <a:gd name="T26" fmla="*/ 52 w 115"/>
                    <a:gd name="T27" fmla="*/ 114 h 114"/>
                    <a:gd name="T28" fmla="*/ 23 w 115"/>
                    <a:gd name="T29" fmla="*/ 113 h 114"/>
                    <a:gd name="T30" fmla="*/ 6 w 115"/>
                    <a:gd name="T31" fmla="*/ 98 h 114"/>
                    <a:gd name="T32" fmla="*/ 0 w 115"/>
                    <a:gd name="T33" fmla="*/ 83 h 114"/>
                    <a:gd name="T34" fmla="*/ 0 w 115"/>
                    <a:gd name="T35" fmla="*/ 64 h 114"/>
                    <a:gd name="T36" fmla="*/ 44 w 115"/>
                    <a:gd name="T37" fmla="*/ 64 h 114"/>
                    <a:gd name="T38" fmla="*/ 63 w 115"/>
                    <a:gd name="T39" fmla="*/ 29 h 114"/>
                    <a:gd name="T40" fmla="*/ 10 w 115"/>
                    <a:gd name="T41" fmla="*/ 15 h 114"/>
                    <a:gd name="T42" fmla="*/ 10 w 115"/>
                    <a:gd name="T43" fmla="*/ 15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5" h="114">
                      <a:moveTo>
                        <a:pt x="10" y="15"/>
                      </a:moveTo>
                      <a:lnTo>
                        <a:pt x="26" y="8"/>
                      </a:lnTo>
                      <a:lnTo>
                        <a:pt x="42" y="4"/>
                      </a:lnTo>
                      <a:lnTo>
                        <a:pt x="60" y="0"/>
                      </a:lnTo>
                      <a:lnTo>
                        <a:pt x="97" y="3"/>
                      </a:lnTo>
                      <a:lnTo>
                        <a:pt x="108" y="13"/>
                      </a:lnTo>
                      <a:lnTo>
                        <a:pt x="115" y="32"/>
                      </a:lnTo>
                      <a:lnTo>
                        <a:pt x="112" y="54"/>
                      </a:lnTo>
                      <a:lnTo>
                        <a:pt x="106" y="74"/>
                      </a:lnTo>
                      <a:lnTo>
                        <a:pt x="95" y="89"/>
                      </a:lnTo>
                      <a:lnTo>
                        <a:pt x="82" y="101"/>
                      </a:lnTo>
                      <a:lnTo>
                        <a:pt x="74" y="106"/>
                      </a:lnTo>
                      <a:lnTo>
                        <a:pt x="67" y="110"/>
                      </a:lnTo>
                      <a:lnTo>
                        <a:pt x="52" y="114"/>
                      </a:lnTo>
                      <a:lnTo>
                        <a:pt x="23" y="113"/>
                      </a:lnTo>
                      <a:lnTo>
                        <a:pt x="6" y="98"/>
                      </a:lnTo>
                      <a:lnTo>
                        <a:pt x="0" y="83"/>
                      </a:lnTo>
                      <a:lnTo>
                        <a:pt x="0" y="64"/>
                      </a:lnTo>
                      <a:lnTo>
                        <a:pt x="44" y="64"/>
                      </a:lnTo>
                      <a:lnTo>
                        <a:pt x="63" y="29"/>
                      </a:lnTo>
                      <a:lnTo>
                        <a:pt x="10" y="15"/>
                      </a:lnTo>
                      <a:lnTo>
                        <a:pt x="10"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pic>
        <p:nvPicPr>
          <p:cNvPr id="177190" name="Picture 38" descr="bd09213_"/>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1" y="1524001"/>
            <a:ext cx="1122363" cy="893763"/>
          </a:xfrm>
          <a:prstGeom prst="rect">
            <a:avLst/>
          </a:prstGeom>
          <a:noFill/>
          <a:extLst>
            <a:ext uri="{909E8E84-426E-40DD-AFC4-6F175D3DCCD1}">
              <a14:hiddenFill xmlns:a14="http://schemas.microsoft.com/office/drawing/2010/main">
                <a:solidFill>
                  <a:srgbClr val="FFFFFF"/>
                </a:solidFill>
              </a14:hiddenFill>
            </a:ext>
          </a:extLst>
        </p:spPr>
      </p:pic>
      <p:sp>
        <p:nvSpPr>
          <p:cNvPr id="177191" name="Freeform 39"/>
          <p:cNvSpPr>
            <a:spLocks/>
          </p:cNvSpPr>
          <p:nvPr/>
        </p:nvSpPr>
        <p:spPr bwMode="auto">
          <a:xfrm rot="159608">
            <a:off x="3505200" y="1524000"/>
            <a:ext cx="5105400" cy="3035300"/>
          </a:xfrm>
          <a:custGeom>
            <a:avLst/>
            <a:gdLst>
              <a:gd name="T0" fmla="*/ 0 w 3216"/>
              <a:gd name="T1" fmla="*/ 1872 h 1912"/>
              <a:gd name="T2" fmla="*/ 864 w 3216"/>
              <a:gd name="T3" fmla="*/ 1872 h 1912"/>
              <a:gd name="T4" fmla="*/ 1728 w 3216"/>
              <a:gd name="T5" fmla="*/ 1632 h 1912"/>
              <a:gd name="T6" fmla="*/ 2736 w 3216"/>
              <a:gd name="T7" fmla="*/ 864 h 1912"/>
              <a:gd name="T8" fmla="*/ 3216 w 3216"/>
              <a:gd name="T9" fmla="*/ 0 h 1912"/>
            </a:gdLst>
            <a:ahLst/>
            <a:cxnLst>
              <a:cxn ang="0">
                <a:pos x="T0" y="T1"/>
              </a:cxn>
              <a:cxn ang="0">
                <a:pos x="T2" y="T3"/>
              </a:cxn>
              <a:cxn ang="0">
                <a:pos x="T4" y="T5"/>
              </a:cxn>
              <a:cxn ang="0">
                <a:pos x="T6" y="T7"/>
              </a:cxn>
              <a:cxn ang="0">
                <a:pos x="T8" y="T9"/>
              </a:cxn>
            </a:cxnLst>
            <a:rect l="0" t="0" r="r" b="b"/>
            <a:pathLst>
              <a:path w="3216" h="1912">
                <a:moveTo>
                  <a:pt x="0" y="1872"/>
                </a:moveTo>
                <a:cubicBezTo>
                  <a:pt x="288" y="1892"/>
                  <a:pt x="576" y="1912"/>
                  <a:pt x="864" y="1872"/>
                </a:cubicBezTo>
                <a:cubicBezTo>
                  <a:pt x="1152" y="1832"/>
                  <a:pt x="1416" y="1800"/>
                  <a:pt x="1728" y="1632"/>
                </a:cubicBezTo>
                <a:cubicBezTo>
                  <a:pt x="2040" y="1464"/>
                  <a:pt x="2488" y="1136"/>
                  <a:pt x="2736" y="864"/>
                </a:cubicBezTo>
                <a:cubicBezTo>
                  <a:pt x="2984" y="592"/>
                  <a:pt x="3100" y="296"/>
                  <a:pt x="3216" y="0"/>
                </a:cubicBezTo>
              </a:path>
            </a:pathLst>
          </a:custGeom>
          <a:noFill/>
          <a:ln w="28575" cap="flat" cmpd="sng">
            <a:solidFill>
              <a:srgbClr val="FF0066"/>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92" name="Text Box 40"/>
          <p:cNvSpPr txBox="1">
            <a:spLocks noChangeArrowheads="1"/>
          </p:cNvSpPr>
          <p:nvPr/>
        </p:nvSpPr>
        <p:spPr bwMode="auto">
          <a:xfrm>
            <a:off x="8823325" y="4837113"/>
            <a:ext cx="67037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FFFF00"/>
                </a:solidFill>
              </a:rPr>
              <a:t>TIME</a:t>
            </a:r>
          </a:p>
        </p:txBody>
      </p:sp>
      <p:sp>
        <p:nvSpPr>
          <p:cNvPr id="177193" name="Text Box 41"/>
          <p:cNvSpPr txBox="1">
            <a:spLocks noChangeArrowheads="1"/>
          </p:cNvSpPr>
          <p:nvPr/>
        </p:nvSpPr>
        <p:spPr bwMode="auto">
          <a:xfrm>
            <a:off x="2057401" y="1905000"/>
            <a:ext cx="10422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rgbClr val="FFFF00"/>
                </a:solidFill>
              </a:rPr>
              <a:t>IMPACT</a:t>
            </a:r>
          </a:p>
        </p:txBody>
      </p:sp>
      <p:grpSp>
        <p:nvGrpSpPr>
          <p:cNvPr id="177194" name="Group 42"/>
          <p:cNvGrpSpPr>
            <a:grpSpLocks/>
          </p:cNvGrpSpPr>
          <p:nvPr/>
        </p:nvGrpSpPr>
        <p:grpSpPr bwMode="auto">
          <a:xfrm>
            <a:off x="8686800" y="2286000"/>
            <a:ext cx="1296988" cy="1828800"/>
            <a:chOff x="4032" y="1968"/>
            <a:chExt cx="817" cy="1152"/>
          </a:xfrm>
        </p:grpSpPr>
        <p:pic>
          <p:nvPicPr>
            <p:cNvPr id="177195" name="Picture 43" descr="bd16440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2" y="1968"/>
              <a:ext cx="817" cy="1152"/>
            </a:xfrm>
            <a:prstGeom prst="rect">
              <a:avLst/>
            </a:prstGeom>
            <a:noFill/>
            <a:extLst>
              <a:ext uri="{909E8E84-426E-40DD-AFC4-6F175D3DCCD1}">
                <a14:hiddenFill xmlns:a14="http://schemas.microsoft.com/office/drawing/2010/main">
                  <a:solidFill>
                    <a:srgbClr val="FFFFFF"/>
                  </a:solidFill>
                </a14:hiddenFill>
              </a:ext>
            </a:extLst>
          </p:spPr>
        </p:pic>
        <p:sp>
          <p:nvSpPr>
            <p:cNvPr id="177196" name="Text Box 44"/>
            <p:cNvSpPr txBox="1">
              <a:spLocks noChangeArrowheads="1"/>
            </p:cNvSpPr>
            <p:nvPr/>
          </p:nvSpPr>
          <p:spPr bwMode="auto">
            <a:xfrm>
              <a:off x="4128" y="2160"/>
              <a:ext cx="68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600" b="1">
                  <a:solidFill>
                    <a:srgbClr val="FF3300"/>
                  </a:solidFill>
                  <a:effectLst>
                    <a:outerShdw blurRad="38100" dist="38100" dir="2700000" algn="tl">
                      <a:srgbClr val="000000"/>
                    </a:outerShdw>
                  </a:effectLst>
                </a:rPr>
                <a:t>Internet:</a:t>
              </a:r>
            </a:p>
            <a:p>
              <a:pPr eaLnBrk="0" hangingPunct="0"/>
              <a:r>
                <a:rPr lang="en-US" altLang="en-US" sz="1600" b="1">
                  <a:solidFill>
                    <a:srgbClr val="FF3300"/>
                  </a:solidFill>
                  <a:effectLst>
                    <a:outerShdw blurRad="38100" dist="38100" dir="2700000" algn="tl">
                      <a:srgbClr val="000000"/>
                    </a:outerShdw>
                  </a:effectLst>
                </a:rPr>
                <a:t>Greatest </a:t>
              </a:r>
            </a:p>
            <a:p>
              <a:pPr eaLnBrk="0" hangingPunct="0"/>
              <a:r>
                <a:rPr lang="en-US" altLang="en-US" sz="1600" b="1">
                  <a:solidFill>
                    <a:srgbClr val="FF3300"/>
                  </a:solidFill>
                  <a:effectLst>
                    <a:outerShdw blurRad="38100" dist="38100" dir="2700000" algn="tl">
                      <a:srgbClr val="000000"/>
                    </a:outerShdw>
                  </a:effectLst>
                </a:rPr>
                <a:t>impact</a:t>
              </a:r>
            </a:p>
          </p:txBody>
        </p:sp>
      </p:grpSp>
    </p:spTree>
    <p:extLst>
      <p:ext uri="{BB962C8B-B14F-4D97-AF65-F5344CB8AC3E}">
        <p14:creationId xmlns:p14="http://schemas.microsoft.com/office/powerpoint/2010/main" val="3055455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6968" y="113394"/>
            <a:ext cx="5943600" cy="33432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409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6968" y="3527131"/>
            <a:ext cx="5974080" cy="44805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4"/>
          <p:cNvSpPr>
            <a:spLocks noChangeArrowheads="1"/>
          </p:cNvSpPr>
          <p:nvPr/>
        </p:nvSpPr>
        <p:spPr bwMode="auto">
          <a:xfrm>
            <a:off x="0" y="38004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5"/>
          <p:cNvSpPr>
            <a:spLocks noChangeArrowheads="1"/>
          </p:cNvSpPr>
          <p:nvPr/>
        </p:nvSpPr>
        <p:spPr bwMode="auto">
          <a:xfrm>
            <a:off x="0" y="7686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16157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7847" y="0"/>
            <a:ext cx="7957821" cy="1147815"/>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OBJECTIVES OF  E-LEARNING</a:t>
            </a:r>
            <a:r>
              <a:rPr lang="en-US" sz="40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4000" b="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476922" y="1216390"/>
            <a:ext cx="10149840" cy="4598759"/>
          </a:xfrm>
          <a:prstGeom prst="rect">
            <a:avLst/>
          </a:prstGeom>
        </p:spPr>
        <p:txBody>
          <a:bodyPr>
            <a:spAutoFit/>
          </a:bodyPr>
          <a:lstStyle/>
          <a:p>
            <a:pPr>
              <a:lnSpc>
                <a:spcPct val="115000"/>
              </a:lnSpc>
              <a:spcAft>
                <a:spcPts val="1000"/>
              </a:spcAf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The following are the objectives of E-learning:</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39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All students and faculties  will have access to information technology in their classrooms, colleges, communities, and homes;</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38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All faculties will use technology effectively to help students achieve high academic standards;</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All students will have technology and information literacy skills;</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tabLst>
                <a:tab pos="457200" algn="l"/>
              </a:tabLst>
            </a:pPr>
            <a:r>
              <a:rPr lang="en-US" sz="2000" b="1" dirty="0">
                <a:solidFill>
                  <a:srgbClr val="221E1F"/>
                </a:solidFill>
                <a:latin typeface="Times New Roman" panose="02020603050405020304" pitchFamily="18" charset="0"/>
                <a:ea typeface="Symbol" panose="05050102010706020507" pitchFamily="18" charset="2"/>
                <a:cs typeface="Times New Roman" panose="02020603050405020304" pitchFamily="18" charset="0"/>
              </a:rPr>
              <a:t> </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39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Research and evaluation will improve the next generation of technology applications for teaching and learning;</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Wingdings" panose="05000000000000000000" pitchFamily="2" charset="2"/>
              <a:buChar char=""/>
              <a:tabLst>
                <a:tab pos="457200" algn="l"/>
              </a:tabLst>
            </a:pP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Digital content and networked applications will transform teaching and learning; and</a:t>
            </a: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algn="just" hangingPunct="0">
              <a:lnSpc>
                <a:spcPct val="148000"/>
              </a:lnSpc>
              <a:spcAft>
                <a:spcPts val="1000"/>
              </a:spcAft>
            </a:pPr>
            <a:r>
              <a:rPr lang="en-US" sz="2000" b="1" dirty="0">
                <a:solidFill>
                  <a:srgbClr val="221E1F"/>
                </a:solidFill>
                <a:latin typeface="Times New Roman" panose="02020603050405020304" pitchFamily="18" charset="0"/>
                <a:ea typeface="Symbol" panose="05050102010706020507" pitchFamily="18" charset="2"/>
                <a:cs typeface="Times New Roman" panose="02020603050405020304" pitchFamily="18" charset="0"/>
              </a:rPr>
              <a:t>            d</a:t>
            </a:r>
            <a:r>
              <a:rPr lang="en-US" sz="2000" b="1"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istance education provided the base for E-learning’s development</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6958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7095" y="-448485"/>
            <a:ext cx="6138412" cy="1323439"/>
          </a:xfrm>
          <a:prstGeom prst="rect">
            <a:avLst/>
          </a:prstGeom>
        </p:spPr>
        <p:txBody>
          <a:bodyPr wrap="none">
            <a:spAutoFit/>
          </a:bodyPr>
          <a:lstStyle/>
          <a:p>
            <a:pPr algn="ctr">
              <a:lnSpc>
                <a:spcPct val="200000"/>
              </a:lnSpc>
              <a:spcAft>
                <a:spcPts val="100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TYPES OF E-LEARNING</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0" y="525207"/>
            <a:ext cx="11978640" cy="7388882"/>
          </a:xfrm>
          <a:prstGeom prst="rect">
            <a:avLst/>
          </a:prstGeom>
        </p:spPr>
        <p:txBody>
          <a:bodyPr>
            <a:spAutoFit/>
          </a:bodyPr>
          <a:lstStyle/>
          <a:p>
            <a:pPr marL="285750" indent="-285750" algn="just">
              <a:lnSpc>
                <a:spcPct val="148000"/>
              </a:lnSpc>
              <a:spcAft>
                <a:spcPts val="1000"/>
              </a:spcAft>
              <a:buFont typeface="Wingdings" panose="05000000000000000000" pitchFamily="2" charset="2"/>
              <a:buChar char="Ø"/>
            </a:pPr>
            <a:r>
              <a:rPr lang="en-US" sz="20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VITUAL CLASS ROOM</a:t>
            </a:r>
          </a:p>
          <a:p>
            <a:pPr algn="just">
              <a:lnSpc>
                <a:spcPct val="148000"/>
              </a:lnSpc>
              <a:spcAft>
                <a:spcPts val="1000"/>
              </a:spcAft>
            </a:pPr>
            <a:r>
              <a:rPr lang="en-US" sz="20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intention of virtual classrooms is to extend the structure and services that accompany formal education programs from the campus to learners. Neutral classroom are for those who may by perusing a distance education program made up entirely of online lessons. Rapid e-learning: uses tools such as Adobe captivate and Adobe Presents to reduce the time it takes to produce rich, engaging FLV learning content, while allowing more non-technical contributors.</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ONLINE LEARNING;</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Learning management systems are serving as the basis for building online programs where the learning is entirely through digital mode.</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nSpc>
                <a:spcPts val="1165"/>
              </a:lnSpc>
              <a:spcAft>
                <a:spcPts val="1000"/>
              </a:spcAft>
            </a:pPr>
            <a:r>
              <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1000"/>
              </a:spcAft>
              <a:buFont typeface="Wingdings" panose="05000000000000000000" pitchFamily="2" charset="2"/>
              <a:buChar char=""/>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MOBILE LEARNING:</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48000"/>
              </a:lnSpc>
              <a:spcAft>
                <a:spcPts val="1000"/>
              </a:spcAft>
            </a:pP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It takes advantage of place independent flexibility that comes from working away from the PC; it provides the opportunity to connect informal learning experiences that occur naturally throughout the day with formal learning, such as in the virtual class model using interesting </a:t>
            </a:r>
            <a:r>
              <a:rPr lang="en-US" sz="20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or online learning.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Performance support systems: is simple and straight forward or much immersive, depending on need and critically of performance</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1013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767549" y="0"/>
            <a:ext cx="8595360" cy="13843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US" sz="4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nvPr>
        </p:nvGraphicFramePr>
        <p:xfrm>
          <a:off x="1486665" y="1859232"/>
          <a:ext cx="8640763" cy="4998768"/>
        </p:xfrm>
        <a:graphic>
          <a:graphicData uri="http://schemas.openxmlformats.org/drawingml/2006/table">
            <a:tbl>
              <a:tblPr rtl="1"/>
              <a:tblGrid>
                <a:gridCol w="4307541"/>
                <a:gridCol w="4333222"/>
              </a:tblGrid>
              <a:tr h="50367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E-Learning</a:t>
                      </a:r>
                      <a:r>
                        <a:rPr kumimoji="0" lang="en-US" sz="2800" b="1" i="0" u="none" strike="noStrike" cap="none" normalizeH="0" baseline="0" dirty="0" smtClean="0">
                          <a:ln>
                            <a:noFill/>
                          </a:ln>
                          <a:solidFill>
                            <a:srgbClr val="FFFF00"/>
                          </a:solidFill>
                          <a:effectLst>
                            <a:outerShdw blurRad="38100" dist="38100" dir="2700000" algn="tl">
                              <a:srgbClr val="000000"/>
                            </a:outerShdw>
                          </a:effectLst>
                          <a:latin typeface="Tahoma" pitchFamily="34" charset="0"/>
                          <a:cs typeface="Arial" pitchFamily="34" charset="0"/>
                        </a:rPr>
                        <a:t>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Traditional Learning </a:t>
                      </a:r>
                      <a:endParaRPr kumimoji="0" lang="en-US" sz="28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69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Student Centered</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Teacher Centered</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69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Multimedia</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Single Media</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69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Collaborative Work</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Isolated Work</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69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Information Exchange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Information Delivery</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850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Skills-based learning</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Times New Roman" pitchFamily="18"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Factual-based Learning</a:t>
                      </a: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850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Technology-enabled learning</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Bricks &amp; Board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69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Pull</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approach</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Push</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approach</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
          <p:cNvSpPr/>
          <p:nvPr/>
        </p:nvSpPr>
        <p:spPr>
          <a:xfrm>
            <a:off x="143127" y="559937"/>
            <a:ext cx="12015725" cy="707886"/>
          </a:xfrm>
          <a:prstGeom prst="rect">
            <a:avLst/>
          </a:prstGeom>
        </p:spPr>
        <p:txBody>
          <a:bodyPr wrap="none">
            <a:spAutoFit/>
          </a:bodyPr>
          <a:lstStyle/>
          <a:p>
            <a:r>
              <a:rPr lang="en-US" sz="4000" b="1" dirty="0" smtClean="0">
                <a:solidFill>
                  <a:srgbClr val="FF0000"/>
                </a:solidFill>
                <a:latin typeface="Times New Roman" panose="02020603050405020304" pitchFamily="18" charset="0"/>
                <a:cs typeface="Times New Roman" panose="02020603050405020304" pitchFamily="18" charset="0"/>
              </a:rPr>
              <a:t>TRADITIONAL LEARNING  </a:t>
            </a:r>
            <a:r>
              <a:rPr lang="en-US" sz="4000" b="1" smtClean="0">
                <a:solidFill>
                  <a:srgbClr val="FF0000"/>
                </a:solidFill>
                <a:latin typeface="Times New Roman" panose="02020603050405020304" pitchFamily="18" charset="0"/>
                <a:cs typeface="Times New Roman" panose="02020603050405020304" pitchFamily="18" charset="0"/>
              </a:rPr>
              <a:t>VS E-LEARNING :     </a:t>
            </a:r>
            <a:endParaRPr lang="en-US" sz="4000" b="1" dirty="0"/>
          </a:p>
        </p:txBody>
      </p:sp>
    </p:spTree>
    <p:extLst>
      <p:ext uri="{BB962C8B-B14F-4D97-AF65-F5344CB8AC3E}">
        <p14:creationId xmlns:p14="http://schemas.microsoft.com/office/powerpoint/2010/main" val="292721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iterate type="lt">
                                    <p:tmAbs val="75"/>
                                  </p:iterate>
                                  <p:childTnLst>
                                    <p:set>
                                      <p:cBhvr>
                                        <p:cTn id="6" dur="1" fill="hold">
                                          <p:stCondLst>
                                            <p:cond delay="74"/>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240</TotalTime>
  <Words>1108</Words>
  <Application>Microsoft Office PowerPoint</Application>
  <PresentationFormat>Widescreen</PresentationFormat>
  <Paragraphs>202</Paragraphs>
  <Slides>21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Century Gothic</vt:lpstr>
      <vt:lpstr>Symbol</vt:lpstr>
      <vt:lpstr>Tahoma</vt:lpstr>
      <vt:lpstr>Times New Roman</vt:lpstr>
      <vt:lpstr>Wingdings</vt:lpstr>
      <vt:lpstr>Wingdings 3</vt:lpstr>
      <vt:lpstr>Slice</vt:lpstr>
      <vt:lpstr>PowerPoint Presentation</vt:lpstr>
      <vt:lpstr>WHAT  IS  E - LEARNING</vt:lpstr>
      <vt:lpstr>PowerPoint Presentation</vt:lpstr>
      <vt:lpstr>Truth of e-learning</vt:lpstr>
      <vt:lpstr>Evolution of Education Technology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Kirit Pandya</dc:creator>
  <cp:lastModifiedBy>Kirit Pandya</cp:lastModifiedBy>
  <cp:revision>39</cp:revision>
  <dcterms:created xsi:type="dcterms:W3CDTF">2017-07-04T10:09:38Z</dcterms:created>
  <dcterms:modified xsi:type="dcterms:W3CDTF">2017-07-07T04:22:06Z</dcterms:modified>
</cp:coreProperties>
</file>