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Default Extension="gif" ContentType="image/gif"/>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1" r:id="rId3"/>
    <p:sldId id="256" r:id="rId4"/>
    <p:sldId id="257" r:id="rId5"/>
    <p:sldId id="263" r:id="rId6"/>
    <p:sldId id="264" r:id="rId7"/>
    <p:sldId id="265" r:id="rId8"/>
    <p:sldId id="26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4587" autoAdjust="0"/>
    <p:restoredTop sz="86380" autoAdjust="0"/>
  </p:normalViewPr>
  <p:slideViewPr>
    <p:cSldViewPr>
      <p:cViewPr varScale="1">
        <p:scale>
          <a:sx n="43" d="100"/>
          <a:sy n="43" d="100"/>
        </p:scale>
        <p:origin x="-1104"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F:\CALIBER%202017\calib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CALIBER%202017\calibe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CALIBER%202017\caliber.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CALIBER%202017\caliber.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CALIBER%202017\caliber.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CALIBER%202017\caliber.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CALIBER%202017\caliber.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CALIBER%202017\caliber.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CALIBER%202017\calib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IN"/>
  <c:chart>
    <c:autoTitleDeleted val="1"/>
    <c:view3D>
      <c:rotX val="30"/>
      <c:perspective val="30"/>
    </c:view3D>
    <c:plotArea>
      <c:layout>
        <c:manualLayout>
          <c:layoutTarget val="inner"/>
          <c:xMode val="edge"/>
          <c:yMode val="edge"/>
          <c:x val="7.9958546848310622E-2"/>
          <c:y val="0.11527777777777778"/>
          <c:w val="0.65381431487730701"/>
          <c:h val="0.81388888888888888"/>
        </c:manualLayout>
      </c:layout>
      <c:pie3DChart>
        <c:varyColors val="1"/>
        <c:ser>
          <c:idx val="0"/>
          <c:order val="0"/>
          <c:tx>
            <c:strRef>
              <c:f>Sheet1!$C$28</c:f>
              <c:strCache>
                <c:ptCount val="1"/>
                <c:pt idx="0">
                  <c:v>No. of P.G. Students</c:v>
                </c:pt>
              </c:strCache>
            </c:strRef>
          </c:tx>
          <c:dLbls>
            <c:showPercent val="1"/>
            <c:showLeaderLines val="1"/>
          </c:dLbls>
          <c:cat>
            <c:strRef>
              <c:f>Sheet1!$B$29:$B$32</c:f>
              <c:strCache>
                <c:ptCount val="4"/>
                <c:pt idx="0">
                  <c:v>Very</c:v>
                </c:pt>
                <c:pt idx="1">
                  <c:v>Somewhat</c:v>
                </c:pt>
                <c:pt idx="2">
                  <c:v>A little</c:v>
                </c:pt>
                <c:pt idx="3">
                  <c:v>Never done</c:v>
                </c:pt>
              </c:strCache>
            </c:strRef>
          </c:cat>
          <c:val>
            <c:numRef>
              <c:f>Sheet1!$C$29:$C$32</c:f>
              <c:numCache>
                <c:formatCode>General</c:formatCode>
                <c:ptCount val="4"/>
                <c:pt idx="0">
                  <c:v>131</c:v>
                </c:pt>
                <c:pt idx="1">
                  <c:v>142</c:v>
                </c:pt>
                <c:pt idx="2">
                  <c:v>50</c:v>
                </c:pt>
                <c:pt idx="3">
                  <c:v>15</c:v>
                </c:pt>
              </c:numCache>
            </c:numRef>
          </c:val>
        </c:ser>
        <c:ser>
          <c:idx val="1"/>
          <c:order val="1"/>
          <c:tx>
            <c:strRef>
              <c:f>Sheet1!$D$28</c:f>
              <c:strCache>
                <c:ptCount val="1"/>
                <c:pt idx="0">
                  <c:v>%</c:v>
                </c:pt>
              </c:strCache>
            </c:strRef>
          </c:tx>
          <c:cat>
            <c:strRef>
              <c:f>Sheet1!$B$29:$B$32</c:f>
              <c:strCache>
                <c:ptCount val="4"/>
                <c:pt idx="0">
                  <c:v>Very</c:v>
                </c:pt>
                <c:pt idx="1">
                  <c:v>Somewhat</c:v>
                </c:pt>
                <c:pt idx="2">
                  <c:v>A little</c:v>
                </c:pt>
                <c:pt idx="3">
                  <c:v>Never done</c:v>
                </c:pt>
              </c:strCache>
            </c:strRef>
          </c:cat>
          <c:val>
            <c:numRef>
              <c:f>Sheet1!$D$29:$D$32</c:f>
              <c:numCache>
                <c:formatCode>General</c:formatCode>
                <c:ptCount val="4"/>
                <c:pt idx="0">
                  <c:v>38.76</c:v>
                </c:pt>
                <c:pt idx="1">
                  <c:v>42.01</c:v>
                </c:pt>
                <c:pt idx="2">
                  <c:v>14.79</c:v>
                </c:pt>
                <c:pt idx="3">
                  <c:v>4.4400000000000004</c:v>
                </c:pt>
              </c:numCache>
            </c:numRef>
          </c:val>
        </c:ser>
      </c:pie3DChart>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IN"/>
  <c:style val="8"/>
  <c:chart>
    <c:view3D>
      <c:rAngAx val="1"/>
    </c:view3D>
    <c:plotArea>
      <c:layout>
        <c:manualLayout>
          <c:layoutTarget val="inner"/>
          <c:xMode val="edge"/>
          <c:yMode val="edge"/>
          <c:x val="7.0691772224124164E-2"/>
          <c:y val="3.1049266382685795E-2"/>
          <c:w val="0.91582535661303299"/>
          <c:h val="0.65240225780848915"/>
        </c:manualLayout>
      </c:layout>
      <c:bar3DChart>
        <c:barDir val="col"/>
        <c:grouping val="clustered"/>
        <c:ser>
          <c:idx val="0"/>
          <c:order val="0"/>
          <c:tx>
            <c:strRef>
              <c:f>Sheet1!$C$1</c:f>
              <c:strCache>
                <c:ptCount val="1"/>
                <c:pt idx="0">
                  <c:v>No. of P.G. Students</c:v>
                </c:pt>
              </c:strCache>
            </c:strRef>
          </c:tx>
          <c:dLbls>
            <c:showVal val="1"/>
          </c:dLbls>
          <c:cat>
            <c:multiLvlStrRef>
              <c:f>Sheet1!$A$2:$B$7</c:f>
              <c:multiLvlStrCache>
                <c:ptCount val="5"/>
                <c:lvl>
                  <c:pt idx="0">
                    <c:v>Every day</c:v>
                  </c:pt>
                  <c:pt idx="1">
                    <c:v>Few times a week</c:v>
                  </c:pt>
                  <c:pt idx="2">
                    <c:v>Once a month</c:v>
                  </c:pt>
                  <c:pt idx="3">
                    <c:v>Every few months</c:v>
                  </c:pt>
                  <c:pt idx="4">
                    <c:v>Never</c:v>
                  </c:pt>
                </c:lvl>
                <c:lvl>
                  <c:pt idx="0">
                    <c:v>1</c:v>
                  </c:pt>
                  <c:pt idx="1">
                    <c:v>2</c:v>
                  </c:pt>
                  <c:pt idx="2">
                    <c:v>3</c:v>
                  </c:pt>
                  <c:pt idx="3">
                    <c:v>4</c:v>
                  </c:pt>
                  <c:pt idx="4">
                    <c:v>5</c:v>
                  </c:pt>
                </c:lvl>
              </c:multiLvlStrCache>
            </c:multiLvlStrRef>
          </c:cat>
          <c:val>
            <c:numRef>
              <c:f>Sheet1!$C$2:$C$7</c:f>
              <c:numCache>
                <c:formatCode>General</c:formatCode>
                <c:ptCount val="6"/>
                <c:pt idx="0">
                  <c:v>208</c:v>
                </c:pt>
                <c:pt idx="1">
                  <c:v>56</c:v>
                </c:pt>
                <c:pt idx="2">
                  <c:v>37</c:v>
                </c:pt>
                <c:pt idx="3">
                  <c:v>13</c:v>
                </c:pt>
                <c:pt idx="4">
                  <c:v>24</c:v>
                </c:pt>
              </c:numCache>
            </c:numRef>
          </c:val>
        </c:ser>
        <c:ser>
          <c:idx val="1"/>
          <c:order val="1"/>
          <c:tx>
            <c:strRef>
              <c:f>Sheet1!$D$1</c:f>
              <c:strCache>
                <c:ptCount val="1"/>
                <c:pt idx="0">
                  <c:v>%</c:v>
                </c:pt>
              </c:strCache>
            </c:strRef>
          </c:tx>
          <c:dLbls>
            <c:dLbl>
              <c:idx val="0"/>
              <c:layout>
                <c:manualLayout>
                  <c:x val="2.5507063790939182E-2"/>
                  <c:y val="-9.5647979285810921E-3"/>
                </c:manualLayout>
              </c:layout>
              <c:showVal val="1"/>
            </c:dLbl>
            <c:dLbl>
              <c:idx val="1"/>
              <c:layout>
                <c:manualLayout>
                  <c:x val="1.391304347826087E-2"/>
                  <c:y val="0"/>
                </c:manualLayout>
              </c:layout>
              <c:showVal val="1"/>
            </c:dLbl>
            <c:dLbl>
              <c:idx val="2"/>
              <c:layout>
                <c:manualLayout>
                  <c:x val="2.0869565217391306E-2"/>
                  <c:y val="0"/>
                </c:manualLayout>
              </c:layout>
              <c:showVal val="1"/>
            </c:dLbl>
            <c:dLbl>
              <c:idx val="3"/>
              <c:layout>
                <c:manualLayout>
                  <c:x val="1.391304347826087E-2"/>
                  <c:y val="-1.4347196892871622E-2"/>
                </c:manualLayout>
              </c:layout>
              <c:showVal val="1"/>
            </c:dLbl>
            <c:dLbl>
              <c:idx val="4"/>
              <c:layout>
                <c:manualLayout>
                  <c:x val="3.0144927536231884E-2"/>
                  <c:y val="0"/>
                </c:manualLayout>
              </c:layout>
              <c:showVal val="1"/>
            </c:dLbl>
            <c:showVal val="1"/>
          </c:dLbls>
          <c:cat>
            <c:multiLvlStrRef>
              <c:f>Sheet1!$A$2:$B$7</c:f>
              <c:multiLvlStrCache>
                <c:ptCount val="5"/>
                <c:lvl>
                  <c:pt idx="0">
                    <c:v>Every day</c:v>
                  </c:pt>
                  <c:pt idx="1">
                    <c:v>Few times a week</c:v>
                  </c:pt>
                  <c:pt idx="2">
                    <c:v>Once a month</c:v>
                  </c:pt>
                  <c:pt idx="3">
                    <c:v>Every few months</c:v>
                  </c:pt>
                  <c:pt idx="4">
                    <c:v>Never</c:v>
                  </c:pt>
                </c:lvl>
                <c:lvl>
                  <c:pt idx="0">
                    <c:v>1</c:v>
                  </c:pt>
                  <c:pt idx="1">
                    <c:v>2</c:v>
                  </c:pt>
                  <c:pt idx="2">
                    <c:v>3</c:v>
                  </c:pt>
                  <c:pt idx="3">
                    <c:v>4</c:v>
                  </c:pt>
                  <c:pt idx="4">
                    <c:v>5</c:v>
                  </c:pt>
                </c:lvl>
              </c:multiLvlStrCache>
            </c:multiLvlStrRef>
          </c:cat>
          <c:val>
            <c:numRef>
              <c:f>Sheet1!$D$2:$D$7</c:f>
              <c:numCache>
                <c:formatCode>General</c:formatCode>
                <c:ptCount val="6"/>
                <c:pt idx="0">
                  <c:v>61.54</c:v>
                </c:pt>
                <c:pt idx="1">
                  <c:v>16.57</c:v>
                </c:pt>
                <c:pt idx="2">
                  <c:v>10.95</c:v>
                </c:pt>
                <c:pt idx="3">
                  <c:v>3.85</c:v>
                </c:pt>
                <c:pt idx="4">
                  <c:v>7.1</c:v>
                </c:pt>
              </c:numCache>
            </c:numRef>
          </c:val>
        </c:ser>
        <c:shape val="box"/>
        <c:axId val="38480896"/>
        <c:axId val="38512128"/>
        <c:axId val="0"/>
      </c:bar3DChart>
      <c:catAx>
        <c:axId val="38480896"/>
        <c:scaling>
          <c:orientation val="minMax"/>
        </c:scaling>
        <c:axPos val="b"/>
        <c:tickLblPos val="nextTo"/>
        <c:crossAx val="38512128"/>
        <c:crosses val="autoZero"/>
        <c:auto val="1"/>
        <c:lblAlgn val="ctr"/>
        <c:lblOffset val="100"/>
      </c:catAx>
      <c:valAx>
        <c:axId val="38512128"/>
        <c:scaling>
          <c:orientation val="minMax"/>
        </c:scaling>
        <c:axPos val="l"/>
        <c:majorGridlines/>
        <c:numFmt formatCode="General" sourceLinked="1"/>
        <c:tickLblPos val="nextTo"/>
        <c:crossAx val="38480896"/>
        <c:crosses val="autoZero"/>
        <c:crossBetween val="between"/>
      </c:valAx>
      <c:spPr>
        <a:ln w="3175"/>
      </c:spPr>
    </c:plotArea>
    <c:legend>
      <c:legendPos val="r"/>
      <c:layout>
        <c:manualLayout>
          <c:xMode val="edge"/>
          <c:yMode val="edge"/>
          <c:x val="0.40680698390962067"/>
          <c:y val="0.12368108084850059"/>
          <c:w val="0.22913504507588725"/>
          <c:h val="0.16979255118385597"/>
        </c:manualLayout>
      </c:layout>
    </c:legend>
    <c:plotVisOnly val="1"/>
  </c:chart>
  <c:spPr>
    <a:solidFill>
      <a:schemeClr val="accent6">
        <a:lumMod val="20000"/>
        <a:lumOff val="80000"/>
      </a:schemeClr>
    </a:solidFill>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IN"/>
  <c:chart>
    <c:view3D>
      <c:perspective val="30"/>
    </c:view3D>
    <c:plotArea>
      <c:layout>
        <c:manualLayout>
          <c:layoutTarget val="inner"/>
          <c:xMode val="edge"/>
          <c:yMode val="edge"/>
          <c:x val="8.4682852143482062E-2"/>
          <c:y val="5.140071776742193E-2"/>
          <c:w val="0.8983565179352575"/>
          <c:h val="0.73607550208297723"/>
        </c:manualLayout>
      </c:layout>
      <c:bar3DChart>
        <c:barDir val="col"/>
        <c:grouping val="clustered"/>
        <c:ser>
          <c:idx val="0"/>
          <c:order val="0"/>
          <c:tx>
            <c:strRef>
              <c:f>Sheet1!$C$17</c:f>
              <c:strCache>
                <c:ptCount val="1"/>
                <c:pt idx="0">
                  <c:v>No. of P.G. Students</c:v>
                </c:pt>
              </c:strCache>
            </c:strRef>
          </c:tx>
          <c:dLbls>
            <c:showVal val="1"/>
          </c:dLbls>
          <c:cat>
            <c:strRef>
              <c:f>Sheet1!$B$18:$B$23</c:f>
              <c:strCache>
                <c:ptCount val="5"/>
                <c:pt idx="0">
                  <c:v>Email only</c:v>
                </c:pt>
                <c:pt idx="1">
                  <c:v>Fun</c:v>
                </c:pt>
                <c:pt idx="2">
                  <c:v>Information</c:v>
                </c:pt>
                <c:pt idx="3">
                  <c:v>Academic Research</c:v>
                </c:pt>
                <c:pt idx="4">
                  <c:v>Other</c:v>
                </c:pt>
              </c:strCache>
            </c:strRef>
          </c:cat>
          <c:val>
            <c:numRef>
              <c:f>Sheet1!$C$18:$C$23</c:f>
              <c:numCache>
                <c:formatCode>General</c:formatCode>
                <c:ptCount val="6"/>
                <c:pt idx="0">
                  <c:v>58</c:v>
                </c:pt>
                <c:pt idx="1">
                  <c:v>48</c:v>
                </c:pt>
                <c:pt idx="2">
                  <c:v>153</c:v>
                </c:pt>
                <c:pt idx="3">
                  <c:v>50</c:v>
                </c:pt>
                <c:pt idx="4">
                  <c:v>29</c:v>
                </c:pt>
              </c:numCache>
            </c:numRef>
          </c:val>
        </c:ser>
        <c:ser>
          <c:idx val="1"/>
          <c:order val="1"/>
          <c:tx>
            <c:strRef>
              <c:f>Sheet1!$D$17</c:f>
              <c:strCache>
                <c:ptCount val="1"/>
                <c:pt idx="0">
                  <c:v>%</c:v>
                </c:pt>
              </c:strCache>
            </c:strRef>
          </c:tx>
          <c:dLbls>
            <c:dLbl>
              <c:idx val="0"/>
              <c:layout>
                <c:manualLayout>
                  <c:x val="2.5000000000000001E-2"/>
                  <c:y val="-4.3888523151195983E-3"/>
                </c:manualLayout>
              </c:layout>
              <c:showVal val="1"/>
            </c:dLbl>
            <c:dLbl>
              <c:idx val="1"/>
              <c:layout>
                <c:manualLayout>
                  <c:x val="2.5000000000000001E-2"/>
                  <c:y val="4.3888523151195983E-3"/>
                </c:manualLayout>
              </c:layout>
              <c:showVal val="1"/>
            </c:dLbl>
            <c:dLbl>
              <c:idx val="2"/>
              <c:layout>
                <c:manualLayout>
                  <c:x val="3.0555555555555561E-2"/>
                  <c:y val="4.3888523151195983E-3"/>
                </c:manualLayout>
              </c:layout>
              <c:showVal val="1"/>
            </c:dLbl>
            <c:dLbl>
              <c:idx val="3"/>
              <c:layout>
                <c:manualLayout>
                  <c:x val="2.5000000000000001E-2"/>
                  <c:y val="0"/>
                </c:manualLayout>
              </c:layout>
              <c:showVal val="1"/>
            </c:dLbl>
            <c:dLbl>
              <c:idx val="4"/>
              <c:layout>
                <c:manualLayout>
                  <c:x val="1.6666666666666673E-2"/>
                  <c:y val="0"/>
                </c:manualLayout>
              </c:layout>
              <c:showVal val="1"/>
            </c:dLbl>
            <c:txPr>
              <a:bodyPr/>
              <a:lstStyle/>
              <a:p>
                <a:pPr>
                  <a:defRPr sz="900"/>
                </a:pPr>
                <a:endParaRPr lang="en-US"/>
              </a:p>
            </c:txPr>
            <c:showVal val="1"/>
          </c:dLbls>
          <c:cat>
            <c:strRef>
              <c:f>Sheet1!$B$18:$B$23</c:f>
              <c:strCache>
                <c:ptCount val="5"/>
                <c:pt idx="0">
                  <c:v>Email only</c:v>
                </c:pt>
                <c:pt idx="1">
                  <c:v>Fun</c:v>
                </c:pt>
                <c:pt idx="2">
                  <c:v>Information</c:v>
                </c:pt>
                <c:pt idx="3">
                  <c:v>Academic Research</c:v>
                </c:pt>
                <c:pt idx="4">
                  <c:v>Other</c:v>
                </c:pt>
              </c:strCache>
            </c:strRef>
          </c:cat>
          <c:val>
            <c:numRef>
              <c:f>Sheet1!$D$18:$D$23</c:f>
              <c:numCache>
                <c:formatCode>General</c:formatCode>
                <c:ptCount val="6"/>
                <c:pt idx="0">
                  <c:v>17.16</c:v>
                </c:pt>
                <c:pt idx="1">
                  <c:v>14.2</c:v>
                </c:pt>
                <c:pt idx="2">
                  <c:v>45.27</c:v>
                </c:pt>
                <c:pt idx="3">
                  <c:v>14.79</c:v>
                </c:pt>
                <c:pt idx="4">
                  <c:v>8.58</c:v>
                </c:pt>
              </c:numCache>
            </c:numRef>
          </c:val>
        </c:ser>
        <c:shape val="box"/>
        <c:axId val="65804544"/>
        <c:axId val="65879424"/>
        <c:axId val="0"/>
      </c:bar3DChart>
      <c:catAx>
        <c:axId val="65804544"/>
        <c:scaling>
          <c:orientation val="minMax"/>
        </c:scaling>
        <c:axPos val="b"/>
        <c:tickLblPos val="nextTo"/>
        <c:txPr>
          <a:bodyPr/>
          <a:lstStyle/>
          <a:p>
            <a:pPr>
              <a:defRPr sz="800">
                <a:latin typeface="Times New Roman" pitchFamily="18" charset="0"/>
                <a:cs typeface="Times New Roman" pitchFamily="18" charset="0"/>
              </a:defRPr>
            </a:pPr>
            <a:endParaRPr lang="en-US"/>
          </a:p>
        </c:txPr>
        <c:crossAx val="65879424"/>
        <c:crosses val="autoZero"/>
        <c:auto val="1"/>
        <c:lblAlgn val="ctr"/>
        <c:lblOffset val="100"/>
      </c:catAx>
      <c:valAx>
        <c:axId val="65879424"/>
        <c:scaling>
          <c:orientation val="minMax"/>
        </c:scaling>
        <c:axPos val="l"/>
        <c:majorGridlines/>
        <c:numFmt formatCode="General" sourceLinked="1"/>
        <c:tickLblPos val="nextTo"/>
        <c:crossAx val="65804544"/>
        <c:crosses val="autoZero"/>
        <c:crossBetween val="between"/>
      </c:valAx>
      <c:spPr>
        <a:solidFill>
          <a:schemeClr val="accent1">
            <a:lumMod val="20000"/>
            <a:lumOff val="80000"/>
          </a:schemeClr>
        </a:solidFill>
      </c:spPr>
    </c:plotArea>
    <c:legend>
      <c:legendPos val="r"/>
      <c:layout>
        <c:manualLayout>
          <c:xMode val="edge"/>
          <c:yMode val="edge"/>
          <c:x val="0.69218197725284369"/>
          <c:y val="0.75424577136191351"/>
          <c:w val="0.27448468941382353"/>
          <c:h val="0.16743438320209994"/>
        </c:manualLayout>
      </c:layout>
      <c:txPr>
        <a:bodyPr/>
        <a:lstStyle/>
        <a:p>
          <a:pPr>
            <a:defRPr sz="800"/>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IN"/>
  <c:chart>
    <c:view3D>
      <c:perspective val="30"/>
    </c:view3D>
    <c:plotArea>
      <c:layout>
        <c:manualLayout>
          <c:layoutTarget val="inner"/>
          <c:xMode val="edge"/>
          <c:yMode val="edge"/>
          <c:x val="0.12547309711286089"/>
          <c:y val="2.281752824375214E-2"/>
          <c:w val="0.78292738407699036"/>
          <c:h val="0.74167208718475408"/>
        </c:manualLayout>
      </c:layout>
      <c:bar3DChart>
        <c:barDir val="col"/>
        <c:grouping val="standard"/>
        <c:ser>
          <c:idx val="0"/>
          <c:order val="0"/>
          <c:tx>
            <c:strRef>
              <c:f>Sheet1!$B$44</c:f>
              <c:strCache>
                <c:ptCount val="1"/>
                <c:pt idx="0">
                  <c:v>Pre</c:v>
                </c:pt>
              </c:strCache>
            </c:strRef>
          </c:tx>
          <c:cat>
            <c:strRef>
              <c:f>Sheet1!$A$45:$A$50</c:f>
              <c:strCache>
                <c:ptCount val="6"/>
                <c:pt idx="0">
                  <c:v>Dictionary</c:v>
                </c:pt>
                <c:pt idx="1">
                  <c:v>Periodical</c:v>
                </c:pt>
                <c:pt idx="2">
                  <c:v>Directory</c:v>
                </c:pt>
                <c:pt idx="3">
                  <c:v>Encyclopaedia</c:v>
                </c:pt>
                <c:pt idx="4">
                  <c:v>Catalogue</c:v>
                </c:pt>
                <c:pt idx="5">
                  <c:v>Abstract</c:v>
                </c:pt>
              </c:strCache>
            </c:strRef>
          </c:cat>
          <c:val>
            <c:numRef>
              <c:f>Sheet1!$B$45:$B$50</c:f>
              <c:numCache>
                <c:formatCode>General</c:formatCode>
                <c:ptCount val="6"/>
                <c:pt idx="0">
                  <c:v>85.21</c:v>
                </c:pt>
                <c:pt idx="1">
                  <c:v>31.95</c:v>
                </c:pt>
                <c:pt idx="2">
                  <c:v>89.64</c:v>
                </c:pt>
                <c:pt idx="3">
                  <c:v>26.33</c:v>
                </c:pt>
                <c:pt idx="4">
                  <c:v>36.979999999999997</c:v>
                </c:pt>
                <c:pt idx="5">
                  <c:v>40.24</c:v>
                </c:pt>
              </c:numCache>
            </c:numRef>
          </c:val>
        </c:ser>
        <c:ser>
          <c:idx val="1"/>
          <c:order val="1"/>
          <c:tx>
            <c:strRef>
              <c:f>Sheet1!$C$44</c:f>
              <c:strCache>
                <c:ptCount val="1"/>
                <c:pt idx="0">
                  <c:v>Post</c:v>
                </c:pt>
              </c:strCache>
            </c:strRef>
          </c:tx>
          <c:cat>
            <c:strRef>
              <c:f>Sheet1!$A$45:$A$50</c:f>
              <c:strCache>
                <c:ptCount val="6"/>
                <c:pt idx="0">
                  <c:v>Dictionary</c:v>
                </c:pt>
                <c:pt idx="1">
                  <c:v>Periodical</c:v>
                </c:pt>
                <c:pt idx="2">
                  <c:v>Directory</c:v>
                </c:pt>
                <c:pt idx="3">
                  <c:v>Encyclopaedia</c:v>
                </c:pt>
                <c:pt idx="4">
                  <c:v>Catalogue</c:v>
                </c:pt>
                <c:pt idx="5">
                  <c:v>Abstract</c:v>
                </c:pt>
              </c:strCache>
            </c:strRef>
          </c:cat>
          <c:val>
            <c:numRef>
              <c:f>Sheet1!$C$45:$C$50</c:f>
              <c:numCache>
                <c:formatCode>General</c:formatCode>
                <c:ptCount val="6"/>
                <c:pt idx="0">
                  <c:v>92.6</c:v>
                </c:pt>
                <c:pt idx="1">
                  <c:v>63.61</c:v>
                </c:pt>
                <c:pt idx="2">
                  <c:v>96.75</c:v>
                </c:pt>
                <c:pt idx="3">
                  <c:v>64.2</c:v>
                </c:pt>
                <c:pt idx="4">
                  <c:v>63.02</c:v>
                </c:pt>
                <c:pt idx="5">
                  <c:v>61.83</c:v>
                </c:pt>
              </c:numCache>
            </c:numRef>
          </c:val>
        </c:ser>
        <c:shape val="box"/>
        <c:axId val="70186112"/>
        <c:axId val="70227840"/>
        <c:axId val="65798592"/>
      </c:bar3DChart>
      <c:catAx>
        <c:axId val="70186112"/>
        <c:scaling>
          <c:orientation val="minMax"/>
        </c:scaling>
        <c:axPos val="b"/>
        <c:tickLblPos val="nextTo"/>
        <c:crossAx val="70227840"/>
        <c:crosses val="autoZero"/>
        <c:auto val="1"/>
        <c:lblAlgn val="ctr"/>
        <c:lblOffset val="100"/>
      </c:catAx>
      <c:valAx>
        <c:axId val="70227840"/>
        <c:scaling>
          <c:orientation val="minMax"/>
        </c:scaling>
        <c:axPos val="l"/>
        <c:majorGridlines/>
        <c:numFmt formatCode="General" sourceLinked="1"/>
        <c:tickLblPos val="nextTo"/>
        <c:crossAx val="70186112"/>
        <c:crosses val="autoZero"/>
        <c:crossBetween val="between"/>
      </c:valAx>
      <c:serAx>
        <c:axId val="65798592"/>
        <c:scaling>
          <c:orientation val="minMax"/>
        </c:scaling>
        <c:axPos val="b"/>
        <c:tickLblPos val="nextTo"/>
        <c:crossAx val="70227840"/>
        <c:crosses val="autoZero"/>
      </c:serAx>
      <c:spPr>
        <a:solidFill>
          <a:schemeClr val="accent2">
            <a:lumMod val="20000"/>
            <a:lumOff val="80000"/>
          </a:schemeClr>
        </a:solidFill>
      </c:spPr>
    </c:plotArea>
    <c:legend>
      <c:legendPos val="r"/>
      <c:layout>
        <c:manualLayout>
          <c:xMode val="edge"/>
          <c:yMode val="edge"/>
          <c:x val="0.75087642169728785"/>
          <c:y val="0.76813466025080235"/>
          <c:w val="0.24356802274715678"/>
          <c:h val="0.22761956838728492"/>
        </c:manualLayout>
      </c:layout>
      <c:txPr>
        <a:bodyPr/>
        <a:lstStyle/>
        <a:p>
          <a:pPr>
            <a:defRPr sz="1600"/>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IN"/>
  <c:chart>
    <c:view3D>
      <c:rAngAx val="1"/>
    </c:view3D>
    <c:plotArea>
      <c:layout/>
      <c:bar3DChart>
        <c:barDir val="col"/>
        <c:grouping val="clustered"/>
        <c:ser>
          <c:idx val="1"/>
          <c:order val="0"/>
          <c:dLbls>
            <c:showVal val="1"/>
          </c:dLbls>
          <c:val>
            <c:numRef>
              <c:f>Sheet1!$I$56:$I$62</c:f>
              <c:numCache>
                <c:formatCode>General</c:formatCode>
                <c:ptCount val="7"/>
                <c:pt idx="0">
                  <c:v>26.33</c:v>
                </c:pt>
                <c:pt idx="2">
                  <c:v>17.16</c:v>
                </c:pt>
                <c:pt idx="4">
                  <c:v>16.86</c:v>
                </c:pt>
                <c:pt idx="6">
                  <c:v>24.56</c:v>
                </c:pt>
              </c:numCache>
            </c:numRef>
          </c:val>
        </c:ser>
        <c:ser>
          <c:idx val="2"/>
          <c:order val="1"/>
          <c:dLbls>
            <c:showVal val="1"/>
          </c:dLbls>
          <c:val>
            <c:numRef>
              <c:f>Sheet1!$J$56:$J$62</c:f>
              <c:numCache>
                <c:formatCode>General</c:formatCode>
                <c:ptCount val="7"/>
                <c:pt idx="0">
                  <c:v>64.2</c:v>
                </c:pt>
                <c:pt idx="1">
                  <c:v>40.24</c:v>
                </c:pt>
                <c:pt idx="4">
                  <c:v>56.8</c:v>
                </c:pt>
                <c:pt idx="6">
                  <c:v>70.12</c:v>
                </c:pt>
              </c:numCache>
            </c:numRef>
          </c:val>
        </c:ser>
        <c:shape val="cylinder"/>
        <c:axId val="38547840"/>
        <c:axId val="38554624"/>
        <c:axId val="0"/>
      </c:bar3DChart>
      <c:catAx>
        <c:axId val="38547840"/>
        <c:scaling>
          <c:orientation val="minMax"/>
        </c:scaling>
        <c:delete val="1"/>
        <c:axPos val="b"/>
        <c:tickLblPos val="nextTo"/>
        <c:crossAx val="38554624"/>
        <c:crosses val="autoZero"/>
        <c:auto val="1"/>
        <c:lblAlgn val="ctr"/>
        <c:lblOffset val="100"/>
      </c:catAx>
      <c:valAx>
        <c:axId val="38554624"/>
        <c:scaling>
          <c:orientation val="minMax"/>
        </c:scaling>
        <c:axPos val="l"/>
        <c:majorGridlines/>
        <c:numFmt formatCode="General" sourceLinked="1"/>
        <c:tickLblPos val="nextTo"/>
        <c:crossAx val="38547840"/>
        <c:crosses val="autoZero"/>
        <c:crossBetween val="between"/>
      </c:valAx>
    </c:plotArea>
    <c:legend>
      <c:legendPos val="r"/>
      <c:layout/>
    </c:legend>
    <c:plotVisOnly val="1"/>
  </c:chart>
  <c:spPr>
    <a:solidFill>
      <a:schemeClr val="accent2">
        <a:lumMod val="20000"/>
        <a:lumOff val="80000"/>
      </a:schemeClr>
    </a:solidFill>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IN"/>
  <c:chart>
    <c:view3D>
      <c:rAngAx val="1"/>
    </c:view3D>
    <c:plotArea>
      <c:layout/>
      <c:bar3DChart>
        <c:barDir val="col"/>
        <c:grouping val="clustered"/>
        <c:ser>
          <c:idx val="0"/>
          <c:order val="0"/>
          <c:tx>
            <c:strRef>
              <c:f>Sheet1!$C$73</c:f>
              <c:strCache>
                <c:ptCount val="1"/>
                <c:pt idx="0">
                  <c:v>Pre test </c:v>
                </c:pt>
              </c:strCache>
            </c:strRef>
          </c:tx>
          <c:dLbls>
            <c:showVal val="1"/>
          </c:dLbls>
          <c:cat>
            <c:strRef>
              <c:f>Sheet1!$B$74:$B$82</c:f>
              <c:strCache>
                <c:ptCount val="9"/>
                <c:pt idx="0">
                  <c:v>When performing research, one important part of forming a Search Strategy is </c:v>
                </c:pt>
                <c:pt idx="1">
                  <c:v>To find a book on a topic in a library, you use </c:v>
                </c:pt>
                <c:pt idx="2">
                  <c:v>OPAC use </c:v>
                </c:pt>
                <c:pt idx="4">
                  <c:v>To write a college level research paper for your subject class, you consult </c:v>
                </c:pt>
                <c:pt idx="5">
                  <c:v>In an online database, which search below would retrieve the greatest number of records?</c:v>
                </c:pt>
                <c:pt idx="6">
                  <c:v>The most efficient way to find reliable articles for your research paper </c:v>
                </c:pt>
                <c:pt idx="7">
                  <c:v>Information Centre, which provides you Literature search?</c:v>
                </c:pt>
                <c:pt idx="8">
                  <c:v>“SHODGANGA”  is related to the database of</c:v>
                </c:pt>
              </c:strCache>
            </c:strRef>
          </c:cat>
          <c:val>
            <c:numRef>
              <c:f>Sheet1!$C$74:$C$82</c:f>
              <c:numCache>
                <c:formatCode>General</c:formatCode>
                <c:ptCount val="9"/>
                <c:pt idx="0">
                  <c:v>16.27</c:v>
                </c:pt>
                <c:pt idx="1">
                  <c:v>41.42</c:v>
                </c:pt>
                <c:pt idx="2">
                  <c:v>34.32</c:v>
                </c:pt>
                <c:pt idx="4">
                  <c:v>36.979999999999997</c:v>
                </c:pt>
                <c:pt idx="5">
                  <c:v>31.95</c:v>
                </c:pt>
                <c:pt idx="6">
                  <c:v>19.82</c:v>
                </c:pt>
                <c:pt idx="7">
                  <c:v>28.11</c:v>
                </c:pt>
                <c:pt idx="8">
                  <c:v>15.68</c:v>
                </c:pt>
              </c:numCache>
            </c:numRef>
          </c:val>
        </c:ser>
        <c:ser>
          <c:idx val="1"/>
          <c:order val="1"/>
          <c:tx>
            <c:strRef>
              <c:f>Sheet1!$D$73</c:f>
              <c:strCache>
                <c:ptCount val="1"/>
                <c:pt idx="0">
                  <c:v>Post test</c:v>
                </c:pt>
              </c:strCache>
            </c:strRef>
          </c:tx>
          <c:dLbls>
            <c:showVal val="1"/>
          </c:dLbls>
          <c:cat>
            <c:strRef>
              <c:f>Sheet1!$B$74:$B$82</c:f>
              <c:strCache>
                <c:ptCount val="9"/>
                <c:pt idx="0">
                  <c:v>When performing research, one important part of forming a Search Strategy is </c:v>
                </c:pt>
                <c:pt idx="1">
                  <c:v>To find a book on a topic in a library, you use </c:v>
                </c:pt>
                <c:pt idx="2">
                  <c:v>OPAC use </c:v>
                </c:pt>
                <c:pt idx="4">
                  <c:v>To write a college level research paper for your subject class, you consult </c:v>
                </c:pt>
                <c:pt idx="5">
                  <c:v>In an online database, which search below would retrieve the greatest number of records?</c:v>
                </c:pt>
                <c:pt idx="6">
                  <c:v>The most efficient way to find reliable articles for your research paper </c:v>
                </c:pt>
                <c:pt idx="7">
                  <c:v>Information Centre, which provides you Literature search?</c:v>
                </c:pt>
                <c:pt idx="8">
                  <c:v>“SHODGANGA”  is related to the database of</c:v>
                </c:pt>
              </c:strCache>
            </c:strRef>
          </c:cat>
          <c:val>
            <c:numRef>
              <c:f>Sheet1!$D$74:$D$82</c:f>
              <c:numCache>
                <c:formatCode>General</c:formatCode>
                <c:ptCount val="9"/>
                <c:pt idx="0">
                  <c:v>62.43</c:v>
                </c:pt>
                <c:pt idx="1">
                  <c:v>84.91</c:v>
                </c:pt>
                <c:pt idx="2">
                  <c:v>67.75</c:v>
                </c:pt>
                <c:pt idx="4">
                  <c:v>83.43</c:v>
                </c:pt>
                <c:pt idx="5">
                  <c:v>85.5</c:v>
                </c:pt>
                <c:pt idx="6">
                  <c:v>33.43</c:v>
                </c:pt>
                <c:pt idx="7">
                  <c:v>66.86</c:v>
                </c:pt>
                <c:pt idx="8">
                  <c:v>91.42</c:v>
                </c:pt>
              </c:numCache>
            </c:numRef>
          </c:val>
        </c:ser>
        <c:shape val="cone"/>
        <c:axId val="39629952"/>
        <c:axId val="40007552"/>
        <c:axId val="0"/>
      </c:bar3DChart>
      <c:catAx>
        <c:axId val="39629952"/>
        <c:scaling>
          <c:orientation val="minMax"/>
        </c:scaling>
        <c:delete val="1"/>
        <c:axPos val="b"/>
        <c:tickLblPos val="nextTo"/>
        <c:crossAx val="40007552"/>
        <c:crosses val="autoZero"/>
        <c:auto val="1"/>
        <c:lblAlgn val="ctr"/>
        <c:lblOffset val="100"/>
      </c:catAx>
      <c:valAx>
        <c:axId val="40007552"/>
        <c:scaling>
          <c:orientation val="minMax"/>
        </c:scaling>
        <c:axPos val="l"/>
        <c:majorGridlines/>
        <c:numFmt formatCode="General" sourceLinked="1"/>
        <c:tickLblPos val="nextTo"/>
        <c:crossAx val="39629952"/>
        <c:crosses val="autoZero"/>
        <c:crossBetween val="between"/>
      </c:valAx>
    </c:plotArea>
    <c:legend>
      <c:legendPos val="r"/>
      <c:layout/>
    </c:legend>
    <c:plotVisOnly val="1"/>
  </c:chart>
  <c:spPr>
    <a:solidFill>
      <a:schemeClr val="accent5">
        <a:lumMod val="20000"/>
        <a:lumOff val="80000"/>
      </a:schemeClr>
    </a:solidFill>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IN"/>
  <c:chart>
    <c:view3D>
      <c:rAngAx val="1"/>
    </c:view3D>
    <c:plotArea>
      <c:layout/>
      <c:bar3DChart>
        <c:barDir val="col"/>
        <c:grouping val="stacked"/>
        <c:ser>
          <c:idx val="0"/>
          <c:order val="0"/>
          <c:tx>
            <c:strRef>
              <c:f>Sheet1!$B$87</c:f>
              <c:strCache>
                <c:ptCount val="1"/>
                <c:pt idx="0">
                  <c:v>Pre</c:v>
                </c:pt>
              </c:strCache>
            </c:strRef>
          </c:tx>
          <c:dLbls>
            <c:dLbl>
              <c:idx val="0"/>
              <c:layout>
                <c:manualLayout>
                  <c:x val="1.944444444444442E-2"/>
                  <c:y val="0"/>
                </c:manualLayout>
              </c:layout>
              <c:showVal val="1"/>
            </c:dLbl>
            <c:dLbl>
              <c:idx val="1"/>
              <c:layout>
                <c:manualLayout>
                  <c:x val="5.5555555555555558E-3"/>
                  <c:y val="4.6296296296296311E-3"/>
                </c:manualLayout>
              </c:layout>
              <c:showVal val="1"/>
            </c:dLbl>
            <c:dLbl>
              <c:idx val="2"/>
              <c:layout>
                <c:manualLayout>
                  <c:x val="1.9444444444444445E-2"/>
                  <c:y val="0"/>
                </c:manualLayout>
              </c:layout>
              <c:showVal val="1"/>
            </c:dLbl>
            <c:showVal val="1"/>
          </c:dLbls>
          <c:cat>
            <c:strRef>
              <c:f>Sheet1!$A$88:$A$90</c:f>
              <c:strCache>
                <c:ptCount val="3"/>
                <c:pt idx="0">
                  <c:v>Title of the article </c:v>
                </c:pt>
                <c:pt idx="1">
                  <c:v>Title of the periodical </c:v>
                </c:pt>
                <c:pt idx="2">
                  <c:v>64 (20) represents</c:v>
                </c:pt>
              </c:strCache>
            </c:strRef>
          </c:cat>
          <c:val>
            <c:numRef>
              <c:f>Sheet1!$B$88:$B$90</c:f>
              <c:numCache>
                <c:formatCode>General</c:formatCode>
                <c:ptCount val="3"/>
                <c:pt idx="0">
                  <c:v>47.34</c:v>
                </c:pt>
                <c:pt idx="1">
                  <c:v>42.01</c:v>
                </c:pt>
                <c:pt idx="2">
                  <c:v>30.47</c:v>
                </c:pt>
              </c:numCache>
            </c:numRef>
          </c:val>
        </c:ser>
        <c:ser>
          <c:idx val="1"/>
          <c:order val="1"/>
          <c:tx>
            <c:strRef>
              <c:f>Sheet1!$C$87</c:f>
              <c:strCache>
                <c:ptCount val="1"/>
                <c:pt idx="0">
                  <c:v>Post</c:v>
                </c:pt>
              </c:strCache>
            </c:strRef>
          </c:tx>
          <c:dLbls>
            <c:dLbl>
              <c:idx val="0"/>
              <c:layout>
                <c:manualLayout>
                  <c:x val="1.6666666666666649E-2"/>
                  <c:y val="0"/>
                </c:manualLayout>
              </c:layout>
              <c:showVal val="1"/>
            </c:dLbl>
            <c:dLbl>
              <c:idx val="1"/>
              <c:layout>
                <c:manualLayout>
                  <c:x val="1.9444444444444445E-2"/>
                  <c:y val="0"/>
                </c:manualLayout>
              </c:layout>
              <c:showVal val="1"/>
            </c:dLbl>
            <c:dLbl>
              <c:idx val="2"/>
              <c:layout>
                <c:manualLayout>
                  <c:x val="8.3333333333333367E-3"/>
                  <c:y val="0"/>
                </c:manualLayout>
              </c:layout>
              <c:showVal val="1"/>
            </c:dLbl>
            <c:showVal val="1"/>
          </c:dLbls>
          <c:cat>
            <c:strRef>
              <c:f>Sheet1!$A$88:$A$90</c:f>
              <c:strCache>
                <c:ptCount val="3"/>
                <c:pt idx="0">
                  <c:v>Title of the article </c:v>
                </c:pt>
                <c:pt idx="1">
                  <c:v>Title of the periodical </c:v>
                </c:pt>
                <c:pt idx="2">
                  <c:v>64 (20) represents</c:v>
                </c:pt>
              </c:strCache>
            </c:strRef>
          </c:cat>
          <c:val>
            <c:numRef>
              <c:f>Sheet1!$C$88:$C$90</c:f>
              <c:numCache>
                <c:formatCode>General</c:formatCode>
                <c:ptCount val="3"/>
                <c:pt idx="0">
                  <c:v>77.81</c:v>
                </c:pt>
                <c:pt idx="1">
                  <c:v>61.24</c:v>
                </c:pt>
                <c:pt idx="2">
                  <c:v>84.91</c:v>
                </c:pt>
              </c:numCache>
            </c:numRef>
          </c:val>
        </c:ser>
        <c:shape val="cylinder"/>
        <c:axId val="64487424"/>
        <c:axId val="64988672"/>
        <c:axId val="0"/>
      </c:bar3DChart>
      <c:catAx>
        <c:axId val="64487424"/>
        <c:scaling>
          <c:orientation val="minMax"/>
        </c:scaling>
        <c:axPos val="b"/>
        <c:tickLblPos val="nextTo"/>
        <c:txPr>
          <a:bodyPr/>
          <a:lstStyle/>
          <a:p>
            <a:pPr>
              <a:defRPr sz="800"/>
            </a:pPr>
            <a:endParaRPr lang="en-US"/>
          </a:p>
        </c:txPr>
        <c:crossAx val="64988672"/>
        <c:crosses val="autoZero"/>
        <c:auto val="1"/>
        <c:lblAlgn val="ctr"/>
        <c:lblOffset val="100"/>
      </c:catAx>
      <c:valAx>
        <c:axId val="64988672"/>
        <c:scaling>
          <c:orientation val="minMax"/>
        </c:scaling>
        <c:axPos val="l"/>
        <c:majorGridlines/>
        <c:numFmt formatCode="General" sourceLinked="1"/>
        <c:tickLblPos val="nextTo"/>
        <c:crossAx val="64487424"/>
        <c:crosses val="autoZero"/>
        <c:crossBetween val="between"/>
      </c:valAx>
    </c:plotArea>
    <c:legend>
      <c:legendPos val="r"/>
      <c:layout/>
    </c:legend>
    <c:plotVisOnly val="1"/>
  </c:chart>
  <c:spPr>
    <a:solidFill>
      <a:schemeClr val="accent3">
        <a:lumMod val="20000"/>
        <a:lumOff val="80000"/>
      </a:schemeClr>
    </a:solidFill>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IN"/>
  <c:style val="6"/>
  <c:chart>
    <c:view3D>
      <c:rAngAx val="1"/>
    </c:view3D>
    <c:plotArea>
      <c:layout/>
      <c:bar3DChart>
        <c:barDir val="col"/>
        <c:grouping val="clustered"/>
        <c:ser>
          <c:idx val="0"/>
          <c:order val="0"/>
          <c:tx>
            <c:strRef>
              <c:f>Sheet1!$A$99</c:f>
              <c:strCache>
                <c:ptCount val="1"/>
                <c:pt idx="0">
                  <c:v>Pre test</c:v>
                </c:pt>
              </c:strCache>
            </c:strRef>
          </c:tx>
          <c:dLbls>
            <c:txPr>
              <a:bodyPr/>
              <a:lstStyle/>
              <a:p>
                <a:pPr>
                  <a:defRPr b="1">
                    <a:solidFill>
                      <a:srgbClr val="FF0000"/>
                    </a:solidFill>
                  </a:defRPr>
                </a:pPr>
                <a:endParaRPr lang="en-US"/>
              </a:p>
            </c:txPr>
            <c:showVal val="1"/>
          </c:dLbls>
          <c:cat>
            <c:strRef>
              <c:f>Sheet1!$B$98:$C$98</c:f>
              <c:strCache>
                <c:ptCount val="2"/>
                <c:pt idx="0">
                  <c:v>Needs to be cited in a bibliography or list of references </c:v>
                </c:pt>
                <c:pt idx="1">
                  <c:v> The part of a paper, article, or book that lists the sources consulted is called…</c:v>
                </c:pt>
              </c:strCache>
            </c:strRef>
          </c:cat>
          <c:val>
            <c:numRef>
              <c:f>Sheet1!$B$99:$C$99</c:f>
              <c:numCache>
                <c:formatCode>General</c:formatCode>
                <c:ptCount val="2"/>
                <c:pt idx="0">
                  <c:v>28.4</c:v>
                </c:pt>
                <c:pt idx="1">
                  <c:v>42.31</c:v>
                </c:pt>
              </c:numCache>
            </c:numRef>
          </c:val>
        </c:ser>
        <c:ser>
          <c:idx val="1"/>
          <c:order val="1"/>
          <c:tx>
            <c:strRef>
              <c:f>Sheet1!$A$100</c:f>
              <c:strCache>
                <c:ptCount val="1"/>
                <c:pt idx="0">
                  <c:v>Post test</c:v>
                </c:pt>
              </c:strCache>
            </c:strRef>
          </c:tx>
          <c:dLbls>
            <c:txPr>
              <a:bodyPr/>
              <a:lstStyle/>
              <a:p>
                <a:pPr>
                  <a:defRPr b="1"/>
                </a:pPr>
                <a:endParaRPr lang="en-US"/>
              </a:p>
            </c:txPr>
            <c:showVal val="1"/>
          </c:dLbls>
          <c:cat>
            <c:strRef>
              <c:f>Sheet1!$B$98:$C$98</c:f>
              <c:strCache>
                <c:ptCount val="2"/>
                <c:pt idx="0">
                  <c:v>Needs to be cited in a bibliography or list of references </c:v>
                </c:pt>
                <c:pt idx="1">
                  <c:v> The part of a paper, article, or book that lists the sources consulted is called…</c:v>
                </c:pt>
              </c:strCache>
            </c:strRef>
          </c:cat>
          <c:val>
            <c:numRef>
              <c:f>Sheet1!$B$100:$C$100</c:f>
              <c:numCache>
                <c:formatCode>General</c:formatCode>
                <c:ptCount val="2"/>
                <c:pt idx="0">
                  <c:v>28.7</c:v>
                </c:pt>
                <c:pt idx="1">
                  <c:v>47.04</c:v>
                </c:pt>
              </c:numCache>
            </c:numRef>
          </c:val>
        </c:ser>
        <c:shape val="box"/>
        <c:axId val="71673344"/>
        <c:axId val="71674880"/>
        <c:axId val="0"/>
      </c:bar3DChart>
      <c:catAx>
        <c:axId val="71673344"/>
        <c:scaling>
          <c:orientation val="minMax"/>
        </c:scaling>
        <c:axPos val="b"/>
        <c:tickLblPos val="nextTo"/>
        <c:crossAx val="71674880"/>
        <c:crosses val="autoZero"/>
        <c:auto val="1"/>
        <c:lblAlgn val="ctr"/>
        <c:lblOffset val="100"/>
      </c:catAx>
      <c:valAx>
        <c:axId val="71674880"/>
        <c:scaling>
          <c:orientation val="minMax"/>
        </c:scaling>
        <c:axPos val="l"/>
        <c:majorGridlines/>
        <c:numFmt formatCode="General" sourceLinked="1"/>
        <c:tickLblPos val="nextTo"/>
        <c:crossAx val="71673344"/>
        <c:crosses val="autoZero"/>
        <c:crossBetween val="between"/>
      </c:valAx>
    </c:plotArea>
    <c:legend>
      <c:legendPos val="r"/>
      <c:layout/>
    </c:legend>
    <c:plotVisOnly val="1"/>
  </c:chart>
  <c:spPr>
    <a:solidFill>
      <a:schemeClr val="accent3">
        <a:lumMod val="40000"/>
        <a:lumOff val="60000"/>
      </a:schemeClr>
    </a:solidFill>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IN"/>
  <c:style val="3"/>
  <c:chart>
    <c:view3D>
      <c:rAngAx val="1"/>
    </c:view3D>
    <c:plotArea>
      <c:layout>
        <c:manualLayout>
          <c:layoutTarget val="inner"/>
          <c:xMode val="edge"/>
          <c:yMode val="edge"/>
          <c:x val="0.11029975940507436"/>
          <c:y val="6.6894488188976378E-2"/>
          <c:w val="0.8121712598425197"/>
          <c:h val="0.86092580927384077"/>
        </c:manualLayout>
      </c:layout>
      <c:bar3DChart>
        <c:barDir val="col"/>
        <c:grouping val="standard"/>
        <c:ser>
          <c:idx val="0"/>
          <c:order val="0"/>
          <c:tx>
            <c:strRef>
              <c:f>Sheet1!$I$119</c:f>
              <c:strCache>
                <c:ptCount val="1"/>
                <c:pt idx="0">
                  <c:v>Pre test</c:v>
                </c:pt>
              </c:strCache>
            </c:strRef>
          </c:tx>
          <c:spPr>
            <a:solidFill>
              <a:schemeClr val="accent2"/>
            </a:solidFill>
          </c:spPr>
          <c:dLbls>
            <c:showVal val="1"/>
          </c:dLbls>
          <c:cat>
            <c:strRef>
              <c:f>Sheet1!$J$118:$K$118</c:f>
              <c:strCache>
                <c:ptCount val="2"/>
                <c:pt idx="0">
                  <c:v>Act of plagiarism</c:v>
                </c:pt>
                <c:pt idx="1">
                  <c:v>Protected by copyright</c:v>
                </c:pt>
              </c:strCache>
            </c:strRef>
          </c:cat>
          <c:val>
            <c:numRef>
              <c:f>Sheet1!$J$119:$K$119</c:f>
              <c:numCache>
                <c:formatCode>General</c:formatCode>
                <c:ptCount val="2"/>
                <c:pt idx="0">
                  <c:v>9.76</c:v>
                </c:pt>
                <c:pt idx="1">
                  <c:v>67.75</c:v>
                </c:pt>
              </c:numCache>
            </c:numRef>
          </c:val>
        </c:ser>
        <c:ser>
          <c:idx val="1"/>
          <c:order val="1"/>
          <c:tx>
            <c:strRef>
              <c:f>Sheet1!$I$120</c:f>
              <c:strCache>
                <c:ptCount val="1"/>
                <c:pt idx="0">
                  <c:v>Post test</c:v>
                </c:pt>
              </c:strCache>
            </c:strRef>
          </c:tx>
          <c:dLbls>
            <c:showVal val="1"/>
          </c:dLbls>
          <c:cat>
            <c:strRef>
              <c:f>Sheet1!$J$118:$K$118</c:f>
              <c:strCache>
                <c:ptCount val="2"/>
                <c:pt idx="0">
                  <c:v>Act of plagiarism</c:v>
                </c:pt>
                <c:pt idx="1">
                  <c:v>Protected by copyright</c:v>
                </c:pt>
              </c:strCache>
            </c:strRef>
          </c:cat>
          <c:val>
            <c:numRef>
              <c:f>Sheet1!$J$120:$K$120</c:f>
              <c:numCache>
                <c:formatCode>General</c:formatCode>
                <c:ptCount val="2"/>
                <c:pt idx="0">
                  <c:v>13.91</c:v>
                </c:pt>
                <c:pt idx="1">
                  <c:v>62.72</c:v>
                </c:pt>
              </c:numCache>
            </c:numRef>
          </c:val>
        </c:ser>
        <c:shape val="cylinder"/>
        <c:axId val="38550144"/>
        <c:axId val="38574720"/>
        <c:axId val="64296256"/>
      </c:bar3DChart>
      <c:catAx>
        <c:axId val="38550144"/>
        <c:scaling>
          <c:orientation val="minMax"/>
        </c:scaling>
        <c:axPos val="b"/>
        <c:tickLblPos val="nextTo"/>
        <c:crossAx val="38574720"/>
        <c:crosses val="autoZero"/>
        <c:auto val="1"/>
        <c:lblAlgn val="ctr"/>
        <c:lblOffset val="100"/>
      </c:catAx>
      <c:valAx>
        <c:axId val="38574720"/>
        <c:scaling>
          <c:orientation val="minMax"/>
        </c:scaling>
        <c:axPos val="l"/>
        <c:majorGridlines/>
        <c:numFmt formatCode="General" sourceLinked="1"/>
        <c:tickLblPos val="nextTo"/>
        <c:crossAx val="38550144"/>
        <c:crosses val="autoZero"/>
        <c:crossBetween val="between"/>
      </c:valAx>
      <c:serAx>
        <c:axId val="64296256"/>
        <c:scaling>
          <c:orientation val="minMax"/>
        </c:scaling>
        <c:axPos val="b"/>
        <c:tickLblPos val="nextTo"/>
        <c:crossAx val="38574720"/>
        <c:crosses val="autoZero"/>
      </c:serAx>
    </c:plotArea>
    <c:plotVisOnly val="1"/>
  </c:chart>
  <c:spPr>
    <a:solidFill>
      <a:schemeClr val="accent3">
        <a:lumMod val="20000"/>
        <a:lumOff val="80000"/>
      </a:schemeClr>
    </a:solidFill>
  </c:sp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7/31/2017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Information%20Literacy%20for%20P.G.%20Students/Free%20Links.doc" TargetMode="Externa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0"/>
            <a:ext cx="9144000" cy="6858000"/>
          </a:xfrm>
          <a:prstGeom prst="rect">
            <a:avLst/>
          </a:prstGeom>
          <a:gradFill rotWithShape="1">
            <a:gsLst>
              <a:gs pos="0">
                <a:srgbClr val="FF6600"/>
              </a:gs>
              <a:gs pos="50000">
                <a:srgbClr val="FFFFFF"/>
              </a:gs>
              <a:gs pos="100000">
                <a:srgbClr val="FF6600"/>
              </a:gs>
            </a:gsLst>
            <a:lin ang="5400000" scaled="1"/>
          </a:gradFill>
          <a:ln w="9525">
            <a:solidFill>
              <a:schemeClr val="tx1"/>
            </a:solidFill>
            <a:miter lim="800000"/>
            <a:headEnd/>
            <a:tailEnd/>
          </a:ln>
        </p:spPr>
        <p:txBody>
          <a:bodyPr wrap="none" anchor="ctr"/>
          <a:lstStyle/>
          <a:p>
            <a:pPr algn="ctr" eaLnBrk="1" hangingPunct="1"/>
            <a:r>
              <a:rPr lang="en-US" sz="2400"/>
              <a:t> </a:t>
            </a:r>
          </a:p>
        </p:txBody>
      </p:sp>
      <p:sp>
        <p:nvSpPr>
          <p:cNvPr id="10243" name="Rectangle 3"/>
          <p:cNvSpPr>
            <a:spLocks noChangeArrowheads="1"/>
          </p:cNvSpPr>
          <p:nvPr/>
        </p:nvSpPr>
        <p:spPr bwMode="auto">
          <a:xfrm>
            <a:off x="0" y="0"/>
            <a:ext cx="685800" cy="6858000"/>
          </a:xfrm>
          <a:prstGeom prst="rect">
            <a:avLst/>
          </a:prstGeom>
          <a:gradFill rotWithShape="0">
            <a:gsLst>
              <a:gs pos="0">
                <a:srgbClr val="FFFFFF"/>
              </a:gs>
              <a:gs pos="50000">
                <a:srgbClr val="008000"/>
              </a:gs>
              <a:gs pos="100000">
                <a:srgbClr val="FFFFFF"/>
              </a:gs>
            </a:gsLst>
            <a:lin ang="2700000" scaled="1"/>
          </a:gradFill>
          <a:ln w="9525">
            <a:solidFill>
              <a:srgbClr val="008000"/>
            </a:solidFill>
            <a:miter lim="800000"/>
            <a:headEnd/>
            <a:tailEnd/>
          </a:ln>
        </p:spPr>
        <p:txBody>
          <a:bodyPr wrap="none" anchor="ctr"/>
          <a:lstStyle/>
          <a:p>
            <a:pPr algn="ctr" eaLnBrk="1" hangingPunct="1"/>
            <a:r>
              <a:rPr lang="en-US" sz="2400"/>
              <a:t> </a:t>
            </a:r>
          </a:p>
        </p:txBody>
      </p:sp>
      <p:grpSp>
        <p:nvGrpSpPr>
          <p:cNvPr id="2" name="Group 20"/>
          <p:cNvGrpSpPr>
            <a:grpSpLocks/>
          </p:cNvGrpSpPr>
          <p:nvPr/>
        </p:nvGrpSpPr>
        <p:grpSpPr bwMode="auto">
          <a:xfrm>
            <a:off x="3962400" y="0"/>
            <a:ext cx="2209800" cy="1981200"/>
            <a:chOff x="2496" y="0"/>
            <a:chExt cx="1152" cy="1056"/>
          </a:xfrm>
        </p:grpSpPr>
        <p:sp>
          <p:nvSpPr>
            <p:cNvPr id="10252" name="AutoShape 6"/>
            <p:cNvSpPr>
              <a:spLocks noChangeArrowheads="1"/>
            </p:cNvSpPr>
            <p:nvPr/>
          </p:nvSpPr>
          <p:spPr bwMode="auto">
            <a:xfrm>
              <a:off x="2496" y="0"/>
              <a:ext cx="1152" cy="105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9 w 21600"/>
                <a:gd name="T25" fmla="*/ 3170 h 21600"/>
                <a:gd name="T26" fmla="*/ 18431 w 21600"/>
                <a:gd name="T27" fmla="*/ 18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tx2"/>
            </a:solidFill>
            <a:ln w="9525">
              <a:solidFill>
                <a:schemeClr val="tx1"/>
              </a:solidFill>
              <a:round/>
              <a:headEnd/>
              <a:tailEnd/>
            </a:ln>
          </p:spPr>
          <p:txBody>
            <a:bodyPr wrap="none" anchor="ctr"/>
            <a:lstStyle/>
            <a:p>
              <a:endParaRPr lang="en-US"/>
            </a:p>
          </p:txBody>
        </p:sp>
        <p:grpSp>
          <p:nvGrpSpPr>
            <p:cNvPr id="3" name="Group 19"/>
            <p:cNvGrpSpPr>
              <a:grpSpLocks/>
            </p:cNvGrpSpPr>
            <p:nvPr/>
          </p:nvGrpSpPr>
          <p:grpSpPr bwMode="auto">
            <a:xfrm>
              <a:off x="2640" y="156"/>
              <a:ext cx="874" cy="813"/>
              <a:chOff x="2655" y="156"/>
              <a:chExt cx="874" cy="813"/>
            </a:xfrm>
          </p:grpSpPr>
          <p:pic>
            <p:nvPicPr>
              <p:cNvPr id="10254" name="Picture 5" descr="Click to read this material">
                <a:hlinkClick r:id="rId2"/>
              </p:cNvPr>
              <p:cNvPicPr>
                <a:picLocks noChangeAspect="1" noChangeArrowheads="1"/>
              </p:cNvPicPr>
              <p:nvPr/>
            </p:nvPicPr>
            <p:blipFill>
              <a:blip r:embed="rId3" cstate="print"/>
              <a:srcRect/>
              <a:stretch>
                <a:fillRect/>
              </a:stretch>
            </p:blipFill>
            <p:spPr bwMode="auto">
              <a:xfrm>
                <a:off x="2759" y="240"/>
                <a:ext cx="638" cy="598"/>
              </a:xfrm>
              <a:prstGeom prst="rect">
                <a:avLst/>
              </a:prstGeom>
              <a:noFill/>
              <a:ln w="9525">
                <a:noFill/>
                <a:miter lim="800000"/>
                <a:headEnd/>
                <a:tailEnd/>
              </a:ln>
            </p:spPr>
          </p:pic>
          <p:sp>
            <p:nvSpPr>
              <p:cNvPr id="10255" name="WordArt 7"/>
              <p:cNvSpPr>
                <a:spLocks noChangeArrowheads="1" noChangeShapeType="1" noTextEdit="1"/>
              </p:cNvSpPr>
              <p:nvPr/>
            </p:nvSpPr>
            <p:spPr bwMode="auto">
              <a:xfrm>
                <a:off x="2655" y="156"/>
                <a:ext cx="874" cy="704"/>
              </a:xfrm>
              <a:prstGeom prst="rect">
                <a:avLst/>
              </a:prstGeom>
            </p:spPr>
            <p:txBody>
              <a:bodyPr spcFirstLastPara="1" wrap="none" fromWordArt="1">
                <a:prstTxWarp prst="textArchUp">
                  <a:avLst>
                    <a:gd name="adj" fmla="val 12490164"/>
                  </a:avLst>
                </a:prstTxWarp>
              </a:bodyPr>
              <a:lstStyle/>
              <a:p>
                <a:pPr algn="ctr"/>
                <a:r>
                  <a:rPr lang="en-US" sz="2800" kern="10">
                    <a:ln w="9525">
                      <a:solidFill>
                        <a:srgbClr val="CC99FF"/>
                      </a:solidFill>
                      <a:round/>
                      <a:headEnd/>
                      <a:tailEnd/>
                    </a:ln>
                    <a:solidFill>
                      <a:schemeClr val="bg1"/>
                    </a:solidFill>
                    <a:latin typeface="Arial Black"/>
                  </a:rPr>
                  <a:t>WELCOME</a:t>
                </a:r>
              </a:p>
            </p:txBody>
          </p:sp>
          <p:sp>
            <p:nvSpPr>
              <p:cNvPr id="10256" name="WordArt 8"/>
              <p:cNvSpPr>
                <a:spLocks noChangeArrowheads="1" noChangeShapeType="1" noTextEdit="1"/>
              </p:cNvSpPr>
              <p:nvPr/>
            </p:nvSpPr>
            <p:spPr bwMode="auto">
              <a:xfrm>
                <a:off x="2858" y="777"/>
                <a:ext cx="461" cy="192"/>
              </a:xfrm>
              <a:prstGeom prst="rect">
                <a:avLst/>
              </a:prstGeom>
            </p:spPr>
            <p:txBody>
              <a:bodyPr spcFirstLastPara="1" wrap="none" fromWordArt="1">
                <a:prstTxWarp prst="textArchDown">
                  <a:avLst>
                    <a:gd name="adj" fmla="val 21147544"/>
                  </a:avLst>
                </a:prstTxWarp>
              </a:bodyPr>
              <a:lstStyle/>
              <a:p>
                <a:pPr algn="ctr"/>
                <a:r>
                  <a:rPr lang="en-US" sz="2800" kern="10" dirty="0" smtClean="0">
                    <a:ln w="9525">
                      <a:solidFill>
                        <a:srgbClr val="000000"/>
                      </a:solidFill>
                      <a:round/>
                      <a:headEnd/>
                      <a:tailEnd/>
                    </a:ln>
                    <a:solidFill>
                      <a:schemeClr val="bg1"/>
                    </a:solidFill>
                    <a:latin typeface="Algerian"/>
                  </a:rPr>
                  <a:t>2017</a:t>
                </a:r>
                <a:endParaRPr lang="en-US" sz="2800" kern="10" dirty="0">
                  <a:ln w="9525">
                    <a:solidFill>
                      <a:srgbClr val="000000"/>
                    </a:solidFill>
                    <a:round/>
                    <a:headEnd/>
                    <a:tailEnd/>
                  </a:ln>
                  <a:solidFill>
                    <a:schemeClr val="bg1"/>
                  </a:solidFill>
                  <a:latin typeface="Algerian"/>
                </a:endParaRPr>
              </a:p>
            </p:txBody>
          </p:sp>
        </p:grpSp>
      </p:grpSp>
      <p:pic>
        <p:nvPicPr>
          <p:cNvPr id="10245" name="Picture 9" descr="star2"/>
          <p:cNvPicPr>
            <a:picLocks noChangeAspect="1" noChangeArrowheads="1" noCrop="1"/>
          </p:cNvPicPr>
          <p:nvPr/>
        </p:nvPicPr>
        <p:blipFill>
          <a:blip r:embed="rId4" cstate="print"/>
          <a:srcRect/>
          <a:stretch>
            <a:fillRect/>
          </a:stretch>
        </p:blipFill>
        <p:spPr bwMode="auto">
          <a:xfrm>
            <a:off x="0" y="5897563"/>
            <a:ext cx="533400" cy="515937"/>
          </a:xfrm>
          <a:prstGeom prst="rect">
            <a:avLst/>
          </a:prstGeom>
          <a:noFill/>
          <a:ln w="9525">
            <a:noFill/>
            <a:miter lim="800000"/>
            <a:headEnd/>
            <a:tailEnd/>
          </a:ln>
        </p:spPr>
      </p:pic>
      <p:pic>
        <p:nvPicPr>
          <p:cNvPr id="10246" name="Picture 10" descr="star2"/>
          <p:cNvPicPr>
            <a:picLocks noChangeAspect="1" noChangeArrowheads="1" noCrop="1"/>
          </p:cNvPicPr>
          <p:nvPr/>
        </p:nvPicPr>
        <p:blipFill>
          <a:blip r:embed="rId4" cstate="print"/>
          <a:srcRect/>
          <a:stretch>
            <a:fillRect/>
          </a:stretch>
        </p:blipFill>
        <p:spPr bwMode="auto">
          <a:xfrm>
            <a:off x="0" y="0"/>
            <a:ext cx="685800" cy="663575"/>
          </a:xfrm>
          <a:prstGeom prst="rect">
            <a:avLst/>
          </a:prstGeom>
          <a:noFill/>
          <a:ln w="9525">
            <a:noFill/>
            <a:miter lim="800000"/>
            <a:headEnd/>
            <a:tailEnd/>
          </a:ln>
        </p:spPr>
      </p:pic>
      <p:pic>
        <p:nvPicPr>
          <p:cNvPr id="10247" name="Picture 11" descr="star2"/>
          <p:cNvPicPr>
            <a:picLocks noChangeAspect="1" noChangeArrowheads="1" noCrop="1"/>
          </p:cNvPicPr>
          <p:nvPr/>
        </p:nvPicPr>
        <p:blipFill>
          <a:blip r:embed="rId4" cstate="print"/>
          <a:srcRect/>
          <a:stretch>
            <a:fillRect/>
          </a:stretch>
        </p:blipFill>
        <p:spPr bwMode="auto">
          <a:xfrm>
            <a:off x="0" y="914400"/>
            <a:ext cx="631825" cy="1066800"/>
          </a:xfrm>
          <a:prstGeom prst="rect">
            <a:avLst/>
          </a:prstGeom>
          <a:noFill/>
          <a:ln w="9525">
            <a:noFill/>
            <a:miter lim="800000"/>
            <a:headEnd/>
            <a:tailEnd/>
          </a:ln>
        </p:spPr>
      </p:pic>
      <p:pic>
        <p:nvPicPr>
          <p:cNvPr id="10248" name="Picture 12" descr="star2"/>
          <p:cNvPicPr>
            <a:picLocks noChangeAspect="1" noChangeArrowheads="1" noCrop="1"/>
          </p:cNvPicPr>
          <p:nvPr/>
        </p:nvPicPr>
        <p:blipFill>
          <a:blip r:embed="rId4" cstate="print"/>
          <a:srcRect/>
          <a:stretch>
            <a:fillRect/>
          </a:stretch>
        </p:blipFill>
        <p:spPr bwMode="auto">
          <a:xfrm>
            <a:off x="0" y="2743200"/>
            <a:ext cx="609600" cy="588963"/>
          </a:xfrm>
          <a:prstGeom prst="rect">
            <a:avLst/>
          </a:prstGeom>
          <a:noFill/>
          <a:ln w="9525">
            <a:noFill/>
            <a:miter lim="800000"/>
            <a:headEnd/>
            <a:tailEnd/>
          </a:ln>
        </p:spPr>
      </p:pic>
      <p:sp>
        <p:nvSpPr>
          <p:cNvPr id="10249" name="WordArt 13"/>
          <p:cNvSpPr>
            <a:spLocks noChangeArrowheads="1" noChangeShapeType="1" noTextEdit="1"/>
          </p:cNvSpPr>
          <p:nvPr/>
        </p:nvSpPr>
        <p:spPr bwMode="auto">
          <a:xfrm>
            <a:off x="914400" y="2286000"/>
            <a:ext cx="8229600" cy="1943100"/>
          </a:xfrm>
          <a:prstGeom prst="rect">
            <a:avLst/>
          </a:prstGeom>
        </p:spPr>
        <p:txBody>
          <a:bodyPr wrap="none" fromWordArt="1">
            <a:prstTxWarp prst="textPlain">
              <a:avLst>
                <a:gd name="adj" fmla="val 50000"/>
              </a:avLst>
            </a:prstTxWarp>
          </a:bodyPr>
          <a:lstStyle/>
          <a:p>
            <a:pPr algn="ctr"/>
            <a:r>
              <a:rPr lang="en-IN" sz="3200" b="1" dirty="0" smtClean="0"/>
              <a:t>Information Literacy Skills Assessment of Post Graduate Students in </a:t>
            </a:r>
            <a:endParaRPr lang="en-IN" sz="3200" dirty="0" smtClean="0"/>
          </a:p>
          <a:p>
            <a:pPr algn="ctr"/>
            <a:r>
              <a:rPr lang="en-IN" sz="3200" b="1" dirty="0" err="1" smtClean="0"/>
              <a:t>Sant</a:t>
            </a:r>
            <a:r>
              <a:rPr lang="en-IN" sz="3200" b="1" dirty="0" smtClean="0"/>
              <a:t> </a:t>
            </a:r>
            <a:r>
              <a:rPr lang="en-IN" sz="3200" b="1" dirty="0" err="1" smtClean="0"/>
              <a:t>Gadgebaba</a:t>
            </a:r>
            <a:r>
              <a:rPr lang="en-IN" sz="3200" b="1" dirty="0" smtClean="0"/>
              <a:t> Amravati University, Amravati, Maharashtra: </a:t>
            </a:r>
            <a:endParaRPr lang="en-IN" sz="3200" dirty="0" smtClean="0"/>
          </a:p>
          <a:p>
            <a:pPr algn="ctr"/>
            <a:r>
              <a:rPr lang="en-IN" sz="3200" b="1" dirty="0" smtClean="0"/>
              <a:t>A Best Practice</a:t>
            </a:r>
            <a:endParaRPr lang="en-IN" sz="3200" dirty="0" smtClean="0"/>
          </a:p>
          <a:p>
            <a:pPr algn="ctr"/>
            <a:r>
              <a:rPr lang="en-US" sz="3200" kern="10" dirty="0" smtClean="0">
                <a:ln w="9525">
                  <a:noFill/>
                  <a:round/>
                  <a:headEnd/>
                  <a:tailEnd/>
                </a:ln>
                <a:solidFill>
                  <a:srgbClr val="000099"/>
                </a:solidFill>
                <a:latin typeface="Arial Black"/>
              </a:rPr>
              <a:t> </a:t>
            </a:r>
            <a:endParaRPr lang="en-US" sz="3200" kern="10" dirty="0">
              <a:ln w="9525">
                <a:noFill/>
                <a:round/>
                <a:headEnd/>
                <a:tailEnd/>
              </a:ln>
              <a:solidFill>
                <a:srgbClr val="000099"/>
              </a:solidFill>
              <a:latin typeface="Arial Black"/>
            </a:endParaRPr>
          </a:p>
        </p:txBody>
      </p:sp>
      <p:pic>
        <p:nvPicPr>
          <p:cNvPr id="10250" name="Picture 14" descr="star2"/>
          <p:cNvPicPr>
            <a:picLocks noChangeAspect="1" noChangeArrowheads="1" noCrop="1"/>
          </p:cNvPicPr>
          <p:nvPr/>
        </p:nvPicPr>
        <p:blipFill>
          <a:blip r:embed="rId4" cstate="print"/>
          <a:srcRect/>
          <a:stretch>
            <a:fillRect/>
          </a:stretch>
        </p:blipFill>
        <p:spPr bwMode="auto">
          <a:xfrm>
            <a:off x="0" y="4114800"/>
            <a:ext cx="685800" cy="663575"/>
          </a:xfrm>
          <a:prstGeom prst="rect">
            <a:avLst/>
          </a:prstGeom>
          <a:noFill/>
          <a:ln w="9525">
            <a:noFill/>
            <a:miter lim="800000"/>
            <a:headEnd/>
            <a:tailEnd/>
          </a:ln>
        </p:spPr>
      </p:pic>
      <p:sp>
        <p:nvSpPr>
          <p:cNvPr id="10251" name="Text Box 15"/>
          <p:cNvSpPr txBox="1">
            <a:spLocks noChangeArrowheads="1"/>
          </p:cNvSpPr>
          <p:nvPr/>
        </p:nvSpPr>
        <p:spPr bwMode="auto">
          <a:xfrm>
            <a:off x="2362200" y="4267200"/>
            <a:ext cx="6781800" cy="3046988"/>
          </a:xfrm>
          <a:prstGeom prst="rect">
            <a:avLst/>
          </a:prstGeom>
          <a:noFill/>
          <a:ln w="9525">
            <a:noFill/>
            <a:miter lim="800000"/>
            <a:headEnd/>
            <a:tailEnd/>
          </a:ln>
        </p:spPr>
        <p:txBody>
          <a:bodyPr wrap="square">
            <a:spAutoFit/>
          </a:bodyPr>
          <a:lstStyle/>
          <a:p>
            <a:pPr algn="ctr" eaLnBrk="1" hangingPunct="1"/>
            <a:r>
              <a:rPr lang="en-US" sz="2800" b="1" dirty="0">
                <a:solidFill>
                  <a:srgbClr val="000000"/>
                </a:solidFill>
              </a:rPr>
              <a:t>Dr. </a:t>
            </a:r>
            <a:r>
              <a:rPr lang="en-US" sz="2800" b="1" dirty="0" err="1">
                <a:solidFill>
                  <a:srgbClr val="000000"/>
                </a:solidFill>
              </a:rPr>
              <a:t>Vaishali</a:t>
            </a:r>
            <a:r>
              <a:rPr lang="en-US" sz="2800" b="1" dirty="0">
                <a:solidFill>
                  <a:srgbClr val="000000"/>
                </a:solidFill>
              </a:rPr>
              <a:t> </a:t>
            </a:r>
            <a:r>
              <a:rPr lang="en-US" sz="2800" b="1" dirty="0" err="1" smtClean="0">
                <a:solidFill>
                  <a:srgbClr val="000000"/>
                </a:solidFill>
              </a:rPr>
              <a:t>P.Gudadhe</a:t>
            </a:r>
            <a:r>
              <a:rPr lang="en-US" sz="2800" b="1" dirty="0" smtClean="0">
                <a:solidFill>
                  <a:srgbClr val="000000"/>
                </a:solidFill>
              </a:rPr>
              <a:t> (</a:t>
            </a:r>
            <a:r>
              <a:rPr lang="en-US" sz="2800" b="1" dirty="0" err="1" smtClean="0">
                <a:solidFill>
                  <a:srgbClr val="000000"/>
                </a:solidFill>
              </a:rPr>
              <a:t>Choukhande</a:t>
            </a:r>
            <a:r>
              <a:rPr lang="en-US" sz="2800" b="1" dirty="0" smtClean="0">
                <a:solidFill>
                  <a:srgbClr val="000000"/>
                </a:solidFill>
              </a:rPr>
              <a:t>)</a:t>
            </a:r>
            <a:endParaRPr lang="en-US" sz="2800" b="1" dirty="0">
              <a:solidFill>
                <a:srgbClr val="000000"/>
              </a:solidFill>
            </a:endParaRPr>
          </a:p>
          <a:p>
            <a:pPr algn="ctr" eaLnBrk="1" hangingPunct="1"/>
            <a:r>
              <a:rPr lang="en-US" sz="2800" b="1" dirty="0" smtClean="0">
                <a:solidFill>
                  <a:srgbClr val="000000"/>
                </a:solidFill>
              </a:rPr>
              <a:t>Professor </a:t>
            </a:r>
            <a:r>
              <a:rPr lang="en-US" sz="2800" b="1" dirty="0">
                <a:solidFill>
                  <a:srgbClr val="000000"/>
                </a:solidFill>
              </a:rPr>
              <a:t>&amp; Head,</a:t>
            </a:r>
          </a:p>
          <a:p>
            <a:pPr algn="ctr" eaLnBrk="1" hangingPunct="1"/>
            <a:r>
              <a:rPr lang="en-US" sz="2800" b="1" dirty="0" err="1">
                <a:solidFill>
                  <a:srgbClr val="000000"/>
                </a:solidFill>
              </a:rPr>
              <a:t>P.G.Teaching</a:t>
            </a:r>
            <a:r>
              <a:rPr lang="en-US" sz="2800" b="1" dirty="0">
                <a:solidFill>
                  <a:srgbClr val="000000"/>
                </a:solidFill>
              </a:rPr>
              <a:t> Department</a:t>
            </a:r>
            <a:r>
              <a:rPr lang="en-US" sz="2800" b="1" dirty="0" smtClean="0">
                <a:solidFill>
                  <a:srgbClr val="000000"/>
                </a:solidFill>
              </a:rPr>
              <a:t>, </a:t>
            </a:r>
          </a:p>
          <a:p>
            <a:pPr algn="ctr" eaLnBrk="1" hangingPunct="1"/>
            <a:r>
              <a:rPr lang="en-US" sz="2800" b="1" dirty="0" smtClean="0">
                <a:solidFill>
                  <a:srgbClr val="000000"/>
                </a:solidFill>
              </a:rPr>
              <a:t>Library &amp; Information Science</a:t>
            </a:r>
            <a:endParaRPr lang="en-US" sz="2800" b="1" dirty="0">
              <a:solidFill>
                <a:srgbClr val="000000"/>
              </a:solidFill>
            </a:endParaRPr>
          </a:p>
          <a:p>
            <a:pPr algn="ctr" eaLnBrk="1" hangingPunct="1"/>
            <a:r>
              <a:rPr lang="en-US" sz="2800" b="1" dirty="0" err="1" smtClean="0">
                <a:solidFill>
                  <a:srgbClr val="000000"/>
                </a:solidFill>
              </a:rPr>
              <a:t>Sant</a:t>
            </a:r>
            <a:r>
              <a:rPr lang="en-US" sz="2800" b="1" dirty="0" smtClean="0">
                <a:solidFill>
                  <a:srgbClr val="000000"/>
                </a:solidFill>
              </a:rPr>
              <a:t> </a:t>
            </a:r>
            <a:r>
              <a:rPr lang="en-US" sz="2800" b="1" dirty="0" err="1" smtClean="0">
                <a:solidFill>
                  <a:srgbClr val="000000"/>
                </a:solidFill>
              </a:rPr>
              <a:t>Gadge</a:t>
            </a:r>
            <a:r>
              <a:rPr lang="en-US" sz="2800" b="1" dirty="0" smtClean="0">
                <a:solidFill>
                  <a:srgbClr val="000000"/>
                </a:solidFill>
              </a:rPr>
              <a:t> Baba </a:t>
            </a:r>
            <a:r>
              <a:rPr lang="en-US" sz="2800" b="1" dirty="0">
                <a:solidFill>
                  <a:srgbClr val="000000"/>
                </a:solidFill>
              </a:rPr>
              <a:t>Amravati University,</a:t>
            </a:r>
          </a:p>
          <a:p>
            <a:pPr algn="ctr" eaLnBrk="1" hangingPunct="1"/>
            <a:r>
              <a:rPr lang="en-US" sz="2800" b="1" dirty="0">
                <a:solidFill>
                  <a:srgbClr val="000000"/>
                </a:solidFill>
              </a:rPr>
              <a:t>Amravati</a:t>
            </a:r>
          </a:p>
          <a:p>
            <a:pPr eaLnBrk="1" hangingPunct="1"/>
            <a:endParaRPr lang="en-US" sz="2400" b="1" dirty="0">
              <a:solidFill>
                <a:srgbClr val="000000"/>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 y="1287244"/>
            <a:ext cx="8229600" cy="6924973"/>
          </a:xfrm>
          <a:prstGeom prst="rect">
            <a:avLst/>
          </a:prstGeom>
          <a:noFill/>
        </p:spPr>
        <p:txBody>
          <a:bodyPr wrap="square" rtlCol="0">
            <a:spAutoFit/>
          </a:bodyPr>
          <a:lstStyle/>
          <a:p>
            <a:endParaRPr lang="en-IN" b="1" dirty="0" smtClean="0"/>
          </a:p>
          <a:p>
            <a:pPr algn="just"/>
            <a:r>
              <a:rPr lang="en-US" dirty="0" smtClean="0"/>
              <a:t>“</a:t>
            </a:r>
            <a:r>
              <a:rPr lang="en-US" sz="2800" b="1" dirty="0" smtClean="0"/>
              <a:t>The </a:t>
            </a:r>
            <a:r>
              <a:rPr lang="en-US" sz="2800" b="1" dirty="0" smtClean="0"/>
              <a:t>process </a:t>
            </a:r>
            <a:r>
              <a:rPr lang="en-US" sz="2800" b="1" dirty="0" smtClean="0"/>
              <a:t>of Accessing</a:t>
            </a:r>
            <a:r>
              <a:rPr lang="en-US" sz="2800" b="1" dirty="0" smtClean="0"/>
              <a:t>, </a:t>
            </a:r>
            <a:r>
              <a:rPr lang="en-US" sz="2800" b="1" dirty="0" smtClean="0"/>
              <a:t>Evaluating</a:t>
            </a:r>
            <a:r>
              <a:rPr lang="en-US" sz="2800" b="1" dirty="0" smtClean="0"/>
              <a:t>, and using information to make decisions, solve problems, and/or acquire knowledge."</a:t>
            </a:r>
            <a:endParaRPr lang="en-IN" sz="2800" b="1" dirty="0" smtClean="0"/>
          </a:p>
          <a:p>
            <a:endParaRPr lang="en-IN" b="1" dirty="0" smtClean="0"/>
          </a:p>
          <a:p>
            <a:endParaRPr lang="en-IN" b="1" dirty="0" smtClean="0"/>
          </a:p>
          <a:p>
            <a:pPr>
              <a:buFont typeface="Arial" pitchFamily="34" charset="0"/>
              <a:buChar char="•"/>
            </a:pPr>
            <a:r>
              <a:rPr lang="en-IN" sz="3200" b="1" dirty="0" smtClean="0">
                <a:latin typeface="Times New Roman" pitchFamily="18" charset="0"/>
                <a:cs typeface="Times New Roman" pitchFamily="18" charset="0"/>
              </a:rPr>
              <a:t>Pre-Test </a:t>
            </a:r>
            <a:r>
              <a:rPr lang="en-IN" sz="3200" b="1" dirty="0" smtClean="0">
                <a:latin typeface="Times New Roman" pitchFamily="18" charset="0"/>
                <a:cs typeface="Times New Roman" pitchFamily="18" charset="0"/>
              </a:rPr>
              <a:t>&amp; Post Test</a:t>
            </a:r>
          </a:p>
          <a:p>
            <a:pPr lvl="1">
              <a:buFont typeface="Arial" pitchFamily="34" charset="0"/>
              <a:buChar char="•"/>
            </a:pPr>
            <a:r>
              <a:rPr lang="en-IN" sz="3200" b="1" dirty="0" smtClean="0">
                <a:latin typeface="Times New Roman" pitchFamily="18" charset="0"/>
                <a:cs typeface="Times New Roman" pitchFamily="18" charset="0"/>
              </a:rPr>
              <a:t> Aspects </a:t>
            </a:r>
          </a:p>
          <a:p>
            <a:pPr lvl="2">
              <a:buFont typeface="Arial" pitchFamily="34" charset="0"/>
              <a:buChar char="•"/>
            </a:pPr>
            <a:r>
              <a:rPr lang="en-IN" sz="3200" dirty="0" smtClean="0">
                <a:latin typeface="Times New Roman" pitchFamily="18" charset="0"/>
                <a:cs typeface="Times New Roman" pitchFamily="18" charset="0"/>
              </a:rPr>
              <a:t>Skill of using Internet</a:t>
            </a:r>
          </a:p>
          <a:p>
            <a:pPr lvl="2">
              <a:buFont typeface="Arial" pitchFamily="34" charset="0"/>
              <a:buChar char="•"/>
            </a:pPr>
            <a:r>
              <a:rPr lang="en-IN" sz="3200" dirty="0" smtClean="0">
                <a:latin typeface="Times New Roman" pitchFamily="18" charset="0"/>
                <a:cs typeface="Times New Roman" pitchFamily="18" charset="0"/>
              </a:rPr>
              <a:t>Types of sources</a:t>
            </a:r>
          </a:p>
          <a:p>
            <a:pPr lvl="2">
              <a:buFont typeface="Arial" pitchFamily="34" charset="0"/>
              <a:buChar char="•"/>
            </a:pPr>
            <a:r>
              <a:rPr lang="en-IN" sz="3200" dirty="0" smtClean="0">
                <a:latin typeface="Times New Roman" pitchFamily="18" charset="0"/>
                <a:cs typeface="Times New Roman" pitchFamily="18" charset="0"/>
              </a:rPr>
              <a:t> Searching information through databases</a:t>
            </a:r>
          </a:p>
          <a:p>
            <a:pPr lvl="2">
              <a:buFont typeface="Arial" pitchFamily="34" charset="0"/>
              <a:buChar char="•"/>
            </a:pPr>
            <a:r>
              <a:rPr lang="en-IN" sz="3200" dirty="0" smtClean="0">
                <a:latin typeface="Times New Roman" pitchFamily="18" charset="0"/>
                <a:cs typeface="Times New Roman" pitchFamily="18" charset="0"/>
              </a:rPr>
              <a:t>Parts of Citation</a:t>
            </a:r>
          </a:p>
          <a:p>
            <a:pPr lvl="2">
              <a:buFont typeface="Arial" pitchFamily="34" charset="0"/>
              <a:buChar char="•"/>
            </a:pPr>
            <a:r>
              <a:rPr lang="en-IN" sz="3200" dirty="0" smtClean="0">
                <a:latin typeface="Times New Roman" pitchFamily="18" charset="0"/>
                <a:cs typeface="Times New Roman" pitchFamily="18" charset="0"/>
              </a:rPr>
              <a:t> Documenting research and plagiarism</a:t>
            </a:r>
            <a:endParaRPr lang="en-IN" sz="3200" b="1" dirty="0" smtClean="0">
              <a:latin typeface="Times New Roman" pitchFamily="18" charset="0"/>
              <a:cs typeface="Times New Roman" pitchFamily="18" charset="0"/>
            </a:endParaRPr>
          </a:p>
          <a:p>
            <a:pPr lvl="1">
              <a:buFont typeface="Arial" pitchFamily="34" charset="0"/>
              <a:buChar char="•"/>
            </a:pPr>
            <a:endParaRPr lang="en-IN" sz="3200" dirty="0" smtClean="0">
              <a:latin typeface="Times New Roman" pitchFamily="18" charset="0"/>
              <a:cs typeface="Times New Roman" pitchFamily="18" charset="0"/>
            </a:endParaRPr>
          </a:p>
          <a:p>
            <a:r>
              <a:rPr lang="en-IN" sz="3200" b="1" dirty="0" smtClean="0">
                <a:latin typeface="Times New Roman" pitchFamily="18" charset="0"/>
                <a:cs typeface="Times New Roman" pitchFamily="18" charset="0"/>
              </a:rPr>
              <a:t> </a:t>
            </a:r>
            <a:endParaRPr lang="en-IN" sz="3200" dirty="0" smtClean="0">
              <a:latin typeface="Times New Roman" pitchFamily="18" charset="0"/>
              <a:cs typeface="Times New Roman" pitchFamily="18" charset="0"/>
            </a:endParaRPr>
          </a:p>
          <a:p>
            <a:endParaRPr lang="en-IN" dirty="0"/>
          </a:p>
        </p:txBody>
      </p:sp>
      <p:sp>
        <p:nvSpPr>
          <p:cNvPr id="5" name="TextBox 4"/>
          <p:cNvSpPr txBox="1"/>
          <p:nvPr/>
        </p:nvSpPr>
        <p:spPr>
          <a:xfrm>
            <a:off x="0" y="0"/>
            <a:ext cx="9144000" cy="1354217"/>
          </a:xfrm>
          <a:prstGeom prst="rect">
            <a:avLst/>
          </a:prstGeom>
          <a:solidFill>
            <a:schemeClr val="accent2"/>
          </a:solidFill>
        </p:spPr>
        <p:txBody>
          <a:bodyPr wrap="square" rtlCol="0">
            <a:spAutoFit/>
          </a:bodyPr>
          <a:lstStyle/>
          <a:p>
            <a:pPr algn="ctr"/>
            <a:endParaRPr lang="en-IN" sz="3200" b="1" dirty="0" smtClean="0">
              <a:solidFill>
                <a:schemeClr val="bg1"/>
              </a:solidFill>
              <a:latin typeface="Times New Roman" pitchFamily="18" charset="0"/>
              <a:cs typeface="Times New Roman" pitchFamily="18" charset="0"/>
            </a:endParaRPr>
          </a:p>
          <a:p>
            <a:pPr algn="ctr"/>
            <a:r>
              <a:rPr lang="en-IN" sz="3200" b="1" dirty="0" smtClean="0">
                <a:solidFill>
                  <a:schemeClr val="bg1"/>
                </a:solidFill>
                <a:latin typeface="Times New Roman" pitchFamily="18" charset="0"/>
                <a:cs typeface="Times New Roman" pitchFamily="18" charset="0"/>
              </a:rPr>
              <a:t>INFORMATION LITERACY</a:t>
            </a:r>
          </a:p>
          <a:p>
            <a:pPr algn="ctr"/>
            <a:endParaRPr lang="en-IN" b="1"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1524000"/>
            <a:ext cx="7924800" cy="923330"/>
          </a:xfrm>
          <a:prstGeom prst="rect">
            <a:avLst/>
          </a:prstGeom>
          <a:noFill/>
        </p:spPr>
        <p:txBody>
          <a:bodyPr wrap="square" rtlCol="0">
            <a:spAutoFit/>
          </a:bodyPr>
          <a:lstStyle/>
          <a:p>
            <a:endParaRPr lang="en-IN" dirty="0" smtClean="0"/>
          </a:p>
          <a:p>
            <a:r>
              <a:rPr lang="en-IN" b="1" dirty="0" smtClean="0"/>
              <a:t> </a:t>
            </a:r>
            <a:endParaRPr lang="en-IN" dirty="0" smtClean="0"/>
          </a:p>
          <a:p>
            <a:endParaRPr lang="en-IN" dirty="0"/>
          </a:p>
        </p:txBody>
      </p:sp>
      <p:sp>
        <p:nvSpPr>
          <p:cNvPr id="6" name="TextBox 5"/>
          <p:cNvSpPr txBox="1"/>
          <p:nvPr/>
        </p:nvSpPr>
        <p:spPr>
          <a:xfrm>
            <a:off x="0" y="0"/>
            <a:ext cx="9144000" cy="7294305"/>
          </a:xfrm>
          <a:prstGeom prst="rect">
            <a:avLst/>
          </a:prstGeom>
          <a:noFill/>
        </p:spPr>
        <p:txBody>
          <a:bodyPr wrap="square" rtlCol="0">
            <a:spAutoFit/>
          </a:bodyPr>
          <a:lstStyle/>
          <a:p>
            <a:endParaRPr lang="en-IN" b="1" dirty="0" smtClean="0"/>
          </a:p>
          <a:p>
            <a:r>
              <a:rPr lang="en-IN" sz="3200" b="1" dirty="0" smtClean="0">
                <a:solidFill>
                  <a:schemeClr val="accent2"/>
                </a:solidFill>
                <a:latin typeface="Times New Roman" pitchFamily="18" charset="0"/>
                <a:cs typeface="Times New Roman" pitchFamily="18" charset="0"/>
              </a:rPr>
              <a:t>Objectives of the Study</a:t>
            </a:r>
          </a:p>
          <a:p>
            <a:r>
              <a:rPr lang="en-IN" sz="2400" dirty="0" smtClean="0">
                <a:latin typeface="Times New Roman" pitchFamily="18" charset="0"/>
                <a:cs typeface="Times New Roman" pitchFamily="18" charset="0"/>
              </a:rPr>
              <a:t>	The allied objectives were as following:</a:t>
            </a:r>
          </a:p>
          <a:p>
            <a:pPr lvl="0">
              <a:buFont typeface="Arial" pitchFamily="34" charset="0"/>
              <a:buChar char="•"/>
            </a:pPr>
            <a:r>
              <a:rPr lang="en-US" sz="2400" dirty="0" smtClean="0">
                <a:latin typeface="Times New Roman" pitchFamily="18" charset="0"/>
                <a:cs typeface="Times New Roman" pitchFamily="18" charset="0"/>
              </a:rPr>
              <a:t> To identify the competency level of information literacy among the  </a:t>
            </a:r>
          </a:p>
          <a:p>
            <a:pPr lvl="0"/>
            <a:r>
              <a:rPr lang="en-US" sz="2400" dirty="0" smtClean="0">
                <a:latin typeface="Times New Roman" pitchFamily="18" charset="0"/>
                <a:cs typeface="Times New Roman" pitchFamily="18" charset="0"/>
              </a:rPr>
              <a:t>   Post Graduate students of </a:t>
            </a:r>
            <a:r>
              <a:rPr lang="en-US" sz="2400" dirty="0" err="1" smtClean="0">
                <a:latin typeface="Times New Roman" pitchFamily="18" charset="0"/>
                <a:cs typeface="Times New Roman" pitchFamily="18" charset="0"/>
              </a:rPr>
              <a:t>Sant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Gadge</a:t>
            </a:r>
            <a:r>
              <a:rPr lang="en-US" sz="2400" dirty="0" smtClean="0">
                <a:latin typeface="Times New Roman" pitchFamily="18" charset="0"/>
                <a:cs typeface="Times New Roman" pitchFamily="18" charset="0"/>
              </a:rPr>
              <a:t> Baba Amravati  </a:t>
            </a:r>
          </a:p>
          <a:p>
            <a:pPr lvl="0"/>
            <a:r>
              <a:rPr lang="en-US" sz="2400" dirty="0" smtClean="0">
                <a:latin typeface="Times New Roman" pitchFamily="18" charset="0"/>
                <a:cs typeface="Times New Roman" pitchFamily="18" charset="0"/>
              </a:rPr>
              <a:t>    University, Amravati, Maharashtra</a:t>
            </a:r>
            <a:endParaRPr lang="en-IN" sz="2400" dirty="0" smtClean="0">
              <a:latin typeface="Times New Roman" pitchFamily="18" charset="0"/>
              <a:cs typeface="Times New Roman" pitchFamily="18" charset="0"/>
            </a:endParaRPr>
          </a:p>
          <a:p>
            <a:pPr lvl="0">
              <a:buFont typeface="Arial" pitchFamily="34" charset="0"/>
              <a:buChar char="•"/>
            </a:pPr>
            <a:r>
              <a:rPr lang="en-US" sz="2400" dirty="0" smtClean="0">
                <a:latin typeface="Times New Roman" pitchFamily="18" charset="0"/>
                <a:cs typeface="Times New Roman" pitchFamily="18" charset="0"/>
              </a:rPr>
              <a:t> To compare the overall level of Information literacy skills before and </a:t>
            </a:r>
          </a:p>
          <a:p>
            <a:pPr lvl="0"/>
            <a:r>
              <a:rPr lang="en-US" sz="2400" dirty="0" smtClean="0">
                <a:latin typeface="Times New Roman" pitchFamily="18" charset="0"/>
                <a:cs typeface="Times New Roman" pitchFamily="18" charset="0"/>
              </a:rPr>
              <a:t>   after receiving Information literacy instructions.</a:t>
            </a:r>
          </a:p>
          <a:p>
            <a:pPr lvl="0"/>
            <a:endParaRPr lang="en-US" sz="2400" b="1" dirty="0" smtClean="0">
              <a:solidFill>
                <a:schemeClr val="accent2"/>
              </a:solidFill>
              <a:latin typeface="Times New Roman" pitchFamily="18" charset="0"/>
              <a:cs typeface="Times New Roman" pitchFamily="18" charset="0"/>
            </a:endParaRPr>
          </a:p>
          <a:p>
            <a:r>
              <a:rPr lang="en-IN" sz="3200" b="1" dirty="0" smtClean="0">
                <a:solidFill>
                  <a:schemeClr val="accent2"/>
                </a:solidFill>
                <a:latin typeface="Times New Roman" pitchFamily="18" charset="0"/>
                <a:cs typeface="Times New Roman" pitchFamily="18" charset="0"/>
              </a:rPr>
              <a:t>Scope:</a:t>
            </a:r>
          </a:p>
          <a:p>
            <a:r>
              <a:rPr lang="en-IN" sz="2400" dirty="0" smtClean="0">
                <a:latin typeface="Times New Roman" pitchFamily="18" charset="0"/>
                <a:cs typeface="Times New Roman" pitchFamily="18" charset="0"/>
              </a:rPr>
              <a:t>	The study was limited to the Post Graduate students from the jurisdiction of  </a:t>
            </a:r>
            <a:r>
              <a:rPr lang="en-IN" sz="2400" dirty="0" err="1" smtClean="0">
                <a:latin typeface="Times New Roman" pitchFamily="18" charset="0"/>
                <a:cs typeface="Times New Roman" pitchFamily="18" charset="0"/>
              </a:rPr>
              <a:t>Sant</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Gadge</a:t>
            </a:r>
            <a:r>
              <a:rPr lang="en-IN" sz="2400" dirty="0" smtClean="0">
                <a:latin typeface="Times New Roman" pitchFamily="18" charset="0"/>
                <a:cs typeface="Times New Roman" pitchFamily="18" charset="0"/>
              </a:rPr>
              <a:t> Baba Amravati  University,  Maharashtra.</a:t>
            </a:r>
          </a:p>
          <a:p>
            <a:endParaRPr lang="en-IN" sz="2400" b="1" dirty="0" smtClean="0">
              <a:solidFill>
                <a:schemeClr val="accent2"/>
              </a:solidFill>
              <a:latin typeface="Times New Roman" pitchFamily="18" charset="0"/>
              <a:cs typeface="Times New Roman" pitchFamily="18" charset="0"/>
            </a:endParaRPr>
          </a:p>
          <a:p>
            <a:r>
              <a:rPr lang="en-IN" sz="3200" b="1" dirty="0" smtClean="0">
                <a:solidFill>
                  <a:schemeClr val="accent2"/>
                </a:solidFill>
                <a:latin typeface="Times New Roman" pitchFamily="18" charset="0"/>
                <a:cs typeface="Times New Roman" pitchFamily="18" charset="0"/>
              </a:rPr>
              <a:t>Target Group:</a:t>
            </a:r>
          </a:p>
          <a:p>
            <a:r>
              <a:rPr lang="en-IN" sz="2400" dirty="0" smtClean="0">
                <a:latin typeface="Times New Roman" pitchFamily="18" charset="0"/>
                <a:cs typeface="Times New Roman" pitchFamily="18" charset="0"/>
              </a:rPr>
              <a:t>	Post Graduate students in </a:t>
            </a:r>
            <a:r>
              <a:rPr lang="en-IN" sz="2400" b="1" dirty="0" smtClean="0">
                <a:solidFill>
                  <a:schemeClr val="accent2"/>
                </a:solidFill>
                <a:latin typeface="Times New Roman" pitchFamily="18" charset="0"/>
                <a:cs typeface="Times New Roman" pitchFamily="18" charset="0"/>
              </a:rPr>
              <a:t>5 Districts</a:t>
            </a:r>
            <a:r>
              <a:rPr lang="en-IN" sz="2400" dirty="0" smtClean="0">
                <a:latin typeface="Times New Roman" pitchFamily="18" charset="0"/>
                <a:cs typeface="Times New Roman" pitchFamily="18" charset="0"/>
              </a:rPr>
              <a:t>: 400 (338) Post Graduate students questionnaire were selected to analyse the data.</a:t>
            </a:r>
          </a:p>
          <a:p>
            <a:endParaRPr lang="en-IN" sz="2400" dirty="0" smtClean="0">
              <a:latin typeface="Times New Roman" pitchFamily="18" charset="0"/>
              <a:cs typeface="Times New Roman" pitchFamily="18" charset="0"/>
            </a:endParaRPr>
          </a:p>
          <a:p>
            <a:pPr lvl="0"/>
            <a:endParaRPr lang="en-IN" sz="2400"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4000" cy="523220"/>
          </a:xfrm>
          <a:prstGeom prst="rect">
            <a:avLst/>
          </a:prstGeom>
          <a:solidFill>
            <a:schemeClr val="accent2"/>
          </a:solidFill>
        </p:spPr>
        <p:txBody>
          <a:bodyPr wrap="square" rtlCol="0">
            <a:spAutoFit/>
          </a:bodyPr>
          <a:lstStyle/>
          <a:p>
            <a:pPr algn="ctr"/>
            <a:r>
              <a:rPr lang="en-IN" sz="2800" b="1" dirty="0" smtClean="0">
                <a:solidFill>
                  <a:schemeClr val="bg1"/>
                </a:solidFill>
                <a:latin typeface="Times New Roman" pitchFamily="18" charset="0"/>
                <a:cs typeface="Times New Roman" pitchFamily="18" charset="0"/>
              </a:rPr>
              <a:t>DISCUSSION &amp; INTERPRETATION</a:t>
            </a:r>
            <a:r>
              <a:rPr lang="en-IN" sz="2800" b="1" dirty="0" smtClean="0">
                <a:solidFill>
                  <a:schemeClr val="bg1"/>
                </a:solidFill>
              </a:rPr>
              <a:t> </a:t>
            </a:r>
            <a:endParaRPr lang="en-IN" sz="2800" b="1" dirty="0">
              <a:solidFill>
                <a:schemeClr val="bg1"/>
              </a:solidFill>
            </a:endParaRPr>
          </a:p>
        </p:txBody>
      </p:sp>
      <p:sp>
        <p:nvSpPr>
          <p:cNvPr id="11" name="TextBox 10"/>
          <p:cNvSpPr txBox="1"/>
          <p:nvPr/>
        </p:nvSpPr>
        <p:spPr>
          <a:xfrm>
            <a:off x="0" y="3657600"/>
            <a:ext cx="3657600" cy="369332"/>
          </a:xfrm>
          <a:prstGeom prst="rect">
            <a:avLst/>
          </a:prstGeom>
          <a:noFill/>
        </p:spPr>
        <p:txBody>
          <a:bodyPr wrap="square" rtlCol="0">
            <a:spAutoFit/>
          </a:bodyPr>
          <a:lstStyle/>
          <a:p>
            <a:pPr algn="ctr"/>
            <a:r>
              <a:rPr lang="en-IN" b="1" dirty="0" smtClean="0"/>
              <a:t>Fig </a:t>
            </a:r>
            <a:r>
              <a:rPr lang="en-IN" b="1" dirty="0" smtClean="0"/>
              <a:t>3: </a:t>
            </a:r>
            <a:r>
              <a:rPr lang="en-IN" b="1" dirty="0" smtClean="0">
                <a:latin typeface="Times New Roman" pitchFamily="18" charset="0"/>
                <a:cs typeface="Times New Roman" pitchFamily="18" charset="0"/>
              </a:rPr>
              <a:t>Skill </a:t>
            </a:r>
            <a:r>
              <a:rPr lang="en-IN" b="1" dirty="0" smtClean="0">
                <a:latin typeface="Times New Roman" pitchFamily="18" charset="0"/>
                <a:cs typeface="Times New Roman" pitchFamily="18" charset="0"/>
              </a:rPr>
              <a:t>of Using Internet</a:t>
            </a:r>
            <a:endParaRPr lang="en-IN" dirty="0">
              <a:latin typeface="Times New Roman" pitchFamily="18" charset="0"/>
              <a:cs typeface="Times New Roman" pitchFamily="18" charset="0"/>
            </a:endParaRPr>
          </a:p>
        </p:txBody>
      </p:sp>
      <p:graphicFrame>
        <p:nvGraphicFramePr>
          <p:cNvPr id="13" name="Chart 12"/>
          <p:cNvGraphicFramePr/>
          <p:nvPr/>
        </p:nvGraphicFramePr>
        <p:xfrm>
          <a:off x="0" y="3429000"/>
          <a:ext cx="4800600" cy="4572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p:nvPr/>
        </p:nvGraphicFramePr>
        <p:xfrm>
          <a:off x="1" y="533400"/>
          <a:ext cx="5105400" cy="281939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228600" y="3200400"/>
            <a:ext cx="4114800" cy="369332"/>
          </a:xfrm>
          <a:prstGeom prst="rect">
            <a:avLst/>
          </a:prstGeom>
          <a:noFill/>
        </p:spPr>
        <p:txBody>
          <a:bodyPr wrap="square" rtlCol="0">
            <a:spAutoFit/>
          </a:bodyPr>
          <a:lstStyle/>
          <a:p>
            <a:pPr algn="ctr"/>
            <a:r>
              <a:rPr lang="en-IN" b="1" dirty="0" smtClean="0"/>
              <a:t>Fig 1:Use </a:t>
            </a:r>
            <a:r>
              <a:rPr lang="en-IN" b="1" dirty="0" smtClean="0"/>
              <a:t>of Internet by PG Students</a:t>
            </a:r>
            <a:endParaRPr lang="en-IN" dirty="0"/>
          </a:p>
        </p:txBody>
      </p:sp>
      <p:graphicFrame>
        <p:nvGraphicFramePr>
          <p:cNvPr id="15" name="Chart 14"/>
          <p:cNvGraphicFramePr/>
          <p:nvPr/>
        </p:nvGraphicFramePr>
        <p:xfrm>
          <a:off x="4800600" y="457201"/>
          <a:ext cx="4343400" cy="2895599"/>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5105400" y="3048000"/>
            <a:ext cx="3657600" cy="369332"/>
          </a:xfrm>
          <a:prstGeom prst="rect">
            <a:avLst/>
          </a:prstGeom>
          <a:noFill/>
        </p:spPr>
        <p:txBody>
          <a:bodyPr wrap="square" rtlCol="0">
            <a:spAutoFit/>
          </a:bodyPr>
          <a:lstStyle/>
          <a:p>
            <a:pPr algn="ctr"/>
            <a:r>
              <a:rPr lang="en-IN" b="1" dirty="0" smtClean="0"/>
              <a:t>Fig </a:t>
            </a:r>
            <a:r>
              <a:rPr lang="en-IN" b="1" dirty="0" smtClean="0"/>
              <a:t>2:Purpose </a:t>
            </a:r>
            <a:r>
              <a:rPr lang="en-IN" b="1" dirty="0" smtClean="0"/>
              <a:t>of Using Internet</a:t>
            </a:r>
            <a:endParaRPr lang="en-IN" dirty="0"/>
          </a:p>
        </p:txBody>
      </p:sp>
      <p:graphicFrame>
        <p:nvGraphicFramePr>
          <p:cNvPr id="16" name="Chart 15"/>
          <p:cNvGraphicFramePr/>
          <p:nvPr/>
        </p:nvGraphicFramePr>
        <p:xfrm>
          <a:off x="4572000" y="3352800"/>
          <a:ext cx="4572000" cy="3505200"/>
        </p:xfrm>
        <a:graphic>
          <a:graphicData uri="http://schemas.openxmlformats.org/drawingml/2006/chart">
            <c:chart xmlns:c="http://schemas.openxmlformats.org/drawingml/2006/chart" xmlns:r="http://schemas.openxmlformats.org/officeDocument/2006/relationships" r:id="rId5"/>
          </a:graphicData>
        </a:graphic>
      </p:graphicFrame>
      <p:sp>
        <p:nvSpPr>
          <p:cNvPr id="12" name="TextBox 11"/>
          <p:cNvSpPr txBox="1"/>
          <p:nvPr/>
        </p:nvSpPr>
        <p:spPr>
          <a:xfrm>
            <a:off x="4572000" y="6324600"/>
            <a:ext cx="3200400" cy="707886"/>
          </a:xfrm>
          <a:prstGeom prst="rect">
            <a:avLst/>
          </a:prstGeom>
          <a:noFill/>
        </p:spPr>
        <p:txBody>
          <a:bodyPr wrap="square" rtlCol="0">
            <a:spAutoFit/>
          </a:bodyPr>
          <a:lstStyle/>
          <a:p>
            <a:pPr algn="ctr"/>
            <a:r>
              <a:rPr lang="en-IN" sz="2000" b="1" dirty="0" smtClean="0"/>
              <a:t>Fig 4: Types </a:t>
            </a:r>
            <a:r>
              <a:rPr lang="en-IN" sz="2000" b="1" dirty="0" smtClean="0"/>
              <a:t>of Sources</a:t>
            </a:r>
          </a:p>
          <a:p>
            <a:pPr algn="ctr"/>
            <a:endParaRPr lang="en-IN" sz="2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2743200"/>
            <a:ext cx="4495800" cy="646331"/>
          </a:xfrm>
          <a:prstGeom prst="rect">
            <a:avLst/>
          </a:prstGeom>
          <a:noFill/>
        </p:spPr>
        <p:txBody>
          <a:bodyPr wrap="square" rtlCol="0">
            <a:spAutoFit/>
          </a:bodyPr>
          <a:lstStyle/>
          <a:p>
            <a:pPr algn="ctr"/>
            <a:r>
              <a:rPr lang="en-IN" b="1" dirty="0" smtClean="0">
                <a:latin typeface="Times New Roman" pitchFamily="18" charset="0"/>
                <a:cs typeface="Times New Roman" pitchFamily="18" charset="0"/>
              </a:rPr>
              <a:t>Fig 5: Scholarly </a:t>
            </a:r>
            <a:r>
              <a:rPr lang="en-IN" b="1" dirty="0" smtClean="0">
                <a:latin typeface="Times New Roman" pitchFamily="18" charset="0"/>
                <a:cs typeface="Times New Roman" pitchFamily="18" charset="0"/>
              </a:rPr>
              <a:t>Journals</a:t>
            </a:r>
          </a:p>
          <a:p>
            <a:pPr algn="ctr"/>
            <a:endParaRPr lang="en-IN" dirty="0"/>
          </a:p>
        </p:txBody>
      </p:sp>
      <p:graphicFrame>
        <p:nvGraphicFramePr>
          <p:cNvPr id="4" name="Chart 3"/>
          <p:cNvGraphicFramePr/>
          <p:nvPr/>
        </p:nvGraphicFramePr>
        <p:xfrm>
          <a:off x="0" y="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nvGraphicFramePr>
        <p:xfrm>
          <a:off x="4572000" y="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5105400" y="2743200"/>
            <a:ext cx="3429000" cy="369332"/>
          </a:xfrm>
          <a:prstGeom prst="rect">
            <a:avLst/>
          </a:prstGeom>
          <a:noFill/>
        </p:spPr>
        <p:txBody>
          <a:bodyPr wrap="square" rtlCol="0">
            <a:spAutoFit/>
          </a:bodyPr>
          <a:lstStyle/>
          <a:p>
            <a:pPr algn="ctr"/>
            <a:r>
              <a:rPr lang="en-IN" b="1" dirty="0" smtClean="0"/>
              <a:t>Fig  6: Searching </a:t>
            </a:r>
            <a:r>
              <a:rPr lang="en-IN" b="1" dirty="0" smtClean="0"/>
              <a:t>Strategies</a:t>
            </a:r>
            <a:endParaRPr lang="en-IN" b="1" dirty="0"/>
          </a:p>
        </p:txBody>
      </p:sp>
      <p:graphicFrame>
        <p:nvGraphicFramePr>
          <p:cNvPr id="11" name="Chart 10"/>
          <p:cNvGraphicFramePr/>
          <p:nvPr/>
        </p:nvGraphicFramePr>
        <p:xfrm>
          <a:off x="0" y="3276600"/>
          <a:ext cx="4876800" cy="297180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p:cNvSpPr txBox="1"/>
          <p:nvPr/>
        </p:nvSpPr>
        <p:spPr>
          <a:xfrm>
            <a:off x="228600" y="6412468"/>
            <a:ext cx="4114800" cy="369332"/>
          </a:xfrm>
          <a:prstGeom prst="rect">
            <a:avLst/>
          </a:prstGeom>
          <a:noFill/>
        </p:spPr>
        <p:txBody>
          <a:bodyPr wrap="square" rtlCol="0">
            <a:spAutoFit/>
          </a:bodyPr>
          <a:lstStyle/>
          <a:p>
            <a:pPr algn="ctr"/>
            <a:r>
              <a:rPr lang="en-IN" b="1" dirty="0" smtClean="0"/>
              <a:t>Fig 7: Parts </a:t>
            </a:r>
            <a:r>
              <a:rPr lang="en-IN" b="1" dirty="0" smtClean="0"/>
              <a:t>of Citation</a:t>
            </a:r>
            <a:endParaRPr lang="en-IN" dirty="0"/>
          </a:p>
        </p:txBody>
      </p:sp>
      <p:graphicFrame>
        <p:nvGraphicFramePr>
          <p:cNvPr id="13" name="Chart 12"/>
          <p:cNvGraphicFramePr/>
          <p:nvPr/>
        </p:nvGraphicFramePr>
        <p:xfrm>
          <a:off x="4800600" y="3276600"/>
          <a:ext cx="4343400" cy="2971800"/>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Box 13"/>
          <p:cNvSpPr txBox="1"/>
          <p:nvPr/>
        </p:nvSpPr>
        <p:spPr>
          <a:xfrm>
            <a:off x="5181600" y="6400800"/>
            <a:ext cx="4114800" cy="369332"/>
          </a:xfrm>
          <a:prstGeom prst="rect">
            <a:avLst/>
          </a:prstGeom>
          <a:noFill/>
        </p:spPr>
        <p:txBody>
          <a:bodyPr wrap="square" rtlCol="0">
            <a:spAutoFit/>
          </a:bodyPr>
          <a:lstStyle/>
          <a:p>
            <a:pPr algn="ctr"/>
            <a:r>
              <a:rPr lang="en-IN" b="1" dirty="0" smtClean="0"/>
              <a:t>Fig 8: </a:t>
            </a:r>
            <a:r>
              <a:rPr lang="en-IN" b="1" dirty="0" smtClean="0"/>
              <a:t>Documenting Research</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514600" y="457200"/>
            <a:ext cx="5486400" cy="523220"/>
          </a:xfrm>
          <a:prstGeom prst="rect">
            <a:avLst/>
          </a:prstGeom>
          <a:noFill/>
        </p:spPr>
        <p:txBody>
          <a:bodyPr wrap="square" rtlCol="0">
            <a:spAutoFit/>
          </a:bodyPr>
          <a:lstStyle/>
          <a:p>
            <a:pPr algn="ctr"/>
            <a:r>
              <a:rPr lang="en-IN" sz="2800" b="1" dirty="0" smtClean="0"/>
              <a:t>Fig 9: </a:t>
            </a:r>
            <a:r>
              <a:rPr lang="en-IN" sz="2800" b="1" dirty="0" smtClean="0"/>
              <a:t>Plagiarism</a:t>
            </a:r>
            <a:endParaRPr lang="en-IN"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accent2"/>
          </a:solidFill>
        </p:spPr>
        <p:txBody>
          <a:bodyPr/>
          <a:lstStyle/>
          <a:p>
            <a:r>
              <a:rPr lang="en-IN" b="1" dirty="0" smtClean="0">
                <a:solidFill>
                  <a:schemeClr val="bg1"/>
                </a:solidFill>
              </a:rPr>
              <a:t>FINDINGS</a:t>
            </a:r>
            <a:endParaRPr lang="en-IN" dirty="0" smtClean="0">
              <a:solidFill>
                <a:schemeClr val="bg1"/>
              </a:solidFill>
            </a:endParaRPr>
          </a:p>
        </p:txBody>
      </p:sp>
      <p:sp>
        <p:nvSpPr>
          <p:cNvPr id="3" name="Content Placeholder 2"/>
          <p:cNvSpPr>
            <a:spLocks noGrp="1"/>
          </p:cNvSpPr>
          <p:nvPr>
            <p:ph idx="1"/>
          </p:nvPr>
        </p:nvSpPr>
        <p:spPr>
          <a:xfrm>
            <a:off x="457200" y="1143000"/>
            <a:ext cx="8229600" cy="5715000"/>
          </a:xfrm>
        </p:spPr>
        <p:txBody>
          <a:bodyPr>
            <a:normAutofit fontScale="40000" lnSpcReduction="20000"/>
          </a:bodyPr>
          <a:lstStyle/>
          <a:p>
            <a:pPr>
              <a:buNone/>
            </a:pPr>
            <a:endParaRPr lang="en-IN" dirty="0" smtClean="0"/>
          </a:p>
          <a:p>
            <a:pPr lvl="0" algn="just"/>
            <a:r>
              <a:rPr lang="en-US" sz="6000" dirty="0" smtClean="0">
                <a:latin typeface="Times New Roman" pitchFamily="18" charset="0"/>
                <a:cs typeface="Times New Roman" pitchFamily="18" charset="0"/>
              </a:rPr>
              <a:t>93% P.G. students access Internet, but not found so familiar to search information through open access journals, online journals and library databases.</a:t>
            </a:r>
            <a:endParaRPr lang="en-IN" sz="6000" dirty="0" smtClean="0">
              <a:latin typeface="Times New Roman" pitchFamily="18" charset="0"/>
              <a:cs typeface="Times New Roman" pitchFamily="18" charset="0"/>
            </a:endParaRPr>
          </a:p>
          <a:p>
            <a:pPr lvl="0" algn="just"/>
            <a:r>
              <a:rPr lang="en-US" sz="6000" dirty="0" smtClean="0">
                <a:latin typeface="Times New Roman" pitchFamily="18" charset="0"/>
                <a:cs typeface="Times New Roman" pitchFamily="18" charset="0"/>
              </a:rPr>
              <a:t>31% hike found in post test in gaining knowledge about types of sources.</a:t>
            </a:r>
            <a:endParaRPr lang="en-IN" sz="6000" dirty="0" smtClean="0">
              <a:latin typeface="Times New Roman" pitchFamily="18" charset="0"/>
              <a:cs typeface="Times New Roman" pitchFamily="18" charset="0"/>
            </a:endParaRPr>
          </a:p>
          <a:p>
            <a:pPr lvl="0" algn="just"/>
            <a:r>
              <a:rPr lang="en-US" sz="6000" dirty="0" smtClean="0">
                <a:latin typeface="Times New Roman" pitchFamily="18" charset="0"/>
                <a:cs typeface="Times New Roman" pitchFamily="18" charset="0"/>
              </a:rPr>
              <a:t>Only 40-50% P.G. students found aware of scholarly journals and make use of online journals and databases for assignments and research projects.</a:t>
            </a:r>
            <a:endParaRPr lang="en-IN" sz="6000" dirty="0" smtClean="0">
              <a:latin typeface="Times New Roman" pitchFamily="18" charset="0"/>
              <a:cs typeface="Times New Roman" pitchFamily="18" charset="0"/>
            </a:endParaRPr>
          </a:p>
          <a:p>
            <a:pPr lvl="0" algn="just"/>
            <a:r>
              <a:rPr lang="en-US" sz="6000" dirty="0" smtClean="0">
                <a:latin typeface="Times New Roman" pitchFamily="18" charset="0"/>
                <a:cs typeface="Times New Roman" pitchFamily="18" charset="0"/>
              </a:rPr>
              <a:t>Searching strategies were found developed in P.G students. 50 to 90% students inculcate searching techniques after IL sessions in post-test.</a:t>
            </a:r>
            <a:endParaRPr lang="en-IN" sz="6000" dirty="0" smtClean="0">
              <a:latin typeface="Times New Roman" pitchFamily="18" charset="0"/>
              <a:cs typeface="Times New Roman" pitchFamily="18" charset="0"/>
            </a:endParaRPr>
          </a:p>
          <a:p>
            <a:pPr lvl="0" algn="just"/>
            <a:r>
              <a:rPr lang="en-US" sz="6000" dirty="0" smtClean="0">
                <a:latin typeface="Times New Roman" pitchFamily="18" charset="0"/>
                <a:cs typeface="Times New Roman" pitchFamily="18" charset="0"/>
              </a:rPr>
              <a:t>84% P.G. students gained knowledge regarding to parts of citation and also benefitted with the knowledge of documenting research.</a:t>
            </a:r>
            <a:endParaRPr lang="en-IN" sz="6000" dirty="0" smtClean="0">
              <a:latin typeface="Times New Roman" pitchFamily="18" charset="0"/>
              <a:cs typeface="Times New Roman" pitchFamily="18" charset="0"/>
            </a:endParaRPr>
          </a:p>
          <a:p>
            <a:pPr lvl="0" algn="just"/>
            <a:r>
              <a:rPr lang="en-US" sz="6000" dirty="0" smtClean="0">
                <a:latin typeface="Times New Roman" pitchFamily="18" charset="0"/>
                <a:cs typeface="Times New Roman" pitchFamily="18" charset="0"/>
              </a:rPr>
              <a:t>Plagiarism concept was new to P.G. students but 62 to 67% students very well understood and showed better results after IL sessions in post-test</a:t>
            </a:r>
            <a:r>
              <a:rPr lang="en-US" sz="6000" dirty="0" smtClean="0">
                <a:latin typeface="Times New Roman" pitchFamily="18" charset="0"/>
                <a:cs typeface="Times New Roman" pitchFamily="18" charset="0"/>
              </a:rPr>
              <a:t>.</a:t>
            </a:r>
            <a:endParaRPr lang="en-IN" sz="6000"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accent2"/>
          </a:solidFill>
        </p:spPr>
        <p:txBody>
          <a:bodyPr>
            <a:normAutofit/>
          </a:bodyPr>
          <a:lstStyle/>
          <a:p>
            <a:r>
              <a:rPr lang="en-IN" b="1" dirty="0" smtClean="0">
                <a:solidFill>
                  <a:schemeClr val="bg1"/>
                </a:solidFill>
              </a:rPr>
              <a:t>CONCLUSION</a:t>
            </a:r>
            <a:endParaRPr lang="en-IN" dirty="0">
              <a:solidFill>
                <a:schemeClr val="bg1"/>
              </a:solidFill>
            </a:endParaRPr>
          </a:p>
        </p:txBody>
      </p:sp>
      <p:sp>
        <p:nvSpPr>
          <p:cNvPr id="3" name="Content Placeholder 2"/>
          <p:cNvSpPr>
            <a:spLocks noGrp="1"/>
          </p:cNvSpPr>
          <p:nvPr>
            <p:ph idx="1"/>
          </p:nvPr>
        </p:nvSpPr>
        <p:spPr>
          <a:xfrm>
            <a:off x="0" y="1219200"/>
            <a:ext cx="9144000" cy="5410200"/>
          </a:xfrm>
        </p:spPr>
        <p:txBody>
          <a:bodyPr>
            <a:normAutofit fontScale="70000" lnSpcReduction="20000"/>
          </a:bodyPr>
          <a:lstStyle/>
          <a:p>
            <a:pPr>
              <a:buNone/>
            </a:pPr>
            <a:r>
              <a:rPr lang="en-IN" dirty="0" smtClean="0"/>
              <a:t> </a:t>
            </a:r>
          </a:p>
          <a:p>
            <a:pPr algn="just"/>
            <a:r>
              <a:rPr lang="en-IN" sz="3600" dirty="0" smtClean="0">
                <a:latin typeface="Times New Roman" pitchFamily="18" charset="0"/>
                <a:cs typeface="Times New Roman" pitchFamily="18" charset="0"/>
              </a:rPr>
              <a:t>This </a:t>
            </a:r>
            <a:r>
              <a:rPr lang="en-IN" sz="3600" dirty="0" smtClean="0">
                <a:latin typeface="Times New Roman" pitchFamily="18" charset="0"/>
                <a:cs typeface="Times New Roman" pitchFamily="18" charset="0"/>
              </a:rPr>
              <a:t>study shows the impact of Information literacy skills on the Post Graduate students. It is very much surprisingly to know that P.G. students are unaware of various concepts of library related and the searching strategies. Mostly they search the information through Internet, but found unaware about the skills of searching through library databases. </a:t>
            </a:r>
          </a:p>
          <a:p>
            <a:pPr algn="just"/>
            <a:r>
              <a:rPr lang="en-IN" sz="3600" dirty="0" smtClean="0">
                <a:latin typeface="Times New Roman" pitchFamily="18" charset="0"/>
                <a:cs typeface="Times New Roman" pitchFamily="18" charset="0"/>
              </a:rPr>
              <a:t>The project to make literate and assess Post Graduate students of the colleges affiliated to </a:t>
            </a:r>
            <a:r>
              <a:rPr lang="en-IN" sz="3600" dirty="0" err="1" smtClean="0">
                <a:latin typeface="Times New Roman" pitchFamily="18" charset="0"/>
                <a:cs typeface="Times New Roman" pitchFamily="18" charset="0"/>
              </a:rPr>
              <a:t>Sant</a:t>
            </a:r>
            <a:r>
              <a:rPr lang="en-IN" sz="3600" dirty="0" smtClean="0">
                <a:latin typeface="Times New Roman" pitchFamily="18" charset="0"/>
                <a:cs typeface="Times New Roman" pitchFamily="18" charset="0"/>
              </a:rPr>
              <a:t> </a:t>
            </a:r>
            <a:r>
              <a:rPr lang="en-IN" sz="3600" dirty="0" err="1" smtClean="0">
                <a:latin typeface="Times New Roman" pitchFamily="18" charset="0"/>
                <a:cs typeface="Times New Roman" pitchFamily="18" charset="0"/>
              </a:rPr>
              <a:t>Gadge</a:t>
            </a:r>
            <a:r>
              <a:rPr lang="en-IN" sz="3600" dirty="0" smtClean="0">
                <a:latin typeface="Times New Roman" pitchFamily="18" charset="0"/>
                <a:cs typeface="Times New Roman" pitchFamily="18" charset="0"/>
              </a:rPr>
              <a:t> Baba Amravati University, Amravati at district levels was successful to know the competency standards of the students. The training sessions are required on college and university level to impart knowledge regarding to Internet searching skills, Library skills, Research oriented searching techniques etc. Librarians have to take lot of efforts to assess the students every year, which is very difficult task to manage the sessions.</a:t>
            </a:r>
          </a:p>
          <a:p>
            <a:endParaRPr lang="en-IN" dirty="0" smtClean="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WordArt 4"/>
          <p:cNvSpPr>
            <a:spLocks noChangeArrowheads="1" noChangeShapeType="1" noTextEdit="1"/>
          </p:cNvSpPr>
          <p:nvPr/>
        </p:nvSpPr>
        <p:spPr bwMode="auto">
          <a:xfrm>
            <a:off x="1676400" y="0"/>
            <a:ext cx="7467600" cy="2667000"/>
          </a:xfrm>
          <a:prstGeom prst="rect">
            <a:avLst/>
          </a:prstGeom>
        </p:spPr>
        <p:txBody>
          <a:bodyPr wrap="none" fromWordArt="1">
            <a:prstTxWarp prst="textSlantUp">
              <a:avLst>
                <a:gd name="adj" fmla="val 55556"/>
              </a:avLst>
            </a:prstTxWarp>
          </a:bodyPr>
          <a:lstStyle/>
          <a:p>
            <a:pPr algn="ctr"/>
            <a:r>
              <a:rPr lang="en-US" sz="3600" kern="10">
                <a:ln w="9525">
                  <a:solidFill>
                    <a:schemeClr val="tx1"/>
                  </a:solidFill>
                  <a:round/>
                  <a:headEnd/>
                  <a:tailEnd/>
                </a:ln>
                <a:solidFill>
                  <a:srgbClr val="7ACBE0"/>
                </a:solidFill>
                <a:latin typeface="Arial Black"/>
              </a:rPr>
              <a:t>Thanks!</a:t>
            </a:r>
          </a:p>
        </p:txBody>
      </p:sp>
      <p:sp>
        <p:nvSpPr>
          <p:cNvPr id="324611" name="Text Box 5"/>
          <p:cNvSpPr txBox="1">
            <a:spLocks noChangeArrowheads="1"/>
          </p:cNvSpPr>
          <p:nvPr/>
        </p:nvSpPr>
        <p:spPr bwMode="auto">
          <a:xfrm>
            <a:off x="1600200" y="2667000"/>
            <a:ext cx="7543800" cy="4339650"/>
          </a:xfrm>
          <a:prstGeom prst="rect">
            <a:avLst/>
          </a:prstGeom>
          <a:solidFill>
            <a:schemeClr val="accent2"/>
          </a:solidFill>
          <a:ln w="9525">
            <a:noFill/>
            <a:miter lim="800000"/>
            <a:headEnd/>
            <a:tailEnd/>
          </a:ln>
        </p:spPr>
        <p:txBody>
          <a:bodyPr>
            <a:spAutoFit/>
          </a:bodyPr>
          <a:lstStyle/>
          <a:p>
            <a:endParaRPr lang="en-US" sz="2400" b="1" dirty="0">
              <a:latin typeface="Arial Black" pitchFamily="34" charset="0"/>
            </a:endParaRPr>
          </a:p>
          <a:p>
            <a:pPr>
              <a:buFontTx/>
              <a:buChar char="•"/>
            </a:pPr>
            <a:r>
              <a:rPr lang="en-US" sz="3600" b="1" dirty="0">
                <a:latin typeface="Arial Black" pitchFamily="34" charset="0"/>
              </a:rPr>
              <a:t>Special Thanks to </a:t>
            </a:r>
          </a:p>
          <a:p>
            <a:pPr lvl="1">
              <a:buFontTx/>
              <a:buChar char="•"/>
            </a:pPr>
            <a:r>
              <a:rPr lang="en-US" sz="3600" b="1" dirty="0">
                <a:latin typeface="Arial Black" pitchFamily="34" charset="0"/>
              </a:rPr>
              <a:t>  </a:t>
            </a:r>
            <a:r>
              <a:rPr lang="en-US" sz="3600" b="1" dirty="0" err="1" smtClean="0">
                <a:latin typeface="Arial Black" pitchFamily="34" charset="0"/>
              </a:rPr>
              <a:t>Organisers</a:t>
            </a:r>
            <a:r>
              <a:rPr lang="en-US" sz="3600" b="1" dirty="0" smtClean="0">
                <a:latin typeface="Arial Black" pitchFamily="34" charset="0"/>
              </a:rPr>
              <a:t> </a:t>
            </a:r>
            <a:endParaRPr lang="en-US" sz="3600" b="1" dirty="0" smtClean="0">
              <a:latin typeface="Arial Black" pitchFamily="34" charset="0"/>
            </a:endParaRPr>
          </a:p>
          <a:p>
            <a:pPr lvl="2">
              <a:buFontTx/>
              <a:buChar char="•"/>
            </a:pPr>
            <a:r>
              <a:rPr lang="en-US" sz="3600" b="1" dirty="0" smtClean="0">
                <a:latin typeface="Arial Black" pitchFamily="34" charset="0"/>
              </a:rPr>
              <a:t>INFLIBNET and </a:t>
            </a:r>
          </a:p>
          <a:p>
            <a:pPr lvl="2">
              <a:buFontTx/>
              <a:buChar char="•"/>
            </a:pPr>
            <a:r>
              <a:rPr lang="en-US" sz="3600" b="1" dirty="0" smtClean="0">
                <a:latin typeface="Arial Black" pitchFamily="34" charset="0"/>
              </a:rPr>
              <a:t>Anna University</a:t>
            </a:r>
          </a:p>
          <a:p>
            <a:pPr lvl="2">
              <a:buFontTx/>
              <a:buChar char="•"/>
            </a:pPr>
            <a:r>
              <a:rPr lang="en-US" sz="3600" b="1" dirty="0" smtClean="0">
                <a:latin typeface="Arial Black" pitchFamily="34" charset="0"/>
              </a:rPr>
              <a:t>Delegates and Participants</a:t>
            </a:r>
            <a:endParaRPr lang="en-US" sz="3600" b="1" dirty="0">
              <a:latin typeface="Arial Black" pitchFamily="34" charset="0"/>
            </a:endParaRPr>
          </a:p>
          <a:p>
            <a:endParaRPr lang="en-US" sz="3600" b="1" dirty="0">
              <a:latin typeface="Arial Black" pitchFamily="34" charset="0"/>
            </a:endParaRPr>
          </a:p>
        </p:txBody>
      </p:sp>
      <p:pic>
        <p:nvPicPr>
          <p:cNvPr id="324612" name="Picture 6" descr="disco"/>
          <p:cNvPicPr>
            <a:picLocks noChangeAspect="1" noChangeArrowheads="1" noCrop="1"/>
          </p:cNvPicPr>
          <p:nvPr/>
        </p:nvPicPr>
        <p:blipFill>
          <a:blip r:embed="rId2" cstate="print"/>
          <a:srcRect/>
          <a:stretch>
            <a:fillRect/>
          </a:stretch>
        </p:blipFill>
        <p:spPr bwMode="auto">
          <a:xfrm>
            <a:off x="0" y="0"/>
            <a:ext cx="1676400" cy="2819400"/>
          </a:xfrm>
          <a:prstGeom prst="rect">
            <a:avLst/>
          </a:prstGeom>
          <a:noFill/>
          <a:ln w="9525">
            <a:noFill/>
            <a:miter lim="800000"/>
            <a:headEnd/>
            <a:tailEnd/>
          </a:ln>
        </p:spPr>
      </p:pic>
      <p:pic>
        <p:nvPicPr>
          <p:cNvPr id="308229" name="Picture 7" descr="Red Rose"/>
          <p:cNvPicPr>
            <a:picLocks noChangeAspect="1" noChangeArrowheads="1" noCrop="1"/>
          </p:cNvPicPr>
          <p:nvPr/>
        </p:nvPicPr>
        <p:blipFill>
          <a:blip r:embed="rId3" cstate="print"/>
          <a:srcRect/>
          <a:stretch>
            <a:fillRect/>
          </a:stretch>
        </p:blipFill>
        <p:spPr bwMode="auto">
          <a:xfrm>
            <a:off x="76200" y="2819400"/>
            <a:ext cx="1504950" cy="4038600"/>
          </a:xfrm>
          <a:prstGeom prst="rect">
            <a:avLst/>
          </a:prstGeom>
          <a:solidFill>
            <a:schemeClr val="accent2">
              <a:lumMod val="60000"/>
              <a:lumOff val="40000"/>
            </a:schemeClr>
          </a:solidFill>
          <a:ln w="76200">
            <a:solidFill>
              <a:schemeClr val="tx2">
                <a:lumMod val="50000"/>
              </a:schemeClr>
            </a:solid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329</Words>
  <Application>Microsoft Office PowerPoint</Application>
  <PresentationFormat>On-screen Show (4:3)</PresentationFormat>
  <Paragraphs>91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FINDINGS</vt:lpstr>
      <vt:lpstr>CONCLUSION</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DLISSGBAU</dc:creator>
  <cp:lastModifiedBy>mrp</cp:lastModifiedBy>
  <cp:revision>53</cp:revision>
  <dcterms:created xsi:type="dcterms:W3CDTF">2006-08-16T00:00:00Z</dcterms:created>
  <dcterms:modified xsi:type="dcterms:W3CDTF">2017-07-31T16:58:03Z</dcterms:modified>
</cp:coreProperties>
</file>