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5" r:id="rId4"/>
  </p:sldMasterIdLst>
  <p:notesMasterIdLst>
    <p:notesMasterId r:id="rId18"/>
  </p:notesMasterIdLst>
  <p:sldIdLst>
    <p:sldId id="256" r:id="rId5"/>
    <p:sldId id="263" r:id="rId6"/>
    <p:sldId id="267" r:id="rId7"/>
    <p:sldId id="266" r:id="rId8"/>
    <p:sldId id="265" r:id="rId9"/>
    <p:sldId id="264" r:id="rId10"/>
    <p:sldId id="270" r:id="rId11"/>
    <p:sldId id="268" r:id="rId12"/>
    <p:sldId id="258" r:id="rId13"/>
    <p:sldId id="259" r:id="rId14"/>
    <p:sldId id="260" r:id="rId15"/>
    <p:sldId id="262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1" autoAdjust="0"/>
    <p:restoredTop sz="94660"/>
  </p:normalViewPr>
  <p:slideViewPr>
    <p:cSldViewPr>
      <p:cViewPr>
        <p:scale>
          <a:sx n="59" d="100"/>
          <a:sy n="59" d="100"/>
        </p:scale>
        <p:origin x="-169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D837C6-4DAC-4F47-BAE8-CA536F7556AD}" type="doc">
      <dgm:prSet loTypeId="urn:microsoft.com/office/officeart/2005/8/layout/radial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803364-1F0A-4F1D-938E-FD876EAD788A}">
      <dgm:prSet phldrT="[Text]"/>
      <dgm:spPr>
        <a:solidFill>
          <a:srgbClr val="002060"/>
        </a:solidFill>
        <a:scene3d>
          <a:camera prst="orthographicFront">
            <a:rot lat="0" lon="0" rev="0"/>
          </a:camera>
          <a:lightRig rig="threePt" dir="tl"/>
        </a:scene3d>
        <a:sp3d>
          <a:bevelT w="10000" h="10000"/>
          <a:bevelB prst="relaxedInset"/>
        </a:sp3d>
      </dgm:spPr>
      <dgm:t>
        <a:bodyPr/>
        <a:lstStyle/>
        <a:p>
          <a:r>
            <a:rPr lang="en-US" b="1" dirty="0" smtClean="0"/>
            <a:t>MOOCs</a:t>
          </a:r>
          <a:endParaRPr lang="en-US" b="1" dirty="0"/>
        </a:p>
      </dgm:t>
    </dgm:pt>
    <dgm:pt modelId="{CFDBA65F-642A-46F4-BD85-02818E9E9F5C}" type="parTrans" cxnId="{9F9F8FC9-8294-4B09-AE1F-57561BEC854A}">
      <dgm:prSet/>
      <dgm:spPr/>
      <dgm:t>
        <a:bodyPr/>
        <a:lstStyle/>
        <a:p>
          <a:endParaRPr lang="en-US"/>
        </a:p>
      </dgm:t>
    </dgm:pt>
    <dgm:pt modelId="{85276557-1294-47F6-B9DF-BB791BB07538}" type="sibTrans" cxnId="{9F9F8FC9-8294-4B09-AE1F-57561BEC854A}">
      <dgm:prSet/>
      <dgm:spPr/>
      <dgm:t>
        <a:bodyPr/>
        <a:lstStyle/>
        <a:p>
          <a:endParaRPr lang="en-US"/>
        </a:p>
      </dgm:t>
    </dgm:pt>
    <dgm:pt modelId="{20733823-BF39-4E56-9E1C-1CFDA57AEDDD}">
      <dgm:prSet phldrT="[Text]"/>
      <dgm:spPr>
        <a:solidFill>
          <a:srgbClr val="002060"/>
        </a:solidFill>
      </dgm:spPr>
      <dgm:t>
        <a:bodyPr/>
        <a:lstStyle/>
        <a:p>
          <a:r>
            <a:rPr lang="en-US" b="1" dirty="0" smtClean="0"/>
            <a:t>xMOOCs</a:t>
          </a:r>
          <a:endParaRPr lang="en-US" b="1" dirty="0"/>
        </a:p>
      </dgm:t>
    </dgm:pt>
    <dgm:pt modelId="{84AB65C9-C2A4-4A5E-88EF-2DBD76A931A7}" type="parTrans" cxnId="{70E8F891-8716-43CC-807B-145C63744EE0}">
      <dgm:prSet/>
      <dgm:spPr>
        <a:solidFill>
          <a:srgbClr val="C00000"/>
        </a:solidFill>
      </dgm:spPr>
      <dgm:t>
        <a:bodyPr/>
        <a:lstStyle/>
        <a:p>
          <a:endParaRPr lang="en-US" dirty="0"/>
        </a:p>
      </dgm:t>
    </dgm:pt>
    <dgm:pt modelId="{940C9AD7-479C-4283-8BBB-A47DABE0D39D}" type="sibTrans" cxnId="{70E8F891-8716-43CC-807B-145C63744EE0}">
      <dgm:prSet/>
      <dgm:spPr/>
      <dgm:t>
        <a:bodyPr/>
        <a:lstStyle/>
        <a:p>
          <a:endParaRPr lang="en-US"/>
        </a:p>
      </dgm:t>
    </dgm:pt>
    <dgm:pt modelId="{AA5C43B1-DD73-4FA0-BD80-1D74262C098F}">
      <dgm:prSet phldrT="[Text]"/>
      <dgm:spPr>
        <a:solidFill>
          <a:srgbClr val="002060"/>
        </a:solidFill>
      </dgm:spPr>
      <dgm:t>
        <a:bodyPr/>
        <a:lstStyle/>
        <a:p>
          <a:r>
            <a:rPr lang="en-US" b="1" dirty="0" smtClean="0"/>
            <a:t>cMOOCs</a:t>
          </a:r>
          <a:endParaRPr lang="en-US" b="1" dirty="0"/>
        </a:p>
      </dgm:t>
    </dgm:pt>
    <dgm:pt modelId="{BA8D12BE-4B35-4005-BF81-D585DF1131BD}" type="parTrans" cxnId="{16556FBB-DEEE-4E55-B73C-6C89D6AF168E}">
      <dgm:prSet/>
      <dgm:spPr>
        <a:solidFill>
          <a:srgbClr val="C00000"/>
        </a:solidFill>
      </dgm:spPr>
      <dgm:t>
        <a:bodyPr/>
        <a:lstStyle/>
        <a:p>
          <a:endParaRPr lang="en-US" dirty="0"/>
        </a:p>
      </dgm:t>
    </dgm:pt>
    <dgm:pt modelId="{7290F522-6FDB-4560-BBF7-77E74DE9316E}" type="sibTrans" cxnId="{16556FBB-DEEE-4E55-B73C-6C89D6AF168E}">
      <dgm:prSet/>
      <dgm:spPr/>
      <dgm:t>
        <a:bodyPr/>
        <a:lstStyle/>
        <a:p>
          <a:endParaRPr lang="en-US"/>
        </a:p>
      </dgm:t>
    </dgm:pt>
    <dgm:pt modelId="{C0563A5D-F2C8-4359-88FD-193CF3713B6A}">
      <dgm:prSet phldrT="[Text]"/>
      <dgm:spPr>
        <a:solidFill>
          <a:srgbClr val="002060"/>
        </a:solidFill>
      </dgm:spPr>
      <dgm:t>
        <a:bodyPr/>
        <a:lstStyle/>
        <a:p>
          <a:r>
            <a:rPr lang="en-US" b="1" dirty="0" smtClean="0"/>
            <a:t>bMOOCs</a:t>
          </a:r>
          <a:endParaRPr lang="en-US" b="1" dirty="0"/>
        </a:p>
      </dgm:t>
    </dgm:pt>
    <dgm:pt modelId="{31C313C0-456F-4983-874A-CF3F7CC015FE}" type="parTrans" cxnId="{C81CBE9F-0C97-4BEA-A618-5FE453AD5737}">
      <dgm:prSet/>
      <dgm:spPr>
        <a:solidFill>
          <a:srgbClr val="C00000"/>
        </a:solidFill>
      </dgm:spPr>
      <dgm:t>
        <a:bodyPr/>
        <a:lstStyle/>
        <a:p>
          <a:endParaRPr lang="en-US" dirty="0"/>
        </a:p>
      </dgm:t>
    </dgm:pt>
    <dgm:pt modelId="{6556FA54-B06C-46ED-86E6-7AD48A468E1C}" type="sibTrans" cxnId="{C81CBE9F-0C97-4BEA-A618-5FE453AD5737}">
      <dgm:prSet/>
      <dgm:spPr/>
      <dgm:t>
        <a:bodyPr/>
        <a:lstStyle/>
        <a:p>
          <a:endParaRPr lang="en-US"/>
        </a:p>
      </dgm:t>
    </dgm:pt>
    <dgm:pt modelId="{329EC1DA-6F28-47BC-AFCA-7A8044AF0C5E}" type="pres">
      <dgm:prSet presAssocID="{D6D837C6-4DAC-4F47-BAE8-CA536F7556A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9805D8-92D4-4C20-8443-94EC18642091}" type="pres">
      <dgm:prSet presAssocID="{FD803364-1F0A-4F1D-938E-FD876EAD788A}" presName="centerShape" presStyleLbl="node0" presStyleIdx="0" presStyleCnt="1"/>
      <dgm:spPr/>
      <dgm:t>
        <a:bodyPr/>
        <a:lstStyle/>
        <a:p>
          <a:endParaRPr lang="en-US"/>
        </a:p>
      </dgm:t>
    </dgm:pt>
    <dgm:pt modelId="{174A0F70-9AA9-4C21-B74C-D2D720175F76}" type="pres">
      <dgm:prSet presAssocID="{84AB65C9-C2A4-4A5E-88EF-2DBD76A931A7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323CF954-73C6-465F-9A94-209DE8A7AFC4}" type="pres">
      <dgm:prSet presAssocID="{20733823-BF39-4E56-9E1C-1CFDA57AEDD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90AA7-92C6-4E75-AB1F-043E07CD8663}" type="pres">
      <dgm:prSet presAssocID="{BA8D12BE-4B35-4005-BF81-D585DF1131BD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A2502919-105B-4CEE-89F7-B2FC98630F4C}" type="pres">
      <dgm:prSet presAssocID="{AA5C43B1-DD73-4FA0-BD80-1D74262C098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DB7D3C-B983-4D10-A765-29173F6DA985}" type="pres">
      <dgm:prSet presAssocID="{31C313C0-456F-4983-874A-CF3F7CC015FE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6D11BB16-A6D1-4396-A52B-B471046E1717}" type="pres">
      <dgm:prSet presAssocID="{C0563A5D-F2C8-4359-88FD-193CF3713B6A}" presName="node" presStyleLbl="node1" presStyleIdx="2" presStyleCnt="3" custRadScaleRad="98240" custRadScaleInc="24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C2B9DD-4E30-495B-85A4-5181BD3B6985}" type="presOf" srcId="{FD803364-1F0A-4F1D-938E-FD876EAD788A}" destId="{AC9805D8-92D4-4C20-8443-94EC18642091}" srcOrd="0" destOrd="0" presId="urn:microsoft.com/office/officeart/2005/8/layout/radial4"/>
    <dgm:cxn modelId="{9F9F8FC9-8294-4B09-AE1F-57561BEC854A}" srcId="{D6D837C6-4DAC-4F47-BAE8-CA536F7556AD}" destId="{FD803364-1F0A-4F1D-938E-FD876EAD788A}" srcOrd="0" destOrd="0" parTransId="{CFDBA65F-642A-46F4-BD85-02818E9E9F5C}" sibTransId="{85276557-1294-47F6-B9DF-BB791BB07538}"/>
    <dgm:cxn modelId="{507086A3-BB7B-4019-AFDA-A16AF1E759DC}" type="presOf" srcId="{C0563A5D-F2C8-4359-88FD-193CF3713B6A}" destId="{6D11BB16-A6D1-4396-A52B-B471046E1717}" srcOrd="0" destOrd="0" presId="urn:microsoft.com/office/officeart/2005/8/layout/radial4"/>
    <dgm:cxn modelId="{FE67262E-C91F-4E43-A7CB-3A8D8D8CC5D6}" type="presOf" srcId="{20733823-BF39-4E56-9E1C-1CFDA57AEDDD}" destId="{323CF954-73C6-465F-9A94-209DE8A7AFC4}" srcOrd="0" destOrd="0" presId="urn:microsoft.com/office/officeart/2005/8/layout/radial4"/>
    <dgm:cxn modelId="{C81CBE9F-0C97-4BEA-A618-5FE453AD5737}" srcId="{FD803364-1F0A-4F1D-938E-FD876EAD788A}" destId="{C0563A5D-F2C8-4359-88FD-193CF3713B6A}" srcOrd="2" destOrd="0" parTransId="{31C313C0-456F-4983-874A-CF3F7CC015FE}" sibTransId="{6556FA54-B06C-46ED-86E6-7AD48A468E1C}"/>
    <dgm:cxn modelId="{C7712BD2-4E1A-4270-96AA-795DCCA9D73C}" type="presOf" srcId="{84AB65C9-C2A4-4A5E-88EF-2DBD76A931A7}" destId="{174A0F70-9AA9-4C21-B74C-D2D720175F76}" srcOrd="0" destOrd="0" presId="urn:microsoft.com/office/officeart/2005/8/layout/radial4"/>
    <dgm:cxn modelId="{16556FBB-DEEE-4E55-B73C-6C89D6AF168E}" srcId="{FD803364-1F0A-4F1D-938E-FD876EAD788A}" destId="{AA5C43B1-DD73-4FA0-BD80-1D74262C098F}" srcOrd="1" destOrd="0" parTransId="{BA8D12BE-4B35-4005-BF81-D585DF1131BD}" sibTransId="{7290F522-6FDB-4560-BBF7-77E74DE9316E}"/>
    <dgm:cxn modelId="{32141C3B-CECA-4321-872E-8DDC79800358}" type="presOf" srcId="{D6D837C6-4DAC-4F47-BAE8-CA536F7556AD}" destId="{329EC1DA-6F28-47BC-AFCA-7A8044AF0C5E}" srcOrd="0" destOrd="0" presId="urn:microsoft.com/office/officeart/2005/8/layout/radial4"/>
    <dgm:cxn modelId="{86980F8D-7208-43DC-A2BC-8151B0679A40}" type="presOf" srcId="{AA5C43B1-DD73-4FA0-BD80-1D74262C098F}" destId="{A2502919-105B-4CEE-89F7-B2FC98630F4C}" srcOrd="0" destOrd="0" presId="urn:microsoft.com/office/officeart/2005/8/layout/radial4"/>
    <dgm:cxn modelId="{7993FC94-618D-41C3-B7D7-255580324BF5}" type="presOf" srcId="{BA8D12BE-4B35-4005-BF81-D585DF1131BD}" destId="{2FE90AA7-92C6-4E75-AB1F-043E07CD8663}" srcOrd="0" destOrd="0" presId="urn:microsoft.com/office/officeart/2005/8/layout/radial4"/>
    <dgm:cxn modelId="{70E8F891-8716-43CC-807B-145C63744EE0}" srcId="{FD803364-1F0A-4F1D-938E-FD876EAD788A}" destId="{20733823-BF39-4E56-9E1C-1CFDA57AEDDD}" srcOrd="0" destOrd="0" parTransId="{84AB65C9-C2A4-4A5E-88EF-2DBD76A931A7}" sibTransId="{940C9AD7-479C-4283-8BBB-A47DABE0D39D}"/>
    <dgm:cxn modelId="{1F181074-71DE-4E76-BD9B-EBC8A9313074}" type="presOf" srcId="{31C313C0-456F-4983-874A-CF3F7CC015FE}" destId="{10DB7D3C-B983-4D10-A765-29173F6DA985}" srcOrd="0" destOrd="0" presId="urn:microsoft.com/office/officeart/2005/8/layout/radial4"/>
    <dgm:cxn modelId="{E8C4734A-9A33-4D37-AE85-999F79B7CC2C}" type="presParOf" srcId="{329EC1DA-6F28-47BC-AFCA-7A8044AF0C5E}" destId="{AC9805D8-92D4-4C20-8443-94EC18642091}" srcOrd="0" destOrd="0" presId="urn:microsoft.com/office/officeart/2005/8/layout/radial4"/>
    <dgm:cxn modelId="{882D2DF7-8FFF-4AA0-9EA0-86B078936C01}" type="presParOf" srcId="{329EC1DA-6F28-47BC-AFCA-7A8044AF0C5E}" destId="{174A0F70-9AA9-4C21-B74C-D2D720175F76}" srcOrd="1" destOrd="0" presId="urn:microsoft.com/office/officeart/2005/8/layout/radial4"/>
    <dgm:cxn modelId="{0195FF5E-AA0A-4482-83CC-9FD73CFDDAFE}" type="presParOf" srcId="{329EC1DA-6F28-47BC-AFCA-7A8044AF0C5E}" destId="{323CF954-73C6-465F-9A94-209DE8A7AFC4}" srcOrd="2" destOrd="0" presId="urn:microsoft.com/office/officeart/2005/8/layout/radial4"/>
    <dgm:cxn modelId="{030B9336-945D-4CB4-A26E-63727D5ED843}" type="presParOf" srcId="{329EC1DA-6F28-47BC-AFCA-7A8044AF0C5E}" destId="{2FE90AA7-92C6-4E75-AB1F-043E07CD8663}" srcOrd="3" destOrd="0" presId="urn:microsoft.com/office/officeart/2005/8/layout/radial4"/>
    <dgm:cxn modelId="{3A4BB90A-5A80-48C6-9FBC-8A1069B3566C}" type="presParOf" srcId="{329EC1DA-6F28-47BC-AFCA-7A8044AF0C5E}" destId="{A2502919-105B-4CEE-89F7-B2FC98630F4C}" srcOrd="4" destOrd="0" presId="urn:microsoft.com/office/officeart/2005/8/layout/radial4"/>
    <dgm:cxn modelId="{8B86606B-4048-48F7-B7C9-62824576FD69}" type="presParOf" srcId="{329EC1DA-6F28-47BC-AFCA-7A8044AF0C5E}" destId="{10DB7D3C-B983-4D10-A765-29173F6DA985}" srcOrd="5" destOrd="0" presId="urn:microsoft.com/office/officeart/2005/8/layout/radial4"/>
    <dgm:cxn modelId="{6AEBBB42-D066-4084-87C0-C7329F8D16BA}" type="presParOf" srcId="{329EC1DA-6F28-47BC-AFCA-7A8044AF0C5E}" destId="{6D11BB16-A6D1-4396-A52B-B471046E1717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D8B5D-25C9-409F-B625-8FDC32BB02E5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81C48-78EF-4E2C-AEF4-D7AA9A089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</a:t>
            </a:r>
            <a:r>
              <a:rPr lang="en-US" baseline="0" dirty="0" smtClean="0"/>
              <a:t> source: https://www.learndash.com/moocs-proving-useful-for-tech-skills/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81C48-78EF-4E2C-AEF4-D7AA9A08975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 source http://www.potenzaglobalsolutions.com/blogs/e-learning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81C48-78EF-4E2C-AEF4-D7AA9A08975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 1 source  http://www.iloveaba.com/2016/02/calm-compliant.html</a:t>
            </a:r>
          </a:p>
          <a:p>
            <a:r>
              <a:rPr lang="en-US" dirty="0" smtClean="0"/>
              <a:t>Image 2 source http://www.canoncitydailyrecord.com/news/ci_26436103/colorado-schools-finding-ways-bring-digital-devices-into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81C48-78EF-4E2C-AEF4-D7AA9A08975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 source http://www.bobbygill.co.uk/2009/11/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81C48-78EF-4E2C-AEF4-D7AA9A08975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FFF9-556C-4847-BA21-0BAB05E1607B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7DF3-B2A4-493A-B682-FCDD87B1EB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161722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FFF9-556C-4847-BA21-0BAB05E1607B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7DF3-B2A4-493A-B682-FCDD87B1EB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220355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FFF9-556C-4847-BA21-0BAB05E1607B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7DF3-B2A4-493A-B682-FCDD87B1EB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853457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3474517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420070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626021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091302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124729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740406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26896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90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6E86A4C-8E40-4F87-A4F0-01A0687C5742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90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14065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FFF9-556C-4847-BA21-0BAB05E1607B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7DF3-B2A4-493A-B682-FCDD87B1EB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46432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008499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919131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207528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40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879475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357235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71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261165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2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841121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737252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9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737252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566567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9667832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99643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FFF9-556C-4847-BA21-0BAB05E1607B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7DF3-B2A4-493A-B682-FCDD87B1EB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66762505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8" y="514931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5223662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716938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9586407"/>
      </p:ext>
    </p:extLst>
  </p:cSld>
  <p:clrMapOvr>
    <a:masterClrMapping/>
  </p:clrMapOvr>
  <p:transition/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0477819"/>
      </p:ext>
    </p:extLst>
  </p:cSld>
  <p:clrMapOvr>
    <a:masterClrMapping/>
  </p:clrMapOvr>
  <p:transition/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4481461"/>
      </p:ext>
    </p:extLst>
  </p:cSld>
  <p:clrMapOvr>
    <a:masterClrMapping/>
  </p:clrMapOvr>
  <p:transition/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781336170"/>
      </p:ext>
    </p:extLst>
  </p:cSld>
  <p:clrMapOvr>
    <a:masterClrMapping/>
  </p:clrMapOvr>
  <p:transition/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3617324"/>
      </p:ext>
    </p:extLst>
  </p:cSld>
  <p:clrMapOvr>
    <a:masterClrMapping/>
  </p:clrMapOvr>
  <p:transition/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0204923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609606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4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76818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4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4" y="4777388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2" y="4323819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4" y="4529549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54571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FFF9-556C-4847-BA21-0BAB05E1607B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7DF3-B2A4-493A-B682-FCDD87B1EB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787801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8" y="624110"/>
            <a:ext cx="6683765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430714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4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4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4" y="324414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6349064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4" y="78778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6837246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6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4" y="78778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725026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6542001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7462622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4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97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4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7290688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4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4" y="4983096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0507134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4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4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4" y="324414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2429741"/>
      </p:ext>
    </p:extLst>
  </p:cSld>
  <p:clrMapOvr>
    <a:masterClrMapping/>
  </p:clrMapOvr>
  <p:transition/>
  <p:hf sldNum="0"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6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4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4" y="324414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76315441"/>
      </p:ext>
    </p:extLst>
  </p:cSld>
  <p:clrMapOvr>
    <a:masterClrMapping/>
  </p:clrMapOvr>
  <p:transition/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FFF9-556C-4847-BA21-0BAB05E1607B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7DF3-B2A4-493A-B682-FCDD87B1EB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5345816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4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4" y="4983096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5715776"/>
      </p:ext>
    </p:extLst>
  </p:cSld>
  <p:clrMapOvr>
    <a:masterClrMapping/>
  </p:clrMapOvr>
  <p:transition/>
  <p:hf sldNum="0"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6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34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4" y="4983096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62463791"/>
      </p:ext>
    </p:extLst>
  </p:cSld>
  <p:clrMapOvr>
    <a:masterClrMapping/>
  </p:clrMapOvr>
  <p:transition/>
  <p:hf sldNum="0"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4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4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4" y="4983096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3262846"/>
      </p:ext>
    </p:extLst>
  </p:cSld>
  <p:clrMapOvr>
    <a:masterClrMapping/>
  </p:clrMapOvr>
  <p:transition/>
  <p:hf sldNum="0"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5998991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13" y="627414"/>
            <a:ext cx="16557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14"/>
            <a:ext cx="485775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2419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FFF9-556C-4847-BA21-0BAB05E1607B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7DF3-B2A4-493A-B682-FCDD87B1EB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82013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FFF9-556C-4847-BA21-0BAB05E1607B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7DF3-B2A4-493A-B682-FCDD87B1EB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128871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FBEFFF9-556C-4847-BA21-0BAB05E1607B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2F7DF3-B2A4-493A-B682-FCDD87B1EB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176179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FFF9-556C-4847-BA21-0BAB05E1607B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7DF3-B2A4-493A-B682-FCDD87B1EB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5385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FBEFFF9-556C-4847-BA21-0BAB05E1607B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72F7DF3-B2A4-493A-B682-FCDD87B1EB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4479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6459788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788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8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5011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7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7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9" y="6041367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105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ransition/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" name="Group 9"/>
          <p:cNvGrpSpPr/>
          <p:nvPr/>
        </p:nvGrpSpPr>
        <p:grpSpPr>
          <a:xfrm>
            <a:off x="20416" y="-32"/>
            <a:ext cx="1767506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7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3" y="6135815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8863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618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ransition/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5334000"/>
            <a:ext cx="2971800" cy="101566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MOHIT GUPTA 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SHEEL BHADRA YADAV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34200" y="5334000"/>
            <a:ext cx="2438400" cy="101566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APARNA DIXIT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VISHAL CHAWLA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2800" y="6324600"/>
            <a:ext cx="5715000" cy="4616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DLIS, BUNDELKHAND UNIVERSITY JHANSI</a:t>
            </a:r>
          </a:p>
        </p:txBody>
      </p:sp>
      <p:pic>
        <p:nvPicPr>
          <p:cNvPr id="10" name="Picture 9" descr="moocsima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3340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5334000"/>
            <a:ext cx="9144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48200" y="4419600"/>
            <a:ext cx="3733800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A</a:t>
            </a:r>
            <a:r>
              <a:rPr lang="en-US" sz="4800" b="1" dirty="0" smtClean="0">
                <a:solidFill>
                  <a:srgbClr val="C00000"/>
                </a:solidFill>
                <a:latin typeface="Segoe Print" pitchFamily="2" charset="0"/>
              </a:rPr>
              <a:t>n</a:t>
            </a:r>
            <a:r>
              <a:rPr lang="en-US" sz="3600" b="1" dirty="0" smtClean="0">
                <a:solidFill>
                  <a:srgbClr val="FF0000"/>
                </a:solidFill>
              </a:rPr>
              <a:t> e-</a:t>
            </a:r>
            <a:r>
              <a:rPr lang="en-US" sz="4400" b="1" dirty="0" smtClean="0">
                <a:solidFill>
                  <a:srgbClr val="FF0000"/>
                </a:solidFill>
              </a:rPr>
              <a:t>C</a:t>
            </a:r>
            <a:r>
              <a:rPr lang="en-US" sz="3600" b="1" i="1" dirty="0" smtClean="0">
                <a:solidFill>
                  <a:srgbClr val="00B0F0"/>
                </a:solidFill>
              </a:rPr>
              <a:t>am</a:t>
            </a:r>
            <a:r>
              <a:rPr lang="en-US" sz="5400" b="1" dirty="0" smtClean="0">
                <a:solidFill>
                  <a:srgbClr val="00B050"/>
                </a:solidFill>
              </a:rPr>
              <a:t>p</a:t>
            </a:r>
            <a:r>
              <a:rPr lang="en-US" sz="3600" b="1" i="1" dirty="0" smtClean="0">
                <a:solidFill>
                  <a:srgbClr val="FF0000"/>
                </a:solidFill>
              </a:rPr>
              <a:t>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-152400"/>
            <a:ext cx="1828801" cy="70788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</a:rPr>
              <a:t>S</a:t>
            </a:r>
            <a:r>
              <a:rPr lang="en-US" sz="2400" b="1" i="1" dirty="0" smtClean="0">
                <a:solidFill>
                  <a:srgbClr val="00B050"/>
                </a:solidFill>
              </a:rPr>
              <a:t>w</a:t>
            </a:r>
            <a:r>
              <a:rPr lang="en-US" sz="2000" b="1" i="1" dirty="0" smtClean="0">
                <a:solidFill>
                  <a:srgbClr val="00B0F0"/>
                </a:solidFill>
              </a:rPr>
              <a:t>a</a:t>
            </a:r>
            <a:r>
              <a:rPr lang="en-US" sz="4000" b="1" i="1" dirty="0" smtClean="0"/>
              <a:t>y</a:t>
            </a:r>
            <a:r>
              <a:rPr lang="en-US" sz="2400" b="1" i="1" dirty="0" smtClean="0">
                <a:solidFill>
                  <a:srgbClr val="C00000"/>
                </a:solidFill>
              </a:rPr>
              <a:t>a</a:t>
            </a:r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sz="1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9556" y="645468"/>
            <a:ext cx="1143001" cy="4616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i="1" dirty="0" smtClean="0">
                <a:solidFill>
                  <a:srgbClr val="7030A0"/>
                </a:solidFill>
              </a:rPr>
              <a:t>OOC</a:t>
            </a:r>
            <a:endParaRPr lang="en-US" sz="9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ish\Downloads\Desktop\gh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25127" y="1828800"/>
            <a:ext cx="6922346" cy="4267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0668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How Can Join MOOCs</a:t>
            </a:r>
            <a:endParaRPr lang="en-US" sz="6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686800" cy="1371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COLLABORATION OF MOOCs &amp; LIBRARY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1676400"/>
          </a:xfrm>
        </p:spPr>
        <p:txBody>
          <a:bodyPr>
            <a:noAutofit/>
          </a:bodyPr>
          <a:lstStyle/>
          <a:p>
            <a:pPr algn="ctr">
              <a:buClr>
                <a:schemeClr val="tx1"/>
              </a:buClr>
              <a:buSzPct val="100000"/>
              <a:buFont typeface="Wingdings" pitchFamily="2" charset="2"/>
              <a:buChar char="q"/>
            </a:pPr>
            <a:r>
              <a:rPr lang="en-US" sz="3100" b="1" dirty="0" smtClean="0">
                <a:solidFill>
                  <a:srgbClr val="002060"/>
                </a:solidFill>
              </a:rPr>
              <a:t> E library, Libraries are transforming into learning labs</a:t>
            </a:r>
          </a:p>
          <a:p>
            <a:pPr algn="ctr">
              <a:buClr>
                <a:schemeClr val="tx1"/>
              </a:buClr>
              <a:buSzPct val="100000"/>
              <a:buFont typeface="Wingdings" pitchFamily="2" charset="2"/>
              <a:buChar char="q"/>
            </a:pPr>
            <a:r>
              <a:rPr lang="en-US" sz="3100" b="1" dirty="0" smtClean="0">
                <a:solidFill>
                  <a:srgbClr val="002060"/>
                </a:solidFill>
              </a:rPr>
              <a:t> Library as an self university with diversity of subjects </a:t>
            </a:r>
            <a:endParaRPr lang="en-US" sz="3100" b="1" dirty="0">
              <a:solidFill>
                <a:srgbClr val="00206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505199"/>
            <a:ext cx="7239000" cy="838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Moocs in digital india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3810000"/>
            <a:ext cx="8077200" cy="23622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Swayam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Indian institutions  a big part of global MOOCs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086600" cy="13716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 FINALLY </a:t>
            </a:r>
            <a:endParaRPr lang="en-US" sz="8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1921934"/>
            <a:ext cx="8016240" cy="4555066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SzPct val="80000"/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002060"/>
                </a:solidFill>
              </a:rPr>
              <a:t> MOOCs is the future of education that    provides learning  in a new way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>
              <a:buClr>
                <a:schemeClr val="tx1"/>
              </a:buClr>
              <a:buSzPct val="80000"/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002060"/>
                </a:solidFill>
              </a:rPr>
              <a:t> In future </a:t>
            </a:r>
            <a:r>
              <a:rPr lang="en-US" altLang="zh-HK" sz="3200" b="1" dirty="0" smtClean="0">
                <a:solidFill>
                  <a:srgbClr val="002060"/>
                </a:solidFill>
              </a:rPr>
              <a:t>MOOCs can profile an institution as a leading 21</a:t>
            </a:r>
            <a:r>
              <a:rPr lang="en-US" altLang="zh-HK" sz="3200" b="1" baseline="30000" dirty="0" smtClean="0">
                <a:solidFill>
                  <a:srgbClr val="002060"/>
                </a:solidFill>
              </a:rPr>
              <a:t>st</a:t>
            </a:r>
            <a:r>
              <a:rPr lang="en-US" altLang="zh-HK" sz="3200" b="1" dirty="0" smtClean="0">
                <a:solidFill>
                  <a:srgbClr val="002060"/>
                </a:solidFill>
              </a:rPr>
              <a:t> Century educational institution.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>
              <a:buClr>
                <a:schemeClr val="tx1"/>
              </a:buClr>
              <a:buSzPct val="80000"/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002060"/>
                </a:solidFill>
              </a:rPr>
              <a:t> One of the famous purpose of Education is to make people see things different. </a:t>
            </a:r>
            <a:endParaRPr lang="en-ZA" sz="3200" b="1" dirty="0" smtClean="0">
              <a:solidFill>
                <a:srgbClr val="002060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endParaRPr 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4733" y="457200"/>
            <a:ext cx="6163867" cy="54014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</a:t>
            </a:r>
          </a:p>
          <a:p>
            <a:pPr algn="ctr"/>
            <a:r>
              <a:rPr lang="en-US" sz="115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</a:t>
            </a:r>
          </a:p>
          <a:p>
            <a:pPr algn="ctr"/>
            <a:r>
              <a:rPr lang="en-US" sz="115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Everyone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4478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MOOC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..</a:t>
            </a:r>
            <a:endParaRPr lang="en-US" sz="6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732000" y="3013792"/>
            <a:ext cx="5354600" cy="880191"/>
            <a:chOff x="1650093" y="1281634"/>
            <a:chExt cx="5574030" cy="98443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0" name="Pentagon 19"/>
            <p:cNvSpPr/>
            <p:nvPr/>
          </p:nvSpPr>
          <p:spPr>
            <a:xfrm rot="10800000">
              <a:off x="1650093" y="1281634"/>
              <a:ext cx="5574030" cy="984434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Pentagon 4"/>
            <p:cNvSpPr/>
            <p:nvPr/>
          </p:nvSpPr>
          <p:spPr>
            <a:xfrm rot="21600000">
              <a:off x="1896204" y="1281634"/>
              <a:ext cx="5327919" cy="98443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4108" tIns="179070" rIns="334264" bIns="179070" numCol="1" spcCol="1270" anchor="ctr" anchorCtr="0">
              <a:noAutofit/>
            </a:bodyPr>
            <a:lstStyle/>
            <a:p>
              <a:pPr lvl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700" b="1" kern="1200" dirty="0" smtClean="0"/>
                <a:t>OPEN</a:t>
              </a:r>
              <a:endParaRPr lang="en-US" sz="4700" b="1" kern="1200" dirty="0"/>
            </a:p>
          </p:txBody>
        </p:sp>
      </p:grpSp>
      <p:sp>
        <p:nvSpPr>
          <p:cNvPr id="11" name="Oval 10"/>
          <p:cNvSpPr/>
          <p:nvPr/>
        </p:nvSpPr>
        <p:spPr>
          <a:xfrm>
            <a:off x="1143000" y="2971800"/>
            <a:ext cx="990600" cy="880191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Group 11"/>
          <p:cNvGrpSpPr/>
          <p:nvPr/>
        </p:nvGrpSpPr>
        <p:grpSpPr>
          <a:xfrm>
            <a:off x="2092416" y="4114800"/>
            <a:ext cx="5527584" cy="914399"/>
            <a:chOff x="1650093" y="2559930"/>
            <a:chExt cx="5574030" cy="98443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8" name="Pentagon 17"/>
            <p:cNvSpPr/>
            <p:nvPr/>
          </p:nvSpPr>
          <p:spPr>
            <a:xfrm rot="10800000">
              <a:off x="1650093" y="2559930"/>
              <a:ext cx="5574030" cy="984434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Pentagon 7"/>
            <p:cNvSpPr/>
            <p:nvPr/>
          </p:nvSpPr>
          <p:spPr>
            <a:xfrm>
              <a:off x="1896204" y="2559930"/>
              <a:ext cx="5251079" cy="885716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4108" tIns="179070" rIns="334264" bIns="179070" numCol="1" spcCol="1270" anchor="ctr" anchorCtr="0">
              <a:noAutofit/>
            </a:bodyPr>
            <a:lstStyle/>
            <a:p>
              <a:pPr lvl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700" b="1" kern="1200" dirty="0" smtClean="0"/>
                <a:t>ONLINE</a:t>
              </a:r>
              <a:endParaRPr lang="en-US" sz="4700" b="1" kern="1200" dirty="0"/>
            </a:p>
          </p:txBody>
        </p:sp>
      </p:grpSp>
      <p:sp>
        <p:nvSpPr>
          <p:cNvPr id="13" name="Oval 12"/>
          <p:cNvSpPr/>
          <p:nvPr/>
        </p:nvSpPr>
        <p:spPr>
          <a:xfrm>
            <a:off x="1600200" y="4153562"/>
            <a:ext cx="990600" cy="875638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4" name="Group 13"/>
          <p:cNvGrpSpPr/>
          <p:nvPr/>
        </p:nvGrpSpPr>
        <p:grpSpPr>
          <a:xfrm>
            <a:off x="2664280" y="5248970"/>
            <a:ext cx="5565320" cy="914400"/>
            <a:chOff x="1612357" y="3829396"/>
            <a:chExt cx="5574030" cy="98443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6" name="Pentagon 15"/>
            <p:cNvSpPr/>
            <p:nvPr/>
          </p:nvSpPr>
          <p:spPr>
            <a:xfrm rot="10800000">
              <a:off x="1612357" y="3829396"/>
              <a:ext cx="5574030" cy="984434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Pentagon 10"/>
            <p:cNvSpPr/>
            <p:nvPr/>
          </p:nvSpPr>
          <p:spPr>
            <a:xfrm rot="21600000">
              <a:off x="1858468" y="3829396"/>
              <a:ext cx="5327919" cy="98443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4108" tIns="179070" rIns="334264" bIns="179070" numCol="1" spcCol="1270" anchor="ctr" anchorCtr="0">
              <a:noAutofit/>
            </a:bodyPr>
            <a:lstStyle/>
            <a:p>
              <a:pPr lvl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700" b="1" kern="1200" dirty="0" smtClean="0"/>
                <a:t>COURSE</a:t>
              </a:r>
              <a:endParaRPr lang="en-US" sz="4700" b="1" kern="1200" dirty="0"/>
            </a:p>
          </p:txBody>
        </p:sp>
      </p:grpSp>
      <p:sp>
        <p:nvSpPr>
          <p:cNvPr id="15" name="Oval 14"/>
          <p:cNvSpPr/>
          <p:nvPr/>
        </p:nvSpPr>
        <p:spPr>
          <a:xfrm>
            <a:off x="2209800" y="5257800"/>
            <a:ext cx="1066800" cy="914400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5" name="Group 24"/>
          <p:cNvGrpSpPr/>
          <p:nvPr/>
        </p:nvGrpSpPr>
        <p:grpSpPr>
          <a:xfrm>
            <a:off x="1274800" y="1981200"/>
            <a:ext cx="5354600" cy="838201"/>
            <a:chOff x="1650093" y="1281634"/>
            <a:chExt cx="5574030" cy="98443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6" name="Pentagon 25"/>
            <p:cNvSpPr/>
            <p:nvPr/>
          </p:nvSpPr>
          <p:spPr>
            <a:xfrm rot="10800000">
              <a:off x="1650093" y="1281634"/>
              <a:ext cx="5574030" cy="984434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Pentagon 4"/>
            <p:cNvSpPr/>
            <p:nvPr/>
          </p:nvSpPr>
          <p:spPr>
            <a:xfrm rot="21600000">
              <a:off x="1896204" y="1281634"/>
              <a:ext cx="5327919" cy="98443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4108" tIns="179070" rIns="334264" bIns="179070" numCol="1" spcCol="1270" anchor="ctr" anchorCtr="0">
              <a:noAutofit/>
            </a:bodyPr>
            <a:lstStyle/>
            <a:p>
              <a:pPr lvl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700" b="1" kern="1200" dirty="0" smtClean="0"/>
                <a:t>MASSIVE</a:t>
              </a:r>
              <a:endParaRPr lang="en-US" sz="4700" b="1" kern="1200" dirty="0"/>
            </a:p>
          </p:txBody>
        </p:sp>
      </p:grpSp>
      <p:grpSp>
        <p:nvGrpSpPr>
          <p:cNvPr id="23" name="Diagram group"/>
          <p:cNvGrpSpPr/>
          <p:nvPr/>
        </p:nvGrpSpPr>
        <p:grpSpPr>
          <a:xfrm>
            <a:off x="762000" y="1905000"/>
            <a:ext cx="914400" cy="990600"/>
            <a:chOff x="1183957" y="0"/>
            <a:chExt cx="609600" cy="6096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4" name="Oval 23"/>
            <p:cNvSpPr/>
            <p:nvPr/>
          </p:nvSpPr>
          <p:spPr>
            <a:xfrm>
              <a:off x="1183957" y="0"/>
              <a:ext cx="609600" cy="609600"/>
            </a:xfrm>
            <a:prstGeom prst="ellipse">
              <a:avLst/>
            </a:prstGeom>
            <a:blipFill rotWithShape="0">
              <a:blip r:embed="rId4"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 z="127000"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192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MASSIVE</a:t>
            </a:r>
            <a:endParaRPr lang="en-US" sz="8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32037"/>
            <a:ext cx="8686800" cy="3306763"/>
          </a:xfrm>
        </p:spPr>
        <p:txBody>
          <a:bodyPr>
            <a:normAutofit/>
          </a:bodyPr>
          <a:lstStyle/>
          <a:p>
            <a:pPr marL="342900" lvl="1" indent="-342900">
              <a:buClr>
                <a:schemeClr val="tx1"/>
              </a:buClr>
              <a:buSzPct val="80000"/>
              <a:buFont typeface="Wingdings" pitchFamily="2" charset="2"/>
              <a:buChar char="q"/>
            </a:pPr>
            <a:r>
              <a:rPr lang="en-US" altLang="zh-HK" sz="3600" b="1" dirty="0" smtClean="0">
                <a:solidFill>
                  <a:srgbClr val="002060"/>
                </a:solidFill>
                <a:ea typeface="新細明體" charset="-120"/>
              </a:rPr>
              <a:t>Unlimited Number Of Participation</a:t>
            </a:r>
          </a:p>
          <a:p>
            <a:pPr marL="342900" lvl="1" indent="-342900">
              <a:buFont typeface="Wingdings" pitchFamily="2" charset="2"/>
              <a:buChar char="q"/>
            </a:pPr>
            <a:endParaRPr lang="en-US" altLang="zh-HK" sz="3600" b="1" dirty="0" smtClean="0">
              <a:solidFill>
                <a:srgbClr val="002060"/>
              </a:solidFill>
              <a:ea typeface="新細明體" charset="-120"/>
            </a:endParaRPr>
          </a:p>
          <a:p>
            <a:pPr marL="342900" lvl="1" indent="-342900">
              <a:buClr>
                <a:schemeClr val="tx1"/>
              </a:buClr>
              <a:buSzPct val="80000"/>
              <a:buFont typeface="Wingdings" pitchFamily="2" charset="2"/>
              <a:buChar char="q"/>
            </a:pPr>
            <a:r>
              <a:rPr lang="en-US" altLang="zh-HK" sz="3600" b="1" dirty="0" smtClean="0">
                <a:solidFill>
                  <a:srgbClr val="002060"/>
                </a:solidFill>
                <a:ea typeface="新細明體" charset="-120"/>
              </a:rPr>
              <a:t>Unlimited Number Of Courses</a:t>
            </a:r>
          </a:p>
          <a:p>
            <a:pPr marL="342900" lvl="1" indent="-342900">
              <a:buFont typeface="Wingdings" pitchFamily="2" charset="2"/>
              <a:buChar char="q"/>
            </a:pPr>
            <a:endParaRPr lang="en-US" altLang="zh-HK" sz="3600" b="1" dirty="0" smtClean="0">
              <a:solidFill>
                <a:srgbClr val="002060"/>
              </a:solidFill>
              <a:ea typeface="新細明體" charset="-120"/>
            </a:endParaRPr>
          </a:p>
          <a:p>
            <a:pPr marL="342900" lvl="1" indent="-342900">
              <a:buClr>
                <a:schemeClr val="tx1"/>
              </a:buClr>
              <a:buSzPct val="80000"/>
              <a:buFont typeface="Wingdings" pitchFamily="2" charset="2"/>
              <a:buChar char="q"/>
            </a:pPr>
            <a:r>
              <a:rPr lang="en-US" altLang="zh-HK" sz="3600" b="1" dirty="0" smtClean="0">
                <a:solidFill>
                  <a:srgbClr val="002060"/>
                </a:solidFill>
                <a:ea typeface="新細明體" charset="-120"/>
              </a:rPr>
              <a:t>Unlimited Institutions </a:t>
            </a:r>
          </a:p>
          <a:p>
            <a:pPr>
              <a:buFont typeface="Wingdings" pitchFamily="2" charset="2"/>
              <a:buChar char="q"/>
            </a:pPr>
            <a:endParaRPr lang="en-US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OPEN</a:t>
            </a:r>
            <a:endParaRPr lang="en-US" sz="8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39962"/>
            <a:ext cx="8686800" cy="3017838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SzPct val="100000"/>
              <a:buFont typeface="Wingdings" pitchFamily="2" charset="2"/>
              <a:buChar char="q"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Study any Course at anytime from any place</a:t>
            </a:r>
          </a:p>
          <a:p>
            <a:pPr>
              <a:buClr>
                <a:schemeClr val="tx1"/>
              </a:buClr>
              <a:buSzPct val="100000"/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</a:rPr>
              <a:t> Learning Beyond the  geographical boundary</a:t>
            </a:r>
          </a:p>
          <a:p>
            <a:pPr>
              <a:buClr>
                <a:schemeClr val="tx1"/>
              </a:buClr>
              <a:buSzPct val="100000"/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</a:rPr>
              <a:t> Open for everyone</a:t>
            </a:r>
          </a:p>
          <a:p>
            <a:pPr>
              <a:buClr>
                <a:schemeClr val="tx1"/>
              </a:buClr>
              <a:buSzPct val="100000"/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</a:rPr>
              <a:t> No eligibility criteria for courses</a:t>
            </a:r>
          </a:p>
          <a:p>
            <a:pPr>
              <a:buClr>
                <a:schemeClr val="tx1"/>
              </a:buClr>
              <a:buSzPct val="100000"/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</a:rPr>
              <a:t> Simple and quick to join </a:t>
            </a:r>
            <a:r>
              <a:rPr lang="en-US" sz="2800" b="1" dirty="0" smtClean="0"/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sh\Downloads\Desktop\online-learning-network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743200"/>
            <a:ext cx="5257800" cy="3581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192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ONLINE</a:t>
            </a:r>
            <a:endParaRPr lang="en-US" sz="8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8686800" cy="3429000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q"/>
            </a:pPr>
            <a:r>
              <a:rPr lang="en-US" altLang="zh-HK" sz="3600" dirty="0" smtClean="0">
                <a:solidFill>
                  <a:schemeClr val="tx1"/>
                </a:solidFill>
                <a:ea typeface="新細明體" charset="-120"/>
              </a:rPr>
              <a:t>  </a:t>
            </a:r>
            <a:r>
              <a:rPr lang="en-US" altLang="zh-HK" sz="3600" b="1" dirty="0" smtClean="0">
                <a:solidFill>
                  <a:srgbClr val="002060"/>
                </a:solidFill>
                <a:ea typeface="新細明體" charset="-120"/>
              </a:rPr>
              <a:t>As opposed to face-to-face or blended</a:t>
            </a:r>
          </a:p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q"/>
            </a:pPr>
            <a:r>
              <a:rPr lang="en-US" altLang="zh-HK" sz="3600" b="1" dirty="0" smtClean="0">
                <a:solidFill>
                  <a:srgbClr val="002060"/>
                </a:solidFill>
                <a:ea typeface="新細明體" charset="-120"/>
              </a:rPr>
              <a:t>  Virtual learning </a:t>
            </a:r>
          </a:p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q"/>
            </a:pPr>
            <a:r>
              <a:rPr lang="en-US" altLang="zh-HK" sz="3600" b="1" dirty="0" smtClean="0">
                <a:solidFill>
                  <a:srgbClr val="002060"/>
                </a:solidFill>
                <a:ea typeface="新細明體" charset="-120"/>
              </a:rPr>
              <a:t>  No documentation </a:t>
            </a:r>
          </a:p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q"/>
            </a:pPr>
            <a:r>
              <a:rPr lang="en-US" altLang="zh-HK" sz="3600" b="1" dirty="0" smtClean="0">
                <a:solidFill>
                  <a:srgbClr val="002060"/>
                </a:solidFill>
                <a:ea typeface="新細明體" charset="-120"/>
              </a:rPr>
              <a:t>  zero paper wasted </a:t>
            </a:r>
          </a:p>
          <a:p>
            <a:pPr lvl="1">
              <a:buClr>
                <a:schemeClr val="tx1"/>
              </a:buClr>
            </a:pPr>
            <a:endParaRPr lang="en-US" altLang="zh-HK" sz="3600" b="1" dirty="0" smtClean="0">
              <a:solidFill>
                <a:srgbClr val="002060"/>
              </a:solidFill>
              <a:ea typeface="新細明體" charset="-12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3716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COURSES</a:t>
            </a:r>
            <a:endParaRPr lang="en-US" sz="8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1"/>
            <a:ext cx="8534400" cy="3505199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SzPct val="100000"/>
              <a:buFont typeface="Wingdings" pitchFamily="2" charset="2"/>
              <a:buChar char="q"/>
            </a:pP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A Big list of Courses</a:t>
            </a:r>
          </a:p>
          <a:p>
            <a:pPr>
              <a:buClr>
                <a:schemeClr val="tx1"/>
              </a:buClr>
              <a:buSzPct val="100000"/>
              <a:buFont typeface="Wingdings" pitchFamily="2" charset="2"/>
              <a:buChar char="q"/>
            </a:pPr>
            <a:r>
              <a:rPr lang="en-US" sz="3600" b="1" dirty="0" smtClean="0">
                <a:solidFill>
                  <a:srgbClr val="002060"/>
                </a:solidFill>
              </a:rPr>
              <a:t> Introduce  short term trending courses</a:t>
            </a:r>
          </a:p>
          <a:p>
            <a:pPr>
              <a:buClr>
                <a:schemeClr val="tx1"/>
              </a:buClr>
              <a:buSzPct val="100000"/>
              <a:buFont typeface="Wingdings" pitchFamily="2" charset="2"/>
              <a:buChar char="q"/>
            </a:pPr>
            <a:r>
              <a:rPr lang="en-US" sz="3600" b="1" dirty="0" smtClean="0">
                <a:solidFill>
                  <a:srgbClr val="002060"/>
                </a:solidFill>
              </a:rPr>
              <a:t> Freedom to choose the course</a:t>
            </a:r>
          </a:p>
          <a:p>
            <a:pPr>
              <a:buClr>
                <a:schemeClr val="tx1"/>
              </a:buClr>
              <a:buSzPct val="100000"/>
              <a:buFont typeface="Wingdings" pitchFamily="2" charset="2"/>
              <a:buChar char="q"/>
            </a:pPr>
            <a:r>
              <a:rPr lang="en-US" sz="3600" b="1" dirty="0" smtClean="0">
                <a:solidFill>
                  <a:srgbClr val="002060"/>
                </a:solidFill>
              </a:rPr>
              <a:t> Freedom to design own degree content</a:t>
            </a:r>
          </a:p>
          <a:p>
            <a:pPr>
              <a:buClr>
                <a:schemeClr val="tx1"/>
              </a:buClr>
              <a:buSzPct val="100000"/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digital classroom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0" y="3657600"/>
            <a:ext cx="9144000" cy="3200400"/>
          </a:xfrm>
        </p:spPr>
      </p:pic>
      <p:pic>
        <p:nvPicPr>
          <p:cNvPr id="15" name="Content Placeholder 14" descr="sta-grade-5-room-10-1957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3000974"/>
          </a:xfrm>
        </p:spPr>
      </p:pic>
      <p:sp>
        <p:nvSpPr>
          <p:cNvPr id="16" name="Rectangle 15"/>
          <p:cNvSpPr/>
          <p:nvPr/>
        </p:nvSpPr>
        <p:spPr>
          <a:xfrm>
            <a:off x="838200" y="2895600"/>
            <a:ext cx="7095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Old to Digital Classroom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19300"/>
            <a:ext cx="4698999" cy="3771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0668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MOOC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COST</a:t>
            </a:r>
            <a:endParaRPr lang="en-US" sz="8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18737" y="2286000"/>
            <a:ext cx="4273286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bliqueTopRigh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Available</a:t>
            </a:r>
          </a:p>
          <a:p>
            <a:r>
              <a:rPr lang="en-US" sz="6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Knowledge </a:t>
            </a:r>
          </a:p>
          <a:p>
            <a:r>
              <a:rPr lang="en-US" sz="6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Free of cost</a:t>
            </a:r>
            <a:endParaRPr lang="en-US" sz="66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686800" cy="16764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DIFFERENT KINDS OF MOOC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676400" y="2209800"/>
          <a:ext cx="62484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heme/theme1.xml><?xml version="1.0" encoding="utf-8"?>
<a:theme xmlns:a="http://schemas.openxmlformats.org/drawingml/2006/main" name="Theme1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1_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1016</TotalTime>
  <Words>260</Words>
  <Application>Microsoft Office PowerPoint</Application>
  <PresentationFormat>On-screen Show (4:3)</PresentationFormat>
  <Paragraphs>72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Theme1</vt:lpstr>
      <vt:lpstr>1_Retrospect</vt:lpstr>
      <vt:lpstr>Facet</vt:lpstr>
      <vt:lpstr>Wisp</vt:lpstr>
      <vt:lpstr>Slide 1</vt:lpstr>
      <vt:lpstr>MOOCs ..</vt:lpstr>
      <vt:lpstr>MASSIVE</vt:lpstr>
      <vt:lpstr>OPEN</vt:lpstr>
      <vt:lpstr>ONLINE</vt:lpstr>
      <vt:lpstr>COURSES</vt:lpstr>
      <vt:lpstr>Slide 7</vt:lpstr>
      <vt:lpstr>MOOCS COST</vt:lpstr>
      <vt:lpstr>DIFFERENT KINDS OF MOOCS</vt:lpstr>
      <vt:lpstr>How Can Join MOOCs</vt:lpstr>
      <vt:lpstr>COLLABORATION OF MOOCs &amp; LIBRARY</vt:lpstr>
      <vt:lpstr>SO FINALLY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MOOCs : An E-Campus</dc:title>
  <dc:creator>nish</dc:creator>
  <cp:lastModifiedBy>nish</cp:lastModifiedBy>
  <cp:revision>180</cp:revision>
  <dcterms:created xsi:type="dcterms:W3CDTF">2017-07-24T04:06:52Z</dcterms:created>
  <dcterms:modified xsi:type="dcterms:W3CDTF">2017-07-30T15:17:46Z</dcterms:modified>
</cp:coreProperties>
</file>