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8" r:id="rId3"/>
    <p:sldId id="314" r:id="rId4"/>
    <p:sldId id="315" r:id="rId5"/>
    <p:sldId id="319" r:id="rId6"/>
    <p:sldId id="318" r:id="rId7"/>
    <p:sldId id="317" r:id="rId8"/>
    <p:sldId id="321" r:id="rId9"/>
    <p:sldId id="322" r:id="rId10"/>
    <p:sldId id="323" r:id="rId11"/>
    <p:sldId id="324" r:id="rId12"/>
    <p:sldId id="325" r:id="rId13"/>
    <p:sldId id="32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9" autoAdjust="0"/>
    <p:restoredTop sz="94840" autoAdjust="0"/>
  </p:normalViewPr>
  <p:slideViewPr>
    <p:cSldViewPr>
      <p:cViewPr>
        <p:scale>
          <a:sx n="75" d="100"/>
          <a:sy n="75" d="100"/>
        </p:scale>
        <p:origin x="-984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1CC52-5232-455A-B479-B86035509A73}" type="datetimeFigureOut">
              <a:rPr lang="en-IN" smtClean="0"/>
              <a:pPr/>
              <a:t>31-07-2017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36EA0-2B18-4344-B53A-D52F307112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3852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7D5EA-4924-47C9-97B9-C4BAE816DD31}" type="datetimeFigureOut">
              <a:rPr lang="en-IN" smtClean="0"/>
              <a:pPr/>
              <a:t>31-07-2017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B066C-A72A-4ED8-BE30-538C59FD640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0590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B066C-A72A-4ED8-BE30-538C59FD6408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23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4A6E55A-2B30-468E-9A00-925E83337EDB}" type="datetime1">
              <a:rPr lang="en-US" smtClean="0"/>
              <a:t>7/31/2017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C9D0-FEA6-45D5-8A65-C67BAAF3A3E1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DF98-8906-43F9-A94F-0DFCEED7C0EA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C0E-2C95-41E6-B476-D31B26106645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D646-7210-4AF2-A374-18673A9D7B8B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75D7-1368-410A-A88E-1EC64575F7DB}" type="datetime1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6E5A-412F-41ED-BD40-CDE5D0E7E274}" type="datetime1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88A7-F9FB-494E-B419-C8B68AEE01CC}" type="datetime1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8E6-277F-489E-BBAD-D05D95C8B9BC}" type="datetime1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80B6-60D6-4646-B3A7-76648FDFA83B}" type="datetime1">
              <a:rPr lang="en-US" smtClean="0"/>
              <a:t>7/31/2017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BFB9-A4A9-48AB-AD68-8CC2EFCBB725}" type="datetime1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89DA9CA-2F6B-4FB3-A117-0C16DBF0F531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hitehouse.gov/about/presidents/johnadam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023408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tabLst>
                <a:tab pos="3200400" algn="ctr"/>
                <a:tab pos="5943600" algn="r"/>
              </a:tabLst>
              <a:defRPr/>
            </a:pPr>
            <a:r>
              <a:rPr lang="en-US" sz="3000" b="1" dirty="0" smtClean="0">
                <a:solidFill>
                  <a:srgbClr val="7030A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COPYLEFT LICENSES FOR REPOSITIONING THE FRONTIERS OF OPEN ACCESS ENVIRONMENT: AN EVALUATION</a:t>
            </a:r>
            <a:endParaRPr lang="en-US" sz="3000" b="1" dirty="0">
              <a:solidFill>
                <a:srgbClr val="7030A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4308664"/>
            <a:ext cx="5867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  <a:cs typeface="Aharoni" pitchFamily="2" charset="-79"/>
              </a:rPr>
              <a:t>Presented by</a:t>
            </a:r>
          </a:p>
          <a:p>
            <a:pPr algn="ctr"/>
            <a:endParaRPr lang="en-US" sz="1000" b="1" dirty="0" smtClean="0">
              <a:solidFill>
                <a:srgbClr val="002060"/>
              </a:solidFill>
              <a:latin typeface="Georgia" pitchFamily="18" charset="0"/>
              <a:cs typeface="Aharoni" pitchFamily="2" charset="-79"/>
            </a:endParaRPr>
          </a:p>
          <a:p>
            <a:pPr algn="ctr"/>
            <a:r>
              <a:rPr lang="en-US" sz="1900" b="1" dirty="0" smtClean="0">
                <a:solidFill>
                  <a:srgbClr val="002060"/>
                </a:solidFill>
                <a:latin typeface="Georgia" pitchFamily="18" charset="0"/>
                <a:cs typeface="Aharoni" pitchFamily="2" charset="-79"/>
              </a:rPr>
              <a:t>Mr. </a:t>
            </a:r>
            <a:r>
              <a:rPr lang="en-US" sz="1900" b="1" dirty="0" err="1" smtClean="0">
                <a:solidFill>
                  <a:srgbClr val="002060"/>
                </a:solidFill>
                <a:latin typeface="Georgia" pitchFamily="18" charset="0"/>
                <a:cs typeface="Aharoni" pitchFamily="2" charset="-79"/>
              </a:rPr>
              <a:t>Muruli</a:t>
            </a:r>
            <a:endParaRPr lang="en-IN" sz="1900" b="1" dirty="0">
              <a:solidFill>
                <a:srgbClr val="002060"/>
              </a:solidFill>
              <a:latin typeface="Georgia" pitchFamily="18" charset="0"/>
              <a:cs typeface="Aharoni" pitchFamily="2" charset="-79"/>
            </a:endParaRPr>
          </a:p>
          <a:p>
            <a:pPr algn="ctr"/>
            <a:r>
              <a:rPr lang="en-US" sz="1900" b="1" dirty="0">
                <a:solidFill>
                  <a:srgbClr val="002060"/>
                </a:solidFill>
                <a:latin typeface="Georgia" pitchFamily="18" charset="0"/>
              </a:rPr>
              <a:t>National Power Training Institute (NPTI</a:t>
            </a:r>
            <a:r>
              <a:rPr lang="en-US" sz="1900" b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  <a:endParaRPr lang="en-IN" sz="1900" b="1" dirty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en-US" sz="1900" b="1" dirty="0">
                <a:solidFill>
                  <a:srgbClr val="002060"/>
                </a:solidFill>
                <a:latin typeface="Georgia" pitchFamily="18" charset="0"/>
              </a:rPr>
              <a:t>Power Systems Training Institute (PSTI</a:t>
            </a:r>
            <a:r>
              <a:rPr lang="en-US" sz="1900" b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  <a:endParaRPr lang="en-IN" sz="1900" b="1" dirty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en-US" sz="1900" b="1" dirty="0">
                <a:solidFill>
                  <a:srgbClr val="002060"/>
                </a:solidFill>
                <a:latin typeface="Georgia" pitchFamily="18" charset="0"/>
              </a:rPr>
              <a:t>Bangalore</a:t>
            </a:r>
            <a:endParaRPr lang="en-IN" sz="19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" name="Picture 8" descr="C:\Users\LIBRARYUSER\Desktop\Marketing\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029200"/>
            <a:ext cx="1132811" cy="72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914400" y="304800"/>
            <a:ext cx="7483896" cy="1295438"/>
            <a:chOff x="821904" y="332618"/>
            <a:chExt cx="7483896" cy="129543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1904" y="332656"/>
              <a:ext cx="6264696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6600" y="332618"/>
              <a:ext cx="1219200" cy="1282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3048000" y="6088559"/>
            <a:ext cx="296594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Co-Author: </a:t>
            </a:r>
            <a:r>
              <a:rPr lang="en-IN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19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Dalimi</a:t>
            </a:r>
            <a:r>
              <a:rPr lang="en-IN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Devi</a:t>
            </a:r>
          </a:p>
          <a:p>
            <a:r>
              <a:rPr lang="en-US" sz="1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NPTI-NER</a:t>
            </a:r>
            <a:r>
              <a:rPr lang="en-US" sz="1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Guwahati</a:t>
            </a:r>
            <a:endParaRPr lang="en-IN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85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3810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000" b="1" dirty="0">
                <a:solidFill>
                  <a:schemeClr val="tx1"/>
                </a:solidFill>
                <a:latin typeface="Arial Black" pitchFamily="34" charset="0"/>
              </a:rPr>
              <a:t>Recommendations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219200"/>
            <a:ext cx="8077200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Policy making at global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level.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Confluence of information professionals, creators, policy makers and users in policy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making.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Influencing authors/creators to adopt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copyleft.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Tracking system for monitoring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violation of license terms.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Merging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 existing methods or devising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framework.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Green open access and Gold open access.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IN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673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3810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000" b="1" dirty="0">
                <a:solidFill>
                  <a:schemeClr val="tx1"/>
                </a:solidFill>
                <a:latin typeface="Arial Black" pitchFamily="34" charset="0"/>
              </a:rPr>
              <a:t>Libraries and Open Access Policies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387019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A librarian needs to be aware of legal aspect of </a:t>
            </a: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information.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Being instrumental in advocating open </a:t>
            </a: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access.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Congregation 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of open access sources (Project Gutenberg, Biodiversity Heritage Library and Digital Library of India</a:t>
            </a: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Influencing potential users to choose open access for their </a:t>
            </a: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work.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737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3810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000" b="1" dirty="0">
                <a:solidFill>
                  <a:schemeClr val="tx1"/>
                </a:solidFill>
                <a:latin typeface="Arial Black" pitchFamily="34" charset="0"/>
              </a:rPr>
              <a:t>Conclusion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existing copyleft policies have drawbacks with incompatibility in combining works,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monitoring of violation of terms,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invariant sections and difficulties in comprehending  policy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terms.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Correcting the imperfections and ruling out the inconsistencies of existing policies or new policy made to be in place.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Seeding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awareness of open access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information.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Convergence of related professionals and users.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17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486" y="-1"/>
            <a:ext cx="9157486" cy="57331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750004"/>
            <a:ext cx="9144000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N" sz="2300" b="1" dirty="0" smtClean="0">
                <a:solidFill>
                  <a:srgbClr val="00B050"/>
                </a:solidFill>
                <a:latin typeface="Georgia" pitchFamily="18" charset="0"/>
              </a:rPr>
              <a:t>Liberty </a:t>
            </a:r>
            <a:r>
              <a:rPr lang="en-IN" sz="2300" b="1" dirty="0">
                <a:solidFill>
                  <a:srgbClr val="00B050"/>
                </a:solidFill>
                <a:latin typeface="Georgia" pitchFamily="18" charset="0"/>
              </a:rPr>
              <a:t>cannot be preserved without a general knowledge among the people, who have a right and a desire to </a:t>
            </a:r>
            <a:r>
              <a:rPr lang="en-IN" sz="2300" b="1" dirty="0" smtClean="0">
                <a:solidFill>
                  <a:srgbClr val="00B050"/>
                </a:solidFill>
                <a:latin typeface="Georgia" pitchFamily="18" charset="0"/>
              </a:rPr>
              <a:t>know.</a:t>
            </a:r>
          </a:p>
          <a:p>
            <a:pPr algn="r"/>
            <a:r>
              <a:rPr lang="en-IN" sz="2000" b="1" dirty="0">
                <a:solidFill>
                  <a:srgbClr val="00B050"/>
                </a:solidFill>
                <a:latin typeface="Georgia" pitchFamily="18" charset="0"/>
                <a:hlinkClick r:id="rId4" tooltip="Adams"/>
              </a:rPr>
              <a:t>John Adams</a:t>
            </a:r>
            <a:endParaRPr lang="en-IN" sz="2300" b="1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79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09600" y="1295400"/>
            <a:ext cx="8001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Need of Open Access</a:t>
            </a:r>
          </a:p>
          <a:p>
            <a:pPr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In the electronic age, sharing and managing information have become the most crucial part of social development. Knowledge sharing through open access has significant positive impact on every walk of life. </a:t>
            </a:r>
          </a:p>
          <a:p>
            <a:pPr algn="just"/>
            <a:endParaRPr lang="en-IN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Open Access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Knowledge is to be shared”.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Access to information has changed the dimensions of information utility and visibility.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An open access environment gets the author credit to a maximum extent.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Collaboration,  big decisions and solutions to issues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810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000" b="1" dirty="0" smtClean="0">
                <a:solidFill>
                  <a:schemeClr val="tx1"/>
                </a:solidFill>
                <a:latin typeface="Arial Black" pitchFamily="34" charset="0"/>
              </a:rPr>
              <a:t>Introduction</a:t>
            </a:r>
            <a:endParaRPr lang="en-IN" sz="3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87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381000"/>
            <a:ext cx="8077200" cy="762001"/>
            <a:chOff x="533400" y="381000"/>
            <a:chExt cx="8077200" cy="762001"/>
          </a:xfrm>
        </p:grpSpPr>
        <p:sp>
          <p:nvSpPr>
            <p:cNvPr id="7" name="Rounded Rectangle 6"/>
            <p:cNvSpPr/>
            <p:nvPr/>
          </p:nvSpPr>
          <p:spPr>
            <a:xfrm>
              <a:off x="533400" y="381000"/>
              <a:ext cx="80772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>
                  <a:solidFill>
                    <a:schemeClr val="tx1"/>
                  </a:solidFill>
                  <a:latin typeface="Arial Black" pitchFamily="34" charset="0"/>
                </a:rPr>
                <a:t>From Copyright </a:t>
              </a:r>
              <a:r>
                <a:rPr lang="en-US" sz="3000" b="1" dirty="0" smtClean="0">
                  <a:solidFill>
                    <a:schemeClr val="tx1"/>
                  </a:solidFill>
                  <a:latin typeface="Arial Black" pitchFamily="34" charset="0"/>
                </a:rPr>
                <a:t>       to </a:t>
              </a:r>
              <a:r>
                <a:rPr lang="en-US" sz="3000" b="1" dirty="0">
                  <a:solidFill>
                    <a:schemeClr val="tx1"/>
                  </a:solidFill>
                  <a:latin typeface="Arial Black" pitchFamily="34" charset="0"/>
                </a:rPr>
                <a:t>Copyleft </a:t>
              </a:r>
              <a:endParaRPr lang="en-IN" sz="30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0" b="100000" l="9772" r="89577">
                          <a14:foregroundMark x1="39414" y1="43913" x2="39414" y2="43913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8501" y="381001"/>
              <a:ext cx="1017104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0" b="100000" l="9772" r="89577">
                          <a14:foregroundMark x1="39414" y1="43913" x2="39414" y2="43913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162800" y="381001"/>
              <a:ext cx="1017104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existing copyright issues have become an obstacle in sharing information mainly that of academic and research.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Richard Stallman coined the word ‘Copyleft’ which is a parallel concept to copyright. 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‘Some rights reserved’, an alternative to ‘all rights reserved’.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IN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9772" r="89577">
                        <a14:foregroundMark x1="39414" y1="43913" x2="39414" y2="4391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81200" y="4953000"/>
            <a:ext cx="10171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9772" r="89577">
                        <a14:foregroundMark x1="39414" y1="43913" x2="39414" y2="4391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flipH="1">
            <a:off x="5943600" y="4953000"/>
            <a:ext cx="10171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2998304" y="5105400"/>
            <a:ext cx="2945296" cy="495300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1902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3810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000" b="1" dirty="0" smtClean="0">
                <a:solidFill>
                  <a:schemeClr val="tx1"/>
                </a:solidFill>
                <a:latin typeface="Arial Black" pitchFamily="34" charset="0"/>
              </a:rPr>
              <a:t>What is Copyleft?</a:t>
            </a:r>
            <a:endParaRPr lang="en-IN" sz="3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077200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Copyleft is an idea or practice that allows users to copy, modify and redistribute the content of a work. Copyleft includes everything that can be governed by copyright law (software, document, etc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It allows the modification and re-distribution retaining the credit for the creators contributed along the way.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Different from Public domain.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164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3810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000" b="1" dirty="0" smtClean="0">
                <a:solidFill>
                  <a:schemeClr val="tx1"/>
                </a:solidFill>
                <a:latin typeface="Arial Black" pitchFamily="34" charset="0"/>
              </a:rPr>
              <a:t>What is Copyleft?</a:t>
            </a:r>
            <a:endParaRPr lang="en-IN" sz="3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467302"/>
            <a:ext cx="80772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A copylefted work inherently remains copylefted from first provider to the last user no matter how many times no matter to what extent the user makes modification.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500" b="1" i="1" dirty="0">
                <a:latin typeface="Times New Roman" pitchFamily="18" charset="0"/>
                <a:cs typeface="Times New Roman" pitchFamily="18" charset="0"/>
              </a:rPr>
              <a:t>Creative Commons Share Alike (CCSA)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500" b="1" i="1" dirty="0">
                <a:latin typeface="Times New Roman" pitchFamily="18" charset="0"/>
                <a:cs typeface="Times New Roman" pitchFamily="18" charset="0"/>
              </a:rPr>
              <a:t>GNU Free Documentation License (GFDL) </a:t>
            </a: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similar </a:t>
            </a: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to Copyleft principles.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68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3810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b="1" dirty="0">
                <a:solidFill>
                  <a:schemeClr val="tx1"/>
                </a:solidFill>
                <a:latin typeface="Arial Black" pitchFamily="34" charset="0"/>
              </a:rPr>
              <a:t>Creative Commons </a:t>
            </a:r>
            <a:r>
              <a:rPr lang="en-IN" sz="2800" b="1" dirty="0" smtClean="0">
                <a:solidFill>
                  <a:schemeClr val="tx1"/>
                </a:solidFill>
                <a:latin typeface="Arial Black" pitchFamily="34" charset="0"/>
              </a:rPr>
              <a:t>Share Alike (CC-SA)</a:t>
            </a:r>
            <a:endParaRPr lang="en-IN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19200"/>
            <a:ext cx="305827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2133600"/>
            <a:ext cx="8077200" cy="5258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group of the CC licenses, </a:t>
            </a:r>
            <a:r>
              <a:rPr lang="en-IN" sz="24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Creative Commons Share-Alike (CC-SA) </a:t>
            </a:r>
            <a:r>
              <a:rPr lang="en-IN" sz="24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similarities with </a:t>
            </a:r>
            <a:r>
              <a:rPr lang="en-IN" sz="24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copyleft</a:t>
            </a:r>
            <a:r>
              <a:rPr lang="en-IN" sz="24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concept.</a:t>
            </a:r>
            <a:r>
              <a:rPr lang="en-IN" sz="24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Attribution on derivatives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license – Share-alike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Though Copyleft and CC-SA appear to be same, CC-SA may differ in terms of restriction on commercialization of work.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Comparatively more popular and has wider visibility.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IN" sz="24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77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3810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900" b="1" dirty="0" smtClean="0">
                <a:solidFill>
                  <a:schemeClr val="tx1"/>
                </a:solidFill>
                <a:latin typeface="Arial Black" pitchFamily="34" charset="0"/>
              </a:rPr>
              <a:t>GNU FREE DOCUMENTATION LICENSE</a:t>
            </a:r>
            <a:endParaRPr lang="en-IN" sz="29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8153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GNU Free Documentation License is a platform for OA distribution, founded by Free Software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Foundation.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GFDL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the counter part of GNU GPL. GFDL deals with textbooks, manual, reference and instructional materials, music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art.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Every distribution of derived work needs to be available along with the full copy of license.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Every derived work under GFDL unconditionally remains GFDL.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Invariant Sections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GFDL facilitates the original creator to place restrictions on certain section of the work not to be changed/modified 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Commercialization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the work is permitted under the same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license.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derived work includes all the changes made through the time and contributors list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7" descr="E:\1LIS Papers\Copyleft\Logo GFD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271" y="1240213"/>
            <a:ext cx="2190729" cy="5885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251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810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000" b="1" dirty="0">
                <a:solidFill>
                  <a:schemeClr val="tx1"/>
                </a:solidFill>
                <a:latin typeface="Arial Black" pitchFamily="34" charset="0"/>
              </a:rPr>
              <a:t>Issues with Copyleft license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310819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The gap between Copyright and Copyleft widens as they cannot be blended with each other for new knowledge.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Lengthy documents for even small modifications in case of derived work in GFDL.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The invariant sections of GFDL.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500" dirty="0">
                <a:latin typeface="Times New Roman" pitchFamily="18" charset="0"/>
                <a:cs typeface="Times New Roman" pitchFamily="18" charset="0"/>
              </a:rPr>
              <a:t>GFDL documents can be used with non-GFDL materials but at every occurrence of GFDL extracted material the user is obligated to mention the source.</a:t>
            </a:r>
          </a:p>
        </p:txBody>
      </p:sp>
    </p:spTree>
    <p:extLst>
      <p:ext uri="{BB962C8B-B14F-4D97-AF65-F5344CB8AC3E}">
        <p14:creationId xmlns:p14="http://schemas.microsoft.com/office/powerpoint/2010/main" xmlns="" val="193691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114" y="116113"/>
            <a:ext cx="8911772" cy="664754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3810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000" b="1" dirty="0">
                <a:solidFill>
                  <a:schemeClr val="tx1"/>
                </a:solidFill>
                <a:latin typeface="Arial Black" pitchFamily="34" charset="0"/>
              </a:rPr>
              <a:t>Issues with Copyleft license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143000"/>
            <a:ext cx="807720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Though copyleft supports open access, the infringement may land up the user in legal issues.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At many instances existing copyleft licenses are incompatible with each other.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Difficulties in understanding the license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terms.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Within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Creative Commons there are many levels which may not be compatible with each other (CC-BY can turn into CC-SA not vise versa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Irreversibility of CC-SA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02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7978</TotalTime>
  <Words>745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muruliacharya</dc:creator>
  <cp:lastModifiedBy>LIBRARYUSER</cp:lastModifiedBy>
  <cp:revision>522</cp:revision>
  <dcterms:created xsi:type="dcterms:W3CDTF">2006-08-16T00:00:00Z</dcterms:created>
  <dcterms:modified xsi:type="dcterms:W3CDTF">2017-07-31T05:17:21Z</dcterms:modified>
</cp:coreProperties>
</file>