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5" r:id="rId8"/>
    <p:sldId id="262" r:id="rId9"/>
    <p:sldId id="266" r:id="rId10"/>
    <p:sldId id="263" r:id="rId11"/>
    <p:sldId id="264" r:id="rId12"/>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Calibri" panose="020F0502020204030204" pitchFamily="34" charset="0"/>
        <a:ea typeface="+mn-ea"/>
        <a:cs typeface="Arial" panose="020B0604020202020204" pitchFamily="34"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Calibri" panose="020F0502020204030204" pitchFamily="34" charset="0"/>
        <a:ea typeface="+mn-ea"/>
        <a:cs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Calibri" panose="020F0502020204030204" pitchFamily="34" charset="0"/>
        <a:ea typeface="+mn-ea"/>
        <a:cs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Calibri" panose="020F0502020204030204" pitchFamily="34" charset="0"/>
        <a:ea typeface="+mn-ea"/>
        <a:cs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0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sktop%20Pc\Desktop\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a:pPr>
            <a:r>
              <a:rPr lang="en-IN" sz="1400"/>
              <a:t>Number</a:t>
            </a:r>
            <a:r>
              <a:rPr lang="en-IN" sz="1400" baseline="0"/>
              <a:t> of Anganwadi workers surveyed</a:t>
            </a:r>
            <a:endParaRPr lang="en-IN" sz="1400"/>
          </a:p>
        </c:rich>
      </c:tx>
      <c:layout>
        <c:manualLayout>
          <c:xMode val="edge"/>
          <c:yMode val="edge"/>
          <c:x val="0.15628713077531978"/>
          <c:y val="0"/>
        </c:manualLayout>
      </c:layout>
      <c:overlay val="0"/>
    </c:title>
    <c:autoTitleDeleted val="0"/>
    <c:view3D>
      <c:rotX val="15"/>
      <c:rotY val="20"/>
      <c:rAngAx val="1"/>
    </c:view3D>
    <c:floor>
      <c:thickness val="0"/>
    </c:floor>
    <c:sideWall>
      <c:thickness val="0"/>
      <c:spPr>
        <a:solidFill>
          <a:schemeClr val="bg2">
            <a:lumMod val="90000"/>
          </a:schemeClr>
        </a:solidFill>
      </c:spPr>
    </c:sideWall>
    <c:backWall>
      <c:thickness val="0"/>
      <c:spPr>
        <a:solidFill>
          <a:schemeClr val="bg2">
            <a:lumMod val="90000"/>
          </a:schemeClr>
        </a:solidFill>
      </c:spPr>
    </c:backWall>
    <c:plotArea>
      <c:layout>
        <c:manualLayout>
          <c:layoutTarget val="inner"/>
          <c:xMode val="edge"/>
          <c:yMode val="edge"/>
          <c:x val="0.19802624671916144"/>
          <c:y val="0.31968759113444833"/>
          <c:w val="0.80197375328084064"/>
          <c:h val="0.5182174103237096"/>
        </c:manualLayout>
      </c:layout>
      <c:bar3DChart>
        <c:barDir val="col"/>
        <c:grouping val="stacked"/>
        <c:varyColors val="0"/>
        <c:ser>
          <c:idx val="0"/>
          <c:order val="0"/>
          <c:spPr>
            <a:ln>
              <a:solidFill>
                <a:schemeClr val="tx2">
                  <a:lumMod val="50000"/>
                </a:schemeClr>
              </a:solidFill>
            </a:ln>
          </c:spPr>
          <c:invertIfNegative val="0"/>
          <c:cat>
            <c:strRef>
              <c:f>Sheet1!$A$2:$C$2</c:f>
              <c:strCache>
                <c:ptCount val="3"/>
                <c:pt idx="0">
                  <c:v>total</c:v>
                </c:pt>
                <c:pt idx="1">
                  <c:v>survey</c:v>
                </c:pt>
                <c:pt idx="2">
                  <c:v>percentage</c:v>
                </c:pt>
              </c:strCache>
            </c:strRef>
          </c:cat>
          <c:val>
            <c:numRef>
              <c:f>Sheet1!$A$3:$C$3</c:f>
              <c:numCache>
                <c:formatCode>General</c:formatCode>
                <c:ptCount val="3"/>
                <c:pt idx="0">
                  <c:v>94</c:v>
                </c:pt>
                <c:pt idx="1">
                  <c:v>78</c:v>
                </c:pt>
                <c:pt idx="2">
                  <c:v>82.940000000000026</c:v>
                </c:pt>
              </c:numCache>
            </c:numRef>
          </c:val>
          <c:extLst>
            <c:ext xmlns:c16="http://schemas.microsoft.com/office/drawing/2014/chart" uri="{C3380CC4-5D6E-409C-BE32-E72D297353CC}">
              <c16:uniqueId val="{00000000-CC85-40B3-9EAD-D8A4DC1A4915}"/>
            </c:ext>
          </c:extLst>
        </c:ser>
        <c:dLbls>
          <c:showLegendKey val="0"/>
          <c:showVal val="0"/>
          <c:showCatName val="0"/>
          <c:showSerName val="0"/>
          <c:showPercent val="0"/>
          <c:showBubbleSize val="0"/>
        </c:dLbls>
        <c:gapWidth val="95"/>
        <c:gapDepth val="95"/>
        <c:shape val="box"/>
        <c:axId val="116381184"/>
        <c:axId val="116382720"/>
        <c:axId val="0"/>
      </c:bar3DChart>
      <c:catAx>
        <c:axId val="116381184"/>
        <c:scaling>
          <c:orientation val="minMax"/>
        </c:scaling>
        <c:delete val="0"/>
        <c:axPos val="b"/>
        <c:numFmt formatCode="General" sourceLinked="0"/>
        <c:majorTickMark val="none"/>
        <c:minorTickMark val="none"/>
        <c:tickLblPos val="nextTo"/>
        <c:txPr>
          <a:bodyPr/>
          <a:lstStyle/>
          <a:p>
            <a:pPr>
              <a:defRPr lang="en-US"/>
            </a:pPr>
            <a:endParaRPr lang="en-US"/>
          </a:p>
        </c:txPr>
        <c:crossAx val="116382720"/>
        <c:crosses val="autoZero"/>
        <c:auto val="1"/>
        <c:lblAlgn val="ctr"/>
        <c:lblOffset val="100"/>
        <c:noMultiLvlLbl val="0"/>
      </c:catAx>
      <c:valAx>
        <c:axId val="116382720"/>
        <c:scaling>
          <c:orientation val="minMax"/>
        </c:scaling>
        <c:delete val="0"/>
        <c:axPos val="l"/>
        <c:majorGridlines/>
        <c:numFmt formatCode="General" sourceLinked="1"/>
        <c:majorTickMark val="none"/>
        <c:minorTickMark val="none"/>
        <c:tickLblPos val="nextTo"/>
        <c:txPr>
          <a:bodyPr/>
          <a:lstStyle/>
          <a:p>
            <a:pPr>
              <a:defRPr lang="en-US"/>
            </a:pPr>
            <a:endParaRPr lang="en-US"/>
          </a:p>
        </c:txPr>
        <c:crossAx val="116381184"/>
        <c:crosses val="autoZero"/>
        <c:crossBetween val="between"/>
      </c:valAx>
      <c:dTable>
        <c:showHorzBorder val="1"/>
        <c:showVertBorder val="1"/>
        <c:showOutline val="1"/>
        <c:showKeys val="1"/>
        <c:txPr>
          <a:bodyPr/>
          <a:lstStyle/>
          <a:p>
            <a:pPr rtl="0">
              <a:defRPr lang="en-US"/>
            </a:pPr>
            <a:endParaRPr lang="en-US"/>
          </a:p>
        </c:txPr>
      </c:dTable>
      <c:spPr>
        <a:noFill/>
        <a:ln w="25400">
          <a:noFill/>
        </a:ln>
      </c:spPr>
    </c:plotArea>
    <c:plotVisOnly val="1"/>
    <c:dispBlanksAs val="gap"/>
    <c:showDLblsOverMax val="0"/>
  </c:chart>
  <c:spPr>
    <a:solidFill>
      <a:schemeClr val="bg1"/>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a:extLst>
              <a:ext uri="{FF2B5EF4-FFF2-40B4-BE49-F238E27FC236}">
                <a16:creationId xmlns:a16="http://schemas.microsoft.com/office/drawing/2014/main" id="{8D71173A-982B-41F0-8395-9463CECD43DA}"/>
              </a:ext>
            </a:extLst>
          </p:cNvPr>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50" name="Text Box 2">
            <a:extLst>
              <a:ext uri="{FF2B5EF4-FFF2-40B4-BE49-F238E27FC236}">
                <a16:creationId xmlns:a16="http://schemas.microsoft.com/office/drawing/2014/main" id="{C3695658-05DD-401F-8E21-6BBC33050E20}"/>
              </a:ext>
            </a:extLst>
          </p:cNvPr>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51" name="Rectangle 3">
            <a:extLst>
              <a:ext uri="{FF2B5EF4-FFF2-40B4-BE49-F238E27FC236}">
                <a16:creationId xmlns:a16="http://schemas.microsoft.com/office/drawing/2014/main" id="{AA114574-205D-4227-A972-4A5591CCA15C}"/>
              </a:ext>
            </a:extLst>
          </p:cNvPr>
          <p:cNvSpPr>
            <a:spLocks noGrp="1" noChangeArrowheads="1"/>
          </p:cNvSpPr>
          <p:nvPr>
            <p:ph type="dt"/>
          </p:nvPr>
        </p:nvSpPr>
        <p:spPr bwMode="auto">
          <a:xfrm>
            <a:off x="3884613" y="0"/>
            <a:ext cx="2970212"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endParaRPr lang="en-US" altLang="en-US"/>
          </a:p>
        </p:txBody>
      </p:sp>
      <p:sp>
        <p:nvSpPr>
          <p:cNvPr id="2052" name="Rectangle 4">
            <a:extLst>
              <a:ext uri="{FF2B5EF4-FFF2-40B4-BE49-F238E27FC236}">
                <a16:creationId xmlns:a16="http://schemas.microsoft.com/office/drawing/2014/main" id="{221B3AFF-C6AD-42F9-AEF4-7EAE116FEC78}"/>
              </a:ext>
            </a:extLst>
          </p:cNvPr>
          <p:cNvSpPr>
            <a:spLocks noGrp="1" noRot="1" noChangeAspect="1" noChangeArrowheads="1"/>
          </p:cNvSpPr>
          <p:nvPr>
            <p:ph type="sldImg"/>
          </p:nvPr>
        </p:nvSpPr>
        <p:spPr bwMode="auto">
          <a:xfrm>
            <a:off x="1143000" y="685800"/>
            <a:ext cx="4570413" cy="3427413"/>
          </a:xfrm>
          <a:prstGeom prst="rect">
            <a:avLst/>
          </a:prstGeom>
          <a:noFill/>
          <a:ln w="1260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3" name="Rectangle 5">
            <a:extLst>
              <a:ext uri="{FF2B5EF4-FFF2-40B4-BE49-F238E27FC236}">
                <a16:creationId xmlns:a16="http://schemas.microsoft.com/office/drawing/2014/main" id="{0B3FD667-4736-4680-883D-0D55552A4B10}"/>
              </a:ext>
            </a:extLst>
          </p:cNvPr>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en-US" altLang="en-US"/>
          </a:p>
        </p:txBody>
      </p:sp>
      <p:sp>
        <p:nvSpPr>
          <p:cNvPr id="2054" name="Text Box 6">
            <a:extLst>
              <a:ext uri="{FF2B5EF4-FFF2-40B4-BE49-F238E27FC236}">
                <a16:creationId xmlns:a16="http://schemas.microsoft.com/office/drawing/2014/main" id="{CE86DAFF-65F0-4DD2-B71B-A8F679B6FDC5}"/>
              </a:ext>
            </a:extLst>
          </p:cNvPr>
          <p:cNvSpPr txBox="1">
            <a:spLocks noChangeArrowheads="1"/>
          </p:cNvSpPr>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055" name="Rectangle 7">
            <a:extLst>
              <a:ext uri="{FF2B5EF4-FFF2-40B4-BE49-F238E27FC236}">
                <a16:creationId xmlns:a16="http://schemas.microsoft.com/office/drawing/2014/main" id="{434B2752-9912-4286-8F36-5A07552592EC}"/>
              </a:ext>
            </a:extLst>
          </p:cNvPr>
          <p:cNvSpPr>
            <a:spLocks noGrp="1" noChangeArrowheads="1"/>
          </p:cNvSpPr>
          <p:nvPr>
            <p:ph type="sldNum"/>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fld id="{792376BC-43FB-45A1-80FF-77AEB7BC2C9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1E859BA-6AE3-464F-A35F-4B3969031BC8}"/>
              </a:ext>
            </a:extLst>
          </p:cNvPr>
          <p:cNvSpPr>
            <a:spLocks noGrp="1" noChangeArrowheads="1"/>
          </p:cNvSpPr>
          <p:nvPr>
            <p:ph type="sldNum"/>
          </p:nvPr>
        </p:nvSpPr>
        <p:spPr>
          <a:ln/>
        </p:spPr>
        <p:txBody>
          <a:bodyPr/>
          <a:lstStyle/>
          <a:p>
            <a:fld id="{1F3A953A-8FE2-4618-9D2D-48AEA865E2E6}" type="slidenum">
              <a:rPr lang="en-US" altLang="en-US"/>
              <a:pPr/>
              <a:t>1</a:t>
            </a:fld>
            <a:endParaRPr lang="en-US" altLang="en-US"/>
          </a:p>
        </p:txBody>
      </p:sp>
      <p:sp>
        <p:nvSpPr>
          <p:cNvPr id="12289" name="Rectangle 1">
            <a:extLst>
              <a:ext uri="{FF2B5EF4-FFF2-40B4-BE49-F238E27FC236}">
                <a16:creationId xmlns:a16="http://schemas.microsoft.com/office/drawing/2014/main" id="{78F3ACEE-56AE-45D9-9D8B-2E83EDD3E12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0" name="Rectangle 2">
            <a:extLst>
              <a:ext uri="{FF2B5EF4-FFF2-40B4-BE49-F238E27FC236}">
                <a16:creationId xmlns:a16="http://schemas.microsoft.com/office/drawing/2014/main" id="{2FC7D8AE-39BB-4475-8568-705E2B68429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969CDEE-35C1-405C-91A2-3315DD9C62FD}"/>
              </a:ext>
            </a:extLst>
          </p:cNvPr>
          <p:cNvSpPr>
            <a:spLocks noGrp="1" noChangeArrowheads="1"/>
          </p:cNvSpPr>
          <p:nvPr>
            <p:ph type="sldNum"/>
          </p:nvPr>
        </p:nvSpPr>
        <p:spPr>
          <a:ln/>
        </p:spPr>
        <p:txBody>
          <a:bodyPr/>
          <a:lstStyle/>
          <a:p>
            <a:fld id="{477E57EF-A5DC-4698-B6C3-17908B9B42F2}" type="slidenum">
              <a:rPr lang="en-US" altLang="en-US"/>
              <a:pPr/>
              <a:t>10</a:t>
            </a:fld>
            <a:endParaRPr lang="en-US" altLang="en-US"/>
          </a:p>
        </p:txBody>
      </p:sp>
      <p:sp>
        <p:nvSpPr>
          <p:cNvPr id="19457" name="Rectangle 1">
            <a:extLst>
              <a:ext uri="{FF2B5EF4-FFF2-40B4-BE49-F238E27FC236}">
                <a16:creationId xmlns:a16="http://schemas.microsoft.com/office/drawing/2014/main" id="{0E615968-25A4-443B-804E-9D4CF151A73D}"/>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a:extLst>
              <a:ext uri="{FF2B5EF4-FFF2-40B4-BE49-F238E27FC236}">
                <a16:creationId xmlns:a16="http://schemas.microsoft.com/office/drawing/2014/main" id="{8F64CF25-18B1-4F78-B211-402A6776279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EBBA740-49EF-42FA-9A54-B3B43C5F3F3E}"/>
              </a:ext>
            </a:extLst>
          </p:cNvPr>
          <p:cNvSpPr>
            <a:spLocks noGrp="1" noChangeArrowheads="1"/>
          </p:cNvSpPr>
          <p:nvPr>
            <p:ph type="sldNum"/>
          </p:nvPr>
        </p:nvSpPr>
        <p:spPr>
          <a:ln/>
        </p:spPr>
        <p:txBody>
          <a:bodyPr/>
          <a:lstStyle/>
          <a:p>
            <a:fld id="{AF2898A7-C36B-40C6-A01E-12FD293D3836}" type="slidenum">
              <a:rPr lang="en-US" altLang="en-US"/>
              <a:pPr/>
              <a:t>11</a:t>
            </a:fld>
            <a:endParaRPr lang="en-US" altLang="en-US"/>
          </a:p>
        </p:txBody>
      </p:sp>
      <p:sp>
        <p:nvSpPr>
          <p:cNvPr id="20481" name="Rectangle 1">
            <a:extLst>
              <a:ext uri="{FF2B5EF4-FFF2-40B4-BE49-F238E27FC236}">
                <a16:creationId xmlns:a16="http://schemas.microsoft.com/office/drawing/2014/main" id="{F0316761-8425-4C23-8B1B-9285487AB2FA}"/>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a:extLst>
              <a:ext uri="{FF2B5EF4-FFF2-40B4-BE49-F238E27FC236}">
                <a16:creationId xmlns:a16="http://schemas.microsoft.com/office/drawing/2014/main" id="{9691FE02-1726-49B4-B13E-DD8D90E7FEC3}"/>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A8E65CF-0586-4B68-81E6-444226AE2FEB}"/>
              </a:ext>
            </a:extLst>
          </p:cNvPr>
          <p:cNvSpPr>
            <a:spLocks noGrp="1" noChangeArrowheads="1"/>
          </p:cNvSpPr>
          <p:nvPr>
            <p:ph type="sldNum"/>
          </p:nvPr>
        </p:nvSpPr>
        <p:spPr>
          <a:ln/>
        </p:spPr>
        <p:txBody>
          <a:bodyPr/>
          <a:lstStyle/>
          <a:p>
            <a:fld id="{5D635528-D9B4-4B80-ABF9-EE881AB4DBC9}" type="slidenum">
              <a:rPr lang="en-US" altLang="en-US"/>
              <a:pPr/>
              <a:t>2</a:t>
            </a:fld>
            <a:endParaRPr lang="en-US" altLang="en-US"/>
          </a:p>
        </p:txBody>
      </p:sp>
      <p:sp>
        <p:nvSpPr>
          <p:cNvPr id="13313" name="Rectangle 1">
            <a:extLst>
              <a:ext uri="{FF2B5EF4-FFF2-40B4-BE49-F238E27FC236}">
                <a16:creationId xmlns:a16="http://schemas.microsoft.com/office/drawing/2014/main" id="{A7BC6542-2A78-4C91-8763-3BABC066EAA7}"/>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4" name="Rectangle 2">
            <a:extLst>
              <a:ext uri="{FF2B5EF4-FFF2-40B4-BE49-F238E27FC236}">
                <a16:creationId xmlns:a16="http://schemas.microsoft.com/office/drawing/2014/main" id="{C35562C4-6B49-460F-8DA5-9B9CA89AD091}"/>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DDCBDCA-CF4B-42AB-8EB8-ED9DA198AE73}"/>
              </a:ext>
            </a:extLst>
          </p:cNvPr>
          <p:cNvSpPr>
            <a:spLocks noGrp="1" noChangeArrowheads="1"/>
          </p:cNvSpPr>
          <p:nvPr>
            <p:ph type="sldNum"/>
          </p:nvPr>
        </p:nvSpPr>
        <p:spPr>
          <a:ln/>
        </p:spPr>
        <p:txBody>
          <a:bodyPr/>
          <a:lstStyle/>
          <a:p>
            <a:fld id="{66024540-A10A-48B1-A158-8C80314C76EC}" type="slidenum">
              <a:rPr lang="en-US" altLang="en-US"/>
              <a:pPr/>
              <a:t>3</a:t>
            </a:fld>
            <a:endParaRPr lang="en-US" altLang="en-US"/>
          </a:p>
        </p:txBody>
      </p:sp>
      <p:sp>
        <p:nvSpPr>
          <p:cNvPr id="14337" name="Rectangle 1">
            <a:extLst>
              <a:ext uri="{FF2B5EF4-FFF2-40B4-BE49-F238E27FC236}">
                <a16:creationId xmlns:a16="http://schemas.microsoft.com/office/drawing/2014/main" id="{BC138F4C-8DDA-4A53-A1BE-EFDD07AFAE14}"/>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8" name="Rectangle 2">
            <a:extLst>
              <a:ext uri="{FF2B5EF4-FFF2-40B4-BE49-F238E27FC236}">
                <a16:creationId xmlns:a16="http://schemas.microsoft.com/office/drawing/2014/main" id="{24AB71C2-E0B3-4035-A87B-B1D7B7C3D0F0}"/>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56B31ED-E3FA-40A3-B71D-F5C5B990C935}"/>
              </a:ext>
            </a:extLst>
          </p:cNvPr>
          <p:cNvSpPr>
            <a:spLocks noGrp="1" noChangeArrowheads="1"/>
          </p:cNvSpPr>
          <p:nvPr>
            <p:ph type="sldNum"/>
          </p:nvPr>
        </p:nvSpPr>
        <p:spPr>
          <a:ln/>
        </p:spPr>
        <p:txBody>
          <a:bodyPr/>
          <a:lstStyle/>
          <a:p>
            <a:fld id="{6B6AF6D9-0D47-4AAA-8AD3-5E4854D5D3E5}" type="slidenum">
              <a:rPr lang="en-US" altLang="en-US"/>
              <a:pPr/>
              <a:t>4</a:t>
            </a:fld>
            <a:endParaRPr lang="en-US" altLang="en-US"/>
          </a:p>
        </p:txBody>
      </p:sp>
      <p:sp>
        <p:nvSpPr>
          <p:cNvPr id="15361" name="Rectangle 1">
            <a:extLst>
              <a:ext uri="{FF2B5EF4-FFF2-40B4-BE49-F238E27FC236}">
                <a16:creationId xmlns:a16="http://schemas.microsoft.com/office/drawing/2014/main" id="{2CB2B542-042A-4AC1-8BDE-4A1F4D2A2D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a:extLst>
              <a:ext uri="{FF2B5EF4-FFF2-40B4-BE49-F238E27FC236}">
                <a16:creationId xmlns:a16="http://schemas.microsoft.com/office/drawing/2014/main" id="{F17E037B-B0B6-4504-A608-474D6089699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7823799-E85B-40D0-AAF5-30B73FEA6962}"/>
              </a:ext>
            </a:extLst>
          </p:cNvPr>
          <p:cNvSpPr>
            <a:spLocks noGrp="1" noChangeArrowheads="1"/>
          </p:cNvSpPr>
          <p:nvPr>
            <p:ph type="sldNum"/>
          </p:nvPr>
        </p:nvSpPr>
        <p:spPr>
          <a:ln/>
        </p:spPr>
        <p:txBody>
          <a:bodyPr/>
          <a:lstStyle/>
          <a:p>
            <a:fld id="{14EB8839-0E44-4935-B4EC-50CF0D09F21C}" type="slidenum">
              <a:rPr lang="en-US" altLang="en-US"/>
              <a:pPr/>
              <a:t>5</a:t>
            </a:fld>
            <a:endParaRPr lang="en-US" altLang="en-US"/>
          </a:p>
        </p:txBody>
      </p:sp>
      <p:sp>
        <p:nvSpPr>
          <p:cNvPr id="16385" name="Rectangle 1">
            <a:extLst>
              <a:ext uri="{FF2B5EF4-FFF2-40B4-BE49-F238E27FC236}">
                <a16:creationId xmlns:a16="http://schemas.microsoft.com/office/drawing/2014/main" id="{14A6345D-22AC-4A6D-9027-75D053E88533}"/>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a:extLst>
              <a:ext uri="{FF2B5EF4-FFF2-40B4-BE49-F238E27FC236}">
                <a16:creationId xmlns:a16="http://schemas.microsoft.com/office/drawing/2014/main" id="{B28A1911-67FB-41B2-9405-49CB184180E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6378594-0B96-4523-9855-ADA7C0F6E54B}"/>
              </a:ext>
            </a:extLst>
          </p:cNvPr>
          <p:cNvSpPr>
            <a:spLocks noGrp="1" noChangeArrowheads="1"/>
          </p:cNvSpPr>
          <p:nvPr>
            <p:ph type="sldNum"/>
          </p:nvPr>
        </p:nvSpPr>
        <p:spPr>
          <a:ln/>
        </p:spPr>
        <p:txBody>
          <a:bodyPr/>
          <a:lstStyle/>
          <a:p>
            <a:fld id="{A66B4F61-7E7A-4CF4-A457-FAD1CFD01594}" type="slidenum">
              <a:rPr lang="en-US" altLang="en-US"/>
              <a:pPr/>
              <a:t>6</a:t>
            </a:fld>
            <a:endParaRPr lang="en-US" altLang="en-US"/>
          </a:p>
        </p:txBody>
      </p:sp>
      <p:sp>
        <p:nvSpPr>
          <p:cNvPr id="17409" name="Rectangle 1">
            <a:extLst>
              <a:ext uri="{FF2B5EF4-FFF2-40B4-BE49-F238E27FC236}">
                <a16:creationId xmlns:a16="http://schemas.microsoft.com/office/drawing/2014/main" id="{C789BA19-D9DF-4459-9D88-E8D64D77CB81}"/>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a:extLst>
              <a:ext uri="{FF2B5EF4-FFF2-40B4-BE49-F238E27FC236}">
                <a16:creationId xmlns:a16="http://schemas.microsoft.com/office/drawing/2014/main" id="{94D73168-6F04-4447-A394-CAE409DF9DC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6378594-0B96-4523-9855-ADA7C0F6E54B}"/>
              </a:ext>
            </a:extLst>
          </p:cNvPr>
          <p:cNvSpPr>
            <a:spLocks noGrp="1" noChangeArrowheads="1"/>
          </p:cNvSpPr>
          <p:nvPr>
            <p:ph type="sldNum"/>
          </p:nvPr>
        </p:nvSpPr>
        <p:spPr>
          <a:ln/>
        </p:spPr>
        <p:txBody>
          <a:bodyPr/>
          <a:lstStyle/>
          <a:p>
            <a:fld id="{A66B4F61-7E7A-4CF4-A457-FAD1CFD01594}" type="slidenum">
              <a:rPr lang="en-US" altLang="en-US"/>
              <a:pPr/>
              <a:t>7</a:t>
            </a:fld>
            <a:endParaRPr lang="en-US" altLang="en-US"/>
          </a:p>
        </p:txBody>
      </p:sp>
      <p:sp>
        <p:nvSpPr>
          <p:cNvPr id="17409" name="Rectangle 1">
            <a:extLst>
              <a:ext uri="{FF2B5EF4-FFF2-40B4-BE49-F238E27FC236}">
                <a16:creationId xmlns:a16="http://schemas.microsoft.com/office/drawing/2014/main" id="{C789BA19-D9DF-4459-9D88-E8D64D77CB81}"/>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a:extLst>
              <a:ext uri="{FF2B5EF4-FFF2-40B4-BE49-F238E27FC236}">
                <a16:creationId xmlns:a16="http://schemas.microsoft.com/office/drawing/2014/main" id="{94D73168-6F04-4447-A394-CAE409DF9DC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344853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C24BFE2-83A1-432D-BEB8-0F263D6D0684}"/>
              </a:ext>
            </a:extLst>
          </p:cNvPr>
          <p:cNvSpPr>
            <a:spLocks noGrp="1" noChangeArrowheads="1"/>
          </p:cNvSpPr>
          <p:nvPr>
            <p:ph type="sldNum"/>
          </p:nvPr>
        </p:nvSpPr>
        <p:spPr>
          <a:ln/>
        </p:spPr>
        <p:txBody>
          <a:bodyPr/>
          <a:lstStyle/>
          <a:p>
            <a:fld id="{2A05901C-5C58-42BE-8B38-1DDF8F971859}" type="slidenum">
              <a:rPr lang="en-US" altLang="en-US"/>
              <a:pPr/>
              <a:t>8</a:t>
            </a:fld>
            <a:endParaRPr lang="en-US" altLang="en-US"/>
          </a:p>
        </p:txBody>
      </p:sp>
      <p:sp>
        <p:nvSpPr>
          <p:cNvPr id="18433" name="Rectangle 1">
            <a:extLst>
              <a:ext uri="{FF2B5EF4-FFF2-40B4-BE49-F238E27FC236}">
                <a16:creationId xmlns:a16="http://schemas.microsoft.com/office/drawing/2014/main" id="{8DB5AFBD-6E11-4944-A5A1-46C712FD7976}"/>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a:extLst>
              <a:ext uri="{FF2B5EF4-FFF2-40B4-BE49-F238E27FC236}">
                <a16:creationId xmlns:a16="http://schemas.microsoft.com/office/drawing/2014/main" id="{5B9E634B-AB16-478D-ADE5-9ACA2DD4B82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C24BFE2-83A1-432D-BEB8-0F263D6D0684}"/>
              </a:ext>
            </a:extLst>
          </p:cNvPr>
          <p:cNvSpPr>
            <a:spLocks noGrp="1" noChangeArrowheads="1"/>
          </p:cNvSpPr>
          <p:nvPr>
            <p:ph type="sldNum"/>
          </p:nvPr>
        </p:nvSpPr>
        <p:spPr>
          <a:ln/>
        </p:spPr>
        <p:txBody>
          <a:bodyPr/>
          <a:lstStyle/>
          <a:p>
            <a:fld id="{2A05901C-5C58-42BE-8B38-1DDF8F971859}" type="slidenum">
              <a:rPr lang="en-US" altLang="en-US"/>
              <a:pPr/>
              <a:t>9</a:t>
            </a:fld>
            <a:endParaRPr lang="en-US" altLang="en-US"/>
          </a:p>
        </p:txBody>
      </p:sp>
      <p:sp>
        <p:nvSpPr>
          <p:cNvPr id="18433" name="Rectangle 1">
            <a:extLst>
              <a:ext uri="{FF2B5EF4-FFF2-40B4-BE49-F238E27FC236}">
                <a16:creationId xmlns:a16="http://schemas.microsoft.com/office/drawing/2014/main" id="{8DB5AFBD-6E11-4944-A5A1-46C712FD7976}"/>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a:extLst>
              <a:ext uri="{FF2B5EF4-FFF2-40B4-BE49-F238E27FC236}">
                <a16:creationId xmlns:a16="http://schemas.microsoft.com/office/drawing/2014/main" id="{5B9E634B-AB16-478D-ADE5-9ACA2DD4B82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47861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71DFB-8B65-46FB-B004-A8E389DF0C0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42D5406-31E9-43D7-8DA3-34DC2B76F27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699E504-78C6-40A4-AB13-CFA2C3CFFB26}"/>
              </a:ext>
            </a:extLst>
          </p:cNvPr>
          <p:cNvSpPr>
            <a:spLocks noGrp="1"/>
          </p:cNvSpPr>
          <p:nvPr>
            <p:ph type="dt" idx="10"/>
          </p:nvPr>
        </p:nvSpPr>
        <p:spPr/>
        <p:txBody>
          <a:bodyPr/>
          <a:lstStyle>
            <a:lvl1pPr>
              <a:defRPr/>
            </a:lvl1pPr>
          </a:lstStyle>
          <a:p>
            <a:fld id="{BE951FBA-1AB9-48A5-ABED-234B8C2E7EB9}" type="datetime1">
              <a:rPr lang="en-US" altLang="en-US" smtClean="0"/>
              <a:t>7/30/2017</a:t>
            </a:fld>
            <a:endParaRPr lang="en-US" altLang="en-US"/>
          </a:p>
        </p:txBody>
      </p:sp>
      <p:sp>
        <p:nvSpPr>
          <p:cNvPr id="5" name="Slide Number Placeholder 4">
            <a:extLst>
              <a:ext uri="{FF2B5EF4-FFF2-40B4-BE49-F238E27FC236}">
                <a16:creationId xmlns:a16="http://schemas.microsoft.com/office/drawing/2014/main" id="{B07264E4-0E52-4596-8A15-FDC2947AD3B9}"/>
              </a:ext>
            </a:extLst>
          </p:cNvPr>
          <p:cNvSpPr>
            <a:spLocks noGrp="1"/>
          </p:cNvSpPr>
          <p:nvPr>
            <p:ph type="sldNum" idx="11"/>
          </p:nvPr>
        </p:nvSpPr>
        <p:spPr/>
        <p:txBody>
          <a:bodyPr/>
          <a:lstStyle>
            <a:lvl1pPr>
              <a:defRPr/>
            </a:lvl1pPr>
          </a:lstStyle>
          <a:p>
            <a:fld id="{2AB8D127-7CB8-4BD4-8AA6-0B0771461836}" type="slidenum">
              <a:rPr lang="en-US" altLang="en-US"/>
              <a:pPr/>
              <a:t>‹#›</a:t>
            </a:fld>
            <a:endParaRPr lang="en-US" altLang="en-US"/>
          </a:p>
        </p:txBody>
      </p:sp>
    </p:spTree>
    <p:extLst>
      <p:ext uri="{BB962C8B-B14F-4D97-AF65-F5344CB8AC3E}">
        <p14:creationId xmlns:p14="http://schemas.microsoft.com/office/powerpoint/2010/main" val="566246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37919-7AC0-4450-AC3D-B190663B33C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FA6C60-F342-4FED-B012-DC6EDDA00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0AF1A1-3EEB-4A7B-93A1-AB1C2044E8A6}"/>
              </a:ext>
            </a:extLst>
          </p:cNvPr>
          <p:cNvSpPr>
            <a:spLocks noGrp="1"/>
          </p:cNvSpPr>
          <p:nvPr>
            <p:ph type="dt" idx="10"/>
          </p:nvPr>
        </p:nvSpPr>
        <p:spPr/>
        <p:txBody>
          <a:bodyPr/>
          <a:lstStyle>
            <a:lvl1pPr>
              <a:defRPr/>
            </a:lvl1pPr>
          </a:lstStyle>
          <a:p>
            <a:fld id="{34FBEC2A-6B59-4D57-AFDA-8DBA0395B372}" type="datetime1">
              <a:rPr lang="en-US" altLang="en-US" smtClean="0"/>
              <a:t>7/30/2017</a:t>
            </a:fld>
            <a:endParaRPr lang="en-US" altLang="en-US"/>
          </a:p>
        </p:txBody>
      </p:sp>
      <p:sp>
        <p:nvSpPr>
          <p:cNvPr id="5" name="Slide Number Placeholder 4">
            <a:extLst>
              <a:ext uri="{FF2B5EF4-FFF2-40B4-BE49-F238E27FC236}">
                <a16:creationId xmlns:a16="http://schemas.microsoft.com/office/drawing/2014/main" id="{BBC99466-425C-4C50-9E0E-28646B0AF9A3}"/>
              </a:ext>
            </a:extLst>
          </p:cNvPr>
          <p:cNvSpPr>
            <a:spLocks noGrp="1"/>
          </p:cNvSpPr>
          <p:nvPr>
            <p:ph type="sldNum" idx="11"/>
          </p:nvPr>
        </p:nvSpPr>
        <p:spPr/>
        <p:txBody>
          <a:bodyPr/>
          <a:lstStyle>
            <a:lvl1pPr>
              <a:defRPr/>
            </a:lvl1pPr>
          </a:lstStyle>
          <a:p>
            <a:fld id="{EE39288D-63B8-40AC-81E6-D8FF60685272}" type="slidenum">
              <a:rPr lang="en-US" altLang="en-US"/>
              <a:pPr/>
              <a:t>‹#›</a:t>
            </a:fld>
            <a:endParaRPr lang="en-US" altLang="en-US"/>
          </a:p>
        </p:txBody>
      </p:sp>
    </p:spTree>
    <p:extLst>
      <p:ext uri="{BB962C8B-B14F-4D97-AF65-F5344CB8AC3E}">
        <p14:creationId xmlns:p14="http://schemas.microsoft.com/office/powerpoint/2010/main" val="3701139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DF9798-0AEB-406C-B736-12587BADE205}"/>
              </a:ext>
            </a:extLst>
          </p:cNvPr>
          <p:cNvSpPr>
            <a:spLocks noGrp="1"/>
          </p:cNvSpPr>
          <p:nvPr>
            <p:ph type="title" orient="vert"/>
          </p:nvPr>
        </p:nvSpPr>
        <p:spPr>
          <a:xfrm>
            <a:off x="6629400" y="274638"/>
            <a:ext cx="2055813" cy="5849937"/>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13ED10-7B2E-4F72-8B29-A283D71BCF22}"/>
              </a:ext>
            </a:extLst>
          </p:cNvPr>
          <p:cNvSpPr>
            <a:spLocks noGrp="1"/>
          </p:cNvSpPr>
          <p:nvPr>
            <p:ph type="body" orient="vert" idx="1"/>
          </p:nvPr>
        </p:nvSpPr>
        <p:spPr>
          <a:xfrm>
            <a:off x="457200" y="274638"/>
            <a:ext cx="6019800" cy="584993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D18F26-EA6D-4771-95F2-8E999BA361B9}"/>
              </a:ext>
            </a:extLst>
          </p:cNvPr>
          <p:cNvSpPr>
            <a:spLocks noGrp="1"/>
          </p:cNvSpPr>
          <p:nvPr>
            <p:ph type="dt" idx="10"/>
          </p:nvPr>
        </p:nvSpPr>
        <p:spPr/>
        <p:txBody>
          <a:bodyPr/>
          <a:lstStyle>
            <a:lvl1pPr>
              <a:defRPr/>
            </a:lvl1pPr>
          </a:lstStyle>
          <a:p>
            <a:fld id="{496BC23A-54B5-4652-B192-6808F7C91E49}" type="datetime1">
              <a:rPr lang="en-US" altLang="en-US" smtClean="0"/>
              <a:t>7/30/2017</a:t>
            </a:fld>
            <a:endParaRPr lang="en-US" altLang="en-US"/>
          </a:p>
        </p:txBody>
      </p:sp>
      <p:sp>
        <p:nvSpPr>
          <p:cNvPr id="5" name="Slide Number Placeholder 4">
            <a:extLst>
              <a:ext uri="{FF2B5EF4-FFF2-40B4-BE49-F238E27FC236}">
                <a16:creationId xmlns:a16="http://schemas.microsoft.com/office/drawing/2014/main" id="{05B9D26C-424F-4F09-B3EA-C55A330D4256}"/>
              </a:ext>
            </a:extLst>
          </p:cNvPr>
          <p:cNvSpPr>
            <a:spLocks noGrp="1"/>
          </p:cNvSpPr>
          <p:nvPr>
            <p:ph type="sldNum" idx="11"/>
          </p:nvPr>
        </p:nvSpPr>
        <p:spPr/>
        <p:txBody>
          <a:bodyPr/>
          <a:lstStyle>
            <a:lvl1pPr>
              <a:defRPr/>
            </a:lvl1pPr>
          </a:lstStyle>
          <a:p>
            <a:fld id="{A3CB0A3A-3FFB-45F8-BD61-EF3AEB8FFC0B}" type="slidenum">
              <a:rPr lang="en-US" altLang="en-US"/>
              <a:pPr/>
              <a:t>‹#›</a:t>
            </a:fld>
            <a:endParaRPr lang="en-US" altLang="en-US"/>
          </a:p>
        </p:txBody>
      </p:sp>
    </p:spTree>
    <p:extLst>
      <p:ext uri="{BB962C8B-B14F-4D97-AF65-F5344CB8AC3E}">
        <p14:creationId xmlns:p14="http://schemas.microsoft.com/office/powerpoint/2010/main" val="409295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5328-1A18-42B0-B03E-9CC3296E23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48CFAB-470C-4116-8768-A1D25DA6E63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18FAEA-6A4E-46CB-A5BC-704A3D14D32D}"/>
              </a:ext>
            </a:extLst>
          </p:cNvPr>
          <p:cNvSpPr>
            <a:spLocks noGrp="1"/>
          </p:cNvSpPr>
          <p:nvPr>
            <p:ph type="dt" idx="10"/>
          </p:nvPr>
        </p:nvSpPr>
        <p:spPr/>
        <p:txBody>
          <a:bodyPr/>
          <a:lstStyle>
            <a:lvl1pPr>
              <a:defRPr/>
            </a:lvl1pPr>
          </a:lstStyle>
          <a:p>
            <a:fld id="{41056BCC-EC25-4E88-81D0-33F60869D48E}" type="datetime1">
              <a:rPr lang="en-US" altLang="en-US" smtClean="0"/>
              <a:t>7/30/2017</a:t>
            </a:fld>
            <a:endParaRPr lang="en-US" altLang="en-US"/>
          </a:p>
        </p:txBody>
      </p:sp>
      <p:sp>
        <p:nvSpPr>
          <p:cNvPr id="5" name="Slide Number Placeholder 4">
            <a:extLst>
              <a:ext uri="{FF2B5EF4-FFF2-40B4-BE49-F238E27FC236}">
                <a16:creationId xmlns:a16="http://schemas.microsoft.com/office/drawing/2014/main" id="{D2214945-8496-47E1-BAE8-799CEFE8E530}"/>
              </a:ext>
            </a:extLst>
          </p:cNvPr>
          <p:cNvSpPr>
            <a:spLocks noGrp="1"/>
          </p:cNvSpPr>
          <p:nvPr>
            <p:ph type="sldNum" idx="11"/>
          </p:nvPr>
        </p:nvSpPr>
        <p:spPr/>
        <p:txBody>
          <a:bodyPr/>
          <a:lstStyle>
            <a:lvl1pPr>
              <a:defRPr/>
            </a:lvl1pPr>
          </a:lstStyle>
          <a:p>
            <a:fld id="{C7001131-EAD2-41D5-8EAD-ED39E507C8C0}" type="slidenum">
              <a:rPr lang="en-US" altLang="en-US"/>
              <a:pPr/>
              <a:t>‹#›</a:t>
            </a:fld>
            <a:endParaRPr lang="en-US" altLang="en-US"/>
          </a:p>
        </p:txBody>
      </p:sp>
    </p:spTree>
    <p:extLst>
      <p:ext uri="{BB962C8B-B14F-4D97-AF65-F5344CB8AC3E}">
        <p14:creationId xmlns:p14="http://schemas.microsoft.com/office/powerpoint/2010/main" val="3940621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0FDC8-6508-401F-B73E-7BFAF4EEC78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FF51334-3AF0-46A4-A858-CFD76AD7EB3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018E1B4-A35A-4FB2-BB67-77BBD0D3CAA5}"/>
              </a:ext>
            </a:extLst>
          </p:cNvPr>
          <p:cNvSpPr>
            <a:spLocks noGrp="1"/>
          </p:cNvSpPr>
          <p:nvPr>
            <p:ph type="dt" idx="10"/>
          </p:nvPr>
        </p:nvSpPr>
        <p:spPr/>
        <p:txBody>
          <a:bodyPr/>
          <a:lstStyle>
            <a:lvl1pPr>
              <a:defRPr/>
            </a:lvl1pPr>
          </a:lstStyle>
          <a:p>
            <a:fld id="{991C313F-6FCF-4F57-8E3C-34C9EB9C0A5F}" type="datetime1">
              <a:rPr lang="en-US" altLang="en-US" smtClean="0"/>
              <a:t>7/30/2017</a:t>
            </a:fld>
            <a:endParaRPr lang="en-US" altLang="en-US"/>
          </a:p>
        </p:txBody>
      </p:sp>
      <p:sp>
        <p:nvSpPr>
          <p:cNvPr id="5" name="Slide Number Placeholder 4">
            <a:extLst>
              <a:ext uri="{FF2B5EF4-FFF2-40B4-BE49-F238E27FC236}">
                <a16:creationId xmlns:a16="http://schemas.microsoft.com/office/drawing/2014/main" id="{CDFEEC11-E0D6-4E48-BA31-AFCF0CFBACA3}"/>
              </a:ext>
            </a:extLst>
          </p:cNvPr>
          <p:cNvSpPr>
            <a:spLocks noGrp="1"/>
          </p:cNvSpPr>
          <p:nvPr>
            <p:ph type="sldNum" idx="11"/>
          </p:nvPr>
        </p:nvSpPr>
        <p:spPr/>
        <p:txBody>
          <a:bodyPr/>
          <a:lstStyle>
            <a:lvl1pPr>
              <a:defRPr/>
            </a:lvl1pPr>
          </a:lstStyle>
          <a:p>
            <a:fld id="{D4D492B6-D396-4248-B6CE-D6F3BE5CD856}" type="slidenum">
              <a:rPr lang="en-US" altLang="en-US"/>
              <a:pPr/>
              <a:t>‹#›</a:t>
            </a:fld>
            <a:endParaRPr lang="en-US" altLang="en-US"/>
          </a:p>
        </p:txBody>
      </p:sp>
    </p:spTree>
    <p:extLst>
      <p:ext uri="{BB962C8B-B14F-4D97-AF65-F5344CB8AC3E}">
        <p14:creationId xmlns:p14="http://schemas.microsoft.com/office/powerpoint/2010/main" val="27699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B6563-3A2F-4A67-B9AB-CDD4EC12D5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2BAE98-9335-4096-96FE-29A2CC148047}"/>
              </a:ext>
            </a:extLst>
          </p:cNvPr>
          <p:cNvSpPr>
            <a:spLocks noGrp="1"/>
          </p:cNvSpPr>
          <p:nvPr>
            <p:ph sz="half" idx="1"/>
          </p:nvPr>
        </p:nvSpPr>
        <p:spPr>
          <a:xfrm>
            <a:off x="457200" y="1600200"/>
            <a:ext cx="4037013" cy="452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607B776-13B0-4813-B97D-723A74FF1D36}"/>
              </a:ext>
            </a:extLst>
          </p:cNvPr>
          <p:cNvSpPr>
            <a:spLocks noGrp="1"/>
          </p:cNvSpPr>
          <p:nvPr>
            <p:ph sz="half" idx="2"/>
          </p:nvPr>
        </p:nvSpPr>
        <p:spPr>
          <a:xfrm>
            <a:off x="4646613" y="1600200"/>
            <a:ext cx="4038600" cy="4524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C23C2DC-CFC5-4643-A168-319527454395}"/>
              </a:ext>
            </a:extLst>
          </p:cNvPr>
          <p:cNvSpPr>
            <a:spLocks noGrp="1"/>
          </p:cNvSpPr>
          <p:nvPr>
            <p:ph type="dt" idx="10"/>
          </p:nvPr>
        </p:nvSpPr>
        <p:spPr/>
        <p:txBody>
          <a:bodyPr/>
          <a:lstStyle>
            <a:lvl1pPr>
              <a:defRPr/>
            </a:lvl1pPr>
          </a:lstStyle>
          <a:p>
            <a:fld id="{FF043B9C-593C-4BD5-9D37-2A544C413901}" type="datetime1">
              <a:rPr lang="en-US" altLang="en-US" smtClean="0"/>
              <a:t>7/30/2017</a:t>
            </a:fld>
            <a:endParaRPr lang="en-US" altLang="en-US"/>
          </a:p>
        </p:txBody>
      </p:sp>
      <p:sp>
        <p:nvSpPr>
          <p:cNvPr id="6" name="Slide Number Placeholder 5">
            <a:extLst>
              <a:ext uri="{FF2B5EF4-FFF2-40B4-BE49-F238E27FC236}">
                <a16:creationId xmlns:a16="http://schemas.microsoft.com/office/drawing/2014/main" id="{DBDD60DF-E8F4-4DB2-A56E-F78E49724E2B}"/>
              </a:ext>
            </a:extLst>
          </p:cNvPr>
          <p:cNvSpPr>
            <a:spLocks noGrp="1"/>
          </p:cNvSpPr>
          <p:nvPr>
            <p:ph type="sldNum" idx="11"/>
          </p:nvPr>
        </p:nvSpPr>
        <p:spPr/>
        <p:txBody>
          <a:bodyPr/>
          <a:lstStyle>
            <a:lvl1pPr>
              <a:defRPr/>
            </a:lvl1pPr>
          </a:lstStyle>
          <a:p>
            <a:fld id="{E28833C2-9C5E-4EA4-882D-1A0F6724C62E}" type="slidenum">
              <a:rPr lang="en-US" altLang="en-US"/>
              <a:pPr/>
              <a:t>‹#›</a:t>
            </a:fld>
            <a:endParaRPr lang="en-US" altLang="en-US"/>
          </a:p>
        </p:txBody>
      </p:sp>
    </p:spTree>
    <p:extLst>
      <p:ext uri="{BB962C8B-B14F-4D97-AF65-F5344CB8AC3E}">
        <p14:creationId xmlns:p14="http://schemas.microsoft.com/office/powerpoint/2010/main" val="120577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BF69-1A02-40F8-AC99-64278C3175C4}"/>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B959C3-46D0-4532-86D0-DADBDEACDCE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C9E043-48D7-4FBB-AEE0-97C4339F3FF4}"/>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129CAD-A2C5-4620-9C3E-4BE2900FA29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D783F0-2BF3-47C9-88BD-31FDFE915917}"/>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3966F7A-463D-41D4-9D5F-A51E031891A1}"/>
              </a:ext>
            </a:extLst>
          </p:cNvPr>
          <p:cNvSpPr>
            <a:spLocks noGrp="1"/>
          </p:cNvSpPr>
          <p:nvPr>
            <p:ph type="dt" idx="10"/>
          </p:nvPr>
        </p:nvSpPr>
        <p:spPr/>
        <p:txBody>
          <a:bodyPr/>
          <a:lstStyle>
            <a:lvl1pPr>
              <a:defRPr/>
            </a:lvl1pPr>
          </a:lstStyle>
          <a:p>
            <a:fld id="{0F56CC95-8A76-4707-ABE9-B481222E1D21}" type="datetime1">
              <a:rPr lang="en-US" altLang="en-US" smtClean="0"/>
              <a:t>7/30/2017</a:t>
            </a:fld>
            <a:endParaRPr lang="en-US" altLang="en-US"/>
          </a:p>
        </p:txBody>
      </p:sp>
      <p:sp>
        <p:nvSpPr>
          <p:cNvPr id="8" name="Slide Number Placeholder 7">
            <a:extLst>
              <a:ext uri="{FF2B5EF4-FFF2-40B4-BE49-F238E27FC236}">
                <a16:creationId xmlns:a16="http://schemas.microsoft.com/office/drawing/2014/main" id="{EB0CA572-F731-49BE-B04D-B79BD0DAE721}"/>
              </a:ext>
            </a:extLst>
          </p:cNvPr>
          <p:cNvSpPr>
            <a:spLocks noGrp="1"/>
          </p:cNvSpPr>
          <p:nvPr>
            <p:ph type="sldNum" idx="11"/>
          </p:nvPr>
        </p:nvSpPr>
        <p:spPr/>
        <p:txBody>
          <a:bodyPr/>
          <a:lstStyle>
            <a:lvl1pPr>
              <a:defRPr/>
            </a:lvl1pPr>
          </a:lstStyle>
          <a:p>
            <a:fld id="{4B80CF58-D4BF-4064-8777-E75158BE2297}" type="slidenum">
              <a:rPr lang="en-US" altLang="en-US"/>
              <a:pPr/>
              <a:t>‹#›</a:t>
            </a:fld>
            <a:endParaRPr lang="en-US" altLang="en-US"/>
          </a:p>
        </p:txBody>
      </p:sp>
    </p:spTree>
    <p:extLst>
      <p:ext uri="{BB962C8B-B14F-4D97-AF65-F5344CB8AC3E}">
        <p14:creationId xmlns:p14="http://schemas.microsoft.com/office/powerpoint/2010/main" val="373165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DDA43-7C81-4EAB-9388-7E160B78FDC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48724C-03CA-47A7-BABA-ED6DA24D9DC1}"/>
              </a:ext>
            </a:extLst>
          </p:cNvPr>
          <p:cNvSpPr>
            <a:spLocks noGrp="1"/>
          </p:cNvSpPr>
          <p:nvPr>
            <p:ph type="dt" idx="10"/>
          </p:nvPr>
        </p:nvSpPr>
        <p:spPr/>
        <p:txBody>
          <a:bodyPr/>
          <a:lstStyle>
            <a:lvl1pPr>
              <a:defRPr/>
            </a:lvl1pPr>
          </a:lstStyle>
          <a:p>
            <a:fld id="{6E5003C1-A6F1-4AD2-BA09-A0C26E95C28D}" type="datetime1">
              <a:rPr lang="en-US" altLang="en-US" smtClean="0"/>
              <a:t>7/30/2017</a:t>
            </a:fld>
            <a:endParaRPr lang="en-US" altLang="en-US"/>
          </a:p>
        </p:txBody>
      </p:sp>
      <p:sp>
        <p:nvSpPr>
          <p:cNvPr id="4" name="Slide Number Placeholder 3">
            <a:extLst>
              <a:ext uri="{FF2B5EF4-FFF2-40B4-BE49-F238E27FC236}">
                <a16:creationId xmlns:a16="http://schemas.microsoft.com/office/drawing/2014/main" id="{F693FFDD-9039-4AAC-B622-A9289C7FE9FC}"/>
              </a:ext>
            </a:extLst>
          </p:cNvPr>
          <p:cNvSpPr>
            <a:spLocks noGrp="1"/>
          </p:cNvSpPr>
          <p:nvPr>
            <p:ph type="sldNum" idx="11"/>
          </p:nvPr>
        </p:nvSpPr>
        <p:spPr/>
        <p:txBody>
          <a:bodyPr/>
          <a:lstStyle>
            <a:lvl1pPr>
              <a:defRPr/>
            </a:lvl1pPr>
          </a:lstStyle>
          <a:p>
            <a:fld id="{2A8E13F8-C967-436F-8295-D90D5926D7A8}" type="slidenum">
              <a:rPr lang="en-US" altLang="en-US"/>
              <a:pPr/>
              <a:t>‹#›</a:t>
            </a:fld>
            <a:endParaRPr lang="en-US" altLang="en-US"/>
          </a:p>
        </p:txBody>
      </p:sp>
    </p:spTree>
    <p:extLst>
      <p:ext uri="{BB962C8B-B14F-4D97-AF65-F5344CB8AC3E}">
        <p14:creationId xmlns:p14="http://schemas.microsoft.com/office/powerpoint/2010/main" val="21954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422471-93DF-4D9D-849A-A6D08E0E128D}"/>
              </a:ext>
            </a:extLst>
          </p:cNvPr>
          <p:cNvSpPr>
            <a:spLocks noGrp="1"/>
          </p:cNvSpPr>
          <p:nvPr>
            <p:ph type="dt" idx="10"/>
          </p:nvPr>
        </p:nvSpPr>
        <p:spPr/>
        <p:txBody>
          <a:bodyPr/>
          <a:lstStyle>
            <a:lvl1pPr>
              <a:defRPr/>
            </a:lvl1pPr>
          </a:lstStyle>
          <a:p>
            <a:fld id="{5AE144C1-89D8-4521-864B-8D89A0BB89ED}" type="datetime1">
              <a:rPr lang="en-US" altLang="en-US" smtClean="0"/>
              <a:t>7/30/2017</a:t>
            </a:fld>
            <a:endParaRPr lang="en-US" altLang="en-US"/>
          </a:p>
        </p:txBody>
      </p:sp>
      <p:sp>
        <p:nvSpPr>
          <p:cNvPr id="3" name="Slide Number Placeholder 2">
            <a:extLst>
              <a:ext uri="{FF2B5EF4-FFF2-40B4-BE49-F238E27FC236}">
                <a16:creationId xmlns:a16="http://schemas.microsoft.com/office/drawing/2014/main" id="{B48E35C0-3CAF-4154-ABA8-01D0E0CBD35F}"/>
              </a:ext>
            </a:extLst>
          </p:cNvPr>
          <p:cNvSpPr>
            <a:spLocks noGrp="1"/>
          </p:cNvSpPr>
          <p:nvPr>
            <p:ph type="sldNum" idx="11"/>
          </p:nvPr>
        </p:nvSpPr>
        <p:spPr/>
        <p:txBody>
          <a:bodyPr/>
          <a:lstStyle>
            <a:lvl1pPr>
              <a:defRPr/>
            </a:lvl1pPr>
          </a:lstStyle>
          <a:p>
            <a:fld id="{5B6DA48D-64FF-4FCC-882B-6BC445F84EE2}" type="slidenum">
              <a:rPr lang="en-US" altLang="en-US"/>
              <a:pPr/>
              <a:t>‹#›</a:t>
            </a:fld>
            <a:endParaRPr lang="en-US" altLang="en-US"/>
          </a:p>
        </p:txBody>
      </p:sp>
    </p:spTree>
    <p:extLst>
      <p:ext uri="{BB962C8B-B14F-4D97-AF65-F5344CB8AC3E}">
        <p14:creationId xmlns:p14="http://schemas.microsoft.com/office/powerpoint/2010/main" val="96805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FBE79-0D4B-4B4B-83EE-E1A5ED8BA67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27E29FE-CA9A-48C5-8DF8-66B463C2BC5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A995AE8-C7A6-4787-9000-0264D6F2BE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BCAB5A-8914-48D8-8986-7ACAF54368FF}"/>
              </a:ext>
            </a:extLst>
          </p:cNvPr>
          <p:cNvSpPr>
            <a:spLocks noGrp="1"/>
          </p:cNvSpPr>
          <p:nvPr>
            <p:ph type="dt" idx="10"/>
          </p:nvPr>
        </p:nvSpPr>
        <p:spPr/>
        <p:txBody>
          <a:bodyPr/>
          <a:lstStyle>
            <a:lvl1pPr>
              <a:defRPr/>
            </a:lvl1pPr>
          </a:lstStyle>
          <a:p>
            <a:fld id="{DDD104A5-A59A-45B3-AED1-8F935D9A6A15}" type="datetime1">
              <a:rPr lang="en-US" altLang="en-US" smtClean="0"/>
              <a:t>7/30/2017</a:t>
            </a:fld>
            <a:endParaRPr lang="en-US" altLang="en-US"/>
          </a:p>
        </p:txBody>
      </p:sp>
      <p:sp>
        <p:nvSpPr>
          <p:cNvPr id="6" name="Slide Number Placeholder 5">
            <a:extLst>
              <a:ext uri="{FF2B5EF4-FFF2-40B4-BE49-F238E27FC236}">
                <a16:creationId xmlns:a16="http://schemas.microsoft.com/office/drawing/2014/main" id="{479985FD-F439-468D-BC0A-956781BDB32A}"/>
              </a:ext>
            </a:extLst>
          </p:cNvPr>
          <p:cNvSpPr>
            <a:spLocks noGrp="1"/>
          </p:cNvSpPr>
          <p:nvPr>
            <p:ph type="sldNum" idx="11"/>
          </p:nvPr>
        </p:nvSpPr>
        <p:spPr/>
        <p:txBody>
          <a:bodyPr/>
          <a:lstStyle>
            <a:lvl1pPr>
              <a:defRPr/>
            </a:lvl1pPr>
          </a:lstStyle>
          <a:p>
            <a:fld id="{C7957963-7B59-4B79-A150-29D1BA183AC4}" type="slidenum">
              <a:rPr lang="en-US" altLang="en-US"/>
              <a:pPr/>
              <a:t>‹#›</a:t>
            </a:fld>
            <a:endParaRPr lang="en-US" altLang="en-US"/>
          </a:p>
        </p:txBody>
      </p:sp>
    </p:spTree>
    <p:extLst>
      <p:ext uri="{BB962C8B-B14F-4D97-AF65-F5344CB8AC3E}">
        <p14:creationId xmlns:p14="http://schemas.microsoft.com/office/powerpoint/2010/main" val="26914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F14BB-AC3F-4976-9F33-971E261F83E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BD91464-FE3C-4B20-A9EB-11C822852D2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C2766C4-8A26-4E12-A422-E3AC8769695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95571C-B8B6-447C-83D7-8C4133FBCA83}"/>
              </a:ext>
            </a:extLst>
          </p:cNvPr>
          <p:cNvSpPr>
            <a:spLocks noGrp="1"/>
          </p:cNvSpPr>
          <p:nvPr>
            <p:ph type="dt" idx="10"/>
          </p:nvPr>
        </p:nvSpPr>
        <p:spPr/>
        <p:txBody>
          <a:bodyPr/>
          <a:lstStyle>
            <a:lvl1pPr>
              <a:defRPr/>
            </a:lvl1pPr>
          </a:lstStyle>
          <a:p>
            <a:fld id="{DAC2246C-6E63-456F-9D9C-087873E6C982}" type="datetime1">
              <a:rPr lang="en-US" altLang="en-US" smtClean="0"/>
              <a:t>7/30/2017</a:t>
            </a:fld>
            <a:endParaRPr lang="en-US" altLang="en-US"/>
          </a:p>
        </p:txBody>
      </p:sp>
      <p:sp>
        <p:nvSpPr>
          <p:cNvPr id="6" name="Slide Number Placeholder 5">
            <a:extLst>
              <a:ext uri="{FF2B5EF4-FFF2-40B4-BE49-F238E27FC236}">
                <a16:creationId xmlns:a16="http://schemas.microsoft.com/office/drawing/2014/main" id="{665F70B8-6A80-40F4-B84A-D8E9F9070DBF}"/>
              </a:ext>
            </a:extLst>
          </p:cNvPr>
          <p:cNvSpPr>
            <a:spLocks noGrp="1"/>
          </p:cNvSpPr>
          <p:nvPr>
            <p:ph type="sldNum" idx="11"/>
          </p:nvPr>
        </p:nvSpPr>
        <p:spPr/>
        <p:txBody>
          <a:bodyPr/>
          <a:lstStyle>
            <a:lvl1pPr>
              <a:defRPr/>
            </a:lvl1pPr>
          </a:lstStyle>
          <a:p>
            <a:fld id="{65DAE945-25EB-4681-8C0E-CC9123DEE576}" type="slidenum">
              <a:rPr lang="en-US" altLang="en-US"/>
              <a:pPr/>
              <a:t>‹#›</a:t>
            </a:fld>
            <a:endParaRPr lang="en-US" altLang="en-US"/>
          </a:p>
        </p:txBody>
      </p:sp>
    </p:spTree>
    <p:extLst>
      <p:ext uri="{BB962C8B-B14F-4D97-AF65-F5344CB8AC3E}">
        <p14:creationId xmlns:p14="http://schemas.microsoft.com/office/powerpoint/2010/main" val="278623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44362A4C-E54E-4A6F-A2B8-329996B9A456}"/>
              </a:ext>
            </a:extLst>
          </p:cNvPr>
          <p:cNvSpPr>
            <a:spLocks noGrp="1" noChangeArrowheads="1"/>
          </p:cNvSpPr>
          <p:nvPr>
            <p:ph type="title"/>
          </p:nvPr>
        </p:nvSpPr>
        <p:spPr bwMode="auto">
          <a:xfrm>
            <a:off x="457200" y="274638"/>
            <a:ext cx="8228013"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en-US"/>
              <a:t>Click to edit the title text format</a:t>
            </a:r>
          </a:p>
        </p:txBody>
      </p:sp>
      <p:sp>
        <p:nvSpPr>
          <p:cNvPr id="1026" name="Rectangle 2">
            <a:extLst>
              <a:ext uri="{FF2B5EF4-FFF2-40B4-BE49-F238E27FC236}">
                <a16:creationId xmlns:a16="http://schemas.microsoft.com/office/drawing/2014/main" id="{EFFF2740-680A-484D-9DC0-C671E37216A2}"/>
              </a:ext>
            </a:extLst>
          </p:cNvPr>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1027" name="Rectangle 3">
            <a:extLst>
              <a:ext uri="{FF2B5EF4-FFF2-40B4-BE49-F238E27FC236}">
                <a16:creationId xmlns:a16="http://schemas.microsoft.com/office/drawing/2014/main" id="{0B548F6F-F651-442E-8C79-DBA84FB18A7E}"/>
              </a:ext>
            </a:extLst>
          </p:cNvPr>
          <p:cNvSpPr>
            <a:spLocks noGrp="1" noChangeArrowheads="1"/>
          </p:cNvSpPr>
          <p:nvPr>
            <p:ph type="dt"/>
          </p:nvPr>
        </p:nvSpPr>
        <p:spPr bwMode="auto">
          <a:xfrm>
            <a:off x="457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fld id="{020AC17F-98B5-4AA0-85FE-6F98810E4139}" type="datetime1">
              <a:rPr lang="en-US" altLang="en-US" smtClean="0"/>
              <a:t>7/30/2017</a:t>
            </a:fld>
            <a:endParaRPr lang="en-US" altLang="en-US"/>
          </a:p>
        </p:txBody>
      </p:sp>
      <p:sp>
        <p:nvSpPr>
          <p:cNvPr id="1028" name="Text Box 4">
            <a:extLst>
              <a:ext uri="{FF2B5EF4-FFF2-40B4-BE49-F238E27FC236}">
                <a16:creationId xmlns:a16="http://schemas.microsoft.com/office/drawing/2014/main" id="{62589885-F661-4179-9139-3A29DB3887A7}"/>
              </a:ext>
            </a:extLst>
          </p:cNvPr>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29" name="Rectangle 5">
            <a:extLst>
              <a:ext uri="{FF2B5EF4-FFF2-40B4-BE49-F238E27FC236}">
                <a16:creationId xmlns:a16="http://schemas.microsoft.com/office/drawing/2014/main" id="{867C20AC-F278-4135-BFDA-ADCAE79B9A2A}"/>
              </a:ext>
            </a:extLst>
          </p:cNvPr>
          <p:cNvSpPr>
            <a:spLocks noGrp="1" noChangeArrowheads="1"/>
          </p:cNvSpPr>
          <p:nvPr>
            <p:ph type="sldNum"/>
          </p:nvPr>
        </p:nvSpPr>
        <p:spPr bwMode="auto">
          <a:xfrm>
            <a:off x="6553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fld id="{837AFAE1-5B5B-4D8B-AEAA-09BAD07326B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cs typeface="Droid Sans Fallback" charset="0"/>
        </a:defRPr>
      </a:lvl2pPr>
      <a:lvl3pPr marL="1143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cs typeface="Droid Sans Fallback" charset="0"/>
        </a:defRPr>
      </a:lvl3pPr>
      <a:lvl4pPr marL="1600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cs typeface="Droid Sans Fallback" charset="0"/>
        </a:defRPr>
      </a:lvl4pPr>
      <a:lvl5pPr marL="20574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cs typeface="Droid Sans Fallback" charset="0"/>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cs typeface="Droid Sans Fallback" charset="0"/>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cs typeface="Droid Sans Fallback" charset="0"/>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cs typeface="Droid Sans Fallback" charset="0"/>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cs typeface="Droid Sans Fallback"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0.m4a"/><Relationship Id="rId1" Type="http://schemas.microsoft.com/office/2007/relationships/media" Target="../media/media10.m4a"/><Relationship Id="rId5" Type="http://schemas.openxmlformats.org/officeDocument/2006/relationships/image" Target="../media/image1.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1.m4a"/><Relationship Id="rId1" Type="http://schemas.microsoft.com/office/2007/relationships/media" Target="../media/media11.m4a"/><Relationship Id="rId5" Type="http://schemas.openxmlformats.org/officeDocument/2006/relationships/image" Target="../media/image1.png"/><Relationship Id="rId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2.m4a"/><Relationship Id="rId1" Type="http://schemas.microsoft.com/office/2007/relationships/media" Target="../media/media2.m4a"/><Relationship Id="rId6" Type="http://schemas.openxmlformats.org/officeDocument/2006/relationships/image" Target="../media/image1.png"/><Relationship Id="rId5" Type="http://schemas.openxmlformats.org/officeDocument/2006/relationships/hyperlink" Target="http://en.wikipedia.org/wiki/Knowledge" TargetMode="Externa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3.m4a"/><Relationship Id="rId1" Type="http://schemas.microsoft.com/office/2007/relationships/media" Target="../media/media3.m4a"/><Relationship Id="rId5" Type="http://schemas.openxmlformats.org/officeDocument/2006/relationships/image" Target="../media/image1.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4.m4a"/><Relationship Id="rId1" Type="http://schemas.microsoft.com/office/2007/relationships/media" Target="../media/media4.m4a"/><Relationship Id="rId5" Type="http://schemas.openxmlformats.org/officeDocument/2006/relationships/image" Target="../media/image1.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5.m4a"/><Relationship Id="rId1" Type="http://schemas.microsoft.com/office/2007/relationships/media" Target="../media/media5.m4a"/><Relationship Id="rId5" Type="http://schemas.openxmlformats.org/officeDocument/2006/relationships/image" Target="../media/image1.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6.m4a"/><Relationship Id="rId1" Type="http://schemas.microsoft.com/office/2007/relationships/media" Target="../media/media6.m4a"/><Relationship Id="rId6" Type="http://schemas.openxmlformats.org/officeDocument/2006/relationships/image" Target="../media/image1.png"/><Relationship Id="rId5" Type="http://schemas.openxmlformats.org/officeDocument/2006/relationships/chart" Target="../charts/chart1.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7.m4a"/><Relationship Id="rId1" Type="http://schemas.microsoft.com/office/2007/relationships/media" Target="../media/media7.m4a"/><Relationship Id="rId6" Type="http://schemas.openxmlformats.org/officeDocument/2006/relationships/image" Target="../media/image1.png"/><Relationship Id="rId5" Type="http://schemas.openxmlformats.org/officeDocument/2006/relationships/hyperlink" Target="699.pdf" TargetMode="Externa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8.m4a"/><Relationship Id="rId1" Type="http://schemas.microsoft.com/office/2007/relationships/media" Target="../media/media8.m4a"/><Relationship Id="rId5" Type="http://schemas.openxmlformats.org/officeDocument/2006/relationships/image" Target="../media/image1.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9.m4a"/><Relationship Id="rId1" Type="http://schemas.microsoft.com/office/2007/relationships/media" Target="../media/media9.m4a"/><Relationship Id="rId5" Type="http://schemas.openxmlformats.org/officeDocument/2006/relationships/image" Target="../media/image1.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a:extLst>
              <a:ext uri="{FF2B5EF4-FFF2-40B4-BE49-F238E27FC236}">
                <a16:creationId xmlns:a16="http://schemas.microsoft.com/office/drawing/2014/main" id="{39E4961C-7175-4841-B2FB-5F971738A173}"/>
              </a:ext>
            </a:extLst>
          </p:cNvPr>
          <p:cNvSpPr txBox="1">
            <a:spLocks noChangeArrowheads="1"/>
          </p:cNvSpPr>
          <p:nvPr/>
        </p:nvSpPr>
        <p:spPr bwMode="auto">
          <a:xfrm>
            <a:off x="0" y="4953000"/>
            <a:ext cx="9144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lgn="r">
              <a:spcBef>
                <a:spcPts val="500"/>
              </a:spcBef>
              <a:buClrTx/>
              <a:buFontTx/>
              <a:buNone/>
            </a:pPr>
            <a:endParaRPr lang="en-US" altLang="en-US" sz="2000" b="1" dirty="0">
              <a:solidFill>
                <a:srgbClr val="681417"/>
              </a:solidFill>
              <a:latin typeface="Book Antiqua" panose="02040602050305030304" pitchFamily="18" charset="0"/>
              <a:cs typeface="Droid Sans Fallback" charset="0"/>
            </a:endParaRPr>
          </a:p>
          <a:p>
            <a:pPr algn="r">
              <a:spcBef>
                <a:spcPts val="500"/>
              </a:spcBef>
              <a:buClrTx/>
              <a:buFontTx/>
              <a:buNone/>
            </a:pPr>
            <a:r>
              <a:rPr lang="en-US" altLang="en-US" sz="2000" b="1" dirty="0">
                <a:solidFill>
                  <a:srgbClr val="681417"/>
                </a:solidFill>
                <a:latin typeface="Book Antiqua" panose="02040602050305030304" pitchFamily="18" charset="0"/>
                <a:cs typeface="Droid Sans Fallback" charset="0"/>
              </a:rPr>
              <a:t>Presented by</a:t>
            </a:r>
          </a:p>
          <a:p>
            <a:pPr algn="r">
              <a:spcBef>
                <a:spcPts val="500"/>
              </a:spcBef>
              <a:buClrTx/>
              <a:buFontTx/>
              <a:buNone/>
            </a:pPr>
            <a:r>
              <a:rPr lang="en-US" altLang="en-US" sz="2000" b="1" dirty="0">
                <a:solidFill>
                  <a:srgbClr val="681417"/>
                </a:solidFill>
                <a:latin typeface="Book Antiqua" panose="02040602050305030304" pitchFamily="18" charset="0"/>
                <a:cs typeface="Droid Sans Fallback" charset="0"/>
              </a:rPr>
              <a:t>Dr. Saptarshi Ghosh</a:t>
            </a:r>
          </a:p>
          <a:p>
            <a:pPr algn="r">
              <a:spcBef>
                <a:spcPts val="500"/>
              </a:spcBef>
              <a:buClrTx/>
              <a:buFontTx/>
              <a:buNone/>
            </a:pPr>
            <a:r>
              <a:rPr lang="en-US" altLang="en-US" sz="2000" b="1" dirty="0">
                <a:solidFill>
                  <a:srgbClr val="681417"/>
                </a:solidFill>
                <a:latin typeface="Book Antiqua" panose="02040602050305030304" pitchFamily="18" charset="0"/>
                <a:cs typeface="Droid Sans Fallback" charset="0"/>
              </a:rPr>
              <a:t>Ms. Sarbada Pradhan</a:t>
            </a:r>
          </a:p>
        </p:txBody>
      </p:sp>
      <p:sp>
        <p:nvSpPr>
          <p:cNvPr id="3075" name="Text Box 3">
            <a:extLst>
              <a:ext uri="{FF2B5EF4-FFF2-40B4-BE49-F238E27FC236}">
                <a16:creationId xmlns:a16="http://schemas.microsoft.com/office/drawing/2014/main" id="{674C5FF4-1A5F-4583-B1DA-57AD03CEB951}"/>
              </a:ext>
            </a:extLst>
          </p:cNvPr>
          <p:cNvSpPr txBox="1">
            <a:spLocks noChangeArrowheads="1"/>
          </p:cNvSpPr>
          <p:nvPr/>
        </p:nvSpPr>
        <p:spPr bwMode="auto">
          <a:xfrm>
            <a:off x="0" y="3867150"/>
            <a:ext cx="9144000" cy="710067"/>
          </a:xfrm>
          <a:prstGeom prst="rect">
            <a:avLst/>
          </a:prstGeom>
          <a:solidFill>
            <a:srgbClr val="FCBB06"/>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lgn="ctr">
              <a:buClrTx/>
              <a:buFontTx/>
              <a:buNone/>
            </a:pPr>
            <a:r>
              <a:rPr lang="en-US" altLang="en-US" sz="2000" b="1" dirty="0">
                <a:solidFill>
                  <a:srgbClr val="681417"/>
                </a:solidFill>
                <a:latin typeface="Times New Roman" panose="02020603050405020304" pitchFamily="18" charset="0"/>
                <a:cs typeface="Times New Roman" panose="02020603050405020304" pitchFamily="18" charset="0"/>
              </a:rPr>
              <a:t>Dr. Saptarshi Ghosh &amp; Ms. Sarbada Pradhan</a:t>
            </a:r>
          </a:p>
          <a:p>
            <a:pPr algn="ctr">
              <a:buClrTx/>
              <a:buFontTx/>
              <a:buNone/>
            </a:pPr>
            <a:endParaRPr lang="en-US" altLang="en-US" sz="2000" b="1" dirty="0">
              <a:solidFill>
                <a:srgbClr val="681417"/>
              </a:solidFill>
              <a:latin typeface="Times New Roman" panose="02020603050405020304" pitchFamily="18" charset="0"/>
              <a:cs typeface="Times New Roman" panose="02020603050405020304" pitchFamily="18" charset="0"/>
            </a:endParaRPr>
          </a:p>
        </p:txBody>
      </p:sp>
      <p:sp>
        <p:nvSpPr>
          <p:cNvPr id="3076" name="AutoShape 4">
            <a:extLst>
              <a:ext uri="{FF2B5EF4-FFF2-40B4-BE49-F238E27FC236}">
                <a16:creationId xmlns:a16="http://schemas.microsoft.com/office/drawing/2014/main" id="{6593A044-65D7-4ADE-ABF0-72A4D7A67E30}"/>
              </a:ext>
            </a:extLst>
          </p:cNvPr>
          <p:cNvSpPr>
            <a:spLocks noChangeArrowheads="1"/>
          </p:cNvSpPr>
          <p:nvPr/>
        </p:nvSpPr>
        <p:spPr bwMode="auto">
          <a:xfrm>
            <a:off x="609600" y="1905000"/>
            <a:ext cx="8001000" cy="1752600"/>
          </a:xfrm>
          <a:prstGeom prst="roundRect">
            <a:avLst>
              <a:gd name="adj" fmla="val 16667"/>
            </a:avLst>
          </a:prstGeom>
          <a:solidFill>
            <a:srgbClr val="04064C"/>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3077" name="Text Box 5">
            <a:extLst>
              <a:ext uri="{FF2B5EF4-FFF2-40B4-BE49-F238E27FC236}">
                <a16:creationId xmlns:a16="http://schemas.microsoft.com/office/drawing/2014/main" id="{CBDD16B8-E169-4AB1-9E01-9AE49362BAAE}"/>
              </a:ext>
            </a:extLst>
          </p:cNvPr>
          <p:cNvSpPr txBox="1">
            <a:spLocks noChangeArrowheads="1"/>
          </p:cNvSpPr>
          <p:nvPr/>
        </p:nvSpPr>
        <p:spPr bwMode="auto">
          <a:xfrm>
            <a:off x="685800" y="2035175"/>
            <a:ext cx="7772400" cy="147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lgn="ctr">
              <a:buClrTx/>
            </a:pPr>
            <a:endParaRPr lang="en-IN" sz="2800" b="1" dirty="0">
              <a:solidFill>
                <a:schemeClr val="bg1"/>
              </a:solidFill>
            </a:endParaRPr>
          </a:p>
          <a:p>
            <a:pPr algn="ctr">
              <a:buClrTx/>
            </a:pPr>
            <a:r>
              <a:rPr lang="en-IN" sz="2800" b="1" dirty="0">
                <a:solidFill>
                  <a:schemeClr val="bg1"/>
                </a:solidFill>
              </a:rPr>
              <a:t>Knowledge Audit of Integrated Child Development Service (ICDS) workers in Siliguri Subdivision, West Bengal</a:t>
            </a:r>
            <a:endParaRPr lang="en-GB" sz="2800" dirty="0">
              <a:solidFill>
                <a:schemeClr val="bg1"/>
              </a:solidFill>
            </a:endParaRPr>
          </a:p>
          <a:p>
            <a:pPr algn="ctr">
              <a:buClrTx/>
              <a:buFontTx/>
              <a:buNone/>
            </a:pPr>
            <a:endParaRPr lang="en-US" altLang="en-US" sz="3800" b="1" dirty="0">
              <a:solidFill>
                <a:srgbClr val="FFFFFF"/>
              </a:solidFill>
              <a:latin typeface="Arial" panose="020B0604020202020204" pitchFamily="34" charset="0"/>
            </a:endParaRPr>
          </a:p>
        </p:txBody>
      </p:sp>
      <p:sp>
        <p:nvSpPr>
          <p:cNvPr id="3078" name="Rectangle 6">
            <a:extLst>
              <a:ext uri="{FF2B5EF4-FFF2-40B4-BE49-F238E27FC236}">
                <a16:creationId xmlns:a16="http://schemas.microsoft.com/office/drawing/2014/main" id="{3043EAD6-FA8A-4A94-A412-CC2341C241F9}"/>
              </a:ext>
            </a:extLst>
          </p:cNvPr>
          <p:cNvSpPr>
            <a:spLocks noChangeArrowheads="1"/>
          </p:cNvSpPr>
          <p:nvPr/>
        </p:nvSpPr>
        <p:spPr bwMode="auto">
          <a:xfrm>
            <a:off x="4800600" y="0"/>
            <a:ext cx="4343400" cy="1570038"/>
          </a:xfrm>
          <a:prstGeom prst="rect">
            <a:avLst/>
          </a:prstGeom>
          <a:solidFill>
            <a:srgbClr val="FDCF51"/>
          </a:solidFill>
          <a:ln w="25560" cap="sq">
            <a:solidFill>
              <a:srgbClr val="FDCF5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3079" name="Rectangle 7">
            <a:extLst>
              <a:ext uri="{FF2B5EF4-FFF2-40B4-BE49-F238E27FC236}">
                <a16:creationId xmlns:a16="http://schemas.microsoft.com/office/drawing/2014/main" id="{85BE142B-AB8E-4190-A581-748431960D3D}"/>
              </a:ext>
            </a:extLst>
          </p:cNvPr>
          <p:cNvSpPr>
            <a:spLocks noChangeArrowheads="1"/>
          </p:cNvSpPr>
          <p:nvPr/>
        </p:nvSpPr>
        <p:spPr bwMode="auto">
          <a:xfrm>
            <a:off x="0" y="0"/>
            <a:ext cx="4795838" cy="1570038"/>
          </a:xfrm>
          <a:prstGeom prst="rect">
            <a:avLst/>
          </a:prstGeom>
          <a:solidFill>
            <a:srgbClr val="FCBB06"/>
          </a:solidFill>
          <a:ln w="25560" cap="sq">
            <a:solidFill>
              <a:srgbClr val="FCBB0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3080" name="Text Box 8">
            <a:extLst>
              <a:ext uri="{FF2B5EF4-FFF2-40B4-BE49-F238E27FC236}">
                <a16:creationId xmlns:a16="http://schemas.microsoft.com/office/drawing/2014/main" id="{ABFF07FE-92DA-40F8-82C6-CEB0FA759D74}"/>
              </a:ext>
            </a:extLst>
          </p:cNvPr>
          <p:cNvSpPr txBox="1">
            <a:spLocks noChangeArrowheads="1"/>
          </p:cNvSpPr>
          <p:nvPr/>
        </p:nvSpPr>
        <p:spPr bwMode="auto">
          <a:xfrm>
            <a:off x="0" y="4267200"/>
            <a:ext cx="9144000" cy="398463"/>
          </a:xfrm>
          <a:prstGeom prst="rect">
            <a:avLst/>
          </a:prstGeom>
          <a:solidFill>
            <a:srgbClr val="FDCF51"/>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lgn="ctr">
              <a:buClrTx/>
              <a:buFontTx/>
              <a:buNone/>
            </a:pPr>
            <a:r>
              <a:rPr lang="en-US" altLang="en-US" sz="2000" b="1" dirty="0">
                <a:solidFill>
                  <a:srgbClr val="681417"/>
                </a:solidFill>
                <a:latin typeface="Times New Roman" panose="02020603050405020304" pitchFamily="18" charset="0"/>
                <a:cs typeface="Times New Roman" panose="02020603050405020304" pitchFamily="18" charset="0"/>
              </a:rPr>
              <a:t>Article ID: 699</a:t>
            </a:r>
          </a:p>
        </p:txBody>
      </p:sp>
      <p:sp>
        <p:nvSpPr>
          <p:cNvPr id="4" name="Rectangle 3">
            <a:extLst>
              <a:ext uri="{FF2B5EF4-FFF2-40B4-BE49-F238E27FC236}">
                <a16:creationId xmlns:a16="http://schemas.microsoft.com/office/drawing/2014/main" id="{C4DCBBFC-3666-45BB-8DF3-E0CDEE04E03A}"/>
              </a:ext>
            </a:extLst>
          </p:cNvPr>
          <p:cNvSpPr/>
          <p:nvPr/>
        </p:nvSpPr>
        <p:spPr bwMode="auto">
          <a:xfrm>
            <a:off x="0" y="6562724"/>
            <a:ext cx="9144000" cy="295275"/>
          </a:xfrm>
          <a:prstGeom prst="rect">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fld id="{1C0D45C5-A52F-414D-8A17-B7900B73654C}" type="slidenum">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fld id="{77C6C00C-2037-4EF3-A6FE-016ADEE25BDB}" type="datetime2">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Sunday, 30 July 2017</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11</a:t>
            </a:r>
            <a:r>
              <a:rPr kumimoji="0" lang="en-GB" sz="1400" b="1" i="0" u="none" strike="noStrike" cap="none" normalizeH="0" baseline="30000" dirty="0">
                <a:ln>
                  <a:noFill/>
                </a:ln>
                <a:solidFill>
                  <a:schemeClr val="bg1"/>
                </a:solidFill>
                <a:effectLst/>
                <a:latin typeface="Times New Roman" panose="02020603050405020304" pitchFamily="18" charset="0"/>
                <a:cs typeface="Times New Roman" panose="02020603050405020304" pitchFamily="18" charset="0"/>
              </a:rPr>
              <a:t>th</a:t>
            </a:r>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International CALIBER 2017</a:t>
            </a:r>
          </a:p>
        </p:txBody>
      </p:sp>
      <p:pic>
        <p:nvPicPr>
          <p:cNvPr id="2" name="Audio 1">
            <a:hlinkClick r:id="" action="ppaction://media"/>
            <a:extLst>
              <a:ext uri="{FF2B5EF4-FFF2-40B4-BE49-F238E27FC236}">
                <a16:creationId xmlns:a16="http://schemas.microsoft.com/office/drawing/2014/main" id="{67357C29-E68A-49BC-AD2C-657413F79A06}"/>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cSld>
  <p:clrMapOvr>
    <a:masterClrMapping/>
  </p:clrMapOvr>
  <p:transition spd="med" advTm="2195"/>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2014DFB-DC69-4A7F-83E0-D756FB60A3B7}"/>
              </a:ext>
            </a:extLst>
          </p:cNvPr>
          <p:cNvSpPr>
            <a:spLocks noChangeArrowheads="1"/>
          </p:cNvSpPr>
          <p:nvPr/>
        </p:nvSpPr>
        <p:spPr bwMode="auto">
          <a:xfrm>
            <a:off x="4800600" y="0"/>
            <a:ext cx="4343400" cy="1570038"/>
          </a:xfrm>
          <a:prstGeom prst="rect">
            <a:avLst/>
          </a:prstGeom>
          <a:solidFill>
            <a:srgbClr val="FDCF51"/>
          </a:solidFill>
          <a:ln w="25560" cap="sq">
            <a:solidFill>
              <a:srgbClr val="FDCF5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243" name="Rectangle 3">
            <a:extLst>
              <a:ext uri="{FF2B5EF4-FFF2-40B4-BE49-F238E27FC236}">
                <a16:creationId xmlns:a16="http://schemas.microsoft.com/office/drawing/2014/main" id="{1BC4A8CC-9936-423B-BD97-3F0A678CD8C1}"/>
              </a:ext>
            </a:extLst>
          </p:cNvPr>
          <p:cNvSpPr>
            <a:spLocks noChangeArrowheads="1"/>
          </p:cNvSpPr>
          <p:nvPr/>
        </p:nvSpPr>
        <p:spPr bwMode="auto">
          <a:xfrm>
            <a:off x="0" y="0"/>
            <a:ext cx="4795838" cy="1570038"/>
          </a:xfrm>
          <a:prstGeom prst="rect">
            <a:avLst/>
          </a:prstGeom>
          <a:solidFill>
            <a:srgbClr val="FCBB06"/>
          </a:solidFill>
          <a:ln w="25560" cap="sq">
            <a:solidFill>
              <a:srgbClr val="FCBB0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0244" name="Rectangle 4">
            <a:extLst>
              <a:ext uri="{FF2B5EF4-FFF2-40B4-BE49-F238E27FC236}">
                <a16:creationId xmlns:a16="http://schemas.microsoft.com/office/drawing/2014/main" id="{365D32CB-86E6-401E-9B4A-55B98BB59724}"/>
              </a:ext>
            </a:extLst>
          </p:cNvPr>
          <p:cNvSpPr>
            <a:spLocks noChangeArrowheads="1"/>
          </p:cNvSpPr>
          <p:nvPr/>
        </p:nvSpPr>
        <p:spPr bwMode="auto">
          <a:xfrm>
            <a:off x="4795838" y="0"/>
            <a:ext cx="3357562" cy="155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Introduction</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Related Works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Proposed Approach</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Experimental Details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Results and Analysis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Conclusions</a:t>
            </a:r>
          </a:p>
        </p:txBody>
      </p:sp>
      <p:sp>
        <p:nvSpPr>
          <p:cNvPr id="10245" name="Text Box 5">
            <a:extLst>
              <a:ext uri="{FF2B5EF4-FFF2-40B4-BE49-F238E27FC236}">
                <a16:creationId xmlns:a16="http://schemas.microsoft.com/office/drawing/2014/main" id="{F034B64F-7DFE-42DC-9D2D-6AF266BA99E9}"/>
              </a:ext>
            </a:extLst>
          </p:cNvPr>
          <p:cNvSpPr txBox="1">
            <a:spLocks noChangeArrowheads="1"/>
          </p:cNvSpPr>
          <p:nvPr/>
        </p:nvSpPr>
        <p:spPr bwMode="auto">
          <a:xfrm>
            <a:off x="0" y="892175"/>
            <a:ext cx="4795838"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3600" b="1">
                <a:solidFill>
                  <a:srgbClr val="9D1E23"/>
                </a:solidFill>
                <a:latin typeface="Times New Roman" panose="02020603050405020304" pitchFamily="18" charset="0"/>
                <a:cs typeface="Times New Roman" panose="02020603050405020304" pitchFamily="18" charset="0"/>
              </a:rPr>
              <a:t>References</a:t>
            </a:r>
          </a:p>
        </p:txBody>
      </p:sp>
      <p:sp>
        <p:nvSpPr>
          <p:cNvPr id="10246" name="Text Box 6">
            <a:extLst>
              <a:ext uri="{FF2B5EF4-FFF2-40B4-BE49-F238E27FC236}">
                <a16:creationId xmlns:a16="http://schemas.microsoft.com/office/drawing/2014/main" id="{B3F7AEEC-5706-402C-B560-D04C8A86CEDB}"/>
              </a:ext>
            </a:extLst>
          </p:cNvPr>
          <p:cNvSpPr txBox="1">
            <a:spLocks noChangeArrowheads="1"/>
          </p:cNvSpPr>
          <p:nvPr/>
        </p:nvSpPr>
        <p:spPr bwMode="auto">
          <a:xfrm>
            <a:off x="14288" y="6553200"/>
            <a:ext cx="4413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b="1">
                <a:solidFill>
                  <a:srgbClr val="FFFFFF"/>
                </a:solidFill>
                <a:latin typeface="Times New Roman" panose="02020603050405020304" pitchFamily="18" charset="0"/>
                <a:cs typeface="Times New Roman" panose="02020603050405020304" pitchFamily="18" charset="0"/>
              </a:rPr>
              <a:t>7/7</a:t>
            </a:r>
          </a:p>
        </p:txBody>
      </p:sp>
      <p:sp>
        <p:nvSpPr>
          <p:cNvPr id="10247" name="Text Box 7">
            <a:extLst>
              <a:ext uri="{FF2B5EF4-FFF2-40B4-BE49-F238E27FC236}">
                <a16:creationId xmlns:a16="http://schemas.microsoft.com/office/drawing/2014/main" id="{C8F958C6-524B-41EE-9B18-8B9323933FFD}"/>
              </a:ext>
            </a:extLst>
          </p:cNvPr>
          <p:cNvSpPr txBox="1">
            <a:spLocks noChangeArrowheads="1"/>
          </p:cNvSpPr>
          <p:nvPr/>
        </p:nvSpPr>
        <p:spPr bwMode="auto">
          <a:xfrm>
            <a:off x="391319" y="1679453"/>
            <a:ext cx="8066881" cy="4865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lvl="1">
              <a:buClrTx/>
            </a:pPr>
            <a:r>
              <a:rPr lang="en-US" altLang="en-US" sz="1000" b="1" dirty="0">
                <a:latin typeface="Times New Roman" panose="02020603050405020304" pitchFamily="18" charset="0"/>
                <a:cs typeface="Times New Roman" panose="02020603050405020304" pitchFamily="18" charset="0"/>
              </a:rPr>
              <a:t>1.BORST W N, AKKERMANS J M and TOP J L (1997), “Engineering Ontologies”, InternationalJournal of Human-Computer Studies, Vol. 46, pp. 365-406.</a:t>
            </a:r>
          </a:p>
          <a:p>
            <a:pPr lvl="1">
              <a:buClrTx/>
            </a:pPr>
            <a:r>
              <a:rPr lang="en-US" altLang="en-US" sz="1000" b="1" dirty="0">
                <a:latin typeface="Times New Roman" panose="02020603050405020304" pitchFamily="18" charset="0"/>
                <a:cs typeface="Times New Roman" panose="02020603050405020304" pitchFamily="18" charset="0"/>
              </a:rPr>
              <a:t>2.BURNEt S, ILLINGWORTH L and </a:t>
            </a:r>
            <a:r>
              <a:rPr lang="en-US" altLang="en-US" sz="1000" b="1" dirty="0" err="1">
                <a:latin typeface="Times New Roman" panose="02020603050405020304" pitchFamily="18" charset="0"/>
                <a:cs typeface="Times New Roman" panose="02020603050405020304" pitchFamily="18" charset="0"/>
              </a:rPr>
              <a:t>WEBSTEr</a:t>
            </a:r>
            <a:r>
              <a:rPr lang="en-US" altLang="en-US" sz="1000" b="1" dirty="0">
                <a:latin typeface="Times New Roman" panose="02020603050405020304" pitchFamily="18" charset="0"/>
                <a:cs typeface="Times New Roman" panose="02020603050405020304" pitchFamily="18" charset="0"/>
              </a:rPr>
              <a:t> L (2004), “Knowledge Auditing and Mapping: A Pragmatic Approach”, Knowledge and Process Management, Vol. 11, No. 1, pp. 25-37</a:t>
            </a:r>
          </a:p>
          <a:p>
            <a:pPr lvl="1">
              <a:buClrTx/>
            </a:pPr>
            <a:r>
              <a:rPr lang="en-US" altLang="en-US" sz="1000" b="1" dirty="0">
                <a:latin typeface="Times New Roman" panose="02020603050405020304" pitchFamily="18" charset="0"/>
                <a:cs typeface="Times New Roman" panose="02020603050405020304" pitchFamily="18" charset="0"/>
              </a:rPr>
              <a:t>3.CHO. Capshaw S (1999), “Whaddya Know: Find Out with a Knowledge Audit the First Step Towards Knowledge Management”, available at: http://www.aiim.org/inform/july99/</a:t>
            </a:r>
          </a:p>
          <a:p>
            <a:pPr lvl="1">
              <a:buClrTx/>
            </a:pPr>
            <a:r>
              <a:rPr lang="en-US" altLang="en-US" sz="1000" b="1" dirty="0">
                <a:latin typeface="Times New Roman" panose="02020603050405020304" pitchFamily="18" charset="0"/>
                <a:cs typeface="Times New Roman" panose="02020603050405020304" pitchFamily="18" charset="0"/>
              </a:rPr>
              <a:t>4.CHING, Y.Y. D (2004), Re-Thinking knowledge audit: its values and limitations in the evaluation of organizational and cultural asset, The Hong Kong Polytechnic University, Kowloon, Hong Kong.</a:t>
            </a:r>
          </a:p>
          <a:p>
            <a:pPr lvl="1">
              <a:buClrTx/>
            </a:pPr>
            <a:r>
              <a:rPr lang="en-US" altLang="en-US" sz="1000" b="1" dirty="0">
                <a:latin typeface="Times New Roman" panose="02020603050405020304" pitchFamily="18" charset="0"/>
                <a:cs typeface="Times New Roman" panose="02020603050405020304" pitchFamily="18" charset="0"/>
              </a:rPr>
              <a:t>5.CROSS, R, Andrew Parker, Laurence Prussic, and Stephen P. Borate. “Knowing what we know: supporting knowledge creation and sharing in social networks,” in Creating value with knowledge: Insights from the IBM Institute for Business Value, pp. 61-81 (New York: Oxford University Press, 2004), p. 62. </a:t>
            </a:r>
          </a:p>
          <a:p>
            <a:pPr lvl="1">
              <a:buClrTx/>
            </a:pPr>
            <a:r>
              <a:rPr lang="en-US" altLang="en-US" sz="1000" b="1" dirty="0">
                <a:latin typeface="Times New Roman" panose="02020603050405020304" pitchFamily="18" charset="0"/>
                <a:cs typeface="Times New Roman" panose="02020603050405020304" pitchFamily="18" charset="0"/>
              </a:rPr>
              <a:t>6.GUPTA JP, MANCHANDA UK, JUYAL, RK. A Study of the Functioning ofAnganwadi Workers of Integrated Child Development Scheme, Jama Masjid, Delhi (1979), NIHFW publication.</a:t>
            </a:r>
          </a:p>
          <a:p>
            <a:pPr lvl="1">
              <a:buClrTx/>
            </a:pPr>
            <a:r>
              <a:rPr lang="en-US" altLang="en-US" sz="1000" b="1" dirty="0">
                <a:latin typeface="Times New Roman" panose="02020603050405020304" pitchFamily="18" charset="0"/>
                <a:cs typeface="Times New Roman" panose="02020603050405020304" pitchFamily="18" charset="0"/>
              </a:rPr>
              <a:t>7.GRUBER, T (1993), “A Translation Approach to Portable Ontology Specifications”, Knowledge Acquisition, Vol. 5, No. 2, pp. 199-220.</a:t>
            </a:r>
          </a:p>
          <a:p>
            <a:pPr lvl="1">
              <a:buClrTx/>
            </a:pPr>
            <a:r>
              <a:rPr lang="en-US" altLang="en-US" sz="1000" b="1" dirty="0">
                <a:latin typeface="Times New Roman" panose="02020603050405020304" pitchFamily="18" charset="0"/>
                <a:cs typeface="Times New Roman" panose="02020603050405020304" pitchFamily="18" charset="0"/>
              </a:rPr>
              <a:t>8.HENCZEL, P. The detailed information audit descriptions in the book are neatly transitioned for the knowledge audit in her article “The information audit as a first step towards effective knowledge management,” Information Outlook.5 (6), June 2001, pp. 48-62.</a:t>
            </a:r>
          </a:p>
          <a:p>
            <a:pPr lvl="1">
              <a:buClrTx/>
            </a:pPr>
            <a:r>
              <a:rPr lang="en-US" altLang="en-US" sz="1000" b="1" dirty="0">
                <a:latin typeface="Times New Roman" panose="02020603050405020304" pitchFamily="18" charset="0"/>
                <a:cs typeface="Times New Roman" panose="02020603050405020304" pitchFamily="18" charset="0"/>
              </a:rPr>
              <a:t>9.JONES H (2005), “Risking Knowledge Management”, Library Management, Vol. 26, No. 6/7, pp. 397-407.</a:t>
            </a:r>
          </a:p>
          <a:p>
            <a:pPr lvl="1">
              <a:buClrTx/>
            </a:pPr>
            <a:r>
              <a:rPr lang="en-US" altLang="en-US" sz="1000" b="1" dirty="0">
                <a:latin typeface="Times New Roman" panose="02020603050405020304" pitchFamily="18" charset="0"/>
                <a:cs typeface="Times New Roman" panose="02020603050405020304" pitchFamily="18" charset="0"/>
              </a:rPr>
              <a:t>10.“Knowledge auditing,” in Introduction to knowledge management. Community Knowledge htttp://www.communityknowledge.co.uk/KMIntro/part_e.html </a:t>
            </a:r>
          </a:p>
          <a:p>
            <a:pPr lvl="1">
              <a:buClrTx/>
            </a:pPr>
            <a:r>
              <a:rPr lang="en-US" altLang="en-US" sz="1000" b="1" dirty="0">
                <a:latin typeface="Times New Roman" panose="02020603050405020304" pitchFamily="18" charset="0"/>
                <a:cs typeface="Times New Roman" panose="02020603050405020304" pitchFamily="18" charset="0"/>
              </a:rPr>
              <a:t>11.LAUER T W and TANNIRU M (2001), “Knowledge Management Audit—A Methodology and Case Study”, Australian Journal of Information Systems (Special Issue on Knowledge Management), pp. 23-41.</a:t>
            </a:r>
          </a:p>
          <a:p>
            <a:pPr lvl="1">
              <a:buClrTx/>
            </a:pPr>
            <a:r>
              <a:rPr lang="en-US" altLang="en-US" sz="1000" b="1" dirty="0">
                <a:latin typeface="Times New Roman" panose="02020603050405020304" pitchFamily="18" charset="0"/>
                <a:cs typeface="Times New Roman" panose="02020603050405020304" pitchFamily="18" charset="0"/>
              </a:rPr>
              <a:t>12.LIEBOWITZ, J., RUBENSTEIN-MONTANO, B. et al (Jan/Mar 2000), The knowledge audit, Knowledge and Process Management, 7,1, 3. </a:t>
            </a:r>
          </a:p>
          <a:p>
            <a:pPr lvl="1">
              <a:buClrTx/>
            </a:pPr>
            <a:r>
              <a:rPr lang="en-US" altLang="en-US" sz="1000" b="1" dirty="0">
                <a:latin typeface="Times New Roman" panose="02020603050405020304" pitchFamily="18" charset="0"/>
                <a:cs typeface="Times New Roman" panose="02020603050405020304" pitchFamily="18" charset="0"/>
              </a:rPr>
              <a:t>13.National Electronic Library for Health, Conducting a knowledge audit, from http://www.nelh.nhs.uk/knowledge_management/km2/audit_toolkit.asp	</a:t>
            </a:r>
          </a:p>
          <a:p>
            <a:pPr lvl="1">
              <a:buClrTx/>
            </a:pPr>
            <a:r>
              <a:rPr lang="en-US" altLang="en-US" sz="1000" b="1" dirty="0">
                <a:latin typeface="Times New Roman" panose="02020603050405020304" pitchFamily="18" charset="0"/>
                <a:cs typeface="Times New Roman" panose="02020603050405020304" pitchFamily="18" charset="0"/>
              </a:rPr>
              <a:t>14.National Health Programme Series 7, Integrated Childhood Development Services, Dr. Sunder Lal, National Institute of Health and Family Welfare, New Mehrauli Road, Munirka, New Delhi-110 067.</a:t>
            </a:r>
          </a:p>
          <a:p>
            <a:pPr lvl="1">
              <a:buClrTx/>
            </a:pPr>
            <a:r>
              <a:rPr lang="en-US" altLang="en-US" sz="1000" b="1" dirty="0">
                <a:latin typeface="Times New Roman" panose="02020603050405020304" pitchFamily="18" charset="0"/>
                <a:cs typeface="Times New Roman" panose="02020603050405020304" pitchFamily="18" charset="0"/>
              </a:rPr>
              <a:t>15.ROCKART J F (1979), “Chief Executives Define their Own Data Needs”, Harvard Business Review, No. 2, pp. 81-93.</a:t>
            </a:r>
          </a:p>
          <a:p>
            <a:pPr lvl="1">
              <a:buClrTx/>
            </a:pPr>
            <a:r>
              <a:rPr lang="en-US" altLang="en-US" sz="1000" b="1" dirty="0">
                <a:latin typeface="Times New Roman" panose="02020603050405020304" pitchFamily="18" charset="0"/>
                <a:cs typeface="Times New Roman" panose="02020603050405020304" pitchFamily="18" charset="0"/>
              </a:rPr>
              <a:t>16.THAKARE, M. (2011). Knowledge of anganwadi workers and their problems in an Urban block. Journal of medical college Chandigarh, 1(1),15-19</a:t>
            </a:r>
          </a:p>
        </p:txBody>
      </p:sp>
      <p:sp>
        <p:nvSpPr>
          <p:cNvPr id="11" name="Rectangle 10">
            <a:extLst>
              <a:ext uri="{FF2B5EF4-FFF2-40B4-BE49-F238E27FC236}">
                <a16:creationId xmlns:a16="http://schemas.microsoft.com/office/drawing/2014/main" id="{D784CBF1-25CE-497E-82E2-AABA1EB816E3}"/>
              </a:ext>
            </a:extLst>
          </p:cNvPr>
          <p:cNvSpPr/>
          <p:nvPr/>
        </p:nvSpPr>
        <p:spPr bwMode="auto">
          <a:xfrm>
            <a:off x="0" y="6562724"/>
            <a:ext cx="9144000" cy="295275"/>
          </a:xfrm>
          <a:prstGeom prst="rect">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fld id="{1C0D45C5-A52F-414D-8A17-B7900B73654C}" type="slidenum">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10</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fld id="{77C6C00C-2037-4EF3-A6FE-016ADEE25BDB}" type="datetime2">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Sunday, 30 July 2017</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11</a:t>
            </a:r>
            <a:r>
              <a:rPr kumimoji="0" lang="en-GB" sz="1400" b="1" i="0" u="none" strike="noStrike" cap="none" normalizeH="0" baseline="30000" dirty="0">
                <a:ln>
                  <a:noFill/>
                </a:ln>
                <a:solidFill>
                  <a:schemeClr val="bg1"/>
                </a:solidFill>
                <a:effectLst/>
                <a:latin typeface="Times New Roman" panose="02020603050405020304" pitchFamily="18" charset="0"/>
                <a:cs typeface="Times New Roman" panose="02020603050405020304" pitchFamily="18" charset="0"/>
              </a:rPr>
              <a:t>th</a:t>
            </a:r>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International CALIBER 2017</a:t>
            </a:r>
          </a:p>
        </p:txBody>
      </p:sp>
      <p:pic>
        <p:nvPicPr>
          <p:cNvPr id="2" name="Audio 1">
            <a:hlinkClick r:id="" action="ppaction://media"/>
            <a:extLst>
              <a:ext uri="{FF2B5EF4-FFF2-40B4-BE49-F238E27FC236}">
                <a16:creationId xmlns:a16="http://schemas.microsoft.com/office/drawing/2014/main" id="{1F2111B9-F773-4372-A409-442924EA8CF2}"/>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cSld>
  <p:clrMapOvr>
    <a:masterClrMapping/>
  </p:clrMapOvr>
  <p:transition spd="med" advTm="1267"/>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6AC22DC1-D813-4C6E-BD74-431A04AFEFF8}"/>
              </a:ext>
            </a:extLst>
          </p:cNvPr>
          <p:cNvSpPr>
            <a:spLocks noChangeArrowheads="1"/>
          </p:cNvSpPr>
          <p:nvPr/>
        </p:nvSpPr>
        <p:spPr bwMode="auto">
          <a:xfrm>
            <a:off x="4800600" y="0"/>
            <a:ext cx="4343400" cy="1570038"/>
          </a:xfrm>
          <a:prstGeom prst="rect">
            <a:avLst/>
          </a:prstGeom>
          <a:solidFill>
            <a:srgbClr val="FDCF51"/>
          </a:solidFill>
          <a:ln w="25560" cap="sq">
            <a:solidFill>
              <a:srgbClr val="FDCF5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1266" name="Rectangle 2">
            <a:extLst>
              <a:ext uri="{FF2B5EF4-FFF2-40B4-BE49-F238E27FC236}">
                <a16:creationId xmlns:a16="http://schemas.microsoft.com/office/drawing/2014/main" id="{9530AC5D-116F-497D-A9F4-6F60B53ADFE8}"/>
              </a:ext>
            </a:extLst>
          </p:cNvPr>
          <p:cNvSpPr>
            <a:spLocks noChangeArrowheads="1"/>
          </p:cNvSpPr>
          <p:nvPr/>
        </p:nvSpPr>
        <p:spPr bwMode="auto">
          <a:xfrm>
            <a:off x="0" y="0"/>
            <a:ext cx="4795838" cy="1570038"/>
          </a:xfrm>
          <a:prstGeom prst="rect">
            <a:avLst/>
          </a:prstGeom>
          <a:solidFill>
            <a:srgbClr val="FCBB06"/>
          </a:solidFill>
          <a:ln w="25560" cap="sq">
            <a:solidFill>
              <a:srgbClr val="FCBB0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1267" name="Text Box 3">
            <a:extLst>
              <a:ext uri="{FF2B5EF4-FFF2-40B4-BE49-F238E27FC236}">
                <a16:creationId xmlns:a16="http://schemas.microsoft.com/office/drawing/2014/main" id="{C81EA4DC-A72E-4F48-B29D-4B4D75B140AE}"/>
              </a:ext>
            </a:extLst>
          </p:cNvPr>
          <p:cNvSpPr txBox="1">
            <a:spLocks noChangeArrowheads="1"/>
          </p:cNvSpPr>
          <p:nvPr/>
        </p:nvSpPr>
        <p:spPr bwMode="auto">
          <a:xfrm>
            <a:off x="0" y="3100388"/>
            <a:ext cx="9144000" cy="862012"/>
          </a:xfrm>
          <a:prstGeom prst="rect">
            <a:avLst/>
          </a:prstGeom>
          <a:solidFill>
            <a:srgbClr val="FFFFCC"/>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11268" name="Text Box 4">
            <a:extLst>
              <a:ext uri="{FF2B5EF4-FFF2-40B4-BE49-F238E27FC236}">
                <a16:creationId xmlns:a16="http://schemas.microsoft.com/office/drawing/2014/main" id="{A31A48FA-1098-43A3-95A9-836C910B7139}"/>
              </a:ext>
            </a:extLst>
          </p:cNvPr>
          <p:cNvSpPr txBox="1">
            <a:spLocks noChangeArrowheads="1"/>
          </p:cNvSpPr>
          <p:nvPr/>
        </p:nvSpPr>
        <p:spPr bwMode="auto">
          <a:xfrm>
            <a:off x="4343400" y="2667000"/>
            <a:ext cx="990600" cy="1617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0000">
                <a:latin typeface="Times New Roman" panose="02020603050405020304" pitchFamily="18" charset="0"/>
                <a:cs typeface="Times New Roman" panose="02020603050405020304" pitchFamily="18" charset="0"/>
              </a:rPr>
              <a:t>?</a:t>
            </a:r>
          </a:p>
        </p:txBody>
      </p:sp>
      <p:sp>
        <p:nvSpPr>
          <p:cNvPr id="11269" name="Text Box 5">
            <a:extLst>
              <a:ext uri="{FF2B5EF4-FFF2-40B4-BE49-F238E27FC236}">
                <a16:creationId xmlns:a16="http://schemas.microsoft.com/office/drawing/2014/main" id="{6FF88F87-20B7-4A8C-A485-D47A36D9AEF0}"/>
              </a:ext>
            </a:extLst>
          </p:cNvPr>
          <p:cNvSpPr txBox="1">
            <a:spLocks noChangeArrowheads="1"/>
          </p:cNvSpPr>
          <p:nvPr/>
        </p:nvSpPr>
        <p:spPr bwMode="auto">
          <a:xfrm>
            <a:off x="2895600" y="123825"/>
            <a:ext cx="4343400" cy="138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8500">
                <a:latin typeface="Times New Roman" panose="02020603050405020304" pitchFamily="18" charset="0"/>
                <a:cs typeface="Times New Roman" panose="02020603050405020304" pitchFamily="18" charset="0"/>
              </a:rPr>
              <a:t>Q and A?</a:t>
            </a:r>
          </a:p>
        </p:txBody>
      </p:sp>
      <p:sp>
        <p:nvSpPr>
          <p:cNvPr id="10" name="Rectangle 9">
            <a:extLst>
              <a:ext uri="{FF2B5EF4-FFF2-40B4-BE49-F238E27FC236}">
                <a16:creationId xmlns:a16="http://schemas.microsoft.com/office/drawing/2014/main" id="{8F5F2FF2-EC27-4F52-88B2-805E7F109D3B}"/>
              </a:ext>
            </a:extLst>
          </p:cNvPr>
          <p:cNvSpPr/>
          <p:nvPr/>
        </p:nvSpPr>
        <p:spPr bwMode="auto">
          <a:xfrm>
            <a:off x="0" y="6562724"/>
            <a:ext cx="9144000" cy="295275"/>
          </a:xfrm>
          <a:prstGeom prst="rect">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fld id="{1C0D45C5-A52F-414D-8A17-B7900B73654C}" type="slidenum">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11</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fld id="{77C6C00C-2037-4EF3-A6FE-016ADEE25BDB}" type="datetime2">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Sunday, 30 July 2017</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11</a:t>
            </a:r>
            <a:r>
              <a:rPr kumimoji="0" lang="en-GB" sz="1400" b="1" i="0" u="none" strike="noStrike" cap="none" normalizeH="0" baseline="30000" dirty="0">
                <a:ln>
                  <a:noFill/>
                </a:ln>
                <a:solidFill>
                  <a:schemeClr val="bg1"/>
                </a:solidFill>
                <a:effectLst/>
                <a:latin typeface="Times New Roman" panose="02020603050405020304" pitchFamily="18" charset="0"/>
                <a:cs typeface="Times New Roman" panose="02020603050405020304" pitchFamily="18" charset="0"/>
              </a:rPr>
              <a:t>th</a:t>
            </a:r>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International CALIBER 2017</a:t>
            </a:r>
          </a:p>
        </p:txBody>
      </p:sp>
      <p:pic>
        <p:nvPicPr>
          <p:cNvPr id="2" name="Audio 1">
            <a:hlinkClick r:id="" action="ppaction://media"/>
            <a:extLst>
              <a:ext uri="{FF2B5EF4-FFF2-40B4-BE49-F238E27FC236}">
                <a16:creationId xmlns:a16="http://schemas.microsoft.com/office/drawing/2014/main" id="{FBADB8E5-227A-44C0-A817-666C945BD479}"/>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cSld>
  <p:clrMapOvr>
    <a:masterClrMapping/>
  </p:clrMapOvr>
  <p:transition spd="med" advTm="1268"/>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A34AE891-4AEA-43E3-9033-63779663C1D7}"/>
              </a:ext>
            </a:extLst>
          </p:cNvPr>
          <p:cNvSpPr>
            <a:spLocks noChangeArrowheads="1"/>
          </p:cNvSpPr>
          <p:nvPr/>
        </p:nvSpPr>
        <p:spPr bwMode="auto">
          <a:xfrm>
            <a:off x="4800600" y="0"/>
            <a:ext cx="4343400" cy="1570038"/>
          </a:xfrm>
          <a:prstGeom prst="rect">
            <a:avLst/>
          </a:prstGeom>
          <a:solidFill>
            <a:srgbClr val="FDCF51"/>
          </a:solidFill>
          <a:ln w="25560" cap="sq">
            <a:solidFill>
              <a:srgbClr val="FDCF5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4098" name="Rectangle 2">
            <a:extLst>
              <a:ext uri="{FF2B5EF4-FFF2-40B4-BE49-F238E27FC236}">
                <a16:creationId xmlns:a16="http://schemas.microsoft.com/office/drawing/2014/main" id="{47D3031F-9419-4C04-AB57-4E49AEC3B050}"/>
              </a:ext>
            </a:extLst>
          </p:cNvPr>
          <p:cNvSpPr>
            <a:spLocks noChangeArrowheads="1"/>
          </p:cNvSpPr>
          <p:nvPr/>
        </p:nvSpPr>
        <p:spPr bwMode="auto">
          <a:xfrm>
            <a:off x="0" y="0"/>
            <a:ext cx="4795838" cy="1570038"/>
          </a:xfrm>
          <a:prstGeom prst="rect">
            <a:avLst/>
          </a:prstGeom>
          <a:solidFill>
            <a:srgbClr val="FCBB06"/>
          </a:solidFill>
          <a:ln w="25560" cap="sq">
            <a:solidFill>
              <a:srgbClr val="FCBB0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4100" name="Rectangle 4">
            <a:extLst>
              <a:ext uri="{FF2B5EF4-FFF2-40B4-BE49-F238E27FC236}">
                <a16:creationId xmlns:a16="http://schemas.microsoft.com/office/drawing/2014/main" id="{58BDBBD2-BAF1-49D0-AA5F-45C8F8D8A32C}"/>
              </a:ext>
            </a:extLst>
          </p:cNvPr>
          <p:cNvSpPr>
            <a:spLocks noChangeArrowheads="1"/>
          </p:cNvSpPr>
          <p:nvPr/>
        </p:nvSpPr>
        <p:spPr bwMode="auto">
          <a:xfrm>
            <a:off x="4795838" y="0"/>
            <a:ext cx="3357562" cy="155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b="1">
                <a:solidFill>
                  <a:srgbClr val="04064C"/>
                </a:solidFill>
                <a:latin typeface="Times New Roman" panose="02020603050405020304" pitchFamily="18" charset="0"/>
                <a:cs typeface="Times New Roman" panose="02020603050405020304" pitchFamily="18" charset="0"/>
              </a:rPr>
              <a:t>Introduction</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Related Works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Proposed Approach</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Experimental Details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Results and Analysis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Conclusions</a:t>
            </a:r>
          </a:p>
        </p:txBody>
      </p:sp>
      <p:sp>
        <p:nvSpPr>
          <p:cNvPr id="4101" name="Text Box 5">
            <a:extLst>
              <a:ext uri="{FF2B5EF4-FFF2-40B4-BE49-F238E27FC236}">
                <a16:creationId xmlns:a16="http://schemas.microsoft.com/office/drawing/2014/main" id="{E8BAA1B3-E30A-4138-86C9-5E05BC67212A}"/>
              </a:ext>
            </a:extLst>
          </p:cNvPr>
          <p:cNvSpPr txBox="1">
            <a:spLocks noChangeArrowheads="1"/>
          </p:cNvSpPr>
          <p:nvPr/>
        </p:nvSpPr>
        <p:spPr bwMode="auto">
          <a:xfrm>
            <a:off x="0" y="892175"/>
            <a:ext cx="4795838"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3600" b="1">
                <a:solidFill>
                  <a:srgbClr val="9D1E23"/>
                </a:solidFill>
                <a:latin typeface="Times New Roman" panose="02020603050405020304" pitchFamily="18" charset="0"/>
                <a:cs typeface="Times New Roman" panose="02020603050405020304" pitchFamily="18" charset="0"/>
              </a:rPr>
              <a:t>Introduction</a:t>
            </a:r>
          </a:p>
        </p:txBody>
      </p:sp>
      <p:sp>
        <p:nvSpPr>
          <p:cNvPr id="4102" name="Text Box 6">
            <a:extLst>
              <a:ext uri="{FF2B5EF4-FFF2-40B4-BE49-F238E27FC236}">
                <a16:creationId xmlns:a16="http://schemas.microsoft.com/office/drawing/2014/main" id="{1B34F099-1F8D-4360-A94B-B31CAC9C9B6C}"/>
              </a:ext>
            </a:extLst>
          </p:cNvPr>
          <p:cNvSpPr txBox="1">
            <a:spLocks noChangeArrowheads="1"/>
          </p:cNvSpPr>
          <p:nvPr/>
        </p:nvSpPr>
        <p:spPr bwMode="auto">
          <a:xfrm>
            <a:off x="14288" y="6553200"/>
            <a:ext cx="4413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b="1" dirty="0">
                <a:solidFill>
                  <a:srgbClr val="FFFFFF"/>
                </a:solidFill>
                <a:latin typeface="Times New Roman" panose="02020603050405020304" pitchFamily="18" charset="0"/>
                <a:cs typeface="Times New Roman" panose="02020603050405020304" pitchFamily="18" charset="0"/>
              </a:rPr>
              <a:t>1/7</a:t>
            </a:r>
          </a:p>
        </p:txBody>
      </p:sp>
      <p:sp>
        <p:nvSpPr>
          <p:cNvPr id="4103" name="Text Box 7">
            <a:extLst>
              <a:ext uri="{FF2B5EF4-FFF2-40B4-BE49-F238E27FC236}">
                <a16:creationId xmlns:a16="http://schemas.microsoft.com/office/drawing/2014/main" id="{423F8AB0-BED0-40CD-82B0-57AD60EFA29C}"/>
              </a:ext>
            </a:extLst>
          </p:cNvPr>
          <p:cNvSpPr txBox="1">
            <a:spLocks noChangeArrowheads="1"/>
          </p:cNvSpPr>
          <p:nvPr/>
        </p:nvSpPr>
        <p:spPr bwMode="auto">
          <a:xfrm>
            <a:off x="304800" y="1669040"/>
            <a:ext cx="8610600" cy="47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lvl="0"/>
            <a:r>
              <a:rPr lang="en-IN" sz="2400" b="1" dirty="0">
                <a:latin typeface="Times New Roman" panose="02020603050405020304" pitchFamily="18" charset="0"/>
                <a:cs typeface="Times New Roman" panose="02020603050405020304" pitchFamily="18" charset="0"/>
              </a:rPr>
              <a:t>Knowledge management:</a:t>
            </a:r>
            <a:endParaRPr lang="en-GB" sz="2400" b="1" dirty="0">
              <a:latin typeface="Times New Roman" panose="02020603050405020304" pitchFamily="18" charset="0"/>
              <a:cs typeface="Times New Roman" panose="02020603050405020304" pitchFamily="18" charset="0"/>
            </a:endParaRPr>
          </a:p>
          <a:p>
            <a:pPr lvl="1" algn="just">
              <a:buClrTx/>
            </a:pPr>
            <a:r>
              <a:rPr lang="en-IN" dirty="0"/>
              <a:t>Knowledge management (KM) is the process of capturing, developing, sharing, and </a:t>
            </a:r>
          </a:p>
          <a:p>
            <a:pPr lvl="1" algn="just">
              <a:buClrTx/>
            </a:pPr>
            <a:r>
              <a:rPr lang="en-IN" dirty="0"/>
              <a:t>effectively using organisational </a:t>
            </a:r>
            <a:r>
              <a:rPr lang="en-IN" u="sng" dirty="0">
                <a:hlinkClick r:id="rId5" tooltip="Knowledge"/>
              </a:rPr>
              <a:t>knowledge</a:t>
            </a:r>
            <a:r>
              <a:rPr lang="en-IN" dirty="0"/>
              <a:t>. It refers to a multi-disciplined approach </a:t>
            </a:r>
          </a:p>
          <a:p>
            <a:pPr lvl="1" algn="just">
              <a:buClrTx/>
            </a:pPr>
            <a:r>
              <a:rPr lang="en-IN" dirty="0"/>
              <a:t>to achieving organisational objectives by making the best use of knowledge. </a:t>
            </a:r>
          </a:p>
          <a:p>
            <a:pPr lvl="1" algn="just">
              <a:buClrTx/>
            </a:pPr>
            <a:endParaRPr lang="en-IN" dirty="0"/>
          </a:p>
          <a:p>
            <a:pPr>
              <a:buClrTx/>
              <a:buFontTx/>
              <a:buNone/>
            </a:pPr>
            <a:r>
              <a:rPr lang="en-US" altLang="en-US" sz="2000" b="1" dirty="0">
                <a:latin typeface="Times New Roman" panose="02020603050405020304" pitchFamily="18" charset="0"/>
                <a:cs typeface="Times New Roman" panose="02020603050405020304" pitchFamily="18" charset="0"/>
              </a:rPr>
              <a:t>Knowledge Audit:</a:t>
            </a:r>
          </a:p>
          <a:p>
            <a:pPr lvl="1" algn="just"/>
            <a:r>
              <a:rPr lang="en-IN" dirty="0"/>
              <a:t>Knowledge audit should be the first step in any Knowledge Management initiative. </a:t>
            </a:r>
          </a:p>
          <a:p>
            <a:pPr lvl="1" algn="just"/>
            <a:r>
              <a:rPr lang="en-IN" dirty="0"/>
              <a:t>Properly done, it would provide accurate identification, quantification, measurement </a:t>
            </a:r>
          </a:p>
          <a:p>
            <a:pPr lvl="1" algn="just"/>
            <a:r>
              <a:rPr lang="en-IN" dirty="0"/>
              <a:t>and assessment of the sum total of tacit and explicit knowledge in the organization. </a:t>
            </a:r>
          </a:p>
          <a:p>
            <a:pPr lvl="1" algn="just"/>
            <a:r>
              <a:rPr lang="en-IN" b="1" dirty="0">
                <a:latin typeface="Times New Roman" panose="02020603050405020304" pitchFamily="18" charset="0"/>
                <a:cs typeface="Times New Roman" panose="02020603050405020304" pitchFamily="18" charset="0"/>
              </a:rPr>
              <a:t>								Ann Hylton, 2002</a:t>
            </a:r>
          </a:p>
          <a:p>
            <a:pPr lvl="1" algn="just"/>
            <a:endParaRPr lang="en-IN" b="1" dirty="0">
              <a:latin typeface="Times New Roman" panose="02020603050405020304" pitchFamily="18" charset="0"/>
              <a:cs typeface="Times New Roman" panose="02020603050405020304" pitchFamily="18" charset="0"/>
            </a:endParaRPr>
          </a:p>
          <a:p>
            <a:pPr lvl="0"/>
            <a:r>
              <a:rPr lang="en-IN" sz="2000" b="1" dirty="0">
                <a:latin typeface="Times New Roman" panose="02020603050405020304" pitchFamily="18" charset="0"/>
                <a:cs typeface="Times New Roman" panose="02020603050405020304" pitchFamily="18" charset="0"/>
              </a:rPr>
              <a:t>Integrated Child Development Services(ICDS):</a:t>
            </a:r>
            <a:endParaRPr lang="en-GB" dirty="0"/>
          </a:p>
          <a:p>
            <a:pPr lvl="1" algn="just">
              <a:buClrTx/>
            </a:pPr>
            <a:r>
              <a:rPr lang="en-IN" dirty="0"/>
              <a:t>A centrally sponsored scheme of the Govt. of India run by the State Govt. under the </a:t>
            </a:r>
          </a:p>
          <a:p>
            <a:pPr marL="461963" lvl="1" indent="0" algn="just">
              <a:buClrTx/>
            </a:pPr>
            <a:r>
              <a:rPr lang="en-IN" dirty="0"/>
              <a:t>Department of Women &amp; Child Development and Social Welfare. The main object of the scheme is to improve nutritional and health status of women and children in the age group of 0-6 years through support and education. </a:t>
            </a:r>
            <a:endParaRPr lang="en-US" altLang="en-US" sz="2000" dirty="0">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CA7AE763-FEBC-4191-B7AE-73FCB8FE1BF6}"/>
              </a:ext>
            </a:extLst>
          </p:cNvPr>
          <p:cNvSpPr/>
          <p:nvPr/>
        </p:nvSpPr>
        <p:spPr bwMode="auto">
          <a:xfrm>
            <a:off x="0" y="6562724"/>
            <a:ext cx="9144000" cy="295275"/>
          </a:xfrm>
          <a:prstGeom prst="rect">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fld id="{1C0D45C5-A52F-414D-8A17-B7900B73654C}" type="slidenum">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2</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fld id="{77C6C00C-2037-4EF3-A6FE-016ADEE25BDB}" type="datetime2">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Sunday, 30 July 2017</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11</a:t>
            </a:r>
            <a:r>
              <a:rPr kumimoji="0" lang="en-GB" sz="1400" b="1" i="0" u="none" strike="noStrike" cap="none" normalizeH="0" baseline="30000" dirty="0">
                <a:ln>
                  <a:noFill/>
                </a:ln>
                <a:solidFill>
                  <a:schemeClr val="bg1"/>
                </a:solidFill>
                <a:effectLst/>
                <a:latin typeface="Times New Roman" panose="02020603050405020304" pitchFamily="18" charset="0"/>
                <a:cs typeface="Times New Roman" panose="02020603050405020304" pitchFamily="18" charset="0"/>
              </a:rPr>
              <a:t>th</a:t>
            </a:r>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International CALIBER 2017</a:t>
            </a:r>
          </a:p>
        </p:txBody>
      </p:sp>
      <p:pic>
        <p:nvPicPr>
          <p:cNvPr id="2" name="Audio 1">
            <a:hlinkClick r:id="" action="ppaction://media"/>
            <a:extLst>
              <a:ext uri="{FF2B5EF4-FFF2-40B4-BE49-F238E27FC236}">
                <a16:creationId xmlns:a16="http://schemas.microsoft.com/office/drawing/2014/main" id="{9716C306-D225-46D0-AD86-BC859D9BEDBD}"/>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8382000" y="6096000"/>
            <a:ext cx="609600" cy="609600"/>
          </a:xfrm>
          <a:prstGeom prst="rect">
            <a:avLst/>
          </a:prstGeom>
        </p:spPr>
      </p:pic>
    </p:spTree>
  </p:cSld>
  <p:clrMapOvr>
    <a:masterClrMapping/>
  </p:clrMapOvr>
  <p:transition spd="med" advTm="7281"/>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493E358-917F-4117-BCAF-51DFE3EB7CF9}"/>
              </a:ext>
            </a:extLst>
          </p:cNvPr>
          <p:cNvSpPr>
            <a:spLocks noChangeArrowheads="1"/>
          </p:cNvSpPr>
          <p:nvPr/>
        </p:nvSpPr>
        <p:spPr bwMode="auto">
          <a:xfrm>
            <a:off x="4800600" y="0"/>
            <a:ext cx="4343400" cy="1570038"/>
          </a:xfrm>
          <a:prstGeom prst="rect">
            <a:avLst/>
          </a:prstGeom>
          <a:solidFill>
            <a:srgbClr val="FDCF51"/>
          </a:solidFill>
          <a:ln w="25560" cap="sq">
            <a:solidFill>
              <a:srgbClr val="FDCF5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5123" name="Rectangle 3">
            <a:extLst>
              <a:ext uri="{FF2B5EF4-FFF2-40B4-BE49-F238E27FC236}">
                <a16:creationId xmlns:a16="http://schemas.microsoft.com/office/drawing/2014/main" id="{71F31996-3241-425F-9B0E-870EBD997EF7}"/>
              </a:ext>
            </a:extLst>
          </p:cNvPr>
          <p:cNvSpPr>
            <a:spLocks noChangeArrowheads="1"/>
          </p:cNvSpPr>
          <p:nvPr/>
        </p:nvSpPr>
        <p:spPr bwMode="auto">
          <a:xfrm>
            <a:off x="0" y="0"/>
            <a:ext cx="4795838" cy="1570038"/>
          </a:xfrm>
          <a:prstGeom prst="rect">
            <a:avLst/>
          </a:prstGeom>
          <a:solidFill>
            <a:srgbClr val="FCBB06"/>
          </a:solidFill>
          <a:ln w="25560" cap="sq">
            <a:solidFill>
              <a:srgbClr val="FCBB0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5124" name="Rectangle 4">
            <a:extLst>
              <a:ext uri="{FF2B5EF4-FFF2-40B4-BE49-F238E27FC236}">
                <a16:creationId xmlns:a16="http://schemas.microsoft.com/office/drawing/2014/main" id="{D1D30A4C-3482-442D-80AE-0D6818AA77CC}"/>
              </a:ext>
            </a:extLst>
          </p:cNvPr>
          <p:cNvSpPr>
            <a:spLocks noChangeArrowheads="1"/>
          </p:cNvSpPr>
          <p:nvPr/>
        </p:nvSpPr>
        <p:spPr bwMode="auto">
          <a:xfrm>
            <a:off x="4795838" y="0"/>
            <a:ext cx="3357562" cy="155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Introduction</a:t>
            </a:r>
          </a:p>
          <a:p>
            <a:pPr>
              <a:buClrTx/>
              <a:buFontTx/>
              <a:buNone/>
            </a:pPr>
            <a:r>
              <a:rPr lang="en-US" altLang="en-US" sz="1600" b="1">
                <a:solidFill>
                  <a:srgbClr val="04064C"/>
                </a:solidFill>
                <a:latin typeface="Times New Roman" panose="02020603050405020304" pitchFamily="18" charset="0"/>
                <a:cs typeface="Times New Roman" panose="02020603050405020304" pitchFamily="18" charset="0"/>
              </a:rPr>
              <a:t>Related Works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Proposed Approach</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Experimental Details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Results and Analysis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Conclusions</a:t>
            </a:r>
          </a:p>
        </p:txBody>
      </p:sp>
      <p:sp>
        <p:nvSpPr>
          <p:cNvPr id="5125" name="Text Box 5">
            <a:extLst>
              <a:ext uri="{FF2B5EF4-FFF2-40B4-BE49-F238E27FC236}">
                <a16:creationId xmlns:a16="http://schemas.microsoft.com/office/drawing/2014/main" id="{4CD65550-D9A2-434E-B043-1F42671951D7}"/>
              </a:ext>
            </a:extLst>
          </p:cNvPr>
          <p:cNvSpPr txBox="1">
            <a:spLocks noChangeArrowheads="1"/>
          </p:cNvSpPr>
          <p:nvPr/>
        </p:nvSpPr>
        <p:spPr bwMode="auto">
          <a:xfrm>
            <a:off x="0" y="892175"/>
            <a:ext cx="4795838"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3600" b="1">
                <a:solidFill>
                  <a:srgbClr val="9D1E23"/>
                </a:solidFill>
                <a:latin typeface="Times New Roman" panose="02020603050405020304" pitchFamily="18" charset="0"/>
                <a:cs typeface="Times New Roman" panose="02020603050405020304" pitchFamily="18" charset="0"/>
              </a:rPr>
              <a:t>Related Works</a:t>
            </a:r>
          </a:p>
        </p:txBody>
      </p:sp>
      <p:sp>
        <p:nvSpPr>
          <p:cNvPr id="5126" name="Text Box 6">
            <a:extLst>
              <a:ext uri="{FF2B5EF4-FFF2-40B4-BE49-F238E27FC236}">
                <a16:creationId xmlns:a16="http://schemas.microsoft.com/office/drawing/2014/main" id="{90C26330-3E49-491F-8E83-215112DFCDCB}"/>
              </a:ext>
            </a:extLst>
          </p:cNvPr>
          <p:cNvSpPr txBox="1">
            <a:spLocks noChangeArrowheads="1"/>
          </p:cNvSpPr>
          <p:nvPr/>
        </p:nvSpPr>
        <p:spPr bwMode="auto">
          <a:xfrm>
            <a:off x="14288" y="6553200"/>
            <a:ext cx="441325"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b="1" dirty="0">
                <a:solidFill>
                  <a:srgbClr val="FFFFFF"/>
                </a:solidFill>
                <a:latin typeface="Times New Roman" panose="02020603050405020304" pitchFamily="18" charset="0"/>
                <a:cs typeface="Times New Roman" panose="02020603050405020304" pitchFamily="18" charset="0"/>
              </a:rPr>
              <a:t>2/7</a:t>
            </a:r>
          </a:p>
          <a:p>
            <a:pPr>
              <a:buClrTx/>
              <a:buFontTx/>
              <a:buNone/>
            </a:pPr>
            <a:endParaRPr lang="en-US" altLang="en-US" sz="1600" b="1" dirty="0">
              <a:solidFill>
                <a:srgbClr val="FFFFFF"/>
              </a:solidFill>
              <a:latin typeface="Times New Roman" panose="02020603050405020304" pitchFamily="18" charset="0"/>
              <a:cs typeface="Times New Roman" panose="02020603050405020304" pitchFamily="18" charset="0"/>
            </a:endParaRPr>
          </a:p>
        </p:txBody>
      </p:sp>
      <p:sp>
        <p:nvSpPr>
          <p:cNvPr id="5127" name="Text Box 7">
            <a:extLst>
              <a:ext uri="{FF2B5EF4-FFF2-40B4-BE49-F238E27FC236}">
                <a16:creationId xmlns:a16="http://schemas.microsoft.com/office/drawing/2014/main" id="{87FE3F06-2991-47F0-B632-F2848B5DFDAD}"/>
              </a:ext>
            </a:extLst>
          </p:cNvPr>
          <p:cNvSpPr txBox="1">
            <a:spLocks noChangeArrowheads="1"/>
          </p:cNvSpPr>
          <p:nvPr/>
        </p:nvSpPr>
        <p:spPr bwMode="auto">
          <a:xfrm>
            <a:off x="565150" y="1981200"/>
            <a:ext cx="8045450" cy="483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pPr>
            <a:r>
              <a:rPr lang="en-IN" b="1" dirty="0"/>
              <a:t>Mohanty, N .,Mohapatra, S.C. ;2013</a:t>
            </a:r>
            <a:endParaRPr lang="en-IN" dirty="0"/>
          </a:p>
          <a:p>
            <a:pPr marL="461963" lvl="1" indent="0" algn="just">
              <a:buClrTx/>
            </a:pPr>
            <a:r>
              <a:rPr lang="en-IN" b="1" dirty="0"/>
              <a:t>Knowledge &amp; perceptions</a:t>
            </a:r>
            <a:r>
              <a:rPr lang="en-IN" dirty="0"/>
              <a:t> of ICDS anganwadi workers with reference to promotion of community based complimentary feeding practices in Semi Tribal- Areas: Causes of undernutrition empowering mother , improving Anganwadi Services and most importantly spreading knowledge and awareness about child rearing practices can help in solving the problem of under nutrition</a:t>
            </a:r>
          </a:p>
          <a:p>
            <a:pPr>
              <a:buClrTx/>
            </a:pPr>
            <a:r>
              <a:rPr lang="en-IN" b="1" dirty="0"/>
              <a:t>Bhatia,M.;2013</a:t>
            </a:r>
            <a:endParaRPr lang="en-IN" dirty="0"/>
          </a:p>
          <a:p>
            <a:pPr marL="517525" lvl="1" indent="-55563" algn="just">
              <a:buClrTx/>
            </a:pPr>
            <a:r>
              <a:rPr lang="en-IN" dirty="0"/>
              <a:t>To ascertain the efficiency and quality of vital events registration in the </a:t>
            </a:r>
            <a:r>
              <a:rPr lang="en-IN" b="1" dirty="0"/>
              <a:t>rural community,</a:t>
            </a:r>
            <a:r>
              <a:rPr lang="en-IN" dirty="0"/>
              <a:t> the health system and system of ICDS.</a:t>
            </a:r>
          </a:p>
          <a:p>
            <a:pPr>
              <a:buClrTx/>
            </a:pPr>
            <a:r>
              <a:rPr lang="en-IN" b="1" dirty="0"/>
              <a:t>Patel., Bhatt, R.J., Mehta.; Khatri.V.,Chayya,J.,Kirthi,R.;2013</a:t>
            </a:r>
          </a:p>
          <a:p>
            <a:pPr lvl="1" algn="just">
              <a:buClrTx/>
            </a:pPr>
            <a:r>
              <a:rPr lang="en-IN" dirty="0"/>
              <a:t>Knowledge of utilization of iron and folic acid tablets supplementation. </a:t>
            </a:r>
          </a:p>
          <a:p>
            <a:pPr>
              <a:buClrTx/>
            </a:pPr>
            <a:r>
              <a:rPr lang="en-IN" b="1" dirty="0"/>
              <a:t>Chauhan, S.K., Dalal,A.P.,sukla,A.;2012</a:t>
            </a:r>
            <a:endParaRPr lang="en-IN" dirty="0"/>
          </a:p>
          <a:p>
            <a:pPr marL="461963" lvl="1" indent="0" algn="just">
              <a:buClrTx/>
            </a:pPr>
            <a:r>
              <a:rPr lang="en-IN" dirty="0"/>
              <a:t>Specific  knowledge sharing &amp; reducing knowledge gap with beneficiaries regular skill-based training of AWWs, regular meeting &amp;focused-group discussions with Anganwadi students  and their mothers.</a:t>
            </a:r>
            <a:endParaRPr lang="en-GB" dirty="0"/>
          </a:p>
          <a:p>
            <a:pPr>
              <a:buClrTx/>
            </a:pPr>
            <a:endParaRPr lang="en-GB" dirty="0"/>
          </a:p>
          <a:p>
            <a:pPr>
              <a:buClrTx/>
              <a:buFontTx/>
              <a:buNone/>
            </a:pPr>
            <a:endParaRPr lang="en-US" altLang="en-US" sz="2000"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83D10E6E-F2C8-48F9-A9EA-D44954557BFC}"/>
              </a:ext>
            </a:extLst>
          </p:cNvPr>
          <p:cNvSpPr/>
          <p:nvPr/>
        </p:nvSpPr>
        <p:spPr bwMode="auto">
          <a:xfrm>
            <a:off x="0" y="6562724"/>
            <a:ext cx="9144000" cy="295275"/>
          </a:xfrm>
          <a:prstGeom prst="rect">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fld id="{1C0D45C5-A52F-414D-8A17-B7900B73654C}" type="slidenum">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3</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fld id="{77C6C00C-2037-4EF3-A6FE-016ADEE25BDB}" type="datetime2">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Sunday, 30 July 2017</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11</a:t>
            </a:r>
            <a:r>
              <a:rPr kumimoji="0" lang="en-GB" sz="1400" b="1" i="0" u="none" strike="noStrike" cap="none" normalizeH="0" baseline="30000" dirty="0">
                <a:ln>
                  <a:noFill/>
                </a:ln>
                <a:solidFill>
                  <a:schemeClr val="bg1"/>
                </a:solidFill>
                <a:effectLst/>
                <a:latin typeface="Times New Roman" panose="02020603050405020304" pitchFamily="18" charset="0"/>
                <a:cs typeface="Times New Roman" panose="02020603050405020304" pitchFamily="18" charset="0"/>
              </a:rPr>
              <a:t>th</a:t>
            </a:r>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International CALIBER 2017</a:t>
            </a:r>
          </a:p>
        </p:txBody>
      </p:sp>
      <p:pic>
        <p:nvPicPr>
          <p:cNvPr id="2" name="Audio 1">
            <a:hlinkClick r:id="" action="ppaction://media"/>
            <a:extLst>
              <a:ext uri="{FF2B5EF4-FFF2-40B4-BE49-F238E27FC236}">
                <a16:creationId xmlns:a16="http://schemas.microsoft.com/office/drawing/2014/main" id="{590F3189-7B6B-4C8B-836F-556FE1D8C48B}"/>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cSld>
  <p:clrMapOvr>
    <a:masterClrMapping/>
  </p:clrMapOvr>
  <p:transition spd="med" advTm="3896"/>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DE8EC83-75E6-4083-8886-B51721FE8994}"/>
              </a:ext>
            </a:extLst>
          </p:cNvPr>
          <p:cNvSpPr>
            <a:spLocks noChangeArrowheads="1"/>
          </p:cNvSpPr>
          <p:nvPr/>
        </p:nvSpPr>
        <p:spPr bwMode="auto">
          <a:xfrm>
            <a:off x="4800600" y="0"/>
            <a:ext cx="4343400" cy="1570038"/>
          </a:xfrm>
          <a:prstGeom prst="rect">
            <a:avLst/>
          </a:prstGeom>
          <a:solidFill>
            <a:srgbClr val="FDCF51"/>
          </a:solidFill>
          <a:ln w="25560" cap="sq">
            <a:solidFill>
              <a:srgbClr val="FDCF5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6147" name="Rectangle 3">
            <a:extLst>
              <a:ext uri="{FF2B5EF4-FFF2-40B4-BE49-F238E27FC236}">
                <a16:creationId xmlns:a16="http://schemas.microsoft.com/office/drawing/2014/main" id="{A9A65971-0AA7-45D3-9782-CAC2D0885BB9}"/>
              </a:ext>
            </a:extLst>
          </p:cNvPr>
          <p:cNvSpPr>
            <a:spLocks noChangeArrowheads="1"/>
          </p:cNvSpPr>
          <p:nvPr/>
        </p:nvSpPr>
        <p:spPr bwMode="auto">
          <a:xfrm>
            <a:off x="0" y="0"/>
            <a:ext cx="4795838" cy="1570038"/>
          </a:xfrm>
          <a:prstGeom prst="rect">
            <a:avLst/>
          </a:prstGeom>
          <a:solidFill>
            <a:srgbClr val="FCBB06"/>
          </a:solidFill>
          <a:ln w="25560" cap="sq">
            <a:solidFill>
              <a:srgbClr val="FCBB0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6148" name="Rectangle 4">
            <a:extLst>
              <a:ext uri="{FF2B5EF4-FFF2-40B4-BE49-F238E27FC236}">
                <a16:creationId xmlns:a16="http://schemas.microsoft.com/office/drawing/2014/main" id="{98D09597-B39A-4F9D-956D-C2B25E70FBB5}"/>
              </a:ext>
            </a:extLst>
          </p:cNvPr>
          <p:cNvSpPr>
            <a:spLocks noChangeArrowheads="1"/>
          </p:cNvSpPr>
          <p:nvPr/>
        </p:nvSpPr>
        <p:spPr bwMode="auto">
          <a:xfrm>
            <a:off x="4795838" y="0"/>
            <a:ext cx="3357562" cy="155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Introduction</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Related Works</a:t>
            </a:r>
          </a:p>
          <a:p>
            <a:pPr>
              <a:buClrTx/>
              <a:buFontTx/>
              <a:buNone/>
            </a:pPr>
            <a:r>
              <a:rPr lang="en-US" altLang="en-US" sz="1600" b="1">
                <a:solidFill>
                  <a:srgbClr val="04064C"/>
                </a:solidFill>
                <a:latin typeface="Times New Roman" panose="02020603050405020304" pitchFamily="18" charset="0"/>
                <a:cs typeface="Times New Roman" panose="02020603050405020304" pitchFamily="18" charset="0"/>
              </a:rPr>
              <a:t>Proposed Approach</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Experimental Details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Results and Analysis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Conclusions</a:t>
            </a:r>
          </a:p>
        </p:txBody>
      </p:sp>
      <p:sp>
        <p:nvSpPr>
          <p:cNvPr id="6149" name="Text Box 5">
            <a:extLst>
              <a:ext uri="{FF2B5EF4-FFF2-40B4-BE49-F238E27FC236}">
                <a16:creationId xmlns:a16="http://schemas.microsoft.com/office/drawing/2014/main" id="{F0553687-EEE0-424D-BF02-77467A4F2CB7}"/>
              </a:ext>
            </a:extLst>
          </p:cNvPr>
          <p:cNvSpPr txBox="1">
            <a:spLocks noChangeArrowheads="1"/>
          </p:cNvSpPr>
          <p:nvPr/>
        </p:nvSpPr>
        <p:spPr bwMode="auto">
          <a:xfrm>
            <a:off x="0" y="892175"/>
            <a:ext cx="4795838"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3600" b="1">
                <a:solidFill>
                  <a:srgbClr val="9D1E23"/>
                </a:solidFill>
                <a:latin typeface="Times New Roman" panose="02020603050405020304" pitchFamily="18" charset="0"/>
                <a:cs typeface="Times New Roman" panose="02020603050405020304" pitchFamily="18" charset="0"/>
              </a:rPr>
              <a:t>Proposed Approach</a:t>
            </a:r>
          </a:p>
        </p:txBody>
      </p:sp>
      <p:sp>
        <p:nvSpPr>
          <p:cNvPr id="6150" name="Text Box 6">
            <a:extLst>
              <a:ext uri="{FF2B5EF4-FFF2-40B4-BE49-F238E27FC236}">
                <a16:creationId xmlns:a16="http://schemas.microsoft.com/office/drawing/2014/main" id="{5CB7B1EE-7ABD-4A73-8E20-D7DED55A3A9A}"/>
              </a:ext>
            </a:extLst>
          </p:cNvPr>
          <p:cNvSpPr txBox="1">
            <a:spLocks noChangeArrowheads="1"/>
          </p:cNvSpPr>
          <p:nvPr/>
        </p:nvSpPr>
        <p:spPr bwMode="auto">
          <a:xfrm>
            <a:off x="14288" y="6553200"/>
            <a:ext cx="4413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b="1">
                <a:solidFill>
                  <a:srgbClr val="FFFFFF"/>
                </a:solidFill>
                <a:latin typeface="Times New Roman" panose="02020603050405020304" pitchFamily="18" charset="0"/>
                <a:cs typeface="Times New Roman" panose="02020603050405020304" pitchFamily="18" charset="0"/>
              </a:rPr>
              <a:t>3/7</a:t>
            </a:r>
          </a:p>
        </p:txBody>
      </p:sp>
      <p:sp>
        <p:nvSpPr>
          <p:cNvPr id="6151" name="Text Box 7">
            <a:extLst>
              <a:ext uri="{FF2B5EF4-FFF2-40B4-BE49-F238E27FC236}">
                <a16:creationId xmlns:a16="http://schemas.microsoft.com/office/drawing/2014/main" id="{A0CDE467-BA69-405B-BA72-D9E561B68065}"/>
              </a:ext>
            </a:extLst>
          </p:cNvPr>
          <p:cNvSpPr txBox="1">
            <a:spLocks noChangeArrowheads="1"/>
          </p:cNvSpPr>
          <p:nvPr/>
        </p:nvSpPr>
        <p:spPr bwMode="auto">
          <a:xfrm>
            <a:off x="469901" y="1765580"/>
            <a:ext cx="8426449"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marL="285750" lvl="0" indent="-285750" algn="just">
              <a:buFont typeface="Wingdings" panose="05000000000000000000" pitchFamily="2" charset="2"/>
              <a:buChar char="v"/>
            </a:pPr>
            <a:r>
              <a:rPr lang="en-IN" dirty="0"/>
              <a:t>To identify what knowledge is needed to support overall organizational goals and individual and team activities in ICDS department. </a:t>
            </a:r>
          </a:p>
          <a:p>
            <a:pPr marL="285750" lvl="0" indent="-285750" algn="just">
              <a:buFont typeface="Wingdings" panose="05000000000000000000" pitchFamily="2" charset="2"/>
              <a:buChar char="v"/>
            </a:pPr>
            <a:endParaRPr lang="en-GB" dirty="0"/>
          </a:p>
          <a:p>
            <a:pPr marL="285750" lvl="0" indent="-285750" algn="just">
              <a:buFont typeface="Wingdings" panose="05000000000000000000" pitchFamily="2" charset="2"/>
              <a:buChar char="v"/>
            </a:pPr>
            <a:r>
              <a:rPr lang="en-IN" dirty="0"/>
              <a:t>To know the tangible evidence of the extent to which knowledge is being effectively managed and indicates where improvements are needed in ICDS department in Siliguri sub division Urban (II). </a:t>
            </a:r>
          </a:p>
          <a:p>
            <a:pPr marL="285750" lvl="0" indent="-285750" algn="just">
              <a:buFont typeface="Wingdings" panose="05000000000000000000" pitchFamily="2" charset="2"/>
              <a:buChar char="v"/>
            </a:pPr>
            <a:endParaRPr lang="en-GB" dirty="0"/>
          </a:p>
          <a:p>
            <a:pPr marL="285750" lvl="0" indent="-285750" algn="just">
              <a:buFont typeface="Wingdings" panose="05000000000000000000" pitchFamily="2" charset="2"/>
              <a:buChar char="v"/>
            </a:pPr>
            <a:r>
              <a:rPr lang="en-IN" dirty="0"/>
              <a:t>To determine knowledge flow in this department &amp;how knowledge moves around in, and is used by, ICDS workers. </a:t>
            </a:r>
          </a:p>
          <a:p>
            <a:pPr marL="285750" lvl="0" indent="-285750" algn="just">
              <a:buFont typeface="Wingdings" panose="05000000000000000000" pitchFamily="2" charset="2"/>
              <a:buChar char="v"/>
            </a:pPr>
            <a:endParaRPr lang="en-GB" dirty="0"/>
          </a:p>
          <a:p>
            <a:pPr marL="285750" lvl="0" indent="-285750" algn="just">
              <a:buFont typeface="Wingdings" panose="05000000000000000000" pitchFamily="2" charset="2"/>
              <a:buChar char="v"/>
            </a:pPr>
            <a:r>
              <a:rPr lang="en-IN" dirty="0"/>
              <a:t>To capture knowledge map of what knowledge exists in the ICDS workers and where it exists, revealing both gaps and duplication. </a:t>
            </a:r>
          </a:p>
          <a:p>
            <a:pPr marL="285750" lvl="0" indent="-285750" algn="just">
              <a:buFont typeface="Wingdings" panose="05000000000000000000" pitchFamily="2" charset="2"/>
              <a:buChar char="v"/>
            </a:pPr>
            <a:endParaRPr lang="en-GB" dirty="0"/>
          </a:p>
          <a:p>
            <a:pPr marL="285750" lvl="0" indent="-285750" algn="just">
              <a:buFont typeface="Wingdings" panose="05000000000000000000" pitchFamily="2" charset="2"/>
              <a:buChar char="v"/>
            </a:pPr>
            <a:r>
              <a:rPr lang="en-IN" dirty="0"/>
              <a:t>To identify and describe the current and future knowledge requirements of the organization and, on the basis of this, to formulate the knowledge management strategy in ICDS departments in siliguri subdivision Urban (II).</a:t>
            </a:r>
            <a:endParaRPr lang="en-GB" dirty="0"/>
          </a:p>
        </p:txBody>
      </p:sp>
      <p:sp>
        <p:nvSpPr>
          <p:cNvPr id="11" name="Rectangle 10">
            <a:extLst>
              <a:ext uri="{FF2B5EF4-FFF2-40B4-BE49-F238E27FC236}">
                <a16:creationId xmlns:a16="http://schemas.microsoft.com/office/drawing/2014/main" id="{6504DABE-9371-4385-9AD9-61388036D397}"/>
              </a:ext>
            </a:extLst>
          </p:cNvPr>
          <p:cNvSpPr/>
          <p:nvPr/>
        </p:nvSpPr>
        <p:spPr bwMode="auto">
          <a:xfrm>
            <a:off x="0" y="6562724"/>
            <a:ext cx="9144000" cy="295275"/>
          </a:xfrm>
          <a:prstGeom prst="rect">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fld id="{1C0D45C5-A52F-414D-8A17-B7900B73654C}" type="slidenum">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4</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fld id="{77C6C00C-2037-4EF3-A6FE-016ADEE25BDB}" type="datetime2">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Sunday, 30 July 2017</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11</a:t>
            </a:r>
            <a:r>
              <a:rPr kumimoji="0" lang="en-GB" sz="1400" b="1" i="0" u="none" strike="noStrike" cap="none" normalizeH="0" baseline="30000" dirty="0">
                <a:ln>
                  <a:noFill/>
                </a:ln>
                <a:solidFill>
                  <a:schemeClr val="bg1"/>
                </a:solidFill>
                <a:effectLst/>
                <a:latin typeface="Times New Roman" panose="02020603050405020304" pitchFamily="18" charset="0"/>
                <a:cs typeface="Times New Roman" panose="02020603050405020304" pitchFamily="18" charset="0"/>
              </a:rPr>
              <a:t>th</a:t>
            </a:r>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International CALIBER 2017</a:t>
            </a:r>
          </a:p>
        </p:txBody>
      </p:sp>
      <p:pic>
        <p:nvPicPr>
          <p:cNvPr id="2" name="Audio 1">
            <a:hlinkClick r:id="" action="ppaction://media"/>
            <a:extLst>
              <a:ext uri="{FF2B5EF4-FFF2-40B4-BE49-F238E27FC236}">
                <a16:creationId xmlns:a16="http://schemas.microsoft.com/office/drawing/2014/main" id="{AE70BE25-34A6-4920-BB9F-0B5A808C621C}"/>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cSld>
  <p:clrMapOvr>
    <a:masterClrMapping/>
  </p:clrMapOvr>
  <p:transition spd="med" advTm="2565"/>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F5F58DE-5F25-4A01-9819-32D3EC4AC61C}"/>
              </a:ext>
            </a:extLst>
          </p:cNvPr>
          <p:cNvSpPr>
            <a:spLocks noChangeArrowheads="1"/>
          </p:cNvSpPr>
          <p:nvPr/>
        </p:nvSpPr>
        <p:spPr bwMode="auto">
          <a:xfrm>
            <a:off x="4800600" y="0"/>
            <a:ext cx="4343400" cy="1570038"/>
          </a:xfrm>
          <a:prstGeom prst="rect">
            <a:avLst/>
          </a:prstGeom>
          <a:solidFill>
            <a:srgbClr val="FDCF51"/>
          </a:solidFill>
          <a:ln w="25560" cap="sq">
            <a:solidFill>
              <a:srgbClr val="FDCF5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7171" name="Rectangle 3">
            <a:extLst>
              <a:ext uri="{FF2B5EF4-FFF2-40B4-BE49-F238E27FC236}">
                <a16:creationId xmlns:a16="http://schemas.microsoft.com/office/drawing/2014/main" id="{43B85517-EA10-4D92-978C-4787B9C55493}"/>
              </a:ext>
            </a:extLst>
          </p:cNvPr>
          <p:cNvSpPr>
            <a:spLocks noChangeArrowheads="1"/>
          </p:cNvSpPr>
          <p:nvPr/>
        </p:nvSpPr>
        <p:spPr bwMode="auto">
          <a:xfrm>
            <a:off x="0" y="0"/>
            <a:ext cx="4795838" cy="1570038"/>
          </a:xfrm>
          <a:prstGeom prst="rect">
            <a:avLst/>
          </a:prstGeom>
          <a:solidFill>
            <a:srgbClr val="FCBB06"/>
          </a:solidFill>
          <a:ln w="25560" cap="sq">
            <a:solidFill>
              <a:srgbClr val="FCBB0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7172" name="Rectangle 4">
            <a:extLst>
              <a:ext uri="{FF2B5EF4-FFF2-40B4-BE49-F238E27FC236}">
                <a16:creationId xmlns:a16="http://schemas.microsoft.com/office/drawing/2014/main" id="{6288A805-5C42-44C3-9546-09CDB8577AD0}"/>
              </a:ext>
            </a:extLst>
          </p:cNvPr>
          <p:cNvSpPr>
            <a:spLocks noChangeArrowheads="1"/>
          </p:cNvSpPr>
          <p:nvPr/>
        </p:nvSpPr>
        <p:spPr bwMode="auto">
          <a:xfrm>
            <a:off x="4795838" y="0"/>
            <a:ext cx="3357562" cy="155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Introduction</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Related Works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Proposed Approach</a:t>
            </a:r>
          </a:p>
          <a:p>
            <a:pPr>
              <a:buClrTx/>
              <a:buFontTx/>
              <a:buNone/>
            </a:pPr>
            <a:r>
              <a:rPr lang="en-US" altLang="en-US" sz="1600" b="1">
                <a:solidFill>
                  <a:srgbClr val="04064C"/>
                </a:solidFill>
                <a:latin typeface="Times New Roman" panose="02020603050405020304" pitchFamily="18" charset="0"/>
                <a:cs typeface="Times New Roman" panose="02020603050405020304" pitchFamily="18" charset="0"/>
              </a:rPr>
              <a:t>Experimental Details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Results and Analysis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Conclusions</a:t>
            </a:r>
          </a:p>
        </p:txBody>
      </p:sp>
      <p:sp>
        <p:nvSpPr>
          <p:cNvPr id="7173" name="Text Box 5">
            <a:extLst>
              <a:ext uri="{FF2B5EF4-FFF2-40B4-BE49-F238E27FC236}">
                <a16:creationId xmlns:a16="http://schemas.microsoft.com/office/drawing/2014/main" id="{832AA190-6C03-4F2E-B6A6-62ED27D24A24}"/>
              </a:ext>
            </a:extLst>
          </p:cNvPr>
          <p:cNvSpPr txBox="1">
            <a:spLocks noChangeArrowheads="1"/>
          </p:cNvSpPr>
          <p:nvPr/>
        </p:nvSpPr>
        <p:spPr bwMode="auto">
          <a:xfrm>
            <a:off x="0" y="892175"/>
            <a:ext cx="4795838"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3600" b="1">
                <a:solidFill>
                  <a:srgbClr val="9D1E23"/>
                </a:solidFill>
                <a:latin typeface="Times New Roman" panose="02020603050405020304" pitchFamily="18" charset="0"/>
                <a:cs typeface="Times New Roman" panose="02020603050405020304" pitchFamily="18" charset="0"/>
              </a:rPr>
              <a:t>Experimental Details</a:t>
            </a:r>
          </a:p>
        </p:txBody>
      </p:sp>
      <p:sp>
        <p:nvSpPr>
          <p:cNvPr id="7174" name="Text Box 6">
            <a:extLst>
              <a:ext uri="{FF2B5EF4-FFF2-40B4-BE49-F238E27FC236}">
                <a16:creationId xmlns:a16="http://schemas.microsoft.com/office/drawing/2014/main" id="{1052D1B7-3976-4B1D-9E0D-BE94C4567195}"/>
              </a:ext>
            </a:extLst>
          </p:cNvPr>
          <p:cNvSpPr txBox="1">
            <a:spLocks noChangeArrowheads="1"/>
          </p:cNvSpPr>
          <p:nvPr/>
        </p:nvSpPr>
        <p:spPr bwMode="auto">
          <a:xfrm>
            <a:off x="14288" y="6553200"/>
            <a:ext cx="4413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b="1">
                <a:solidFill>
                  <a:srgbClr val="FFFFFF"/>
                </a:solidFill>
                <a:latin typeface="Times New Roman" panose="02020603050405020304" pitchFamily="18" charset="0"/>
                <a:cs typeface="Times New Roman" panose="02020603050405020304" pitchFamily="18" charset="0"/>
              </a:rPr>
              <a:t>4/7</a:t>
            </a:r>
          </a:p>
        </p:txBody>
      </p:sp>
      <p:sp>
        <p:nvSpPr>
          <p:cNvPr id="7175" name="Text Box 7">
            <a:extLst>
              <a:ext uri="{FF2B5EF4-FFF2-40B4-BE49-F238E27FC236}">
                <a16:creationId xmlns:a16="http://schemas.microsoft.com/office/drawing/2014/main" id="{E703E5E4-A25A-4113-A4E5-1A3FC268A86A}"/>
              </a:ext>
            </a:extLst>
          </p:cNvPr>
          <p:cNvSpPr txBox="1">
            <a:spLocks noChangeArrowheads="1"/>
          </p:cNvSpPr>
          <p:nvPr/>
        </p:nvSpPr>
        <p:spPr bwMode="auto">
          <a:xfrm>
            <a:off x="469901" y="1752600"/>
            <a:ext cx="8274050" cy="4249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marL="1028700" lvl="1">
              <a:buFont typeface="Wingdings" panose="05000000000000000000" pitchFamily="2" charset="2"/>
              <a:buChar char="v"/>
            </a:pPr>
            <a:r>
              <a:rPr lang="en-IN" dirty="0"/>
              <a:t>Questionnaires for collecting data.</a:t>
            </a:r>
            <a:endParaRPr lang="en-GB" dirty="0"/>
          </a:p>
          <a:p>
            <a:pPr marL="1028700" lvl="1">
              <a:buFont typeface="Wingdings" panose="05000000000000000000" pitchFamily="2" charset="2"/>
              <a:buChar char="v"/>
            </a:pPr>
            <a:r>
              <a:rPr lang="en-IN" dirty="0"/>
              <a:t>Interviews for in-depth analyses of problems.</a:t>
            </a:r>
            <a:endParaRPr lang="en-GB" dirty="0"/>
          </a:p>
          <a:p>
            <a:pPr marL="1028700" lvl="1">
              <a:buFont typeface="Wingdings" panose="05000000000000000000" pitchFamily="2" charset="2"/>
              <a:buChar char="v"/>
            </a:pPr>
            <a:r>
              <a:rPr lang="en-IN" dirty="0"/>
              <a:t>Focus groups.</a:t>
            </a:r>
            <a:endParaRPr lang="en-GB" dirty="0"/>
          </a:p>
          <a:p>
            <a:pPr marL="1028700" lvl="1">
              <a:buFont typeface="Wingdings" panose="05000000000000000000" pitchFamily="2" charset="2"/>
              <a:buChar char="v"/>
            </a:pPr>
            <a:r>
              <a:rPr lang="en-IN" dirty="0"/>
              <a:t>Observing the work in progress.</a:t>
            </a:r>
            <a:endParaRPr lang="en-GB" dirty="0"/>
          </a:p>
          <a:p>
            <a:pPr marL="1028700" lvl="1">
              <a:buFont typeface="Wingdings" panose="05000000000000000000" pitchFamily="2" charset="2"/>
              <a:buChar char="v"/>
            </a:pPr>
            <a:r>
              <a:rPr lang="en-IN" dirty="0"/>
              <a:t>Obtaining network traffic logs, policy documents, org charts, process   documentation.</a:t>
            </a:r>
            <a:endParaRPr lang="en-GB" dirty="0"/>
          </a:p>
          <a:p>
            <a:pPr marL="1028700" lvl="1">
              <a:buFont typeface="Wingdings" panose="05000000000000000000" pitchFamily="2" charset="2"/>
              <a:buChar char="v"/>
            </a:pPr>
            <a:r>
              <a:rPr lang="en-IN" dirty="0"/>
              <a:t>Exploring common and individual file structures.</a:t>
            </a:r>
          </a:p>
          <a:p>
            <a:pPr lvl="0"/>
            <a:endParaRPr lang="en-GB" dirty="0"/>
          </a:p>
          <a:p>
            <a:pPr lvl="1"/>
            <a:r>
              <a:rPr lang="en-IN" dirty="0"/>
              <a:t>Information is usually gathered through interviews, questionnaires and observations and 2 data collection methods are used:</a:t>
            </a:r>
          </a:p>
          <a:p>
            <a:endParaRPr lang="en-GB" dirty="0"/>
          </a:p>
          <a:p>
            <a:pPr lvl="1">
              <a:buFont typeface="Wingdings" panose="05000000000000000000" pitchFamily="2" charset="2"/>
              <a:buChar char="Ø"/>
            </a:pPr>
            <a:r>
              <a:rPr lang="en-IN" b="1" u="sng" dirty="0"/>
              <a:t>Full network method </a:t>
            </a:r>
            <a:r>
              <a:rPr lang="en-IN" dirty="0"/>
              <a:t>–data collection about the links of each actor with all other actors in the organisation.</a:t>
            </a:r>
            <a:endParaRPr lang="en-GB" dirty="0"/>
          </a:p>
          <a:p>
            <a:pPr lvl="1">
              <a:buFont typeface="Wingdings" panose="05000000000000000000" pitchFamily="2" charset="2"/>
              <a:buChar char="Ø"/>
            </a:pPr>
            <a:r>
              <a:rPr lang="en-IN" b="1" u="sng" dirty="0"/>
              <a:t>Ego-centric networks </a:t>
            </a:r>
            <a:r>
              <a:rPr lang="en-IN" dirty="0"/>
              <a:t>– data collection begins with a list of predefined focal actors, who similar to the snowball method name all their links to other actors.</a:t>
            </a:r>
            <a:endParaRPr lang="en-GB" dirty="0"/>
          </a:p>
        </p:txBody>
      </p:sp>
      <p:sp>
        <p:nvSpPr>
          <p:cNvPr id="11" name="Rectangle 10">
            <a:extLst>
              <a:ext uri="{FF2B5EF4-FFF2-40B4-BE49-F238E27FC236}">
                <a16:creationId xmlns:a16="http://schemas.microsoft.com/office/drawing/2014/main" id="{9A29A245-A472-426F-B0A7-CA2BE100697E}"/>
              </a:ext>
            </a:extLst>
          </p:cNvPr>
          <p:cNvSpPr/>
          <p:nvPr/>
        </p:nvSpPr>
        <p:spPr bwMode="auto">
          <a:xfrm>
            <a:off x="0" y="6562724"/>
            <a:ext cx="9144000" cy="295275"/>
          </a:xfrm>
          <a:prstGeom prst="rect">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fld id="{1C0D45C5-A52F-414D-8A17-B7900B73654C}" type="slidenum">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5</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fld id="{77C6C00C-2037-4EF3-A6FE-016ADEE25BDB}" type="datetime2">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Sunday, 30 July 2017</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11</a:t>
            </a:r>
            <a:r>
              <a:rPr kumimoji="0" lang="en-GB" sz="1400" b="1" i="0" u="none" strike="noStrike" cap="none" normalizeH="0" baseline="30000" dirty="0">
                <a:ln>
                  <a:noFill/>
                </a:ln>
                <a:solidFill>
                  <a:schemeClr val="bg1"/>
                </a:solidFill>
                <a:effectLst/>
                <a:latin typeface="Times New Roman" panose="02020603050405020304" pitchFamily="18" charset="0"/>
                <a:cs typeface="Times New Roman" panose="02020603050405020304" pitchFamily="18" charset="0"/>
              </a:rPr>
              <a:t>th</a:t>
            </a:r>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International CALIBER 2017</a:t>
            </a:r>
          </a:p>
        </p:txBody>
      </p:sp>
      <p:pic>
        <p:nvPicPr>
          <p:cNvPr id="2" name="Audio 1">
            <a:hlinkClick r:id="" action="ppaction://media"/>
            <a:extLst>
              <a:ext uri="{FF2B5EF4-FFF2-40B4-BE49-F238E27FC236}">
                <a16:creationId xmlns:a16="http://schemas.microsoft.com/office/drawing/2014/main" id="{C55DD06A-A4FF-4E97-987B-644534C34D7E}"/>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cSld>
  <p:clrMapOvr>
    <a:masterClrMapping/>
  </p:clrMapOvr>
  <p:transition spd="med" advTm="2293"/>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B18168F-E357-4D28-953E-D5F9B57B8255}"/>
              </a:ext>
            </a:extLst>
          </p:cNvPr>
          <p:cNvSpPr>
            <a:spLocks noChangeArrowheads="1"/>
          </p:cNvSpPr>
          <p:nvPr/>
        </p:nvSpPr>
        <p:spPr bwMode="auto">
          <a:xfrm>
            <a:off x="4800600" y="0"/>
            <a:ext cx="4343400" cy="1570038"/>
          </a:xfrm>
          <a:prstGeom prst="rect">
            <a:avLst/>
          </a:prstGeom>
          <a:solidFill>
            <a:srgbClr val="FDCF51"/>
          </a:solidFill>
          <a:ln w="25560" cap="sq">
            <a:solidFill>
              <a:srgbClr val="FDCF5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195" name="Rectangle 3">
            <a:extLst>
              <a:ext uri="{FF2B5EF4-FFF2-40B4-BE49-F238E27FC236}">
                <a16:creationId xmlns:a16="http://schemas.microsoft.com/office/drawing/2014/main" id="{65380643-B650-4E91-9BC7-004FB04B5239}"/>
              </a:ext>
            </a:extLst>
          </p:cNvPr>
          <p:cNvSpPr>
            <a:spLocks noChangeArrowheads="1"/>
          </p:cNvSpPr>
          <p:nvPr/>
        </p:nvSpPr>
        <p:spPr bwMode="auto">
          <a:xfrm>
            <a:off x="0" y="0"/>
            <a:ext cx="4795838" cy="1570038"/>
          </a:xfrm>
          <a:prstGeom prst="rect">
            <a:avLst/>
          </a:prstGeom>
          <a:solidFill>
            <a:srgbClr val="FCBB06"/>
          </a:solidFill>
          <a:ln w="25560" cap="sq">
            <a:solidFill>
              <a:srgbClr val="FCBB0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196" name="Rectangle 4">
            <a:extLst>
              <a:ext uri="{FF2B5EF4-FFF2-40B4-BE49-F238E27FC236}">
                <a16:creationId xmlns:a16="http://schemas.microsoft.com/office/drawing/2014/main" id="{66EFD215-6A63-4CB1-9633-683DAEE78260}"/>
              </a:ext>
            </a:extLst>
          </p:cNvPr>
          <p:cNvSpPr>
            <a:spLocks noChangeArrowheads="1"/>
          </p:cNvSpPr>
          <p:nvPr/>
        </p:nvSpPr>
        <p:spPr bwMode="auto">
          <a:xfrm>
            <a:off x="4795838" y="0"/>
            <a:ext cx="3357562" cy="155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Introduction</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Related Works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Proposed Approach</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Experimental Details</a:t>
            </a:r>
          </a:p>
          <a:p>
            <a:pPr>
              <a:buClrTx/>
              <a:buFontTx/>
              <a:buNone/>
            </a:pPr>
            <a:r>
              <a:rPr lang="en-US" altLang="en-US" sz="1600" b="1">
                <a:solidFill>
                  <a:srgbClr val="04064C"/>
                </a:solidFill>
                <a:latin typeface="Times New Roman" panose="02020603050405020304" pitchFamily="18" charset="0"/>
                <a:cs typeface="Times New Roman" panose="02020603050405020304" pitchFamily="18" charset="0"/>
              </a:rPr>
              <a:t>Results and Analysis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Conclusions</a:t>
            </a:r>
          </a:p>
        </p:txBody>
      </p:sp>
      <p:sp>
        <p:nvSpPr>
          <p:cNvPr id="8197" name="Text Box 5">
            <a:extLst>
              <a:ext uri="{FF2B5EF4-FFF2-40B4-BE49-F238E27FC236}">
                <a16:creationId xmlns:a16="http://schemas.microsoft.com/office/drawing/2014/main" id="{47D0C970-8CFE-4AEA-98AB-68E5F5E6AE01}"/>
              </a:ext>
            </a:extLst>
          </p:cNvPr>
          <p:cNvSpPr txBox="1">
            <a:spLocks noChangeArrowheads="1"/>
          </p:cNvSpPr>
          <p:nvPr/>
        </p:nvSpPr>
        <p:spPr bwMode="auto">
          <a:xfrm>
            <a:off x="0" y="892175"/>
            <a:ext cx="4795838"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3600" b="1">
                <a:solidFill>
                  <a:srgbClr val="9D1E23"/>
                </a:solidFill>
                <a:latin typeface="Times New Roman" panose="02020603050405020304" pitchFamily="18" charset="0"/>
                <a:cs typeface="Times New Roman" panose="02020603050405020304" pitchFamily="18" charset="0"/>
              </a:rPr>
              <a:t>Results and Analysis</a:t>
            </a:r>
          </a:p>
        </p:txBody>
      </p:sp>
      <p:sp>
        <p:nvSpPr>
          <p:cNvPr id="8198" name="Text Box 6">
            <a:extLst>
              <a:ext uri="{FF2B5EF4-FFF2-40B4-BE49-F238E27FC236}">
                <a16:creationId xmlns:a16="http://schemas.microsoft.com/office/drawing/2014/main" id="{683165DF-5804-452D-AA69-C12B50358238}"/>
              </a:ext>
            </a:extLst>
          </p:cNvPr>
          <p:cNvSpPr txBox="1">
            <a:spLocks noChangeArrowheads="1"/>
          </p:cNvSpPr>
          <p:nvPr/>
        </p:nvSpPr>
        <p:spPr bwMode="auto">
          <a:xfrm>
            <a:off x="14288" y="6553200"/>
            <a:ext cx="4413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b="1">
                <a:solidFill>
                  <a:srgbClr val="FFFFFF"/>
                </a:solidFill>
                <a:latin typeface="Times New Roman" panose="02020603050405020304" pitchFamily="18" charset="0"/>
                <a:cs typeface="Times New Roman" panose="02020603050405020304" pitchFamily="18" charset="0"/>
              </a:rPr>
              <a:t>5/7</a:t>
            </a:r>
          </a:p>
        </p:txBody>
      </p:sp>
      <p:sp>
        <p:nvSpPr>
          <p:cNvPr id="8199" name="Text Box 7">
            <a:extLst>
              <a:ext uri="{FF2B5EF4-FFF2-40B4-BE49-F238E27FC236}">
                <a16:creationId xmlns:a16="http://schemas.microsoft.com/office/drawing/2014/main" id="{FFFE757C-9B57-40FF-AC4F-19D328CE98E2}"/>
              </a:ext>
            </a:extLst>
          </p:cNvPr>
          <p:cNvSpPr txBox="1">
            <a:spLocks noChangeArrowheads="1"/>
          </p:cNvSpPr>
          <p:nvPr/>
        </p:nvSpPr>
        <p:spPr bwMode="auto">
          <a:xfrm>
            <a:off x="565150" y="1981200"/>
            <a:ext cx="4331227"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IN" b="1" dirty="0"/>
              <a:t>1. Number of Anganwadi Workers surveyed</a:t>
            </a:r>
            <a:endParaRPr lang="en-US" altLang="en-US" sz="2000" dirty="0">
              <a:latin typeface="Times New Roman" panose="02020603050405020304" pitchFamily="18" charset="0"/>
              <a:cs typeface="Times New Roman" panose="02020603050405020304" pitchFamily="18" charset="0"/>
            </a:endParaRPr>
          </a:p>
        </p:txBody>
      </p:sp>
      <p:graphicFrame>
        <p:nvGraphicFramePr>
          <p:cNvPr id="8200" name="Group 8">
            <a:extLst>
              <a:ext uri="{FF2B5EF4-FFF2-40B4-BE49-F238E27FC236}">
                <a16:creationId xmlns:a16="http://schemas.microsoft.com/office/drawing/2014/main" id="{5F701A81-CC24-420A-9A96-6A747BAFAC6B}"/>
              </a:ext>
            </a:extLst>
          </p:cNvPr>
          <p:cNvGraphicFramePr>
            <a:graphicFrameLocks noGrp="1"/>
          </p:cNvGraphicFramePr>
          <p:nvPr>
            <p:extLst>
              <p:ext uri="{D42A27DB-BD31-4B8C-83A1-F6EECF244321}">
                <p14:modId xmlns:p14="http://schemas.microsoft.com/office/powerpoint/2010/main" val="836922690"/>
              </p:ext>
            </p:extLst>
          </p:nvPr>
        </p:nvGraphicFramePr>
        <p:xfrm>
          <a:off x="1523206" y="2511889"/>
          <a:ext cx="6097588" cy="1127128"/>
        </p:xfrm>
        <a:graphic>
          <a:graphicData uri="http://schemas.openxmlformats.org/drawingml/2006/table">
            <a:tbl>
              <a:tblPr/>
              <a:tblGrid>
                <a:gridCol w="2032000">
                  <a:extLst>
                    <a:ext uri="{9D8B030D-6E8A-4147-A177-3AD203B41FA5}">
                      <a16:colId xmlns:a16="http://schemas.microsoft.com/office/drawing/2014/main" val="3792202670"/>
                    </a:ext>
                  </a:extLst>
                </a:gridCol>
                <a:gridCol w="2033588">
                  <a:extLst>
                    <a:ext uri="{9D8B030D-6E8A-4147-A177-3AD203B41FA5}">
                      <a16:colId xmlns:a16="http://schemas.microsoft.com/office/drawing/2014/main" val="3562398593"/>
                    </a:ext>
                  </a:extLst>
                </a:gridCol>
                <a:gridCol w="2032000">
                  <a:extLst>
                    <a:ext uri="{9D8B030D-6E8A-4147-A177-3AD203B41FA5}">
                      <a16:colId xmlns:a16="http://schemas.microsoft.com/office/drawing/2014/main" val="1843385957"/>
                    </a:ext>
                  </a:extLst>
                </a:gridCol>
              </a:tblGrid>
              <a:tr h="152661">
                <a:tc>
                  <a:txBody>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cs typeface="Droid Sans Fallback" charset="0"/>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cs typeface="Droid Sans Fallback" charset="0"/>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cs typeface="Droid Sans Fallback" charset="0"/>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9pPr>
                    </a:lstStyle>
                    <a:p>
                      <a:pPr marL="0" marR="0" lvl="0" indent="0" algn="ctr" defTabSz="449263" rtl="0" eaLnBrk="1" fontAlgn="base" latinLnBrk="0" hangingPunct="1">
                        <a:lnSpc>
                          <a:spcPct val="94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1800" b="1" i="0" u="none" strike="noStrike" cap="none" normalizeH="0" baseline="0" dirty="0">
                          <a:ln>
                            <a:noFill/>
                          </a:ln>
                          <a:solidFill>
                            <a:srgbClr val="681417"/>
                          </a:solidFill>
                          <a:effectLst/>
                          <a:latin typeface="Arial" panose="020B0604020202020204" pitchFamily="34" charset="0"/>
                          <a:cs typeface="Arial" panose="020B0604020202020204" pitchFamily="34" charset="0"/>
                        </a:rPr>
                        <a:t>Total</a:t>
                      </a:r>
                    </a:p>
                  </a:txBody>
                  <a:tcPr marL="90000" marR="90000" marT="60407"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rgbClr val="F7B703"/>
                    </a:solidFill>
                  </a:tcPr>
                </a:tc>
                <a:tc>
                  <a:txBody>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cs typeface="Droid Sans Fallback" charset="0"/>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cs typeface="Droid Sans Fallback" charset="0"/>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cs typeface="Droid Sans Fallback" charset="0"/>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9pPr>
                    </a:lstStyle>
                    <a:p>
                      <a:pPr marL="0" marR="0" lvl="0" indent="0" algn="ctr" defTabSz="449263" rtl="0" eaLnBrk="1" fontAlgn="base" latinLnBrk="0" hangingPunct="1">
                        <a:lnSpc>
                          <a:spcPct val="94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1800" b="1" i="0" u="none" strike="noStrike" cap="none" normalizeH="0" baseline="0" dirty="0">
                          <a:ln>
                            <a:noFill/>
                          </a:ln>
                          <a:solidFill>
                            <a:srgbClr val="681417"/>
                          </a:solidFill>
                          <a:effectLst/>
                          <a:latin typeface="Arial" panose="020B0604020202020204" pitchFamily="34" charset="0"/>
                          <a:cs typeface="Arial" panose="020B0604020202020204" pitchFamily="34" charset="0"/>
                        </a:rPr>
                        <a:t>Sample</a:t>
                      </a:r>
                    </a:p>
                  </a:txBody>
                  <a:tcPr marL="90000" marR="90000" marT="60407"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rgbClr val="F7B703"/>
                    </a:solidFill>
                  </a:tcPr>
                </a:tc>
                <a:tc>
                  <a:txBody>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cs typeface="Droid Sans Fallback" charset="0"/>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cs typeface="Droid Sans Fallback" charset="0"/>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cs typeface="Droid Sans Fallback" charset="0"/>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9pPr>
                    </a:lstStyle>
                    <a:p>
                      <a:pPr marL="0" marR="0" lvl="0" indent="0" algn="ctr" defTabSz="449263" rtl="0" eaLnBrk="1" fontAlgn="base" latinLnBrk="0" hangingPunct="1">
                        <a:lnSpc>
                          <a:spcPct val="94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1800" b="1" i="0" u="none" strike="noStrike" cap="none" normalizeH="0" baseline="0" dirty="0">
                          <a:ln>
                            <a:noFill/>
                          </a:ln>
                          <a:solidFill>
                            <a:srgbClr val="681417"/>
                          </a:solidFill>
                          <a:effectLst/>
                          <a:latin typeface="Arial" panose="020B0604020202020204" pitchFamily="34" charset="0"/>
                          <a:cs typeface="Arial" panose="020B0604020202020204" pitchFamily="34" charset="0"/>
                        </a:rPr>
                        <a:t>Percentage</a:t>
                      </a:r>
                    </a:p>
                  </a:txBody>
                  <a:tcPr marL="90000" marR="90000" marT="60407"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rgbClr val="F7B703"/>
                    </a:solidFill>
                  </a:tcPr>
                </a:tc>
                <a:extLst>
                  <a:ext uri="{0D108BD9-81ED-4DB2-BD59-A6C34878D82A}">
                    <a16:rowId xmlns:a16="http://schemas.microsoft.com/office/drawing/2014/main" val="424485358"/>
                  </a:ext>
                </a:extLst>
              </a:tr>
              <a:tr h="152009">
                <a:tc>
                  <a:txBody>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cs typeface="Droid Sans Fallback" charset="0"/>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cs typeface="Droid Sans Fallback" charset="0"/>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cs typeface="Droid Sans Fallback" charset="0"/>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9pPr>
                    </a:lstStyle>
                    <a:p>
                      <a:pPr marL="0" marR="0" lvl="0" indent="0" algn="ctr" defTabSz="449263" rtl="0" eaLnBrk="1" fontAlgn="base" latinLnBrk="0" hangingPunct="1">
                        <a:lnSpc>
                          <a:spcPct val="94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1400" b="0" i="0" u="none" strike="noStrike" cap="none" normalizeH="0" baseline="0" dirty="0">
                          <a:ln>
                            <a:noFill/>
                          </a:ln>
                          <a:solidFill>
                            <a:srgbClr val="681417"/>
                          </a:solidFill>
                          <a:effectLst/>
                          <a:latin typeface="Arial" panose="020B0604020202020204" pitchFamily="34" charset="0"/>
                          <a:cs typeface="Arial" panose="020B0604020202020204" pitchFamily="34" charset="0"/>
                        </a:rPr>
                        <a:t>94</a:t>
                      </a:r>
                    </a:p>
                  </a:txBody>
                  <a:tcPr marL="90000" marR="90000" marT="57384"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cs typeface="Droid Sans Fallback" charset="0"/>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cs typeface="Droid Sans Fallback" charset="0"/>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cs typeface="Droid Sans Fallback" charset="0"/>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9pPr>
                    </a:lstStyle>
                    <a:p>
                      <a:pPr marL="0" marR="0" lvl="0" indent="0" algn="ctr" defTabSz="449263" rtl="0" eaLnBrk="1" fontAlgn="base" latinLnBrk="0" hangingPunct="1">
                        <a:lnSpc>
                          <a:spcPct val="94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1400" b="0" i="0" u="none" strike="noStrike" cap="none" normalizeH="0" baseline="0" dirty="0">
                          <a:ln>
                            <a:noFill/>
                          </a:ln>
                          <a:solidFill>
                            <a:srgbClr val="681417"/>
                          </a:solidFill>
                          <a:effectLst/>
                          <a:latin typeface="Arial" panose="020B0604020202020204" pitchFamily="34" charset="0"/>
                          <a:cs typeface="Arial" panose="020B0604020202020204" pitchFamily="34" charset="0"/>
                        </a:rPr>
                        <a:t>78</a:t>
                      </a:r>
                    </a:p>
                  </a:txBody>
                  <a:tcPr marL="90000" marR="90000" marT="57384"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cs typeface="Droid Sans Fallback" charset="0"/>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cs typeface="Droid Sans Fallback" charset="0"/>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cs typeface="Droid Sans Fallback" charset="0"/>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9pPr>
                    </a:lstStyle>
                    <a:p>
                      <a:pPr marL="0" marR="0" lvl="0" indent="0" algn="ctr" defTabSz="449263" rtl="0" eaLnBrk="1" fontAlgn="base" latinLnBrk="0" hangingPunct="1">
                        <a:lnSpc>
                          <a:spcPct val="94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en-US" sz="1400" b="0" i="0" u="none" strike="noStrike" cap="none" normalizeH="0" baseline="0" dirty="0">
                          <a:ln>
                            <a:noFill/>
                          </a:ln>
                          <a:solidFill>
                            <a:srgbClr val="681417"/>
                          </a:solidFill>
                          <a:effectLst/>
                          <a:latin typeface="Arial" panose="020B0604020202020204" pitchFamily="34" charset="0"/>
                          <a:cs typeface="Arial" panose="020B0604020202020204" pitchFamily="34" charset="0"/>
                        </a:rPr>
                        <a:t>82.94</a:t>
                      </a:r>
                    </a:p>
                  </a:txBody>
                  <a:tcPr marL="90000" marR="90000" marT="57384"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858455270"/>
                  </a:ext>
                </a:extLst>
              </a:tr>
              <a:tr h="457330">
                <a:tc gridSpan="3">
                  <a:txBody>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cs typeface="Droid Sans Fallback" charset="0"/>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cs typeface="Droid Sans Fallback" charset="0"/>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cs typeface="Droid Sans Fallback" charset="0"/>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9pPr>
                    </a:lstStyle>
                    <a:p>
                      <a:pPr marL="0" marR="0" lvl="0" indent="0" algn="ctr" defTabSz="449263" rtl="0" eaLnBrk="1" fontAlgn="base" latinLnBrk="0" hangingPunct="1">
                        <a:lnSpc>
                          <a:spcPct val="94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altLang="en-US" sz="1400" b="0" i="0" u="none" strike="noStrike" cap="none" normalizeH="0" baseline="0" dirty="0">
                        <a:ln>
                          <a:noFill/>
                        </a:ln>
                        <a:solidFill>
                          <a:srgbClr val="681417"/>
                        </a:solidFill>
                        <a:effectLst/>
                        <a:latin typeface="Arial" panose="020B0604020202020204" pitchFamily="34" charset="0"/>
                        <a:cs typeface="Arial" panose="020B0604020202020204" pitchFamily="34" charset="0"/>
                      </a:endParaRPr>
                    </a:p>
                  </a:txBody>
                  <a:tcPr marL="90000" marR="90000" marT="57384"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FDDB7B"/>
                    </a:solidFill>
                  </a:tcPr>
                </a:tc>
                <a:tc hMerge="1">
                  <a:txBody>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cs typeface="Droid Sans Fallback" charset="0"/>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cs typeface="Droid Sans Fallback" charset="0"/>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cs typeface="Droid Sans Fallback" charset="0"/>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9pPr>
                    </a:lstStyle>
                    <a:p>
                      <a:pPr marL="0" marR="0" lvl="0" indent="0" algn="ctr" defTabSz="449263" rtl="0" eaLnBrk="1" fontAlgn="base" latinLnBrk="0" hangingPunct="1">
                        <a:lnSpc>
                          <a:spcPct val="94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altLang="en-US" sz="1400" b="0" i="0" u="none" strike="noStrike" cap="none" normalizeH="0" baseline="0">
                        <a:ln>
                          <a:noFill/>
                        </a:ln>
                        <a:solidFill>
                          <a:srgbClr val="681417"/>
                        </a:solidFill>
                        <a:effectLst/>
                        <a:latin typeface="Arial" panose="020B0604020202020204" pitchFamily="34" charset="0"/>
                        <a:cs typeface="Arial" panose="020B0604020202020204" pitchFamily="34" charset="0"/>
                      </a:endParaRPr>
                    </a:p>
                  </a:txBody>
                  <a:tcPr marL="90000" marR="90000" marT="57384"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FDDB7B"/>
                    </a:solidFill>
                  </a:tcPr>
                </a:tc>
                <a:tc hMerge="1">
                  <a:txBody>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Calibri" panose="020F0502020204030204" pitchFamily="34" charset="0"/>
                          <a:cs typeface="Droid Sans Fallback" charset="0"/>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cs typeface="Droid Sans Fallback" charset="0"/>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Calibri" panose="020F0502020204030204" pitchFamily="34" charset="0"/>
                          <a:cs typeface="Droid Sans Fallback" charset="0"/>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Droid Sans Fallback" charset="0"/>
                        </a:defRPr>
                      </a:lvl9pPr>
                    </a:lstStyle>
                    <a:p>
                      <a:pPr marL="0" marR="0" lvl="0" indent="0" algn="ctr" defTabSz="449263" rtl="0" eaLnBrk="1" fontAlgn="base" latinLnBrk="0" hangingPunct="1">
                        <a:lnSpc>
                          <a:spcPct val="94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altLang="en-US" sz="1400" b="0" i="0" u="none" strike="noStrike" cap="none" normalizeH="0" baseline="0">
                        <a:ln>
                          <a:noFill/>
                        </a:ln>
                        <a:solidFill>
                          <a:srgbClr val="681417"/>
                        </a:solidFill>
                        <a:effectLst/>
                        <a:latin typeface="Arial" panose="020B0604020202020204" pitchFamily="34" charset="0"/>
                        <a:cs typeface="Arial" panose="020B0604020202020204" pitchFamily="34" charset="0"/>
                      </a:endParaRPr>
                    </a:p>
                  </a:txBody>
                  <a:tcPr marL="90000" marR="90000" marT="57384"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FDDB7B"/>
                    </a:solidFill>
                  </a:tcPr>
                </a:tc>
                <a:extLst>
                  <a:ext uri="{0D108BD9-81ED-4DB2-BD59-A6C34878D82A}">
                    <a16:rowId xmlns:a16="http://schemas.microsoft.com/office/drawing/2014/main" val="1086865349"/>
                  </a:ext>
                </a:extLst>
              </a:tr>
            </a:tbl>
          </a:graphicData>
        </a:graphic>
      </p:graphicFrame>
      <p:graphicFrame>
        <p:nvGraphicFramePr>
          <p:cNvPr id="10" name="Chart 9">
            <a:extLst>
              <a:ext uri="{FF2B5EF4-FFF2-40B4-BE49-F238E27FC236}">
                <a16:creationId xmlns:a16="http://schemas.microsoft.com/office/drawing/2014/main" id="{CFF8C464-741C-4D7C-853A-56A0C27C303F}"/>
              </a:ext>
            </a:extLst>
          </p:cNvPr>
          <p:cNvGraphicFramePr/>
          <p:nvPr>
            <p:extLst>
              <p:ext uri="{D42A27DB-BD31-4B8C-83A1-F6EECF244321}">
                <p14:modId xmlns:p14="http://schemas.microsoft.com/office/powerpoint/2010/main" val="3464140945"/>
              </p:ext>
            </p:extLst>
          </p:nvPr>
        </p:nvGraphicFramePr>
        <p:xfrm>
          <a:off x="2057400" y="3869294"/>
          <a:ext cx="4800600" cy="2398211"/>
        </p:xfrm>
        <a:graphic>
          <a:graphicData uri="http://schemas.openxmlformats.org/drawingml/2006/chart">
            <c:chart xmlns:c="http://schemas.openxmlformats.org/drawingml/2006/chart" xmlns:r="http://schemas.openxmlformats.org/officeDocument/2006/relationships" r:id="rId5"/>
          </a:graphicData>
        </a:graphic>
      </p:graphicFrame>
      <p:sp>
        <p:nvSpPr>
          <p:cNvPr id="13" name="Rectangle 12">
            <a:extLst>
              <a:ext uri="{FF2B5EF4-FFF2-40B4-BE49-F238E27FC236}">
                <a16:creationId xmlns:a16="http://schemas.microsoft.com/office/drawing/2014/main" id="{B430192A-6F55-48C7-932A-C958E2CC757D}"/>
              </a:ext>
            </a:extLst>
          </p:cNvPr>
          <p:cNvSpPr/>
          <p:nvPr/>
        </p:nvSpPr>
        <p:spPr bwMode="auto">
          <a:xfrm>
            <a:off x="0" y="6562724"/>
            <a:ext cx="9144000" cy="295275"/>
          </a:xfrm>
          <a:prstGeom prst="rect">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fld id="{1C0D45C5-A52F-414D-8A17-B7900B73654C}" type="slidenum">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6</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fld id="{77C6C00C-2037-4EF3-A6FE-016ADEE25BDB}" type="datetime2">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Sunday, 30 July 2017</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11</a:t>
            </a:r>
            <a:r>
              <a:rPr kumimoji="0" lang="en-GB" sz="1400" b="1" i="0" u="none" strike="noStrike" cap="none" normalizeH="0" baseline="30000" dirty="0">
                <a:ln>
                  <a:noFill/>
                </a:ln>
                <a:solidFill>
                  <a:schemeClr val="bg1"/>
                </a:solidFill>
                <a:effectLst/>
                <a:latin typeface="Times New Roman" panose="02020603050405020304" pitchFamily="18" charset="0"/>
                <a:cs typeface="Times New Roman" panose="02020603050405020304" pitchFamily="18" charset="0"/>
              </a:rPr>
              <a:t>th</a:t>
            </a:r>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International CALIBER 2017</a:t>
            </a:r>
          </a:p>
        </p:txBody>
      </p:sp>
      <p:pic>
        <p:nvPicPr>
          <p:cNvPr id="2" name="Audio 1">
            <a:hlinkClick r:id="" action="ppaction://media"/>
            <a:extLst>
              <a:ext uri="{FF2B5EF4-FFF2-40B4-BE49-F238E27FC236}">
                <a16:creationId xmlns:a16="http://schemas.microsoft.com/office/drawing/2014/main" id="{13C0BD66-CE25-4CBF-BA06-F6ED0E210275}"/>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8382000" y="6096000"/>
            <a:ext cx="609600" cy="609600"/>
          </a:xfrm>
          <a:prstGeom prst="rect">
            <a:avLst/>
          </a:prstGeom>
        </p:spPr>
      </p:pic>
    </p:spTree>
  </p:cSld>
  <p:clrMapOvr>
    <a:masterClrMapping/>
  </p:clrMapOvr>
  <p:transition spd="med" advTm="1946"/>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B18168F-E357-4D28-953E-D5F9B57B8255}"/>
              </a:ext>
            </a:extLst>
          </p:cNvPr>
          <p:cNvSpPr>
            <a:spLocks noChangeArrowheads="1"/>
          </p:cNvSpPr>
          <p:nvPr/>
        </p:nvSpPr>
        <p:spPr bwMode="auto">
          <a:xfrm>
            <a:off x="4800600" y="0"/>
            <a:ext cx="4343400" cy="1570038"/>
          </a:xfrm>
          <a:prstGeom prst="rect">
            <a:avLst/>
          </a:prstGeom>
          <a:solidFill>
            <a:srgbClr val="FDCF51"/>
          </a:solidFill>
          <a:ln w="25560" cap="sq">
            <a:solidFill>
              <a:srgbClr val="FDCF5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195" name="Rectangle 3">
            <a:extLst>
              <a:ext uri="{FF2B5EF4-FFF2-40B4-BE49-F238E27FC236}">
                <a16:creationId xmlns:a16="http://schemas.microsoft.com/office/drawing/2014/main" id="{65380643-B650-4E91-9BC7-004FB04B5239}"/>
              </a:ext>
            </a:extLst>
          </p:cNvPr>
          <p:cNvSpPr>
            <a:spLocks noChangeArrowheads="1"/>
          </p:cNvSpPr>
          <p:nvPr/>
        </p:nvSpPr>
        <p:spPr bwMode="auto">
          <a:xfrm>
            <a:off x="0" y="0"/>
            <a:ext cx="4795838" cy="1570038"/>
          </a:xfrm>
          <a:prstGeom prst="rect">
            <a:avLst/>
          </a:prstGeom>
          <a:solidFill>
            <a:srgbClr val="FCBB06"/>
          </a:solidFill>
          <a:ln w="25560" cap="sq">
            <a:solidFill>
              <a:srgbClr val="FCBB0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196" name="Rectangle 4">
            <a:extLst>
              <a:ext uri="{FF2B5EF4-FFF2-40B4-BE49-F238E27FC236}">
                <a16:creationId xmlns:a16="http://schemas.microsoft.com/office/drawing/2014/main" id="{66EFD215-6A63-4CB1-9633-683DAEE78260}"/>
              </a:ext>
            </a:extLst>
          </p:cNvPr>
          <p:cNvSpPr>
            <a:spLocks noChangeArrowheads="1"/>
          </p:cNvSpPr>
          <p:nvPr/>
        </p:nvSpPr>
        <p:spPr bwMode="auto">
          <a:xfrm>
            <a:off x="4795838" y="0"/>
            <a:ext cx="3357562" cy="155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Introduction</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Related Works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Proposed Approach</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Experimental Details</a:t>
            </a:r>
          </a:p>
          <a:p>
            <a:pPr>
              <a:buClrTx/>
              <a:buFontTx/>
              <a:buNone/>
            </a:pPr>
            <a:r>
              <a:rPr lang="en-US" altLang="en-US" sz="1600" b="1">
                <a:solidFill>
                  <a:srgbClr val="04064C"/>
                </a:solidFill>
                <a:latin typeface="Times New Roman" panose="02020603050405020304" pitchFamily="18" charset="0"/>
                <a:cs typeface="Times New Roman" panose="02020603050405020304" pitchFamily="18" charset="0"/>
              </a:rPr>
              <a:t>Results and Analysis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Conclusions</a:t>
            </a:r>
          </a:p>
        </p:txBody>
      </p:sp>
      <p:sp>
        <p:nvSpPr>
          <p:cNvPr id="8197" name="Text Box 5">
            <a:extLst>
              <a:ext uri="{FF2B5EF4-FFF2-40B4-BE49-F238E27FC236}">
                <a16:creationId xmlns:a16="http://schemas.microsoft.com/office/drawing/2014/main" id="{47D0C970-8CFE-4AEA-98AB-68E5F5E6AE01}"/>
              </a:ext>
            </a:extLst>
          </p:cNvPr>
          <p:cNvSpPr txBox="1">
            <a:spLocks noChangeArrowheads="1"/>
          </p:cNvSpPr>
          <p:nvPr/>
        </p:nvSpPr>
        <p:spPr bwMode="auto">
          <a:xfrm>
            <a:off x="0" y="892175"/>
            <a:ext cx="4795838"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3600" b="1">
                <a:solidFill>
                  <a:srgbClr val="9D1E23"/>
                </a:solidFill>
                <a:latin typeface="Times New Roman" panose="02020603050405020304" pitchFamily="18" charset="0"/>
                <a:cs typeface="Times New Roman" panose="02020603050405020304" pitchFamily="18" charset="0"/>
              </a:rPr>
              <a:t>Results and Analysis</a:t>
            </a:r>
          </a:p>
        </p:txBody>
      </p:sp>
      <p:sp>
        <p:nvSpPr>
          <p:cNvPr id="8198" name="Text Box 6">
            <a:extLst>
              <a:ext uri="{FF2B5EF4-FFF2-40B4-BE49-F238E27FC236}">
                <a16:creationId xmlns:a16="http://schemas.microsoft.com/office/drawing/2014/main" id="{683165DF-5804-452D-AA69-C12B50358238}"/>
              </a:ext>
            </a:extLst>
          </p:cNvPr>
          <p:cNvSpPr txBox="1">
            <a:spLocks noChangeArrowheads="1"/>
          </p:cNvSpPr>
          <p:nvPr/>
        </p:nvSpPr>
        <p:spPr bwMode="auto">
          <a:xfrm>
            <a:off x="14288" y="6553200"/>
            <a:ext cx="4413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b="1">
                <a:solidFill>
                  <a:srgbClr val="FFFFFF"/>
                </a:solidFill>
                <a:latin typeface="Times New Roman" panose="02020603050405020304" pitchFamily="18" charset="0"/>
                <a:cs typeface="Times New Roman" panose="02020603050405020304" pitchFamily="18" charset="0"/>
              </a:rPr>
              <a:t>5/7</a:t>
            </a:r>
          </a:p>
        </p:txBody>
      </p:sp>
      <p:sp>
        <p:nvSpPr>
          <p:cNvPr id="8199" name="Text Box 7">
            <a:extLst>
              <a:ext uri="{FF2B5EF4-FFF2-40B4-BE49-F238E27FC236}">
                <a16:creationId xmlns:a16="http://schemas.microsoft.com/office/drawing/2014/main" id="{FFFE757C-9B57-40FF-AC4F-19D328CE98E2}"/>
              </a:ext>
            </a:extLst>
          </p:cNvPr>
          <p:cNvSpPr txBox="1">
            <a:spLocks noChangeArrowheads="1"/>
          </p:cNvSpPr>
          <p:nvPr/>
        </p:nvSpPr>
        <p:spPr bwMode="auto">
          <a:xfrm>
            <a:off x="455613" y="1576782"/>
            <a:ext cx="5764120"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pPr>
            <a:r>
              <a:rPr lang="en-IN" b="1" dirty="0"/>
              <a:t>2. Perception of Knowledge Sharing by Anganwadi workers</a:t>
            </a:r>
            <a:endParaRPr lang="en-US" altLang="en-US" sz="2000" dirty="0">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6AC2FEBF-9C6A-4512-A9A0-ABE7497AF544}"/>
              </a:ext>
            </a:extLst>
          </p:cNvPr>
          <p:cNvGraphicFramePr>
            <a:graphicFrameLocks noGrp="1"/>
          </p:cNvGraphicFramePr>
          <p:nvPr>
            <p:extLst>
              <p:ext uri="{D42A27DB-BD31-4B8C-83A1-F6EECF244321}">
                <p14:modId xmlns:p14="http://schemas.microsoft.com/office/powerpoint/2010/main" val="3647711735"/>
              </p:ext>
            </p:extLst>
          </p:nvPr>
        </p:nvGraphicFramePr>
        <p:xfrm>
          <a:off x="455613" y="2118617"/>
          <a:ext cx="8459788" cy="3886003"/>
        </p:xfrm>
        <a:graphic>
          <a:graphicData uri="http://schemas.openxmlformats.org/drawingml/2006/table">
            <a:tbl>
              <a:tblPr firstRow="1" firstCol="1" bandRow="1">
                <a:tableStyleId>{5C22544A-7EE6-4342-B048-85BDC9FD1C3A}</a:tableStyleId>
              </a:tblPr>
              <a:tblGrid>
                <a:gridCol w="5015980">
                  <a:extLst>
                    <a:ext uri="{9D8B030D-6E8A-4147-A177-3AD203B41FA5}">
                      <a16:colId xmlns:a16="http://schemas.microsoft.com/office/drawing/2014/main" val="1533262165"/>
                    </a:ext>
                  </a:extLst>
                </a:gridCol>
                <a:gridCol w="598923">
                  <a:extLst>
                    <a:ext uri="{9D8B030D-6E8A-4147-A177-3AD203B41FA5}">
                      <a16:colId xmlns:a16="http://schemas.microsoft.com/office/drawing/2014/main" val="1544416470"/>
                    </a:ext>
                  </a:extLst>
                </a:gridCol>
                <a:gridCol w="524058">
                  <a:extLst>
                    <a:ext uri="{9D8B030D-6E8A-4147-A177-3AD203B41FA5}">
                      <a16:colId xmlns:a16="http://schemas.microsoft.com/office/drawing/2014/main" val="1048502584"/>
                    </a:ext>
                  </a:extLst>
                </a:gridCol>
                <a:gridCol w="598923">
                  <a:extLst>
                    <a:ext uri="{9D8B030D-6E8A-4147-A177-3AD203B41FA5}">
                      <a16:colId xmlns:a16="http://schemas.microsoft.com/office/drawing/2014/main" val="149537565"/>
                    </a:ext>
                  </a:extLst>
                </a:gridCol>
                <a:gridCol w="524058">
                  <a:extLst>
                    <a:ext uri="{9D8B030D-6E8A-4147-A177-3AD203B41FA5}">
                      <a16:colId xmlns:a16="http://schemas.microsoft.com/office/drawing/2014/main" val="1159949023"/>
                    </a:ext>
                  </a:extLst>
                </a:gridCol>
                <a:gridCol w="542701">
                  <a:extLst>
                    <a:ext uri="{9D8B030D-6E8A-4147-A177-3AD203B41FA5}">
                      <a16:colId xmlns:a16="http://schemas.microsoft.com/office/drawing/2014/main" val="3771677646"/>
                    </a:ext>
                  </a:extLst>
                </a:gridCol>
                <a:gridCol w="655145">
                  <a:extLst>
                    <a:ext uri="{9D8B030D-6E8A-4147-A177-3AD203B41FA5}">
                      <a16:colId xmlns:a16="http://schemas.microsoft.com/office/drawing/2014/main" val="3329460655"/>
                    </a:ext>
                  </a:extLst>
                </a:gridCol>
              </a:tblGrid>
              <a:tr h="313578">
                <a:tc>
                  <a:txBody>
                    <a:bodyPr/>
                    <a:lstStyle/>
                    <a:p>
                      <a:pPr marL="0" marR="0" lvl="0" indent="0" algn="l">
                        <a:spcBef>
                          <a:spcPts val="0"/>
                        </a:spcBef>
                        <a:spcAft>
                          <a:spcPts val="0"/>
                        </a:spcAft>
                        <a:buFont typeface="+mj-lt"/>
                        <a:buNone/>
                      </a:pPr>
                      <a:r>
                        <a:rPr lang="en-IN" sz="1200" b="1" dirty="0">
                          <a:solidFill>
                            <a:schemeClr val="tx1"/>
                          </a:solidFill>
                          <a:effectLst/>
                          <a:latin typeface="Times New Roman" panose="02020603050405020304" pitchFamily="18" charset="0"/>
                          <a:cs typeface="Times New Roman" panose="02020603050405020304" pitchFamily="18" charset="0"/>
                        </a:rPr>
                        <a:t>A. Overall Environment</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SA</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A</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N</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D</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SD</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Total</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extLst>
                  <a:ext uri="{0D108BD9-81ED-4DB2-BD59-A6C34878D82A}">
                    <a16:rowId xmlns:a16="http://schemas.microsoft.com/office/drawing/2014/main" val="1136779307"/>
                  </a:ext>
                </a:extLst>
              </a:tr>
              <a:tr h="265696">
                <a:tc>
                  <a:txBody>
                    <a:bodyPr/>
                    <a:lstStyle/>
                    <a:p>
                      <a:pPr marL="0" marR="0" lvl="0" algn="l">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A1. Knowledge Creation</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74</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3</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1</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78</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extLst>
                  <a:ext uri="{0D108BD9-81ED-4DB2-BD59-A6C34878D82A}">
                    <a16:rowId xmlns:a16="http://schemas.microsoft.com/office/drawing/2014/main" val="522889446"/>
                  </a:ext>
                </a:extLst>
              </a:tr>
              <a:tr h="224840">
                <a:tc>
                  <a:txBody>
                    <a:bodyPr/>
                    <a:lstStyle/>
                    <a:p>
                      <a:pPr marL="457200" marR="0" lvl="1" algn="l">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A2. Knowledge Storage/Retrieval</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75</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3</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 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78</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extLst>
                  <a:ext uri="{0D108BD9-81ED-4DB2-BD59-A6C34878D82A}">
                    <a16:rowId xmlns:a16="http://schemas.microsoft.com/office/drawing/2014/main" val="1053133269"/>
                  </a:ext>
                </a:extLst>
              </a:tr>
              <a:tr h="149893">
                <a:tc>
                  <a:txBody>
                    <a:bodyPr/>
                    <a:lstStyle/>
                    <a:p>
                      <a:pPr marL="457200" marR="0" lvl="1" algn="l">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A3. Knowledge Transfer</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75</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3</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78</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extLst>
                  <a:ext uri="{0D108BD9-81ED-4DB2-BD59-A6C34878D82A}">
                    <a16:rowId xmlns:a16="http://schemas.microsoft.com/office/drawing/2014/main" val="4169927594"/>
                  </a:ext>
                </a:extLst>
              </a:tr>
              <a:tr h="224840">
                <a:tc>
                  <a:txBody>
                    <a:bodyPr/>
                    <a:lstStyle/>
                    <a:p>
                      <a:pPr marL="457200" marR="0" lvl="1" algn="l">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A4. Task Accomplishment</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 71</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5</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1</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1</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78</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92D050"/>
                    </a:solidFill>
                  </a:tcPr>
                </a:tc>
                <a:extLst>
                  <a:ext uri="{0D108BD9-81ED-4DB2-BD59-A6C34878D82A}">
                    <a16:rowId xmlns:a16="http://schemas.microsoft.com/office/drawing/2014/main" val="555432342"/>
                  </a:ext>
                </a:extLst>
              </a:tr>
              <a:tr h="299786">
                <a:tc>
                  <a:txBody>
                    <a:bodyPr/>
                    <a:lstStyle/>
                    <a:p>
                      <a:pPr marL="0" marR="0" lvl="0" indent="0" algn="l">
                        <a:spcBef>
                          <a:spcPts val="0"/>
                        </a:spcBef>
                        <a:spcAft>
                          <a:spcPts val="0"/>
                        </a:spcAft>
                        <a:buFont typeface="+mj-lt"/>
                        <a:buNone/>
                      </a:pPr>
                      <a:r>
                        <a:rPr lang="en-IN" sz="1200" b="1" dirty="0">
                          <a:solidFill>
                            <a:schemeClr val="tx1"/>
                          </a:solidFill>
                          <a:effectLst/>
                          <a:latin typeface="Times New Roman" panose="02020603050405020304" pitchFamily="18" charset="0"/>
                          <a:cs typeface="Times New Roman" panose="02020603050405020304" pitchFamily="18" charset="0"/>
                        </a:rPr>
                        <a:t>B. Human Resource</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SA</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A</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N</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D</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SD</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Total</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extLst>
                  <a:ext uri="{0D108BD9-81ED-4DB2-BD59-A6C34878D82A}">
                    <a16:rowId xmlns:a16="http://schemas.microsoft.com/office/drawing/2014/main" val="3613270840"/>
                  </a:ext>
                </a:extLst>
              </a:tr>
              <a:tr h="224840">
                <a:tc>
                  <a:txBody>
                    <a:bodyPr/>
                    <a:lstStyle/>
                    <a:p>
                      <a:pPr marL="457200" marR="0" lvl="1" algn="l">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B1.Satisfied by the degree of collaboration</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78</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78</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extLst>
                  <a:ext uri="{0D108BD9-81ED-4DB2-BD59-A6C34878D82A}">
                    <a16:rowId xmlns:a16="http://schemas.microsoft.com/office/drawing/2014/main" val="2930305862"/>
                  </a:ext>
                </a:extLst>
              </a:tr>
              <a:tr h="163923">
                <a:tc>
                  <a:txBody>
                    <a:bodyPr/>
                    <a:lstStyle/>
                    <a:p>
                      <a:pPr marL="457200" marR="0" lvl="1" algn="l">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B2. Supportive for Knowledge Sharing &amp; Creation</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78</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78</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extLst>
                  <a:ext uri="{0D108BD9-81ED-4DB2-BD59-A6C34878D82A}">
                    <a16:rowId xmlns:a16="http://schemas.microsoft.com/office/drawing/2014/main" val="2761020354"/>
                  </a:ext>
                </a:extLst>
              </a:tr>
              <a:tr h="149893">
                <a:tc>
                  <a:txBody>
                    <a:bodyPr/>
                    <a:lstStyle/>
                    <a:p>
                      <a:pPr marL="0" marR="0" lvl="0" indent="0" algn="l">
                        <a:spcBef>
                          <a:spcPts val="0"/>
                        </a:spcBef>
                        <a:spcAft>
                          <a:spcPts val="0"/>
                        </a:spcAft>
                        <a:buFont typeface="+mj-lt"/>
                        <a:buNone/>
                      </a:pPr>
                      <a:r>
                        <a:rPr lang="en-IN" sz="1200" b="1" dirty="0">
                          <a:solidFill>
                            <a:schemeClr val="tx1"/>
                          </a:solidFill>
                          <a:effectLst/>
                          <a:latin typeface="Times New Roman" panose="02020603050405020304" pitchFamily="18" charset="0"/>
                          <a:cs typeface="Times New Roman" panose="02020603050405020304" pitchFamily="18" charset="0"/>
                        </a:rPr>
                        <a:t>C. There is willingness to</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SA</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A</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N</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D</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SD</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Total</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extLst>
                  <a:ext uri="{0D108BD9-81ED-4DB2-BD59-A6C34878D82A}">
                    <a16:rowId xmlns:a16="http://schemas.microsoft.com/office/drawing/2014/main" val="3646159336"/>
                  </a:ext>
                </a:extLst>
              </a:tr>
              <a:tr h="179163">
                <a:tc>
                  <a:txBody>
                    <a:bodyPr/>
                    <a:lstStyle/>
                    <a:p>
                      <a:pPr marL="457200" marR="0" lvl="1" algn="l">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C1.collaborate across organizational units within your organization</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14</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56</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8</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78</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extLst>
                  <a:ext uri="{0D108BD9-81ED-4DB2-BD59-A6C34878D82A}">
                    <a16:rowId xmlns:a16="http://schemas.microsoft.com/office/drawing/2014/main" val="1558877064"/>
                  </a:ext>
                </a:extLst>
              </a:tr>
              <a:tr h="224840">
                <a:tc>
                  <a:txBody>
                    <a:bodyPr/>
                    <a:lstStyle/>
                    <a:p>
                      <a:pPr marL="457200" marR="0" lvl="1" algn="l">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C2. accept responsibility for failure</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78</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78</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extLst>
                  <a:ext uri="{0D108BD9-81ED-4DB2-BD59-A6C34878D82A}">
                    <a16:rowId xmlns:a16="http://schemas.microsoft.com/office/drawing/2014/main" val="680540667"/>
                  </a:ext>
                </a:extLst>
              </a:tr>
              <a:tr h="149893">
                <a:tc>
                  <a:txBody>
                    <a:bodyPr/>
                    <a:lstStyle/>
                    <a:p>
                      <a:pPr marL="0" marR="0" lvl="0" indent="0" algn="l">
                        <a:spcBef>
                          <a:spcPts val="0"/>
                        </a:spcBef>
                        <a:spcAft>
                          <a:spcPts val="0"/>
                        </a:spcAft>
                        <a:buFont typeface="+mj-lt"/>
                        <a:buNone/>
                      </a:pPr>
                      <a:r>
                        <a:rPr lang="en-IN" sz="1200" b="1" dirty="0">
                          <a:solidFill>
                            <a:schemeClr val="tx1"/>
                          </a:solidFill>
                          <a:effectLst/>
                          <a:latin typeface="Times New Roman" panose="02020603050405020304" pitchFamily="18" charset="0"/>
                          <a:cs typeface="Times New Roman" panose="02020603050405020304" pitchFamily="18" charset="0"/>
                        </a:rPr>
                        <a:t>D. Workers find the</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SA</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A</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N</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D</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SD</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Total</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extLst>
                  <a:ext uri="{0D108BD9-81ED-4DB2-BD59-A6C34878D82A}">
                    <a16:rowId xmlns:a16="http://schemas.microsoft.com/office/drawing/2014/main" val="3107964367"/>
                  </a:ext>
                </a:extLst>
              </a:tr>
              <a:tr h="161603">
                <a:tc>
                  <a:txBody>
                    <a:bodyPr/>
                    <a:lstStyle/>
                    <a:p>
                      <a:pPr marL="457200" marR="0" lvl="1" algn="l">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D1.precise knowledge they need</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8</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78</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extLst>
                  <a:ext uri="{0D108BD9-81ED-4DB2-BD59-A6C34878D82A}">
                    <a16:rowId xmlns:a16="http://schemas.microsoft.com/office/drawing/2014/main" val="2885479281"/>
                  </a:ext>
                </a:extLst>
              </a:tr>
              <a:tr h="167683">
                <a:tc>
                  <a:txBody>
                    <a:bodyPr/>
                    <a:lstStyle/>
                    <a:p>
                      <a:pPr marL="457200" marR="0" lvl="1" algn="l">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D2. sufficient knowledge to enable to worker’s task</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8</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0</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78</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extLst>
                  <a:ext uri="{0D108BD9-81ED-4DB2-BD59-A6C34878D82A}">
                    <a16:rowId xmlns:a16="http://schemas.microsoft.com/office/drawing/2014/main" val="1490590392"/>
                  </a:ext>
                </a:extLst>
              </a:tr>
              <a:tr h="213403">
                <a:tc>
                  <a:txBody>
                    <a:bodyPr/>
                    <a:lstStyle/>
                    <a:p>
                      <a:pPr marL="457200" marR="0" lvl="1" algn="l">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D3.satisfied with the knowledge that is available in the department</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6</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2</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78</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F0"/>
                    </a:solidFill>
                  </a:tcPr>
                </a:tc>
                <a:extLst>
                  <a:ext uri="{0D108BD9-81ED-4DB2-BD59-A6C34878D82A}">
                    <a16:rowId xmlns:a16="http://schemas.microsoft.com/office/drawing/2014/main" val="307235907"/>
                  </a:ext>
                </a:extLst>
              </a:tr>
              <a:tr h="152400">
                <a:tc>
                  <a:txBody>
                    <a:bodyPr/>
                    <a:lstStyle/>
                    <a:p>
                      <a:pPr marL="457200" marR="0" lvl="1" indent="0" algn="l">
                        <a:spcBef>
                          <a:spcPts val="0"/>
                        </a:spcBef>
                        <a:spcAft>
                          <a:spcPts val="0"/>
                        </a:spcAft>
                        <a:buFont typeface="+mj-lt"/>
                        <a:buNone/>
                      </a:pPr>
                      <a:r>
                        <a:rPr lang="en-IN" sz="1200" b="1" dirty="0">
                          <a:solidFill>
                            <a:schemeClr val="tx1"/>
                          </a:solidFill>
                          <a:effectLst/>
                          <a:latin typeface="Times New Roman" panose="02020603050405020304" pitchFamily="18" charset="0"/>
                          <a:cs typeface="Times New Roman" panose="02020603050405020304" pitchFamily="18" charset="0"/>
                        </a:rPr>
                        <a:t>E. There should be reward system for</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SA</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A</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N</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D</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SD</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Total</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FFFF00"/>
                    </a:solidFill>
                  </a:tcPr>
                </a:tc>
                <a:extLst>
                  <a:ext uri="{0D108BD9-81ED-4DB2-BD59-A6C34878D82A}">
                    <a16:rowId xmlns:a16="http://schemas.microsoft.com/office/drawing/2014/main" val="407150163"/>
                  </a:ext>
                </a:extLst>
              </a:tr>
              <a:tr h="180974">
                <a:tc>
                  <a:txBody>
                    <a:bodyPr/>
                    <a:lstStyle/>
                    <a:p>
                      <a:pPr marL="457200" marR="0" lvl="1" algn="l">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E1.creating reusable knowledge resources</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 75</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3</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78</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extLst>
                  <a:ext uri="{0D108BD9-81ED-4DB2-BD59-A6C34878D82A}">
                    <a16:rowId xmlns:a16="http://schemas.microsoft.com/office/drawing/2014/main" val="2249774357"/>
                  </a:ext>
                </a:extLst>
              </a:tr>
              <a:tr h="248260">
                <a:tc>
                  <a:txBody>
                    <a:bodyPr/>
                    <a:lstStyle/>
                    <a:p>
                      <a:pPr marL="457200" marR="0" lvl="1" algn="l">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E2. reusing existing knowledge resources </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a:solidFill>
                            <a:schemeClr val="tx1"/>
                          </a:solidFill>
                          <a:effectLst/>
                          <a:latin typeface="Times New Roman" panose="02020603050405020304" pitchFamily="18" charset="0"/>
                          <a:cs typeface="Times New Roman" panose="02020603050405020304" pitchFamily="18" charset="0"/>
                        </a:rPr>
                        <a:t>75</a:t>
                      </a:r>
                      <a:endParaRPr lang="en-GB"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3</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0</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tc>
                  <a:txBody>
                    <a:bodyPr/>
                    <a:lstStyle/>
                    <a:p>
                      <a:pPr marL="0" marR="0" algn="ctr">
                        <a:spcBef>
                          <a:spcPts val="0"/>
                        </a:spcBef>
                        <a:spcAft>
                          <a:spcPts val="0"/>
                        </a:spcAft>
                      </a:pPr>
                      <a:r>
                        <a:rPr lang="en-IN" sz="1200" b="1" dirty="0">
                          <a:solidFill>
                            <a:schemeClr val="tx1"/>
                          </a:solidFill>
                          <a:effectLst/>
                          <a:latin typeface="Times New Roman" panose="02020603050405020304" pitchFamily="18" charset="0"/>
                          <a:cs typeface="Times New Roman" panose="02020603050405020304" pitchFamily="18" charset="0"/>
                        </a:rPr>
                        <a:t>78</a:t>
                      </a:r>
                      <a:endParaRPr lang="en-GB"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8105" marR="28105" marT="0" marB="0">
                    <a:solidFill>
                      <a:srgbClr val="00B050"/>
                    </a:solidFill>
                  </a:tcPr>
                </a:tc>
                <a:extLst>
                  <a:ext uri="{0D108BD9-81ED-4DB2-BD59-A6C34878D82A}">
                    <a16:rowId xmlns:a16="http://schemas.microsoft.com/office/drawing/2014/main" val="1040541793"/>
                  </a:ext>
                </a:extLst>
              </a:tr>
            </a:tbl>
          </a:graphicData>
        </a:graphic>
      </p:graphicFrame>
      <p:sp>
        <p:nvSpPr>
          <p:cNvPr id="3" name="TextBox 2">
            <a:extLst>
              <a:ext uri="{FF2B5EF4-FFF2-40B4-BE49-F238E27FC236}">
                <a16:creationId xmlns:a16="http://schemas.microsoft.com/office/drawing/2014/main" id="{BFFE7905-EBC1-4DB9-8A76-0E6FC1E5676A}"/>
              </a:ext>
            </a:extLst>
          </p:cNvPr>
          <p:cNvSpPr txBox="1"/>
          <p:nvPr/>
        </p:nvSpPr>
        <p:spPr>
          <a:xfrm>
            <a:off x="455613" y="6096000"/>
            <a:ext cx="8459788" cy="369332"/>
          </a:xfrm>
          <a:prstGeom prst="rect">
            <a:avLst/>
          </a:prstGeom>
          <a:solidFill>
            <a:srgbClr val="002060"/>
          </a:solidFill>
        </p:spPr>
        <p:txBody>
          <a:bodyPr wrap="square" rtlCol="0">
            <a:spAutoFit/>
          </a:bodyPr>
          <a:lstStyle/>
          <a:p>
            <a:pPr algn="ctr"/>
            <a:r>
              <a:rPr lang="en-US" dirty="0"/>
              <a:t>SA: Strongly Agree; A: Agree; N: Neutral; D: Disagree; SD: Strongly Disagree </a:t>
            </a:r>
            <a:endParaRPr lang="en-GB" dirty="0"/>
          </a:p>
        </p:txBody>
      </p:sp>
      <p:sp>
        <p:nvSpPr>
          <p:cNvPr id="4" name="TextBox 3">
            <a:extLst>
              <a:ext uri="{FF2B5EF4-FFF2-40B4-BE49-F238E27FC236}">
                <a16:creationId xmlns:a16="http://schemas.microsoft.com/office/drawing/2014/main" id="{964E4028-B3B8-4FB5-872E-7FD7F75DF441}"/>
              </a:ext>
            </a:extLst>
          </p:cNvPr>
          <p:cNvSpPr txBox="1"/>
          <p:nvPr/>
        </p:nvSpPr>
        <p:spPr>
          <a:xfrm>
            <a:off x="7620001" y="1696369"/>
            <a:ext cx="1295400" cy="307777"/>
          </a:xfrm>
          <a:prstGeom prst="rect">
            <a:avLst/>
          </a:prstGeom>
          <a:solidFill>
            <a:srgbClr val="FFFF00"/>
          </a:solidFill>
        </p:spPr>
        <p:txBody>
          <a:bodyPr wrap="square" rtlCol="0">
            <a:spAutoFit/>
          </a:bodyPr>
          <a:lstStyle/>
          <a:p>
            <a:pPr algn="ctr"/>
            <a:r>
              <a:rPr lang="en-US" sz="1400" b="1" dirty="0">
                <a:solidFill>
                  <a:schemeClr val="tx1"/>
                </a:solidFill>
                <a:latin typeface="Times New Roman" panose="02020603050405020304" pitchFamily="18" charset="0"/>
                <a:cs typeface="Times New Roman" panose="02020603050405020304" pitchFamily="18" charset="0"/>
                <a:hlinkClick r:id="rId5" action="ppaction://hlinkfile"/>
              </a:rPr>
              <a:t>More Analysis</a:t>
            </a:r>
            <a:endParaRPr lang="en-GB" sz="1400" b="1" dirty="0">
              <a:solidFill>
                <a:schemeClr val="tx1"/>
              </a:solidFill>
              <a:latin typeface="Times New Roman" panose="02020603050405020304" pitchFamily="18" charset="0"/>
              <a:cs typeface="Times New Roman" panose="02020603050405020304" pitchFamily="18" charset="0"/>
            </a:endParaRPr>
          </a:p>
        </p:txBody>
      </p:sp>
      <p:pic>
        <p:nvPicPr>
          <p:cNvPr id="5" name="Audio 4">
            <a:hlinkClick r:id="" action="ppaction://media"/>
            <a:extLst>
              <a:ext uri="{FF2B5EF4-FFF2-40B4-BE49-F238E27FC236}">
                <a16:creationId xmlns:a16="http://schemas.microsoft.com/office/drawing/2014/main" id="{531C6BBE-35FF-43FA-AAF4-8BAF1467B4DC}"/>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1269435814"/>
      </p:ext>
    </p:extLst>
  </p:cSld>
  <p:clrMapOvr>
    <a:masterClrMapping/>
  </p:clrMapOvr>
  <p:transition spd="med" advTm="4753"/>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D9A23CD-533C-4302-8D44-208D88439C71}"/>
              </a:ext>
            </a:extLst>
          </p:cNvPr>
          <p:cNvSpPr>
            <a:spLocks noChangeArrowheads="1"/>
          </p:cNvSpPr>
          <p:nvPr/>
        </p:nvSpPr>
        <p:spPr bwMode="auto">
          <a:xfrm>
            <a:off x="4800600" y="0"/>
            <a:ext cx="4343400" cy="1570038"/>
          </a:xfrm>
          <a:prstGeom prst="rect">
            <a:avLst/>
          </a:prstGeom>
          <a:solidFill>
            <a:srgbClr val="FDCF51"/>
          </a:solidFill>
          <a:ln w="25560" cap="sq">
            <a:solidFill>
              <a:srgbClr val="FDCF5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219" name="Rectangle 3">
            <a:extLst>
              <a:ext uri="{FF2B5EF4-FFF2-40B4-BE49-F238E27FC236}">
                <a16:creationId xmlns:a16="http://schemas.microsoft.com/office/drawing/2014/main" id="{03908E9B-BD4E-4422-A2EC-73F0E79A6330}"/>
              </a:ext>
            </a:extLst>
          </p:cNvPr>
          <p:cNvSpPr>
            <a:spLocks noChangeArrowheads="1"/>
          </p:cNvSpPr>
          <p:nvPr/>
        </p:nvSpPr>
        <p:spPr bwMode="auto">
          <a:xfrm>
            <a:off x="0" y="0"/>
            <a:ext cx="4795838" cy="1570038"/>
          </a:xfrm>
          <a:prstGeom prst="rect">
            <a:avLst/>
          </a:prstGeom>
          <a:solidFill>
            <a:srgbClr val="FCBB06"/>
          </a:solidFill>
          <a:ln w="25560" cap="sq">
            <a:solidFill>
              <a:srgbClr val="FCBB0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220" name="Rectangle 4">
            <a:extLst>
              <a:ext uri="{FF2B5EF4-FFF2-40B4-BE49-F238E27FC236}">
                <a16:creationId xmlns:a16="http://schemas.microsoft.com/office/drawing/2014/main" id="{CF360F58-D4A5-4502-8408-8FD750737217}"/>
              </a:ext>
            </a:extLst>
          </p:cNvPr>
          <p:cNvSpPr>
            <a:spLocks noChangeArrowheads="1"/>
          </p:cNvSpPr>
          <p:nvPr/>
        </p:nvSpPr>
        <p:spPr bwMode="auto">
          <a:xfrm>
            <a:off x="4795838" y="0"/>
            <a:ext cx="3357562" cy="155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Introduction</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Related Works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Proposed Approach</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Experimental Details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Results and Analysis</a:t>
            </a:r>
          </a:p>
          <a:p>
            <a:pPr>
              <a:buClrTx/>
              <a:buFontTx/>
              <a:buNone/>
            </a:pPr>
            <a:r>
              <a:rPr lang="en-US" altLang="en-US" sz="1600" b="1">
                <a:solidFill>
                  <a:srgbClr val="04064C"/>
                </a:solidFill>
                <a:latin typeface="Times New Roman" panose="02020603050405020304" pitchFamily="18" charset="0"/>
                <a:cs typeface="Times New Roman" panose="02020603050405020304" pitchFamily="18" charset="0"/>
              </a:rPr>
              <a:t>Conclusions</a:t>
            </a:r>
          </a:p>
        </p:txBody>
      </p:sp>
      <p:sp>
        <p:nvSpPr>
          <p:cNvPr id="9221" name="Text Box 5">
            <a:extLst>
              <a:ext uri="{FF2B5EF4-FFF2-40B4-BE49-F238E27FC236}">
                <a16:creationId xmlns:a16="http://schemas.microsoft.com/office/drawing/2014/main" id="{E6DBAC26-E733-47D2-B89B-534D55473363}"/>
              </a:ext>
            </a:extLst>
          </p:cNvPr>
          <p:cNvSpPr txBox="1">
            <a:spLocks noChangeArrowheads="1"/>
          </p:cNvSpPr>
          <p:nvPr/>
        </p:nvSpPr>
        <p:spPr bwMode="auto">
          <a:xfrm>
            <a:off x="0" y="892175"/>
            <a:ext cx="4795838"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3600" b="1">
                <a:solidFill>
                  <a:srgbClr val="9D1E23"/>
                </a:solidFill>
                <a:latin typeface="Times New Roman" panose="02020603050405020304" pitchFamily="18" charset="0"/>
                <a:cs typeface="Times New Roman" panose="02020603050405020304" pitchFamily="18" charset="0"/>
              </a:rPr>
              <a:t>Conclusions</a:t>
            </a:r>
          </a:p>
        </p:txBody>
      </p:sp>
      <p:sp>
        <p:nvSpPr>
          <p:cNvPr id="9222" name="Text Box 6">
            <a:extLst>
              <a:ext uri="{FF2B5EF4-FFF2-40B4-BE49-F238E27FC236}">
                <a16:creationId xmlns:a16="http://schemas.microsoft.com/office/drawing/2014/main" id="{7D5D0D43-1DB7-4930-8F9B-988C0CA87764}"/>
              </a:ext>
            </a:extLst>
          </p:cNvPr>
          <p:cNvSpPr txBox="1">
            <a:spLocks noChangeArrowheads="1"/>
          </p:cNvSpPr>
          <p:nvPr/>
        </p:nvSpPr>
        <p:spPr bwMode="auto">
          <a:xfrm>
            <a:off x="14288" y="6553200"/>
            <a:ext cx="4413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b="1">
                <a:solidFill>
                  <a:srgbClr val="FFFFFF"/>
                </a:solidFill>
                <a:latin typeface="Times New Roman" panose="02020603050405020304" pitchFamily="18" charset="0"/>
                <a:cs typeface="Times New Roman" panose="02020603050405020304" pitchFamily="18" charset="0"/>
              </a:rPr>
              <a:t>6/7</a:t>
            </a:r>
          </a:p>
        </p:txBody>
      </p:sp>
      <p:sp>
        <p:nvSpPr>
          <p:cNvPr id="9223" name="Text Box 7">
            <a:extLst>
              <a:ext uri="{FF2B5EF4-FFF2-40B4-BE49-F238E27FC236}">
                <a16:creationId xmlns:a16="http://schemas.microsoft.com/office/drawing/2014/main" id="{32A8FC42-788E-4C2E-9A11-5156C3E5CF39}"/>
              </a:ext>
            </a:extLst>
          </p:cNvPr>
          <p:cNvSpPr txBox="1">
            <a:spLocks noChangeArrowheads="1"/>
          </p:cNvSpPr>
          <p:nvPr/>
        </p:nvSpPr>
        <p:spPr bwMode="auto">
          <a:xfrm>
            <a:off x="457200" y="1676400"/>
            <a:ext cx="8458200" cy="50189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marL="342900" indent="-342900">
              <a:buFont typeface="Wingdings" panose="05000000000000000000" pitchFamily="2" charset="2"/>
              <a:buChar char="v"/>
            </a:pPr>
            <a:r>
              <a:rPr lang="en-IN" sz="2000" dirty="0">
                <a:latin typeface="Times New Roman" panose="02020603050405020304" pitchFamily="18" charset="0"/>
                <a:cs typeface="Times New Roman" panose="02020603050405020304" pitchFamily="18" charset="0"/>
              </a:rPr>
              <a:t>In siliguri sub-division urban (II)there is One CDPO &amp; Three Supervisor  with total no of (100%)CDPO&amp; Supervisors who are in position.</a:t>
            </a:r>
          </a:p>
          <a:p>
            <a:pPr marL="342900" indent="-342900">
              <a:buFont typeface="Wingdings" panose="05000000000000000000" pitchFamily="2" charset="2"/>
              <a:buChar char="v"/>
            </a:pPr>
            <a:endParaRPr lang="en-GB"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IN" sz="2000" dirty="0">
                <a:latin typeface="Times New Roman" panose="02020603050405020304" pitchFamily="18" charset="0"/>
                <a:cs typeface="Times New Roman" panose="02020603050405020304" pitchFamily="18" charset="0"/>
              </a:rPr>
              <a:t>Out of 78 (100%) Anganwadi workers 78(100%) said that they get oral structured information form their departments. 70(89.74%) said that they get oral unstructured knowledge from their departments. 78(100%) workers said that they get written knowledge from their departments.</a:t>
            </a:r>
          </a:p>
          <a:p>
            <a:pPr marL="342900" indent="-342900">
              <a:buFont typeface="Wingdings" panose="05000000000000000000" pitchFamily="2" charset="2"/>
              <a:buChar char="v"/>
            </a:pPr>
            <a:endParaRPr lang="en-GB"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IN" sz="2000" dirty="0">
                <a:latin typeface="Times New Roman" panose="02020603050405020304" pitchFamily="18" charset="0"/>
                <a:cs typeface="Times New Roman" panose="02020603050405020304" pitchFamily="18" charset="0"/>
              </a:rPr>
              <a:t>Out of 78(100%) anganwadi workers 34 (43.58%) worker used 2-4 hour for searching of their required knowledge. It is seen that majority of the workers spend 2-4 hour for their frequency of usage of knowledge.</a:t>
            </a:r>
          </a:p>
          <a:p>
            <a:pPr marL="342900" indent="-342900">
              <a:buFont typeface="Wingdings" panose="05000000000000000000" pitchFamily="2" charset="2"/>
              <a:buChar char="v"/>
            </a:pPr>
            <a:endParaRPr lang="en-GB"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IN" sz="2000" dirty="0">
                <a:latin typeface="Times New Roman" panose="02020603050405020304" pitchFamily="18" charset="0"/>
                <a:cs typeface="Times New Roman" panose="02020603050405020304" pitchFamily="18" charset="0"/>
              </a:rPr>
              <a:t>In question of key stake holder ,78(100%) said that supervisor is the key shake holder of them. supervisor is the upper level of anganwadi workers. CDPO are the key shake holder of supervisor.</a:t>
            </a:r>
          </a:p>
          <a:p>
            <a:pPr marL="342900" indent="-342900">
              <a:buFont typeface="Wingdings" panose="05000000000000000000" pitchFamily="2" charset="2"/>
              <a:buChar char="v"/>
            </a:pPr>
            <a:endParaRPr lang="en-GB" sz="2000"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869FD55D-F627-473B-AF9C-C1DDC568A6F5}"/>
              </a:ext>
            </a:extLst>
          </p:cNvPr>
          <p:cNvSpPr/>
          <p:nvPr/>
        </p:nvSpPr>
        <p:spPr bwMode="auto">
          <a:xfrm>
            <a:off x="0" y="6562724"/>
            <a:ext cx="9144000" cy="295275"/>
          </a:xfrm>
          <a:prstGeom prst="rect">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fld id="{1C0D45C5-A52F-414D-8A17-B7900B73654C}" type="slidenum">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8</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fld id="{77C6C00C-2037-4EF3-A6FE-016ADEE25BDB}" type="datetime2">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Sunday, 30 July 2017</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11</a:t>
            </a:r>
            <a:r>
              <a:rPr kumimoji="0" lang="en-GB" sz="1400" b="1" i="0" u="none" strike="noStrike" cap="none" normalizeH="0" baseline="30000" dirty="0">
                <a:ln>
                  <a:noFill/>
                </a:ln>
                <a:solidFill>
                  <a:schemeClr val="bg1"/>
                </a:solidFill>
                <a:effectLst/>
                <a:latin typeface="Times New Roman" panose="02020603050405020304" pitchFamily="18" charset="0"/>
                <a:cs typeface="Times New Roman" panose="02020603050405020304" pitchFamily="18" charset="0"/>
              </a:rPr>
              <a:t>th</a:t>
            </a:r>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International CALIBER 2017</a:t>
            </a:r>
          </a:p>
        </p:txBody>
      </p:sp>
      <p:pic>
        <p:nvPicPr>
          <p:cNvPr id="2" name="Audio 1">
            <a:hlinkClick r:id="" action="ppaction://media"/>
            <a:extLst>
              <a:ext uri="{FF2B5EF4-FFF2-40B4-BE49-F238E27FC236}">
                <a16:creationId xmlns:a16="http://schemas.microsoft.com/office/drawing/2014/main" id="{E69BAC7C-4B70-4515-949D-E58BA62D7321}"/>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cSld>
  <p:clrMapOvr>
    <a:masterClrMapping/>
  </p:clrMapOvr>
  <p:transition spd="med" advTm="2606"/>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D9A23CD-533C-4302-8D44-208D88439C71}"/>
              </a:ext>
            </a:extLst>
          </p:cNvPr>
          <p:cNvSpPr>
            <a:spLocks noChangeArrowheads="1"/>
          </p:cNvSpPr>
          <p:nvPr/>
        </p:nvSpPr>
        <p:spPr bwMode="auto">
          <a:xfrm>
            <a:off x="4800600" y="0"/>
            <a:ext cx="4343400" cy="1570038"/>
          </a:xfrm>
          <a:prstGeom prst="rect">
            <a:avLst/>
          </a:prstGeom>
          <a:solidFill>
            <a:srgbClr val="FDCF51"/>
          </a:solidFill>
          <a:ln w="25560" cap="sq">
            <a:solidFill>
              <a:srgbClr val="FDCF5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219" name="Rectangle 3">
            <a:extLst>
              <a:ext uri="{FF2B5EF4-FFF2-40B4-BE49-F238E27FC236}">
                <a16:creationId xmlns:a16="http://schemas.microsoft.com/office/drawing/2014/main" id="{03908E9B-BD4E-4422-A2EC-73F0E79A6330}"/>
              </a:ext>
            </a:extLst>
          </p:cNvPr>
          <p:cNvSpPr>
            <a:spLocks noChangeArrowheads="1"/>
          </p:cNvSpPr>
          <p:nvPr/>
        </p:nvSpPr>
        <p:spPr bwMode="auto">
          <a:xfrm>
            <a:off x="0" y="0"/>
            <a:ext cx="4795838" cy="1570038"/>
          </a:xfrm>
          <a:prstGeom prst="rect">
            <a:avLst/>
          </a:prstGeom>
          <a:solidFill>
            <a:srgbClr val="FCBB06"/>
          </a:solidFill>
          <a:ln w="25560" cap="sq">
            <a:solidFill>
              <a:srgbClr val="FCBB0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9220" name="Rectangle 4">
            <a:extLst>
              <a:ext uri="{FF2B5EF4-FFF2-40B4-BE49-F238E27FC236}">
                <a16:creationId xmlns:a16="http://schemas.microsoft.com/office/drawing/2014/main" id="{CF360F58-D4A5-4502-8408-8FD750737217}"/>
              </a:ext>
            </a:extLst>
          </p:cNvPr>
          <p:cNvSpPr>
            <a:spLocks noChangeArrowheads="1"/>
          </p:cNvSpPr>
          <p:nvPr/>
        </p:nvSpPr>
        <p:spPr bwMode="auto">
          <a:xfrm>
            <a:off x="4795838" y="0"/>
            <a:ext cx="3357562" cy="155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Introduction</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Related Works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Proposed Approach</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Experimental Details</a:t>
            </a:r>
          </a:p>
          <a:p>
            <a:pPr>
              <a:buClrTx/>
              <a:buFontTx/>
              <a:buNone/>
            </a:pPr>
            <a:r>
              <a:rPr lang="en-US" altLang="en-US" sz="1600">
                <a:solidFill>
                  <a:srgbClr val="7F7F7F"/>
                </a:solidFill>
                <a:latin typeface="Times New Roman" panose="02020603050405020304" pitchFamily="18" charset="0"/>
                <a:cs typeface="Times New Roman" panose="02020603050405020304" pitchFamily="18" charset="0"/>
              </a:rPr>
              <a:t>Results and Analysis</a:t>
            </a:r>
          </a:p>
          <a:p>
            <a:pPr>
              <a:buClrTx/>
              <a:buFontTx/>
              <a:buNone/>
            </a:pPr>
            <a:r>
              <a:rPr lang="en-US" altLang="en-US" sz="1600" b="1">
                <a:solidFill>
                  <a:srgbClr val="04064C"/>
                </a:solidFill>
                <a:latin typeface="Times New Roman" panose="02020603050405020304" pitchFamily="18" charset="0"/>
                <a:cs typeface="Times New Roman" panose="02020603050405020304" pitchFamily="18" charset="0"/>
              </a:rPr>
              <a:t>Conclusions</a:t>
            </a:r>
          </a:p>
        </p:txBody>
      </p:sp>
      <p:sp>
        <p:nvSpPr>
          <p:cNvPr id="9221" name="Text Box 5">
            <a:extLst>
              <a:ext uri="{FF2B5EF4-FFF2-40B4-BE49-F238E27FC236}">
                <a16:creationId xmlns:a16="http://schemas.microsoft.com/office/drawing/2014/main" id="{E6DBAC26-E733-47D2-B89B-534D55473363}"/>
              </a:ext>
            </a:extLst>
          </p:cNvPr>
          <p:cNvSpPr txBox="1">
            <a:spLocks noChangeArrowheads="1"/>
          </p:cNvSpPr>
          <p:nvPr/>
        </p:nvSpPr>
        <p:spPr bwMode="auto">
          <a:xfrm>
            <a:off x="0" y="892175"/>
            <a:ext cx="4795838"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3600" b="1">
                <a:solidFill>
                  <a:srgbClr val="9D1E23"/>
                </a:solidFill>
                <a:latin typeface="Times New Roman" panose="02020603050405020304" pitchFamily="18" charset="0"/>
                <a:cs typeface="Times New Roman" panose="02020603050405020304" pitchFamily="18" charset="0"/>
              </a:rPr>
              <a:t>Conclusions</a:t>
            </a:r>
          </a:p>
        </p:txBody>
      </p:sp>
      <p:sp>
        <p:nvSpPr>
          <p:cNvPr id="9222" name="Text Box 6">
            <a:extLst>
              <a:ext uri="{FF2B5EF4-FFF2-40B4-BE49-F238E27FC236}">
                <a16:creationId xmlns:a16="http://schemas.microsoft.com/office/drawing/2014/main" id="{7D5D0D43-1DB7-4930-8F9B-988C0CA87764}"/>
              </a:ext>
            </a:extLst>
          </p:cNvPr>
          <p:cNvSpPr txBox="1">
            <a:spLocks noChangeArrowheads="1"/>
          </p:cNvSpPr>
          <p:nvPr/>
        </p:nvSpPr>
        <p:spPr bwMode="auto">
          <a:xfrm>
            <a:off x="14288" y="6553200"/>
            <a:ext cx="4413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a:buClrTx/>
              <a:buFontTx/>
              <a:buNone/>
            </a:pPr>
            <a:r>
              <a:rPr lang="en-US" altLang="en-US" sz="1600" b="1">
                <a:solidFill>
                  <a:srgbClr val="FFFFFF"/>
                </a:solidFill>
                <a:latin typeface="Times New Roman" panose="02020603050405020304" pitchFamily="18" charset="0"/>
                <a:cs typeface="Times New Roman" panose="02020603050405020304" pitchFamily="18" charset="0"/>
              </a:rPr>
              <a:t>6/7</a:t>
            </a:r>
          </a:p>
        </p:txBody>
      </p:sp>
      <p:sp>
        <p:nvSpPr>
          <p:cNvPr id="9223" name="Text Box 7">
            <a:extLst>
              <a:ext uri="{FF2B5EF4-FFF2-40B4-BE49-F238E27FC236}">
                <a16:creationId xmlns:a16="http://schemas.microsoft.com/office/drawing/2014/main" id="{32A8FC42-788E-4C2E-9A11-5156C3E5CF39}"/>
              </a:ext>
            </a:extLst>
          </p:cNvPr>
          <p:cNvSpPr txBox="1">
            <a:spLocks noChangeArrowheads="1"/>
          </p:cNvSpPr>
          <p:nvPr/>
        </p:nvSpPr>
        <p:spPr bwMode="auto">
          <a:xfrm>
            <a:off x="455613" y="1676400"/>
            <a:ext cx="8458200" cy="53267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cs typeface="Arial" panose="020B0604020202020204" pitchFamily="34" charset="0"/>
              </a:defRPr>
            </a:lvl9pPr>
          </a:lstStyle>
          <a:p>
            <a:pPr marL="342900" indent="-342900"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Analysis proves that majority of the workers used knowledge was requested that consider to be important for leading to innovation and creative work&amp; some them think that Essential for working performance.</a:t>
            </a:r>
          </a:p>
          <a:p>
            <a:pPr marL="342900" indent="-342900" algn="just">
              <a:buFont typeface="Wingdings" panose="05000000000000000000" pitchFamily="2" charset="2"/>
              <a:buChar char="v"/>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To know the knowledge acquired in worker’s present job first &amp; foremost from where they get result shows that knowledge acquired in worker’s present job first &amp; foremost to both themselves &amp; the centre, out of 78(100%), 48 (61.54%)workers said this. Other 10(12.82%)said that acquired knowledge from themselves other 10(12.82%)worker said that they acquired knowledge first from the centre other 10(12.82%)worker said that it depends on how much they have put it on it.</a:t>
            </a:r>
          </a:p>
          <a:p>
            <a:pPr marL="342900" indent="-342900" algn="just">
              <a:buFont typeface="Wingdings" panose="05000000000000000000" pitchFamily="2" charset="2"/>
              <a:buChar char="v"/>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A question was asked to find out how often AWW share information in formal way 78 (100%) out of 78(100%) worker said that they constantly shared information with other departments in a formal way. They share information with heath centre for their work.</a:t>
            </a:r>
          </a:p>
          <a:p>
            <a:endParaRPr lang="en-GB" sz="2000"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4C75A0D9-82B5-4DF3-A843-B17E41F656D5}"/>
              </a:ext>
            </a:extLst>
          </p:cNvPr>
          <p:cNvSpPr/>
          <p:nvPr/>
        </p:nvSpPr>
        <p:spPr bwMode="auto">
          <a:xfrm>
            <a:off x="0" y="6562724"/>
            <a:ext cx="9144000" cy="295275"/>
          </a:xfrm>
          <a:prstGeom prst="rect">
            <a:avLst/>
          </a:prstGeom>
          <a:solidFill>
            <a:schemeClr val="accent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pPr>
            <a:fld id="{1C0D45C5-A52F-414D-8A17-B7900B73654C}" type="slidenum">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9</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fld id="{77C6C00C-2037-4EF3-A6FE-016ADEE25BDB}" type="datetime2">
              <a:rPr kumimoji="0" lang="en-GB" sz="1400" b="1" i="0" u="none" strike="noStrike" cap="none" normalizeH="0" baseline="0" smtClean="0">
                <a:ln>
                  <a:noFill/>
                </a:ln>
                <a:solidFill>
                  <a:schemeClr val="bg1"/>
                </a:solidFill>
                <a:effectLst/>
                <a:latin typeface="Times New Roman" panose="02020603050405020304" pitchFamily="18" charset="0"/>
                <a:cs typeface="Times New Roman" panose="02020603050405020304" pitchFamily="18" charset="0"/>
              </a:rPr>
              <a:t>Sunday, 30 July 2017</a:t>
            </a:fld>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11</a:t>
            </a:r>
            <a:r>
              <a:rPr kumimoji="0" lang="en-GB" sz="1400" b="1" i="0" u="none" strike="noStrike" cap="none" normalizeH="0" baseline="30000" dirty="0">
                <a:ln>
                  <a:noFill/>
                </a:ln>
                <a:solidFill>
                  <a:schemeClr val="bg1"/>
                </a:solidFill>
                <a:effectLst/>
                <a:latin typeface="Times New Roman" panose="02020603050405020304" pitchFamily="18" charset="0"/>
                <a:cs typeface="Times New Roman" panose="02020603050405020304" pitchFamily="18" charset="0"/>
              </a:rPr>
              <a:t>th</a:t>
            </a:r>
            <a:r>
              <a:rPr kumimoji="0" lang="en-GB" sz="1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International CALIBER 2017</a:t>
            </a:r>
          </a:p>
        </p:txBody>
      </p:sp>
      <p:pic>
        <p:nvPicPr>
          <p:cNvPr id="2" name="Audio 1">
            <a:hlinkClick r:id="" action="ppaction://media"/>
            <a:extLst>
              <a:ext uri="{FF2B5EF4-FFF2-40B4-BE49-F238E27FC236}">
                <a16:creationId xmlns:a16="http://schemas.microsoft.com/office/drawing/2014/main" id="{27417C2D-CFD1-4380-989F-5756ED7849B4}"/>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4261911458"/>
      </p:ext>
    </p:extLst>
  </p:cSld>
  <p:clrMapOvr>
    <a:masterClrMapping/>
  </p:clrMapOvr>
  <p:transition spd="med" advTm="3156"/>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Droid Sans Fallback"/>
      </a:majorFont>
      <a:minorFont>
        <a:latin typeface="Calibri"/>
        <a:ea typeface=""/>
        <a:cs typeface="Droid Sans Fallback"/>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cs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944</TotalTime>
  <Words>1775</Words>
  <Application>Microsoft Office PowerPoint</Application>
  <PresentationFormat>On-screen Show (4:3)</PresentationFormat>
  <Paragraphs>310</Paragraphs>
  <Slides>11</Slides>
  <Notes>11</Notes>
  <HiddenSlides>0</HiddenSlides>
  <MMClips>11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Book Antiqua</vt:lpstr>
      <vt:lpstr>Calibri</vt:lpstr>
      <vt:lpstr>Droid Sans Fallback</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Sambit</dc:creator>
  <cp:keywords/>
  <dc:description/>
  <cp:lastModifiedBy>Saptarshi Ghosh</cp:lastModifiedBy>
  <cp:revision>163</cp:revision>
  <cp:lastPrinted>1601-01-01T00:00:00Z</cp:lastPrinted>
  <dcterms:created xsi:type="dcterms:W3CDTF">2013-05-08T19:42:37Z</dcterms:created>
  <dcterms:modified xsi:type="dcterms:W3CDTF">2017-07-30T15:19:54Z</dcterms:modified>
</cp:coreProperties>
</file>