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2"/>
  </p:sldMasterIdLst>
  <p:notesMasterIdLst>
    <p:notesMasterId r:id="rId32"/>
  </p:notesMasterIdLst>
  <p:sldIdLst>
    <p:sldId id="262" r:id="rId3"/>
    <p:sldId id="398" r:id="rId4"/>
    <p:sldId id="265" r:id="rId5"/>
    <p:sldId id="326" r:id="rId6"/>
    <p:sldId id="325" r:id="rId7"/>
    <p:sldId id="327" r:id="rId8"/>
    <p:sldId id="258" r:id="rId9"/>
    <p:sldId id="328" r:id="rId10"/>
    <p:sldId id="373" r:id="rId11"/>
    <p:sldId id="403" r:id="rId12"/>
    <p:sldId id="374" r:id="rId13"/>
    <p:sldId id="402" r:id="rId14"/>
    <p:sldId id="331" r:id="rId15"/>
    <p:sldId id="404" r:id="rId16"/>
    <p:sldId id="399" r:id="rId17"/>
    <p:sldId id="400" r:id="rId18"/>
    <p:sldId id="401" r:id="rId19"/>
    <p:sldId id="346" r:id="rId20"/>
    <p:sldId id="405" r:id="rId21"/>
    <p:sldId id="347" r:id="rId22"/>
    <p:sldId id="406" r:id="rId23"/>
    <p:sldId id="407" r:id="rId24"/>
    <p:sldId id="408" r:id="rId25"/>
    <p:sldId id="411" r:id="rId26"/>
    <p:sldId id="270" r:id="rId27"/>
    <p:sldId id="272" r:id="rId28"/>
    <p:sldId id="409" r:id="rId29"/>
    <p:sldId id="410" r:id="rId30"/>
    <p:sldId id="323"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7030A0"/>
    <a:srgbClr val="00CC00"/>
    <a:srgbClr val="D4DF67"/>
    <a:srgbClr val="303F11"/>
    <a:srgbClr val="4D4D4D"/>
    <a:srgbClr val="4C216D"/>
    <a:srgbClr val="777777"/>
  </p:clrMru>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86201" autoAdjust="0"/>
  </p:normalViewPr>
  <p:slideViewPr>
    <p:cSldViewPr>
      <p:cViewPr varScale="1">
        <p:scale>
          <a:sx n="62" d="100"/>
          <a:sy n="62" d="100"/>
        </p:scale>
        <p:origin x="-1596" y="-90"/>
      </p:cViewPr>
      <p:guideLst>
        <p:guide orient="horz" pos="2160"/>
        <p:guide pos="2880"/>
      </p:guideLst>
    </p:cSldViewPr>
  </p:slideViewPr>
  <p:outlineViewPr>
    <p:cViewPr>
      <p:scale>
        <a:sx n="33" d="100"/>
        <a:sy n="33" d="100"/>
      </p:scale>
      <p:origin x="0" y="1384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748DCE-0129-4F80-A6DA-7DFA9756C936}" type="datetimeFigureOut">
              <a:rPr lang="en-US" smtClean="0"/>
              <a:pPr/>
              <a:t>08/01/17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15DF36-0B12-476A-87A2-122A77FEAE9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15DF36-0B12-476A-87A2-122A77FEAE9E}"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15DF36-0B12-476A-87A2-122A77FEAE9E}"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15DF36-0B12-476A-87A2-122A77FEAE9E}"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0" y="2286000"/>
            <a:ext cx="6096000" cy="762000"/>
          </a:xfrm>
        </p:spPr>
        <p:txBody>
          <a:bodyPr/>
          <a:lstStyle>
            <a:lvl1pPr>
              <a:defRPr>
                <a:solidFill>
                  <a:schemeClr val="accent2">
                    <a:lumMod val="50000"/>
                  </a:schemeClr>
                </a:solidFill>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3048000" y="2971800"/>
            <a:ext cx="6096000" cy="609600"/>
          </a:xfrm>
        </p:spPr>
        <p:txBody>
          <a:bodyPr/>
          <a:lstStyle>
            <a:lvl1pPr marL="0" indent="0">
              <a:buFontTx/>
              <a:buNone/>
              <a:defRPr>
                <a:solidFill>
                  <a:schemeClr val="accent2">
                    <a:lumMod val="50000"/>
                  </a:schemeClr>
                </a:solidFill>
              </a:defRPr>
            </a:lvl1pPr>
          </a:lstStyle>
          <a:p>
            <a:r>
              <a:rPr lang="en-US" smtClean="0"/>
              <a:t>Click to edit Master subtitle style</a:t>
            </a:r>
            <a:endParaRPr lang="en-US" dirty="0"/>
          </a:p>
        </p:txBody>
      </p:sp>
      <p:sp>
        <p:nvSpPr>
          <p:cNvPr id="3076" name="Rectangle 4"/>
          <p:cNvSpPr>
            <a:spLocks noGrp="1" noChangeArrowheads="1"/>
          </p:cNvSpPr>
          <p:nvPr>
            <p:ph type="dt" sz="half" idx="2"/>
          </p:nvPr>
        </p:nvSpPr>
        <p:spPr/>
        <p:txBody>
          <a:bodyPr/>
          <a:lstStyle>
            <a:lvl1pPr>
              <a:defRPr/>
            </a:lvl1pPr>
          </a:lstStyle>
          <a:p>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E2295F0B-A619-4741-A585-EB8BF81775B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52578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71600" y="10699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371600" y="58245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30640C-07A2-4C19-8DB9-B8389ACB61E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569298-903E-427D-AA4D-098F1B21BC1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00750" y="1066800"/>
            <a:ext cx="1847850" cy="5059363"/>
          </a:xfrm>
        </p:spPr>
        <p:txBody>
          <a:bodyPr vert="eaVert"/>
          <a:lstStyle>
            <a:lvl1pPr>
              <a:defRPr>
                <a:solidFill>
                  <a:schemeClr val="bg1">
                    <a:lumMod val="95000"/>
                    <a:lumOff val="5000"/>
                  </a:schemeClr>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066800"/>
            <a:ext cx="5391150" cy="5059363"/>
          </a:xfrm>
        </p:spPr>
        <p:txBody>
          <a:bodyPr vert="eaVert"/>
          <a:lstStyle>
            <a:lvl1pPr>
              <a:defRPr>
                <a:solidFill>
                  <a:schemeClr val="bg1">
                    <a:lumMod val="95000"/>
                    <a:lumOff val="5000"/>
                  </a:schemeClr>
                </a:solidFill>
              </a:defRPr>
            </a:lvl1pPr>
            <a:lvl2pPr>
              <a:defRPr>
                <a:solidFill>
                  <a:schemeClr val="bg1">
                    <a:lumMod val="95000"/>
                    <a:lumOff val="5000"/>
                  </a:schemeClr>
                </a:solidFill>
              </a:defRPr>
            </a:lvl2pPr>
            <a:lvl3pPr>
              <a:defRPr>
                <a:solidFill>
                  <a:schemeClr val="bg1">
                    <a:lumMod val="95000"/>
                    <a:lumOff val="5000"/>
                  </a:schemeClr>
                </a:solidFill>
              </a:defRPr>
            </a:lvl3pPr>
            <a:lvl4pPr>
              <a:defRPr>
                <a:solidFill>
                  <a:schemeClr val="bg1">
                    <a:lumMod val="95000"/>
                    <a:lumOff val="5000"/>
                  </a:schemeClr>
                </a:solidFill>
              </a:defRPr>
            </a:lvl4pPr>
            <a:lvl5pPr>
              <a:defRPr>
                <a:solidFill>
                  <a:schemeClr val="bg1">
                    <a:lumMod val="95000"/>
                    <a:lumOff val="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1D8FA6-5F1B-4C95-BCBA-61C206B39AA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D01A0B-4C99-44CE-B699-8F58F26BE51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1">
                    <a:lumMod val="95000"/>
                    <a:lumOff val="5000"/>
                  </a:schemeClr>
                </a:solidFill>
              </a:defRPr>
            </a:lvl1pPr>
            <a:lvl2pPr>
              <a:defRPr>
                <a:solidFill>
                  <a:schemeClr val="bg1">
                    <a:lumMod val="95000"/>
                    <a:lumOff val="5000"/>
                  </a:schemeClr>
                </a:solidFill>
              </a:defRPr>
            </a:lvl2pPr>
            <a:lvl3pPr>
              <a:defRPr>
                <a:solidFill>
                  <a:schemeClr val="bg1">
                    <a:lumMod val="95000"/>
                    <a:lumOff val="5000"/>
                  </a:schemeClr>
                </a:solidFill>
              </a:defRPr>
            </a:lvl3pPr>
            <a:lvl4pPr>
              <a:defRPr>
                <a:solidFill>
                  <a:schemeClr val="bg1">
                    <a:lumMod val="95000"/>
                    <a:lumOff val="5000"/>
                  </a:schemeClr>
                </a:solidFill>
              </a:defRPr>
            </a:lvl4pPr>
            <a:lvl5pPr>
              <a:defRPr>
                <a:solidFill>
                  <a:schemeClr val="bg1">
                    <a:lumMod val="95000"/>
                    <a:lumOff val="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D01A0B-4C99-44CE-B699-8F58F26BE51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1000" y="3176588"/>
            <a:ext cx="5638800" cy="1362076"/>
          </a:xfrm>
        </p:spPr>
        <p:txBody>
          <a:bodyPr anchor="t"/>
          <a:lstStyle>
            <a:lvl1pPr algn="l">
              <a:defRPr sz="40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381000" y="1676400"/>
            <a:ext cx="56388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3BF935-CB14-41DF-BDF5-C8606E06E42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35814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91000" y="1066800"/>
            <a:ext cx="35814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6DEB31-4CA2-48F6-9E34-691E37CBC61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1143001"/>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782763"/>
            <a:ext cx="3657600" cy="4389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62402" y="1143001"/>
            <a:ext cx="3660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62402" y="1782763"/>
            <a:ext cx="3660775" cy="4389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8819B38-BC88-4D25-8900-EB13B7C2862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79AFA8F-1395-48E2-85E1-104F51DB52C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098028C-FC05-49E5-8A6F-68649C42278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66675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66800"/>
            <a:ext cx="4197350" cy="5059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828800"/>
            <a:ext cx="3008313" cy="4297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1342DF-10A5-4E6E-AE7A-73EB5DA367D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0"/>
            <a:ext cx="7391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066800"/>
            <a:ext cx="7315200" cy="5059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92BBB92-E2F4-4383-8E20-F0369E6DD44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rtl="0" eaLnBrk="1" fontAlgn="base" hangingPunct="1">
        <a:spcBef>
          <a:spcPct val="0"/>
        </a:spcBef>
        <a:spcAft>
          <a:spcPct val="0"/>
        </a:spcAft>
        <a:defRPr sz="4400">
          <a:solidFill>
            <a:srgbClr val="303F11"/>
          </a:solidFill>
          <a:latin typeface="+mj-lt"/>
          <a:ea typeface="+mj-ea"/>
          <a:cs typeface="+mj-cs"/>
        </a:defRPr>
      </a:lvl1pPr>
      <a:lvl2pPr algn="l" rtl="0" eaLnBrk="1" fontAlgn="base" hangingPunct="1">
        <a:spcBef>
          <a:spcPct val="0"/>
        </a:spcBef>
        <a:spcAft>
          <a:spcPct val="0"/>
        </a:spcAft>
        <a:defRPr sz="4400">
          <a:solidFill>
            <a:srgbClr val="303F11"/>
          </a:solidFill>
          <a:latin typeface="Times New Roman" pitchFamily="18" charset="0"/>
        </a:defRPr>
      </a:lvl2pPr>
      <a:lvl3pPr algn="l" rtl="0" eaLnBrk="1" fontAlgn="base" hangingPunct="1">
        <a:spcBef>
          <a:spcPct val="0"/>
        </a:spcBef>
        <a:spcAft>
          <a:spcPct val="0"/>
        </a:spcAft>
        <a:defRPr sz="4400">
          <a:solidFill>
            <a:srgbClr val="303F11"/>
          </a:solidFill>
          <a:latin typeface="Times New Roman" pitchFamily="18" charset="0"/>
        </a:defRPr>
      </a:lvl3pPr>
      <a:lvl4pPr algn="l" rtl="0" eaLnBrk="1" fontAlgn="base" hangingPunct="1">
        <a:spcBef>
          <a:spcPct val="0"/>
        </a:spcBef>
        <a:spcAft>
          <a:spcPct val="0"/>
        </a:spcAft>
        <a:defRPr sz="4400">
          <a:solidFill>
            <a:srgbClr val="303F11"/>
          </a:solidFill>
          <a:latin typeface="Times New Roman" pitchFamily="18" charset="0"/>
        </a:defRPr>
      </a:lvl4pPr>
      <a:lvl5pPr algn="l" rtl="0" eaLnBrk="1" fontAlgn="base" hangingPunct="1">
        <a:spcBef>
          <a:spcPct val="0"/>
        </a:spcBef>
        <a:spcAft>
          <a:spcPct val="0"/>
        </a:spcAft>
        <a:defRPr sz="4400">
          <a:solidFill>
            <a:srgbClr val="303F11"/>
          </a:solidFill>
          <a:latin typeface="Times New Roman" pitchFamily="18" charset="0"/>
        </a:defRPr>
      </a:lvl5pPr>
      <a:lvl6pPr marL="457200" algn="l" rtl="0" eaLnBrk="1" fontAlgn="base" hangingPunct="1">
        <a:spcBef>
          <a:spcPct val="0"/>
        </a:spcBef>
        <a:spcAft>
          <a:spcPct val="0"/>
        </a:spcAft>
        <a:defRPr sz="4400">
          <a:solidFill>
            <a:srgbClr val="303F11"/>
          </a:solidFill>
          <a:latin typeface="Times New Roman" pitchFamily="18" charset="0"/>
        </a:defRPr>
      </a:lvl6pPr>
      <a:lvl7pPr marL="914400" algn="l" rtl="0" eaLnBrk="1" fontAlgn="base" hangingPunct="1">
        <a:spcBef>
          <a:spcPct val="0"/>
        </a:spcBef>
        <a:spcAft>
          <a:spcPct val="0"/>
        </a:spcAft>
        <a:defRPr sz="4400">
          <a:solidFill>
            <a:srgbClr val="303F11"/>
          </a:solidFill>
          <a:latin typeface="Times New Roman" pitchFamily="18" charset="0"/>
        </a:defRPr>
      </a:lvl7pPr>
      <a:lvl8pPr marL="1371600" algn="l" rtl="0" eaLnBrk="1" fontAlgn="base" hangingPunct="1">
        <a:spcBef>
          <a:spcPct val="0"/>
        </a:spcBef>
        <a:spcAft>
          <a:spcPct val="0"/>
        </a:spcAft>
        <a:defRPr sz="4400">
          <a:solidFill>
            <a:srgbClr val="303F11"/>
          </a:solidFill>
          <a:latin typeface="Times New Roman" pitchFamily="18" charset="0"/>
        </a:defRPr>
      </a:lvl8pPr>
      <a:lvl9pPr marL="1828800" algn="l" rtl="0" eaLnBrk="1" fontAlgn="base" hangingPunct="1">
        <a:spcBef>
          <a:spcPct val="0"/>
        </a:spcBef>
        <a:spcAft>
          <a:spcPct val="0"/>
        </a:spcAft>
        <a:defRPr sz="4400">
          <a:solidFill>
            <a:srgbClr val="303F11"/>
          </a:solidFill>
          <a:latin typeface="Times New Roman" pitchFamily="18" charset="0"/>
        </a:defRPr>
      </a:lvl9pPr>
    </p:titleStyle>
    <p:bodyStyle>
      <a:lvl1pPr marL="342900" indent="-342900" algn="l" rtl="0" eaLnBrk="1" fontAlgn="base" hangingPunct="1">
        <a:spcBef>
          <a:spcPct val="20000"/>
        </a:spcBef>
        <a:spcAft>
          <a:spcPct val="0"/>
        </a:spcAft>
        <a:buChar char="•"/>
        <a:defRPr sz="2400" i="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Char char="–"/>
        <a:defRPr sz="2000" i="1">
          <a:solidFill>
            <a:schemeClr val="accent2">
              <a:lumMod val="75000"/>
            </a:schemeClr>
          </a:solidFill>
          <a:latin typeface="+mn-lt"/>
        </a:defRPr>
      </a:lvl2pPr>
      <a:lvl3pPr marL="1143000" indent="-228600" algn="l" rtl="0" eaLnBrk="1" fontAlgn="base" hangingPunct="1">
        <a:spcBef>
          <a:spcPct val="20000"/>
        </a:spcBef>
        <a:spcAft>
          <a:spcPct val="0"/>
        </a:spcAft>
        <a:buChar char="•"/>
        <a:defRPr i="1">
          <a:solidFill>
            <a:schemeClr val="accent2">
              <a:lumMod val="75000"/>
            </a:schemeClr>
          </a:solidFill>
          <a:latin typeface="+mn-lt"/>
        </a:defRPr>
      </a:lvl3pPr>
      <a:lvl4pPr marL="1600200" indent="-228600" algn="l" rtl="0" eaLnBrk="1" fontAlgn="base" hangingPunct="1">
        <a:spcBef>
          <a:spcPct val="20000"/>
        </a:spcBef>
        <a:spcAft>
          <a:spcPct val="0"/>
        </a:spcAft>
        <a:buChar char="–"/>
        <a:defRPr sz="1600" i="1">
          <a:solidFill>
            <a:schemeClr val="accent2">
              <a:lumMod val="75000"/>
            </a:schemeClr>
          </a:solidFill>
          <a:latin typeface="+mn-lt"/>
        </a:defRPr>
      </a:lvl4pPr>
      <a:lvl5pPr marL="2057400" indent="-228600" algn="l" rtl="0" eaLnBrk="1" fontAlgn="base" hangingPunct="1">
        <a:spcBef>
          <a:spcPct val="20000"/>
        </a:spcBef>
        <a:spcAft>
          <a:spcPct val="0"/>
        </a:spcAft>
        <a:buChar char="»"/>
        <a:defRPr sz="1600" i="1">
          <a:solidFill>
            <a:schemeClr val="accent2">
              <a:lumMod val="75000"/>
            </a:schemeClr>
          </a:solidFill>
          <a:latin typeface="+mn-lt"/>
        </a:defRPr>
      </a:lvl5pPr>
      <a:lvl6pPr marL="2514600" indent="-228600" algn="l" rtl="0" eaLnBrk="1" fontAlgn="base" hangingPunct="1">
        <a:spcBef>
          <a:spcPct val="20000"/>
        </a:spcBef>
        <a:spcAft>
          <a:spcPct val="0"/>
        </a:spcAft>
        <a:buChar char="»"/>
        <a:defRPr sz="1600" i="1">
          <a:solidFill>
            <a:srgbClr val="303F11"/>
          </a:solidFill>
          <a:latin typeface="+mn-lt"/>
        </a:defRPr>
      </a:lvl6pPr>
      <a:lvl7pPr marL="2971800" indent="-228600" algn="l" rtl="0" eaLnBrk="1" fontAlgn="base" hangingPunct="1">
        <a:spcBef>
          <a:spcPct val="20000"/>
        </a:spcBef>
        <a:spcAft>
          <a:spcPct val="0"/>
        </a:spcAft>
        <a:buChar char="»"/>
        <a:defRPr sz="1600" i="1">
          <a:solidFill>
            <a:srgbClr val="303F11"/>
          </a:solidFill>
          <a:latin typeface="+mn-lt"/>
        </a:defRPr>
      </a:lvl7pPr>
      <a:lvl8pPr marL="3429000" indent="-228600" algn="l" rtl="0" eaLnBrk="1" fontAlgn="base" hangingPunct="1">
        <a:spcBef>
          <a:spcPct val="20000"/>
        </a:spcBef>
        <a:spcAft>
          <a:spcPct val="0"/>
        </a:spcAft>
        <a:buChar char="»"/>
        <a:defRPr sz="1600" i="1">
          <a:solidFill>
            <a:srgbClr val="303F11"/>
          </a:solidFill>
          <a:latin typeface="+mn-lt"/>
        </a:defRPr>
      </a:lvl8pPr>
      <a:lvl9pPr marL="3886200" indent="-228600" algn="l" rtl="0" eaLnBrk="1" fontAlgn="base" hangingPunct="1">
        <a:spcBef>
          <a:spcPct val="20000"/>
        </a:spcBef>
        <a:spcAft>
          <a:spcPct val="0"/>
        </a:spcAft>
        <a:buChar char="»"/>
        <a:defRPr sz="1600" i="1">
          <a:solidFill>
            <a:srgbClr val="303F1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oleObject" Target="../embeddings/oleObject1.bin"/><Relationship Id="rId7" Type="http://schemas.openxmlformats.org/officeDocument/2006/relationships/image" Target="../media/image17.png"/><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jpeg"/><Relationship Id="rId1" Type="http://schemas.openxmlformats.org/officeDocument/2006/relationships/slideLayout" Target="../slideLayouts/slideLayout3.xml"/><Relationship Id="rId5" Type="http://schemas.openxmlformats.org/officeDocument/2006/relationships/image" Target="../media/image20.pn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s://en.wikipedia.org/wiki/SMART_Information_Retrieval_System"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db-engines.com/en/system/Solr" TargetMode="External"/><Relationship Id="rId2" Type="http://schemas.openxmlformats.org/officeDocument/2006/relationships/hyperlink" Target="https://en.wikipedia.org/wiki/Apache_Solr" TargetMode="External"/><Relationship Id="rId1" Type="http://schemas.openxmlformats.org/officeDocument/2006/relationships/slideLayout" Target="../slideLayouts/slideLayout7.xml"/><Relationship Id="rId5" Type="http://schemas.openxmlformats.org/officeDocument/2006/relationships/hyperlink" Target="http://www.getopt.org/luke/" TargetMode="External"/><Relationship Id="rId4" Type="http://schemas.openxmlformats.org/officeDocument/2006/relationships/hyperlink" Target="https://en.wikipedia.org/wiki/Lucene"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3.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pic>
        <p:nvPicPr>
          <p:cNvPr id="7" name="Picture 1" descr="C:\Users\P.K. Gondaliya\Desktop\logo.png"/>
          <p:cNvPicPr>
            <a:picLocks noChangeAspect="1" noChangeArrowheads="1"/>
          </p:cNvPicPr>
          <p:nvPr/>
        </p:nvPicPr>
        <p:blipFill>
          <a:blip r:embed="rId2"/>
          <a:srcRect/>
          <a:stretch>
            <a:fillRect/>
          </a:stretch>
        </p:blipFill>
        <p:spPr bwMode="auto">
          <a:xfrm>
            <a:off x="1752600" y="1066800"/>
            <a:ext cx="5943600" cy="1905000"/>
          </a:xfrm>
          <a:prstGeom prst="rect">
            <a:avLst/>
          </a:prstGeom>
          <a:noFill/>
        </p:spPr>
      </p:pic>
      <p:sp>
        <p:nvSpPr>
          <p:cNvPr id="8" name="Rectangle 2"/>
          <p:cNvSpPr txBox="1">
            <a:spLocks noChangeArrowheads="1"/>
          </p:cNvSpPr>
          <p:nvPr/>
        </p:nvSpPr>
        <p:spPr bwMode="auto">
          <a:xfrm>
            <a:off x="3200400" y="4038600"/>
            <a:ext cx="32766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1538288" algn="l"/>
              </a:tabLst>
              <a:defRPr/>
            </a:pPr>
            <a:r>
              <a:rPr kumimoji="0" lang="en-US" sz="3600" b="0" i="0" u="none" strike="noStrike" kern="0" cap="none" spc="0" normalizeH="0" baseline="0" noProof="0" dirty="0" smtClean="0">
                <a:ln>
                  <a:noFill/>
                </a:ln>
                <a:solidFill>
                  <a:schemeClr val="tx1"/>
                </a:solidFill>
                <a:effectLst/>
                <a:uLnTx/>
                <a:uFillTx/>
                <a:latin typeface="+mj-lt"/>
                <a:ea typeface="+mj-ea"/>
                <a:cs typeface="+mj-cs"/>
              </a:rPr>
              <a:t> </a:t>
            </a:r>
            <a:r>
              <a:rPr lang="en-US" sz="4800" kern="0" dirty="0" smtClean="0">
                <a:latin typeface="+mj-lt"/>
                <a:ea typeface="+mj-ea"/>
                <a:cs typeface="+mj-cs"/>
              </a:rPr>
              <a:t>Thank You</a:t>
            </a:r>
            <a:endParaRPr kumimoji="0" lang="en-US" sz="3600" b="0" i="0" u="none" strike="noStrike" kern="0" cap="none" spc="0" normalizeH="0" baseline="0" noProof="0" dirty="0">
              <a:ln>
                <a:noFill/>
              </a:ln>
              <a:solidFill>
                <a:schemeClr val="tx1"/>
              </a:solidFill>
              <a:effectLst/>
              <a:uLnTx/>
              <a:uFillTx/>
              <a:latin typeface="+mj-lt"/>
              <a:ea typeface="+mj-ea"/>
              <a:cs typeface="+mj-cs"/>
            </a:endParaRPr>
          </a:p>
        </p:txBody>
      </p:sp>
      <p:cxnSp>
        <p:nvCxnSpPr>
          <p:cNvPr id="9" name="AutoShape 2"/>
          <p:cNvCxnSpPr>
            <a:cxnSpLocks noChangeShapeType="1"/>
          </p:cNvCxnSpPr>
          <p:nvPr/>
        </p:nvCxnSpPr>
        <p:spPr bwMode="auto">
          <a:xfrm>
            <a:off x="1066800" y="3581399"/>
            <a:ext cx="7467600" cy="1"/>
          </a:xfrm>
          <a:prstGeom prst="straightConnector1">
            <a:avLst/>
          </a:prstGeom>
          <a:noFill/>
          <a:ln w="38160">
            <a:solidFill>
              <a:srgbClr val="000000"/>
            </a:solidFill>
            <a:miter lim="800000"/>
            <a:headEnd/>
            <a:tailEnd/>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30"/>
          <p:cNvPicPr>
            <a:picLocks noChangeAspect="1" noChangeArrowheads="1"/>
          </p:cNvPicPr>
          <p:nvPr/>
        </p:nvPicPr>
        <p:blipFill>
          <a:blip r:embed="rId2"/>
          <a:srcRect/>
          <a:stretch>
            <a:fillRect/>
          </a:stretch>
        </p:blipFill>
        <p:spPr bwMode="auto">
          <a:xfrm>
            <a:off x="6681787" y="2847975"/>
            <a:ext cx="1371600" cy="1190625"/>
          </a:xfrm>
          <a:prstGeom prst="rect">
            <a:avLst/>
          </a:prstGeom>
          <a:noFill/>
          <a:ln w="9525">
            <a:noFill/>
            <a:miter lim="800000"/>
            <a:headEnd/>
            <a:tailEnd/>
          </a:ln>
          <a:effectLst/>
        </p:spPr>
      </p:pic>
      <p:sp>
        <p:nvSpPr>
          <p:cNvPr id="5" name="AutoShape 1031"/>
          <p:cNvSpPr>
            <a:spLocks noChangeArrowheads="1"/>
          </p:cNvSpPr>
          <p:nvPr/>
        </p:nvSpPr>
        <p:spPr bwMode="auto">
          <a:xfrm>
            <a:off x="993775" y="3800475"/>
            <a:ext cx="1152525" cy="1223962"/>
          </a:xfrm>
          <a:prstGeom prst="can">
            <a:avLst>
              <a:gd name="adj" fmla="val 26550"/>
            </a:avLst>
          </a:prstGeom>
          <a:solidFill>
            <a:schemeClr val="accent1"/>
          </a:solidFill>
          <a:ln w="9525">
            <a:solidFill>
              <a:schemeClr val="tx1"/>
            </a:solidFill>
            <a:round/>
            <a:headEnd/>
            <a:tailEnd/>
          </a:ln>
          <a:effectLst/>
        </p:spPr>
        <p:txBody>
          <a:bodyPr wrap="none" anchor="ctr"/>
          <a:lstStyle/>
          <a:p>
            <a:pPr algn="ctr"/>
            <a:r>
              <a:rPr lang="en-AU" dirty="0"/>
              <a:t>Document </a:t>
            </a:r>
          </a:p>
          <a:p>
            <a:pPr algn="ctr"/>
            <a:r>
              <a:rPr lang="en-AU" dirty="0"/>
              <a:t>collection</a:t>
            </a:r>
          </a:p>
        </p:txBody>
      </p:sp>
      <p:sp>
        <p:nvSpPr>
          <p:cNvPr id="6" name="Line 1032"/>
          <p:cNvSpPr>
            <a:spLocks noChangeShapeType="1"/>
          </p:cNvSpPr>
          <p:nvPr/>
        </p:nvSpPr>
        <p:spPr bwMode="auto">
          <a:xfrm flipH="1">
            <a:off x="5170487" y="3656012"/>
            <a:ext cx="1524000" cy="576263"/>
          </a:xfrm>
          <a:prstGeom prst="line">
            <a:avLst/>
          </a:prstGeom>
          <a:noFill/>
          <a:ln w="9525">
            <a:solidFill>
              <a:schemeClr val="tx1"/>
            </a:solidFill>
            <a:round/>
            <a:headEnd/>
            <a:tailEnd type="triangle" w="med" len="med"/>
          </a:ln>
          <a:effectLst/>
        </p:spPr>
        <p:txBody>
          <a:bodyPr wrap="none"/>
          <a:lstStyle/>
          <a:p>
            <a:endParaRPr lang="en-US"/>
          </a:p>
        </p:txBody>
      </p:sp>
      <p:pic>
        <p:nvPicPr>
          <p:cNvPr id="7" name="Picture 1033"/>
          <p:cNvPicPr>
            <a:picLocks noChangeAspect="1" noChangeArrowheads="1"/>
          </p:cNvPicPr>
          <p:nvPr/>
        </p:nvPicPr>
        <p:blipFill>
          <a:blip r:embed="rId3"/>
          <a:srcRect/>
          <a:stretch>
            <a:fillRect/>
          </a:stretch>
        </p:blipFill>
        <p:spPr bwMode="auto">
          <a:xfrm>
            <a:off x="6970712" y="4953000"/>
            <a:ext cx="984250" cy="1295400"/>
          </a:xfrm>
          <a:prstGeom prst="rect">
            <a:avLst/>
          </a:prstGeom>
          <a:noFill/>
          <a:ln w="9525">
            <a:noFill/>
            <a:miter lim="800000"/>
            <a:headEnd/>
            <a:tailEnd/>
          </a:ln>
          <a:effectLst/>
        </p:spPr>
      </p:pic>
      <p:sp>
        <p:nvSpPr>
          <p:cNvPr id="8" name="Line 1035"/>
          <p:cNvSpPr>
            <a:spLocks noChangeShapeType="1"/>
          </p:cNvSpPr>
          <p:nvPr/>
        </p:nvSpPr>
        <p:spPr bwMode="auto">
          <a:xfrm>
            <a:off x="2362200" y="4448175"/>
            <a:ext cx="1143000" cy="0"/>
          </a:xfrm>
          <a:prstGeom prst="line">
            <a:avLst/>
          </a:prstGeom>
          <a:noFill/>
          <a:ln w="9525">
            <a:solidFill>
              <a:schemeClr val="tx1"/>
            </a:solidFill>
            <a:round/>
            <a:headEnd type="triangle" w="med" len="med"/>
            <a:tailEnd type="triangle" w="med" len="med"/>
          </a:ln>
          <a:effectLst/>
        </p:spPr>
        <p:txBody>
          <a:bodyPr wrap="none"/>
          <a:lstStyle/>
          <a:p>
            <a:endParaRPr lang="en-US"/>
          </a:p>
        </p:txBody>
      </p:sp>
      <p:sp>
        <p:nvSpPr>
          <p:cNvPr id="9" name="Line 1036"/>
          <p:cNvSpPr>
            <a:spLocks noChangeShapeType="1"/>
          </p:cNvSpPr>
          <p:nvPr/>
        </p:nvSpPr>
        <p:spPr bwMode="auto">
          <a:xfrm>
            <a:off x="5170487" y="4376737"/>
            <a:ext cx="1800225" cy="792163"/>
          </a:xfrm>
          <a:prstGeom prst="line">
            <a:avLst/>
          </a:prstGeom>
          <a:noFill/>
          <a:ln w="9525">
            <a:solidFill>
              <a:schemeClr val="tx1"/>
            </a:solidFill>
            <a:round/>
            <a:headEnd/>
            <a:tailEnd type="triangle" w="med" len="med"/>
          </a:ln>
          <a:effectLst/>
        </p:spPr>
        <p:txBody>
          <a:bodyPr wrap="none"/>
          <a:lstStyle/>
          <a:p>
            <a:endParaRPr lang="en-US"/>
          </a:p>
        </p:txBody>
      </p:sp>
      <p:sp>
        <p:nvSpPr>
          <p:cNvPr id="10" name="Text Box 1040"/>
          <p:cNvSpPr txBox="1">
            <a:spLocks noChangeArrowheads="1"/>
          </p:cNvSpPr>
          <p:nvPr/>
        </p:nvSpPr>
        <p:spPr bwMode="auto">
          <a:xfrm>
            <a:off x="7042150" y="2216150"/>
            <a:ext cx="792162" cy="641350"/>
          </a:xfrm>
          <a:prstGeom prst="rect">
            <a:avLst/>
          </a:prstGeom>
          <a:noFill/>
          <a:ln w="9525">
            <a:noFill/>
            <a:miter lim="800000"/>
            <a:headEnd/>
            <a:tailEnd/>
          </a:ln>
          <a:effectLst/>
        </p:spPr>
        <p:txBody>
          <a:bodyPr>
            <a:spAutoFit/>
          </a:bodyPr>
          <a:lstStyle/>
          <a:p>
            <a:pPr>
              <a:spcBef>
                <a:spcPct val="50000"/>
              </a:spcBef>
            </a:pPr>
            <a:r>
              <a:rPr lang="en-AU"/>
              <a:t>Info. need</a:t>
            </a:r>
          </a:p>
        </p:txBody>
      </p:sp>
      <p:sp>
        <p:nvSpPr>
          <p:cNvPr id="11" name="Text Box 1041"/>
          <p:cNvSpPr txBox="1">
            <a:spLocks noChangeArrowheads="1"/>
          </p:cNvSpPr>
          <p:nvPr/>
        </p:nvSpPr>
        <p:spPr bwMode="auto">
          <a:xfrm>
            <a:off x="5529262" y="3511550"/>
            <a:ext cx="790575" cy="366712"/>
          </a:xfrm>
          <a:prstGeom prst="rect">
            <a:avLst/>
          </a:prstGeom>
          <a:noFill/>
          <a:ln w="9525">
            <a:noFill/>
            <a:miter lim="800000"/>
            <a:headEnd/>
            <a:tailEnd/>
          </a:ln>
          <a:effectLst/>
        </p:spPr>
        <p:txBody>
          <a:bodyPr wrap="none">
            <a:spAutoFit/>
          </a:bodyPr>
          <a:lstStyle/>
          <a:p>
            <a:r>
              <a:rPr lang="en-AU"/>
              <a:t>Query</a:t>
            </a:r>
          </a:p>
        </p:txBody>
      </p:sp>
      <p:sp>
        <p:nvSpPr>
          <p:cNvPr id="12" name="Text Box 1044"/>
          <p:cNvSpPr txBox="1">
            <a:spLocks noChangeArrowheads="1"/>
          </p:cNvSpPr>
          <p:nvPr/>
        </p:nvSpPr>
        <p:spPr bwMode="auto">
          <a:xfrm>
            <a:off x="5602287" y="4232275"/>
            <a:ext cx="1276350" cy="366712"/>
          </a:xfrm>
          <a:prstGeom prst="rect">
            <a:avLst/>
          </a:prstGeom>
          <a:noFill/>
          <a:ln w="9525">
            <a:noFill/>
            <a:miter lim="800000"/>
            <a:headEnd/>
            <a:tailEnd/>
          </a:ln>
          <a:effectLst/>
        </p:spPr>
        <p:txBody>
          <a:bodyPr wrap="none">
            <a:spAutoFit/>
          </a:bodyPr>
          <a:lstStyle/>
          <a:p>
            <a:r>
              <a:rPr lang="en-AU"/>
              <a:t>Answer list</a:t>
            </a:r>
          </a:p>
        </p:txBody>
      </p:sp>
      <p:sp>
        <p:nvSpPr>
          <p:cNvPr id="13" name="laptop"/>
          <p:cNvSpPr>
            <a:spLocks noEditPoints="1" noChangeArrowheads="1"/>
          </p:cNvSpPr>
          <p:nvPr/>
        </p:nvSpPr>
        <p:spPr bwMode="auto">
          <a:xfrm>
            <a:off x="3581400" y="3881437"/>
            <a:ext cx="1600200" cy="1223963"/>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r>
              <a:rPr lang="en-AU" dirty="0"/>
              <a:t>IR system</a:t>
            </a:r>
          </a:p>
        </p:txBody>
      </p:sp>
      <p:sp>
        <p:nvSpPr>
          <p:cNvPr id="14" name="Text Box 1052"/>
          <p:cNvSpPr txBox="1">
            <a:spLocks noChangeArrowheads="1"/>
          </p:cNvSpPr>
          <p:nvPr/>
        </p:nvSpPr>
        <p:spPr bwMode="auto">
          <a:xfrm>
            <a:off x="2433637" y="4016375"/>
            <a:ext cx="1065213" cy="366712"/>
          </a:xfrm>
          <a:prstGeom prst="rect">
            <a:avLst/>
          </a:prstGeom>
          <a:noFill/>
          <a:ln w="9525">
            <a:noFill/>
            <a:miter lim="800000"/>
            <a:headEnd/>
            <a:tailEnd/>
          </a:ln>
          <a:effectLst/>
        </p:spPr>
        <p:txBody>
          <a:bodyPr wrap="none">
            <a:spAutoFit/>
          </a:bodyPr>
          <a:lstStyle/>
          <a:p>
            <a:r>
              <a:rPr lang="en-AU" dirty="0"/>
              <a:t>Retrieval</a:t>
            </a:r>
          </a:p>
        </p:txBody>
      </p:sp>
      <p:sp>
        <p:nvSpPr>
          <p:cNvPr id="15" name="Rectangle 14"/>
          <p:cNvSpPr/>
          <p:nvPr/>
        </p:nvSpPr>
        <p:spPr>
          <a:xfrm>
            <a:off x="1371600" y="1066800"/>
            <a:ext cx="6019800" cy="646331"/>
          </a:xfrm>
          <a:prstGeom prst="rect">
            <a:avLst/>
          </a:prstGeom>
        </p:spPr>
        <p:txBody>
          <a:bodyPr wrap="square">
            <a:spAutoFit/>
          </a:bodyPr>
          <a:lstStyle/>
          <a:p>
            <a:r>
              <a:rPr lang="en-US" b="1" dirty="0" smtClean="0"/>
              <a:t>Goal</a:t>
            </a:r>
            <a:r>
              <a:rPr lang="en-US" dirty="0" smtClean="0"/>
              <a:t> = find documents </a:t>
            </a:r>
            <a:r>
              <a:rPr lang="en-US" i="1" dirty="0" smtClean="0"/>
              <a:t>relevant</a:t>
            </a:r>
            <a:r>
              <a:rPr lang="en-US" dirty="0" smtClean="0"/>
              <a:t> to an information need from a large document set</a:t>
            </a:r>
            <a:endParaRPr lang="en-US" dirty="0"/>
          </a:p>
        </p:txBody>
      </p:sp>
      <p:pic>
        <p:nvPicPr>
          <p:cNvPr id="16" name="Picture 15" descr="C:\Users\login\Downloads\pen_in_hand.jpg"/>
          <p:cNvPicPr>
            <a:picLocks noChangeAspect="1" noChangeArrowheads="1"/>
          </p:cNvPicPr>
          <p:nvPr/>
        </p:nvPicPr>
        <p:blipFill>
          <a:blip r:embed="rId4"/>
          <a:srcRect/>
          <a:stretch>
            <a:fillRect/>
          </a:stretch>
        </p:blipFill>
        <p:spPr bwMode="auto">
          <a:xfrm rot="10800000" flipV="1">
            <a:off x="1" y="0"/>
            <a:ext cx="1066801" cy="99060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447800" y="1357312"/>
            <a:ext cx="1279525" cy="547688"/>
          </a:xfrm>
          <a:prstGeom prst="rect">
            <a:avLst/>
          </a:prstGeom>
          <a:solidFill>
            <a:srgbClr val="7030A0"/>
          </a:solidFill>
          <a:ln w="9525">
            <a:solidFill>
              <a:schemeClr val="tx1"/>
            </a:solidFill>
            <a:miter lim="800000"/>
            <a:headEnd/>
            <a:tailEnd/>
          </a:ln>
        </p:spPr>
        <p:txBody>
          <a:bodyPr wrap="none" anchor="ctr"/>
          <a:lstStyle/>
          <a:p>
            <a:pPr algn="ctr" eaLnBrk="1" hangingPunct="1"/>
            <a:r>
              <a:rPr lang="en-US" b="0" dirty="0"/>
              <a:t>Source</a:t>
            </a:r>
          </a:p>
          <a:p>
            <a:pPr algn="ctr" eaLnBrk="1" hangingPunct="1"/>
            <a:r>
              <a:rPr lang="en-US" b="0" dirty="0"/>
              <a:t>Selection</a:t>
            </a:r>
          </a:p>
        </p:txBody>
      </p:sp>
      <p:sp>
        <p:nvSpPr>
          <p:cNvPr id="6" name="Rectangle 5"/>
          <p:cNvSpPr>
            <a:spLocks noChangeArrowheads="1"/>
          </p:cNvSpPr>
          <p:nvPr/>
        </p:nvSpPr>
        <p:spPr bwMode="auto">
          <a:xfrm>
            <a:off x="3810000" y="3033712"/>
            <a:ext cx="1279525" cy="547688"/>
          </a:xfrm>
          <a:prstGeom prst="rect">
            <a:avLst/>
          </a:prstGeom>
          <a:solidFill>
            <a:schemeClr val="bg1">
              <a:lumMod val="65000"/>
              <a:lumOff val="35000"/>
            </a:schemeClr>
          </a:solidFill>
          <a:ln w="9525">
            <a:solidFill>
              <a:schemeClr val="tx1"/>
            </a:solidFill>
            <a:miter lim="800000"/>
            <a:headEnd/>
            <a:tailEnd/>
          </a:ln>
        </p:spPr>
        <p:txBody>
          <a:bodyPr wrap="none" anchor="ctr"/>
          <a:lstStyle/>
          <a:p>
            <a:pPr algn="ctr" eaLnBrk="1" hangingPunct="1"/>
            <a:r>
              <a:rPr lang="en-US" b="0" dirty="0"/>
              <a:t>Search</a:t>
            </a:r>
          </a:p>
        </p:txBody>
      </p:sp>
      <p:grpSp>
        <p:nvGrpSpPr>
          <p:cNvPr id="7" name="Group 36"/>
          <p:cNvGrpSpPr>
            <a:grpSpLocks/>
          </p:cNvGrpSpPr>
          <p:nvPr/>
        </p:nvGrpSpPr>
        <p:grpSpPr bwMode="auto">
          <a:xfrm>
            <a:off x="3870324" y="2392364"/>
            <a:ext cx="1387475" cy="639763"/>
            <a:chOff x="2438" y="1468"/>
            <a:chExt cx="705" cy="403"/>
          </a:xfrm>
        </p:grpSpPr>
        <p:cxnSp>
          <p:nvCxnSpPr>
            <p:cNvPr id="8" name="AutoShape 6"/>
            <p:cNvCxnSpPr>
              <a:cxnSpLocks noChangeShapeType="1"/>
              <a:stCxn id="18" idx="3"/>
              <a:endCxn id="6" idx="0"/>
            </p:cNvCxnSpPr>
            <p:nvPr/>
          </p:nvCxnSpPr>
          <p:spPr bwMode="auto">
            <a:xfrm>
              <a:off x="2438" y="1516"/>
              <a:ext cx="294" cy="355"/>
            </a:xfrm>
            <a:prstGeom prst="curvedConnector2">
              <a:avLst/>
            </a:prstGeom>
            <a:noFill/>
            <a:ln w="9525">
              <a:solidFill>
                <a:schemeClr val="tx1"/>
              </a:solidFill>
              <a:round/>
              <a:headEnd/>
              <a:tailEnd type="triangle" w="med" len="med"/>
            </a:ln>
          </p:spPr>
        </p:cxnSp>
        <p:sp>
          <p:nvSpPr>
            <p:cNvPr id="9" name="Text Box 7"/>
            <p:cNvSpPr txBox="1">
              <a:spLocks noChangeArrowheads="1"/>
            </p:cNvSpPr>
            <p:nvPr/>
          </p:nvSpPr>
          <p:spPr bwMode="auto">
            <a:xfrm>
              <a:off x="2678" y="1468"/>
              <a:ext cx="465" cy="233"/>
            </a:xfrm>
            <a:prstGeom prst="rect">
              <a:avLst/>
            </a:prstGeom>
            <a:noFill/>
            <a:ln w="9525">
              <a:noFill/>
              <a:miter lim="800000"/>
              <a:headEnd/>
              <a:tailEnd/>
            </a:ln>
          </p:spPr>
          <p:txBody>
            <a:bodyPr>
              <a:spAutoFit/>
            </a:bodyPr>
            <a:lstStyle/>
            <a:p>
              <a:pPr eaLnBrk="1" hangingPunct="1"/>
              <a:r>
                <a:rPr lang="en-US" b="0" dirty="0">
                  <a:solidFill>
                    <a:schemeClr val="accent1">
                      <a:lumMod val="50000"/>
                    </a:schemeClr>
                  </a:solidFill>
                </a:rPr>
                <a:t>Query</a:t>
              </a:r>
            </a:p>
          </p:txBody>
        </p:sp>
      </p:grpSp>
      <p:sp>
        <p:nvSpPr>
          <p:cNvPr id="10" name="Rectangle 9"/>
          <p:cNvSpPr>
            <a:spLocks noChangeArrowheads="1"/>
          </p:cNvSpPr>
          <p:nvPr/>
        </p:nvSpPr>
        <p:spPr bwMode="auto">
          <a:xfrm>
            <a:off x="5029200" y="3871912"/>
            <a:ext cx="1279525" cy="547688"/>
          </a:xfrm>
          <a:prstGeom prst="rect">
            <a:avLst/>
          </a:prstGeom>
          <a:solidFill>
            <a:schemeClr val="accent5">
              <a:lumMod val="60000"/>
              <a:lumOff val="40000"/>
            </a:schemeClr>
          </a:solidFill>
          <a:ln w="9525">
            <a:solidFill>
              <a:schemeClr val="tx1"/>
            </a:solidFill>
            <a:miter lim="800000"/>
            <a:headEnd/>
            <a:tailEnd/>
          </a:ln>
        </p:spPr>
        <p:txBody>
          <a:bodyPr wrap="none" anchor="ctr"/>
          <a:lstStyle/>
          <a:p>
            <a:pPr algn="ctr" eaLnBrk="1" hangingPunct="1"/>
            <a:r>
              <a:rPr lang="en-US" b="0" dirty="0">
                <a:solidFill>
                  <a:schemeClr val="bg1"/>
                </a:solidFill>
              </a:rPr>
              <a:t>Selection</a:t>
            </a:r>
          </a:p>
        </p:txBody>
      </p:sp>
      <p:grpSp>
        <p:nvGrpSpPr>
          <p:cNvPr id="11" name="Group 37"/>
          <p:cNvGrpSpPr>
            <a:grpSpLocks/>
          </p:cNvGrpSpPr>
          <p:nvPr/>
        </p:nvGrpSpPr>
        <p:grpSpPr bwMode="auto">
          <a:xfrm>
            <a:off x="5089526" y="3230565"/>
            <a:ext cx="1800226" cy="715963"/>
            <a:chOff x="3206" y="1996"/>
            <a:chExt cx="1134" cy="451"/>
          </a:xfrm>
        </p:grpSpPr>
        <p:cxnSp>
          <p:nvCxnSpPr>
            <p:cNvPr id="12" name="AutoShape 10"/>
            <p:cNvCxnSpPr>
              <a:cxnSpLocks noChangeShapeType="1"/>
              <a:stCxn id="6" idx="3"/>
              <a:endCxn id="10" idx="0"/>
            </p:cNvCxnSpPr>
            <p:nvPr/>
          </p:nvCxnSpPr>
          <p:spPr bwMode="auto">
            <a:xfrm>
              <a:off x="3206" y="2092"/>
              <a:ext cx="365" cy="355"/>
            </a:xfrm>
            <a:prstGeom prst="curvedConnector2">
              <a:avLst/>
            </a:prstGeom>
            <a:noFill/>
            <a:ln w="9525">
              <a:solidFill>
                <a:schemeClr val="tx1"/>
              </a:solidFill>
              <a:round/>
              <a:headEnd/>
              <a:tailEnd type="triangle" w="med" len="med"/>
            </a:ln>
          </p:spPr>
        </p:cxnSp>
        <p:sp>
          <p:nvSpPr>
            <p:cNvPr id="13" name="Text Box 11"/>
            <p:cNvSpPr txBox="1">
              <a:spLocks noChangeArrowheads="1"/>
            </p:cNvSpPr>
            <p:nvPr/>
          </p:nvSpPr>
          <p:spPr bwMode="auto">
            <a:xfrm>
              <a:off x="3456" y="1996"/>
              <a:ext cx="884" cy="233"/>
            </a:xfrm>
            <a:prstGeom prst="rect">
              <a:avLst/>
            </a:prstGeom>
            <a:noFill/>
            <a:ln w="9525">
              <a:noFill/>
              <a:miter lim="800000"/>
              <a:headEnd/>
              <a:tailEnd/>
            </a:ln>
          </p:spPr>
          <p:txBody>
            <a:bodyPr wrap="none">
              <a:spAutoFit/>
            </a:bodyPr>
            <a:lstStyle/>
            <a:p>
              <a:pPr eaLnBrk="1" hangingPunct="1"/>
              <a:r>
                <a:rPr lang="en-US" b="0" dirty="0">
                  <a:solidFill>
                    <a:schemeClr val="accent1">
                      <a:lumMod val="50000"/>
                    </a:schemeClr>
                  </a:solidFill>
                </a:rPr>
                <a:t>Ranked List</a:t>
              </a:r>
            </a:p>
          </p:txBody>
        </p:sp>
      </p:grpSp>
      <p:sp>
        <p:nvSpPr>
          <p:cNvPr id="14" name="Rectangle 13"/>
          <p:cNvSpPr>
            <a:spLocks noChangeArrowheads="1"/>
          </p:cNvSpPr>
          <p:nvPr/>
        </p:nvSpPr>
        <p:spPr bwMode="auto">
          <a:xfrm>
            <a:off x="6248400" y="4710112"/>
            <a:ext cx="1279525" cy="547688"/>
          </a:xfrm>
          <a:prstGeom prst="rect">
            <a:avLst/>
          </a:prstGeom>
          <a:solidFill>
            <a:srgbClr val="C00000"/>
          </a:solidFill>
          <a:ln w="9525">
            <a:solidFill>
              <a:schemeClr val="tx1"/>
            </a:solidFill>
            <a:miter lim="800000"/>
            <a:headEnd/>
            <a:tailEnd/>
          </a:ln>
        </p:spPr>
        <p:txBody>
          <a:bodyPr wrap="none" anchor="ctr"/>
          <a:lstStyle/>
          <a:p>
            <a:pPr algn="ctr" eaLnBrk="1" hangingPunct="1"/>
            <a:r>
              <a:rPr lang="en-US" b="0" dirty="0"/>
              <a:t>result</a:t>
            </a:r>
          </a:p>
        </p:txBody>
      </p:sp>
      <p:grpSp>
        <p:nvGrpSpPr>
          <p:cNvPr id="15" name="Group 38"/>
          <p:cNvGrpSpPr>
            <a:grpSpLocks/>
          </p:cNvGrpSpPr>
          <p:nvPr/>
        </p:nvGrpSpPr>
        <p:grpSpPr bwMode="auto">
          <a:xfrm>
            <a:off x="6308725" y="4144967"/>
            <a:ext cx="1716088" cy="563563"/>
            <a:chOff x="3974" y="2275"/>
            <a:chExt cx="1081" cy="355"/>
          </a:xfrm>
        </p:grpSpPr>
        <p:cxnSp>
          <p:nvCxnSpPr>
            <p:cNvPr id="16" name="AutoShape 14"/>
            <p:cNvCxnSpPr>
              <a:cxnSpLocks noChangeShapeType="1"/>
              <a:stCxn id="10" idx="3"/>
              <a:endCxn id="14" idx="0"/>
            </p:cNvCxnSpPr>
            <p:nvPr/>
          </p:nvCxnSpPr>
          <p:spPr bwMode="auto">
            <a:xfrm>
              <a:off x="3974" y="2275"/>
              <a:ext cx="365" cy="355"/>
            </a:xfrm>
            <a:prstGeom prst="curvedConnector2">
              <a:avLst/>
            </a:prstGeom>
            <a:noFill/>
            <a:ln w="9525">
              <a:solidFill>
                <a:schemeClr val="tx1"/>
              </a:solidFill>
              <a:round/>
              <a:headEnd/>
              <a:tailEnd type="triangle" w="med" len="med"/>
            </a:ln>
          </p:spPr>
        </p:cxnSp>
        <p:sp>
          <p:nvSpPr>
            <p:cNvPr id="17" name="Text Box 15"/>
            <p:cNvSpPr txBox="1">
              <a:spLocks noChangeArrowheads="1"/>
            </p:cNvSpPr>
            <p:nvPr/>
          </p:nvSpPr>
          <p:spPr bwMode="auto">
            <a:xfrm>
              <a:off x="4204" y="2311"/>
              <a:ext cx="851" cy="233"/>
            </a:xfrm>
            <a:prstGeom prst="rect">
              <a:avLst/>
            </a:prstGeom>
            <a:noFill/>
            <a:ln w="9525">
              <a:noFill/>
              <a:miter lim="800000"/>
              <a:headEnd/>
              <a:tailEnd/>
            </a:ln>
          </p:spPr>
          <p:txBody>
            <a:bodyPr wrap="none">
              <a:spAutoFit/>
            </a:bodyPr>
            <a:lstStyle/>
            <a:p>
              <a:pPr eaLnBrk="1" hangingPunct="1"/>
              <a:r>
                <a:rPr lang="en-US" b="0" dirty="0">
                  <a:solidFill>
                    <a:schemeClr val="accent1">
                      <a:lumMod val="50000"/>
                    </a:schemeClr>
                  </a:solidFill>
                </a:rPr>
                <a:t>Documents</a:t>
              </a:r>
            </a:p>
          </p:txBody>
        </p:sp>
      </p:grpSp>
      <p:sp>
        <p:nvSpPr>
          <p:cNvPr id="18" name="Rectangle 21"/>
          <p:cNvSpPr>
            <a:spLocks noChangeArrowheads="1"/>
          </p:cNvSpPr>
          <p:nvPr/>
        </p:nvSpPr>
        <p:spPr bwMode="auto">
          <a:xfrm>
            <a:off x="2590800" y="2195512"/>
            <a:ext cx="1279525" cy="547688"/>
          </a:xfrm>
          <a:prstGeom prst="rect">
            <a:avLst/>
          </a:prstGeom>
          <a:solidFill>
            <a:srgbClr val="92D050"/>
          </a:solidFill>
          <a:ln w="9525">
            <a:solidFill>
              <a:schemeClr val="tx1"/>
            </a:solidFill>
            <a:miter lim="800000"/>
            <a:headEnd/>
            <a:tailEnd/>
          </a:ln>
        </p:spPr>
        <p:txBody>
          <a:bodyPr wrap="none" anchor="ctr"/>
          <a:lstStyle/>
          <a:p>
            <a:pPr algn="ctr" eaLnBrk="1" hangingPunct="1"/>
            <a:r>
              <a:rPr lang="en-US" b="0" dirty="0">
                <a:solidFill>
                  <a:schemeClr val="bg1"/>
                </a:solidFill>
              </a:rPr>
              <a:t>Query</a:t>
            </a:r>
          </a:p>
          <a:p>
            <a:pPr algn="ctr" eaLnBrk="1" hangingPunct="1"/>
            <a:r>
              <a:rPr lang="en-US" b="0" dirty="0">
                <a:solidFill>
                  <a:schemeClr val="bg1"/>
                </a:solidFill>
              </a:rPr>
              <a:t>Formulation</a:t>
            </a:r>
          </a:p>
        </p:txBody>
      </p:sp>
      <p:grpSp>
        <p:nvGrpSpPr>
          <p:cNvPr id="19" name="Group 35"/>
          <p:cNvGrpSpPr>
            <a:grpSpLocks/>
          </p:cNvGrpSpPr>
          <p:nvPr/>
        </p:nvGrpSpPr>
        <p:grpSpPr bwMode="auto">
          <a:xfrm>
            <a:off x="2727325" y="1554163"/>
            <a:ext cx="1521302" cy="715963"/>
            <a:chOff x="1718" y="940"/>
            <a:chExt cx="773" cy="451"/>
          </a:xfrm>
        </p:grpSpPr>
        <p:cxnSp>
          <p:nvCxnSpPr>
            <p:cNvPr id="20" name="AutoShape 22"/>
            <p:cNvCxnSpPr>
              <a:cxnSpLocks noChangeShapeType="1"/>
              <a:stCxn id="5" idx="3"/>
              <a:endCxn id="18" idx="0"/>
            </p:cNvCxnSpPr>
            <p:nvPr/>
          </p:nvCxnSpPr>
          <p:spPr bwMode="auto">
            <a:xfrm>
              <a:off x="1718" y="1036"/>
              <a:ext cx="256" cy="355"/>
            </a:xfrm>
            <a:prstGeom prst="curvedConnector2">
              <a:avLst/>
            </a:prstGeom>
            <a:noFill/>
            <a:ln w="9525">
              <a:solidFill>
                <a:schemeClr val="tx1"/>
              </a:solidFill>
              <a:round/>
              <a:headEnd/>
              <a:tailEnd type="triangle" w="med" len="med"/>
            </a:ln>
          </p:spPr>
        </p:cxnSp>
        <p:sp>
          <p:nvSpPr>
            <p:cNvPr id="21" name="Text Box 23"/>
            <p:cNvSpPr txBox="1">
              <a:spLocks noChangeArrowheads="1"/>
            </p:cNvSpPr>
            <p:nvPr/>
          </p:nvSpPr>
          <p:spPr bwMode="auto">
            <a:xfrm>
              <a:off x="1895" y="940"/>
              <a:ext cx="596" cy="233"/>
            </a:xfrm>
            <a:prstGeom prst="rect">
              <a:avLst/>
            </a:prstGeom>
            <a:noFill/>
            <a:ln w="9525">
              <a:noFill/>
              <a:miter lim="800000"/>
              <a:headEnd/>
              <a:tailEnd/>
            </a:ln>
          </p:spPr>
          <p:txBody>
            <a:bodyPr wrap="none">
              <a:spAutoFit/>
            </a:bodyPr>
            <a:lstStyle/>
            <a:p>
              <a:pPr eaLnBrk="1" hangingPunct="1"/>
              <a:r>
                <a:rPr lang="en-US" b="0" dirty="0">
                  <a:solidFill>
                    <a:schemeClr val="accent1">
                      <a:lumMod val="50000"/>
                    </a:schemeClr>
                  </a:solidFill>
                </a:rPr>
                <a:t>Resource</a:t>
              </a:r>
            </a:p>
          </p:txBody>
        </p:sp>
      </p:grpSp>
      <p:grpSp>
        <p:nvGrpSpPr>
          <p:cNvPr id="22" name="Group 40"/>
          <p:cNvGrpSpPr>
            <a:grpSpLocks/>
          </p:cNvGrpSpPr>
          <p:nvPr/>
        </p:nvGrpSpPr>
        <p:grpSpPr bwMode="auto">
          <a:xfrm>
            <a:off x="2590800" y="2819404"/>
            <a:ext cx="3657600" cy="2239965"/>
            <a:chOff x="1632" y="1737"/>
            <a:chExt cx="2304" cy="1411"/>
          </a:xfrm>
        </p:grpSpPr>
        <p:sp>
          <p:nvSpPr>
            <p:cNvPr id="23" name="Text Box 25"/>
            <p:cNvSpPr txBox="1">
              <a:spLocks noChangeArrowheads="1"/>
            </p:cNvSpPr>
            <p:nvPr/>
          </p:nvSpPr>
          <p:spPr bwMode="auto">
            <a:xfrm>
              <a:off x="1632" y="2650"/>
              <a:ext cx="1118" cy="330"/>
            </a:xfrm>
            <a:prstGeom prst="rect">
              <a:avLst/>
            </a:prstGeom>
            <a:noFill/>
            <a:ln w="9525">
              <a:noFill/>
              <a:miter lim="800000"/>
              <a:headEnd/>
              <a:tailEnd/>
            </a:ln>
          </p:spPr>
          <p:txBody>
            <a:bodyPr wrap="none">
              <a:spAutoFit/>
            </a:bodyPr>
            <a:lstStyle/>
            <a:p>
              <a:pPr eaLnBrk="1" hangingPunct="1"/>
              <a:r>
                <a:rPr lang="en-US" sz="1400" b="0" i="1" dirty="0">
                  <a:solidFill>
                    <a:schemeClr val="accent1">
                      <a:lumMod val="50000"/>
                    </a:schemeClr>
                  </a:solidFill>
                </a:rPr>
                <a:t>query reformulation,</a:t>
              </a:r>
            </a:p>
            <a:p>
              <a:pPr eaLnBrk="1" hangingPunct="1"/>
              <a:r>
                <a:rPr lang="en-US" sz="1400" b="0" i="1" dirty="0">
                  <a:solidFill>
                    <a:schemeClr val="accent1">
                      <a:lumMod val="50000"/>
                    </a:schemeClr>
                  </a:solidFill>
                </a:rPr>
                <a:t>relevance feedback</a:t>
              </a:r>
            </a:p>
          </p:txBody>
        </p:sp>
        <p:cxnSp>
          <p:nvCxnSpPr>
            <p:cNvPr id="24" name="AutoShape 26"/>
            <p:cNvCxnSpPr>
              <a:cxnSpLocks noChangeShapeType="1"/>
              <a:stCxn id="14" idx="1"/>
              <a:endCxn id="18" idx="2"/>
            </p:cNvCxnSpPr>
            <p:nvPr/>
          </p:nvCxnSpPr>
          <p:spPr bwMode="auto">
            <a:xfrm rot="10800000">
              <a:off x="2035" y="1737"/>
              <a:ext cx="1901" cy="1411"/>
            </a:xfrm>
            <a:prstGeom prst="curvedConnector2">
              <a:avLst/>
            </a:prstGeom>
            <a:noFill/>
            <a:ln w="9525">
              <a:solidFill>
                <a:schemeClr val="tx1"/>
              </a:solidFill>
              <a:round/>
              <a:headEnd/>
              <a:tailEnd type="triangle" w="med" len="med"/>
            </a:ln>
          </p:spPr>
        </p:cxnSp>
        <p:cxnSp>
          <p:nvCxnSpPr>
            <p:cNvPr id="25" name="AutoShape 27"/>
            <p:cNvCxnSpPr>
              <a:cxnSpLocks noChangeShapeType="1"/>
              <a:stCxn id="10" idx="1"/>
              <a:endCxn id="18" idx="2"/>
            </p:cNvCxnSpPr>
            <p:nvPr/>
          </p:nvCxnSpPr>
          <p:spPr bwMode="auto">
            <a:xfrm rot="10800000">
              <a:off x="2035" y="1737"/>
              <a:ext cx="1133" cy="883"/>
            </a:xfrm>
            <a:prstGeom prst="curvedConnector2">
              <a:avLst/>
            </a:prstGeom>
            <a:noFill/>
            <a:ln w="9525">
              <a:solidFill>
                <a:schemeClr val="tx1"/>
              </a:solidFill>
              <a:round/>
              <a:headEnd/>
              <a:tailEnd type="triangle" w="med" len="med"/>
            </a:ln>
          </p:spPr>
        </p:cxnSp>
      </p:grpSp>
      <p:pic>
        <p:nvPicPr>
          <p:cNvPr id="26" name="Picture 25" descr="C:\Users\login\Downloads\pen_in_hand.jpg"/>
          <p:cNvPicPr>
            <a:picLocks noChangeAspect="1" noChangeArrowheads="1"/>
          </p:cNvPicPr>
          <p:nvPr/>
        </p:nvPicPr>
        <p:blipFill>
          <a:blip r:embed="rId3"/>
          <a:srcRect/>
          <a:stretch>
            <a:fillRect/>
          </a:stretch>
        </p:blipFill>
        <p:spPr bwMode="auto">
          <a:xfrm rot="10800000" flipV="1">
            <a:off x="1" y="0"/>
            <a:ext cx="1066801" cy="99060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38200" y="726281"/>
            <a:ext cx="8077200" cy="3693319"/>
          </a:xfrm>
          <a:prstGeom prst="rect">
            <a:avLst/>
          </a:prstGeom>
        </p:spPr>
        <p:txBody>
          <a:bodyPr wrap="square">
            <a:spAutoFit/>
          </a:bodyPr>
          <a:lstStyle/>
          <a:p>
            <a:pPr algn="just" fontAlgn="auto">
              <a:spcBef>
                <a:spcPts val="0"/>
              </a:spcBef>
              <a:spcAft>
                <a:spcPts val="0"/>
              </a:spcAft>
              <a:defRPr/>
            </a:pPr>
            <a:r>
              <a:rPr lang="en-US" sz="2400" dirty="0" smtClean="0"/>
              <a:t>Sources selection</a:t>
            </a:r>
            <a:r>
              <a:rPr lang="en-US" dirty="0" smtClean="0"/>
              <a:t> in this steps system decides that where I take the data .</a:t>
            </a:r>
          </a:p>
          <a:p>
            <a:pPr algn="just" fontAlgn="auto">
              <a:spcBef>
                <a:spcPts val="0"/>
              </a:spcBef>
              <a:spcAft>
                <a:spcPts val="0"/>
              </a:spcAft>
              <a:defRPr/>
            </a:pPr>
            <a:endParaRPr lang="en-US" dirty="0" smtClean="0"/>
          </a:p>
          <a:p>
            <a:pPr algn="just" fontAlgn="auto">
              <a:spcBef>
                <a:spcPts val="0"/>
              </a:spcBef>
              <a:spcAft>
                <a:spcPts val="0"/>
              </a:spcAft>
              <a:defRPr/>
            </a:pPr>
            <a:r>
              <a:rPr lang="en-US" sz="2400" dirty="0" smtClean="0"/>
              <a:t>Query formulation</a:t>
            </a:r>
            <a:r>
              <a:rPr lang="en-US" dirty="0" smtClean="0"/>
              <a:t> in this steps system decide and create a structure of the query. </a:t>
            </a:r>
          </a:p>
          <a:p>
            <a:pPr algn="just" fontAlgn="auto">
              <a:spcBef>
                <a:spcPts val="0"/>
              </a:spcBef>
              <a:spcAft>
                <a:spcPts val="0"/>
              </a:spcAft>
              <a:defRPr/>
            </a:pPr>
            <a:endParaRPr lang="en-US" dirty="0" smtClean="0"/>
          </a:p>
          <a:p>
            <a:pPr algn="just" fontAlgn="auto">
              <a:spcBef>
                <a:spcPts val="0"/>
              </a:spcBef>
              <a:spcAft>
                <a:spcPts val="0"/>
              </a:spcAft>
              <a:defRPr/>
            </a:pPr>
            <a:r>
              <a:rPr lang="en-US" sz="2400" dirty="0" smtClean="0"/>
              <a:t>Searching</a:t>
            </a:r>
            <a:r>
              <a:rPr lang="en-US" dirty="0" smtClean="0"/>
              <a:t> in search it will give the all relevant data as per the user query and after user will select the data as per his requirement. </a:t>
            </a:r>
          </a:p>
          <a:p>
            <a:pPr algn="just" fontAlgn="auto">
              <a:spcBef>
                <a:spcPts val="0"/>
              </a:spcBef>
              <a:spcAft>
                <a:spcPts val="0"/>
              </a:spcAft>
              <a:defRPr/>
            </a:pPr>
            <a:endParaRPr lang="en-US" dirty="0" smtClean="0"/>
          </a:p>
          <a:p>
            <a:pPr algn="just" fontAlgn="auto">
              <a:spcBef>
                <a:spcPts val="0"/>
              </a:spcBef>
              <a:spcAft>
                <a:spcPts val="0"/>
              </a:spcAft>
              <a:defRPr/>
            </a:pPr>
            <a:r>
              <a:rPr lang="en-US" dirty="0" smtClean="0"/>
              <a:t>Let see the real life example. Suppose one user need to find the simple answer of the simple question.</a:t>
            </a:r>
          </a:p>
          <a:p>
            <a:pPr algn="just"/>
            <a:endParaRPr lang="en-US" dirty="0"/>
          </a:p>
        </p:txBody>
      </p:sp>
      <p:pic>
        <p:nvPicPr>
          <p:cNvPr id="8" name="Picture 1" descr="C:\Users\P.K. Gondaliya\Desktop\logo.png"/>
          <p:cNvPicPr>
            <a:picLocks noChangeAspect="1" noChangeArrowheads="1"/>
          </p:cNvPicPr>
          <p:nvPr/>
        </p:nvPicPr>
        <p:blipFill>
          <a:blip r:embed="rId3"/>
          <a:srcRect r="62820"/>
          <a:stretch>
            <a:fillRect/>
          </a:stretch>
        </p:blipFill>
        <p:spPr bwMode="auto">
          <a:xfrm>
            <a:off x="7543800" y="5541264"/>
            <a:ext cx="1295400" cy="1088136"/>
          </a:xfrm>
          <a:prstGeom prst="rect">
            <a:avLst/>
          </a:prstGeom>
          <a:noFill/>
        </p:spPr>
      </p:pic>
      <p:pic>
        <p:nvPicPr>
          <p:cNvPr id="4" name="Picture 3" descr="C:\Users\login\Downloads\pen_in_hand.jpg"/>
          <p:cNvPicPr>
            <a:picLocks noChangeAspect="1" noChangeArrowheads="1"/>
          </p:cNvPicPr>
          <p:nvPr/>
        </p:nvPicPr>
        <p:blipFill>
          <a:blip r:embed="rId4"/>
          <a:srcRect/>
          <a:stretch>
            <a:fillRect/>
          </a:stretch>
        </p:blipFill>
        <p:spPr bwMode="auto">
          <a:xfrm rot="10800000" flipV="1">
            <a:off x="1" y="0"/>
            <a:ext cx="1066801" cy="99060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3"/>
          <p:cNvGraphicFramePr>
            <a:graphicFrameLocks noChangeAspect="1"/>
          </p:cNvGraphicFramePr>
          <p:nvPr/>
        </p:nvGraphicFramePr>
        <p:xfrm>
          <a:off x="685800" y="1752600"/>
          <a:ext cx="1143000" cy="2241550"/>
        </p:xfrm>
        <a:graphic>
          <a:graphicData uri="http://schemas.openxmlformats.org/presentationml/2006/ole">
            <p:oleObj spid="_x0000_s3074" name="Clip" r:id="rId3" imgW="1857600" imgH="3995640" progId="">
              <p:embed/>
            </p:oleObj>
          </a:graphicData>
        </a:graphic>
      </p:graphicFrame>
      <p:sp>
        <p:nvSpPr>
          <p:cNvPr id="3" name="Text Box 5"/>
          <p:cNvSpPr txBox="1">
            <a:spLocks noChangeArrowheads="1"/>
          </p:cNvSpPr>
          <p:nvPr/>
        </p:nvSpPr>
        <p:spPr bwMode="auto">
          <a:xfrm>
            <a:off x="457200" y="2743200"/>
            <a:ext cx="685800" cy="338554"/>
          </a:xfrm>
          <a:prstGeom prst="rect">
            <a:avLst/>
          </a:prstGeom>
          <a:solidFill>
            <a:schemeClr val="tx1"/>
          </a:solidFill>
          <a:ln w="9525">
            <a:solidFill>
              <a:schemeClr val="bg1"/>
            </a:solidFill>
            <a:miter lim="800000"/>
            <a:headEnd/>
            <a:tailEnd/>
          </a:ln>
        </p:spPr>
        <p:txBody>
          <a:bodyPr wrap="square">
            <a:spAutoFit/>
          </a:bodyPr>
          <a:lstStyle/>
          <a:p>
            <a:pPr algn="ctr" defTabSz="914400" eaLnBrk="0" hangingPunct="0"/>
            <a:r>
              <a:rPr lang="en-US" sz="1600" b="1" dirty="0" smtClean="0">
                <a:solidFill>
                  <a:schemeClr val="bg1"/>
                </a:solidFill>
                <a:latin typeface="Arial" charset="0"/>
              </a:rPr>
              <a:t>User</a:t>
            </a:r>
            <a:endParaRPr lang="en-US" sz="1600" b="1" dirty="0">
              <a:solidFill>
                <a:schemeClr val="bg1"/>
              </a:solidFill>
              <a:latin typeface="Arial" charset="0"/>
            </a:endParaRPr>
          </a:p>
        </p:txBody>
      </p:sp>
      <p:sp>
        <p:nvSpPr>
          <p:cNvPr id="5" name="Line 7"/>
          <p:cNvSpPr>
            <a:spLocks noChangeShapeType="1"/>
          </p:cNvSpPr>
          <p:nvPr/>
        </p:nvSpPr>
        <p:spPr bwMode="auto">
          <a:xfrm>
            <a:off x="1600200" y="1828800"/>
            <a:ext cx="2362200" cy="685800"/>
          </a:xfrm>
          <a:prstGeom prst="line">
            <a:avLst/>
          </a:prstGeom>
          <a:ln>
            <a:solidFill>
              <a:schemeClr val="accent1">
                <a:lumMod val="75000"/>
              </a:schemeClr>
            </a:solidFill>
            <a:headEnd/>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p>
            <a:endParaRPr lang="en-US"/>
          </a:p>
        </p:txBody>
      </p:sp>
      <p:sp>
        <p:nvSpPr>
          <p:cNvPr id="6" name="Line 7"/>
          <p:cNvSpPr>
            <a:spLocks noChangeShapeType="1"/>
          </p:cNvSpPr>
          <p:nvPr/>
        </p:nvSpPr>
        <p:spPr bwMode="auto">
          <a:xfrm flipV="1">
            <a:off x="4191000" y="1447800"/>
            <a:ext cx="2438400" cy="1066800"/>
          </a:xfrm>
          <a:prstGeom prst="line">
            <a:avLst/>
          </a:prstGeom>
          <a:ln>
            <a:solidFill>
              <a:schemeClr val="accent1">
                <a:lumMod val="75000"/>
              </a:schemeClr>
            </a:solidFill>
            <a:headEnd/>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p>
            <a:endParaRPr lang="en-US"/>
          </a:p>
        </p:txBody>
      </p:sp>
      <p:pic>
        <p:nvPicPr>
          <p:cNvPr id="3075" name="Picture 3" descr="C:\Users\login\Desktop\searchengines.png"/>
          <p:cNvPicPr>
            <a:picLocks noChangeAspect="1" noChangeArrowheads="1"/>
          </p:cNvPicPr>
          <p:nvPr/>
        </p:nvPicPr>
        <p:blipFill>
          <a:blip r:embed="rId4" cstate="print"/>
          <a:srcRect/>
          <a:stretch>
            <a:fillRect/>
          </a:stretch>
        </p:blipFill>
        <p:spPr bwMode="auto">
          <a:xfrm>
            <a:off x="6553200" y="838200"/>
            <a:ext cx="1269747" cy="990600"/>
          </a:xfrm>
          <a:prstGeom prst="rect">
            <a:avLst/>
          </a:prstGeom>
          <a:noFill/>
        </p:spPr>
      </p:pic>
      <p:sp>
        <p:nvSpPr>
          <p:cNvPr id="8" name="Line 7"/>
          <p:cNvSpPr>
            <a:spLocks noChangeShapeType="1"/>
          </p:cNvSpPr>
          <p:nvPr/>
        </p:nvSpPr>
        <p:spPr bwMode="auto">
          <a:xfrm>
            <a:off x="7269481" y="2209800"/>
            <a:ext cx="45719" cy="1600200"/>
          </a:xfrm>
          <a:prstGeom prst="line">
            <a:avLst/>
          </a:prstGeom>
          <a:ln>
            <a:solidFill>
              <a:schemeClr val="accent1">
                <a:lumMod val="75000"/>
              </a:schemeClr>
            </a:solidFill>
            <a:headEnd/>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p>
            <a:endParaRPr lang="en-US"/>
          </a:p>
        </p:txBody>
      </p:sp>
      <p:pic>
        <p:nvPicPr>
          <p:cNvPr id="3076" name="Picture 4"/>
          <p:cNvPicPr>
            <a:picLocks noChangeAspect="1" noChangeArrowheads="1"/>
          </p:cNvPicPr>
          <p:nvPr/>
        </p:nvPicPr>
        <p:blipFill>
          <a:blip r:embed="rId5"/>
          <a:srcRect/>
          <a:stretch>
            <a:fillRect/>
          </a:stretch>
        </p:blipFill>
        <p:spPr bwMode="auto">
          <a:xfrm>
            <a:off x="5029200" y="3886200"/>
            <a:ext cx="3962400" cy="2590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077" name="Picture 5"/>
          <p:cNvPicPr>
            <a:picLocks noChangeAspect="1" noChangeArrowheads="1"/>
          </p:cNvPicPr>
          <p:nvPr/>
        </p:nvPicPr>
        <p:blipFill>
          <a:blip r:embed="rId6"/>
          <a:srcRect/>
          <a:stretch>
            <a:fillRect/>
          </a:stretch>
        </p:blipFill>
        <p:spPr bwMode="auto">
          <a:xfrm>
            <a:off x="1981200" y="2590800"/>
            <a:ext cx="4724400" cy="295386"/>
          </a:xfrm>
          <a:prstGeom prst="rect">
            <a:avLst/>
          </a:prstGeom>
          <a:noFill/>
          <a:ln w="9525">
            <a:noFill/>
            <a:miter lim="800000"/>
            <a:headEnd/>
            <a:tailEnd/>
          </a:ln>
          <a:effectLst/>
        </p:spPr>
      </p:pic>
      <p:sp>
        <p:nvSpPr>
          <p:cNvPr id="11" name="Rectangle 10"/>
          <p:cNvSpPr/>
          <p:nvPr/>
        </p:nvSpPr>
        <p:spPr>
          <a:xfrm>
            <a:off x="2514600" y="2895600"/>
            <a:ext cx="3429000" cy="584775"/>
          </a:xfrm>
          <a:prstGeom prst="rect">
            <a:avLst/>
          </a:prstGeom>
          <a:solidFill>
            <a:schemeClr val="tx1"/>
          </a:solidFill>
          <a:ln>
            <a:solidFill>
              <a:schemeClr val="bg1"/>
            </a:solidFill>
          </a:ln>
        </p:spPr>
        <p:txBody>
          <a:bodyPr wrap="square">
            <a:spAutoFit/>
          </a:bodyPr>
          <a:lstStyle/>
          <a:p>
            <a:pPr algn="ctr" defTabSz="914400" eaLnBrk="0" hangingPunct="0"/>
            <a:r>
              <a:rPr lang="en-US" sz="1600" dirty="0" smtClean="0">
                <a:solidFill>
                  <a:schemeClr val="bg1"/>
                </a:solidFill>
              </a:rPr>
              <a:t>Finding a question or information </a:t>
            </a:r>
          </a:p>
          <a:p>
            <a:pPr algn="ctr" defTabSz="914400" eaLnBrk="0" hangingPunct="0"/>
            <a:r>
              <a:rPr lang="en-US" sz="1600" dirty="0" smtClean="0">
                <a:solidFill>
                  <a:schemeClr val="bg1"/>
                </a:solidFill>
              </a:rPr>
              <a:t>Query Term</a:t>
            </a:r>
            <a:endParaRPr lang="en-US" sz="1600" dirty="0">
              <a:solidFill>
                <a:schemeClr val="bg1"/>
              </a:solidFill>
            </a:endParaRPr>
          </a:p>
        </p:txBody>
      </p:sp>
      <p:sp>
        <p:nvSpPr>
          <p:cNvPr id="13" name="Line 7"/>
          <p:cNvSpPr>
            <a:spLocks noChangeShapeType="1"/>
          </p:cNvSpPr>
          <p:nvPr/>
        </p:nvSpPr>
        <p:spPr bwMode="auto">
          <a:xfrm flipH="1">
            <a:off x="3581398" y="5029200"/>
            <a:ext cx="1447802" cy="457200"/>
          </a:xfrm>
          <a:prstGeom prst="line">
            <a:avLst/>
          </a:prstGeom>
          <a:ln>
            <a:solidFill>
              <a:schemeClr val="accent1">
                <a:lumMod val="75000"/>
              </a:schemeClr>
            </a:solidFill>
            <a:headEnd/>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p>
            <a:endParaRPr lang="en-US"/>
          </a:p>
        </p:txBody>
      </p:sp>
      <p:sp>
        <p:nvSpPr>
          <p:cNvPr id="14" name="Line 7"/>
          <p:cNvSpPr>
            <a:spLocks noChangeShapeType="1"/>
          </p:cNvSpPr>
          <p:nvPr/>
        </p:nvSpPr>
        <p:spPr bwMode="auto">
          <a:xfrm flipV="1">
            <a:off x="2819400" y="3505200"/>
            <a:ext cx="76200" cy="1676400"/>
          </a:xfrm>
          <a:prstGeom prst="line">
            <a:avLst/>
          </a:prstGeom>
          <a:ln>
            <a:solidFill>
              <a:schemeClr val="accent1">
                <a:lumMod val="75000"/>
              </a:schemeClr>
            </a:solidFill>
            <a:headEnd/>
            <a:tailEnd type="triangle" w="med" len="med"/>
          </a:ln>
        </p:spPr>
        <p:style>
          <a:lnRef idx="3">
            <a:schemeClr val="accent1"/>
          </a:lnRef>
          <a:fillRef idx="0">
            <a:schemeClr val="accent1"/>
          </a:fillRef>
          <a:effectRef idx="2">
            <a:schemeClr val="accent1"/>
          </a:effectRef>
          <a:fontRef idx="minor">
            <a:schemeClr val="tx1"/>
          </a:fontRef>
        </p:style>
        <p:txBody>
          <a:bodyPr wrap="none" anchor="ctr"/>
          <a:lstStyle/>
          <a:p>
            <a:endParaRPr lang="en-US"/>
          </a:p>
        </p:txBody>
      </p:sp>
      <p:pic>
        <p:nvPicPr>
          <p:cNvPr id="3079" name="Picture 7"/>
          <p:cNvPicPr>
            <a:picLocks noChangeAspect="1" noChangeArrowheads="1"/>
          </p:cNvPicPr>
          <p:nvPr/>
        </p:nvPicPr>
        <p:blipFill>
          <a:blip r:embed="rId7"/>
          <a:srcRect/>
          <a:stretch>
            <a:fillRect/>
          </a:stretch>
        </p:blipFill>
        <p:spPr bwMode="auto">
          <a:xfrm>
            <a:off x="1219200" y="5181600"/>
            <a:ext cx="2362200" cy="838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7" name="Text Box 14"/>
          <p:cNvSpPr txBox="1">
            <a:spLocks noChangeArrowheads="1"/>
          </p:cNvSpPr>
          <p:nvPr/>
        </p:nvSpPr>
        <p:spPr bwMode="auto">
          <a:xfrm>
            <a:off x="6629400" y="1752600"/>
            <a:ext cx="1378904" cy="307777"/>
          </a:xfrm>
          <a:prstGeom prst="rect">
            <a:avLst/>
          </a:prstGeom>
          <a:solidFill>
            <a:schemeClr val="tx1"/>
          </a:solidFill>
          <a:ln w="9525">
            <a:solidFill>
              <a:schemeClr val="bg1"/>
            </a:solidFill>
            <a:miter lim="800000"/>
            <a:headEnd/>
            <a:tailEnd/>
          </a:ln>
          <a:effectLst/>
        </p:spPr>
        <p:txBody>
          <a:bodyPr wrap="none">
            <a:spAutoFit/>
          </a:bodyPr>
          <a:lstStyle/>
          <a:p>
            <a:pPr eaLnBrk="0" hangingPunct="0">
              <a:defRPr/>
            </a:pPr>
            <a:r>
              <a:rPr lang="en-GB" sz="1400" dirty="0">
                <a:solidFill>
                  <a:schemeClr val="bg1"/>
                </a:solidFill>
                <a:latin typeface="Comic Sans MS" pitchFamily="66" charset="0"/>
              </a:rPr>
              <a:t>Search Engine</a:t>
            </a:r>
          </a:p>
        </p:txBody>
      </p:sp>
      <p:pic>
        <p:nvPicPr>
          <p:cNvPr id="18" name="Picture 17" descr="C:\Users\login\Downloads\pen_in_hand.jpg"/>
          <p:cNvPicPr>
            <a:picLocks noChangeAspect="1" noChangeArrowheads="1"/>
          </p:cNvPicPr>
          <p:nvPr/>
        </p:nvPicPr>
        <p:blipFill>
          <a:blip r:embed="rId8"/>
          <a:srcRect/>
          <a:stretch>
            <a:fillRect/>
          </a:stretch>
        </p:blipFill>
        <p:spPr bwMode="auto">
          <a:xfrm rot="10800000" flipV="1">
            <a:off x="1" y="0"/>
            <a:ext cx="1066801" cy="990600"/>
          </a:xfrm>
          <a:prstGeom prst="ellipse">
            <a:avLst/>
          </a:prstGeom>
          <a:ln>
            <a:noFill/>
          </a:ln>
          <a:effectLst>
            <a:softEdge rad="112500"/>
          </a:effectLst>
        </p:spPr>
      </p:pic>
      <p:sp>
        <p:nvSpPr>
          <p:cNvPr id="19" name="Text Box 14"/>
          <p:cNvSpPr txBox="1">
            <a:spLocks noChangeArrowheads="1"/>
          </p:cNvSpPr>
          <p:nvPr/>
        </p:nvSpPr>
        <p:spPr bwMode="auto">
          <a:xfrm>
            <a:off x="5638800" y="6488668"/>
            <a:ext cx="3392275" cy="369332"/>
          </a:xfrm>
          <a:prstGeom prst="rect">
            <a:avLst/>
          </a:prstGeom>
          <a:noFill/>
          <a:ln w="9525">
            <a:noFill/>
            <a:miter lim="800000"/>
            <a:headEnd/>
            <a:tailEnd/>
          </a:ln>
          <a:effectLst/>
        </p:spPr>
        <p:txBody>
          <a:bodyPr wrap="none">
            <a:spAutoFit/>
          </a:bodyPr>
          <a:lstStyle/>
          <a:p>
            <a:pPr eaLnBrk="0" hangingPunct="0">
              <a:defRPr/>
            </a:pPr>
            <a:r>
              <a:rPr lang="en-GB" dirty="0" smtClean="0">
                <a:solidFill>
                  <a:schemeClr val="accent1">
                    <a:lumMod val="50000"/>
                  </a:schemeClr>
                </a:solidFill>
                <a:latin typeface="Comic Sans MS" pitchFamily="66" charset="0"/>
              </a:rPr>
              <a:t>Set of Retrieved Information</a:t>
            </a:r>
            <a:endParaRPr lang="en-GB" dirty="0">
              <a:solidFill>
                <a:schemeClr val="accent1">
                  <a:lumMod val="50000"/>
                </a:schemeClr>
              </a:solidFill>
              <a:latin typeface="Comic Sans MS" pitchFamily="66" charset="0"/>
            </a:endParaRPr>
          </a:p>
        </p:txBody>
      </p:sp>
      <p:sp>
        <p:nvSpPr>
          <p:cNvPr id="20" name="Rectangle 19"/>
          <p:cNvSpPr/>
          <p:nvPr/>
        </p:nvSpPr>
        <p:spPr>
          <a:xfrm>
            <a:off x="914400" y="6019800"/>
            <a:ext cx="3429000" cy="646331"/>
          </a:xfrm>
          <a:prstGeom prst="rect">
            <a:avLst/>
          </a:prstGeom>
        </p:spPr>
        <p:txBody>
          <a:bodyPr wrap="square">
            <a:spAutoFit/>
          </a:bodyPr>
          <a:lstStyle/>
          <a:p>
            <a:r>
              <a:rPr lang="en-GB" dirty="0" smtClean="0">
                <a:solidFill>
                  <a:schemeClr val="accent1">
                    <a:lumMod val="50000"/>
                  </a:schemeClr>
                </a:solidFill>
                <a:latin typeface="Comic Sans MS" pitchFamily="66" charset="0"/>
              </a:rPr>
              <a:t>Useful / relevant information  Got to the user</a:t>
            </a:r>
            <a:endParaRPr lang="en-US" dirty="0">
              <a:solidFill>
                <a:schemeClr val="accent1">
                  <a:lumMod val="50000"/>
                </a:schemeClr>
              </a:solidFill>
            </a:endParaRPr>
          </a:p>
        </p:txBody>
      </p:sp>
      <p:sp>
        <p:nvSpPr>
          <p:cNvPr id="21" name="Rectangle 20"/>
          <p:cNvSpPr/>
          <p:nvPr/>
        </p:nvSpPr>
        <p:spPr>
          <a:xfrm>
            <a:off x="802449" y="558225"/>
            <a:ext cx="5203669" cy="584775"/>
          </a:xfrm>
          <a:prstGeom prst="rect">
            <a:avLst/>
          </a:prstGeom>
        </p:spPr>
        <p:txBody>
          <a:bodyPr wrap="none">
            <a:spAutoFit/>
          </a:bodyPr>
          <a:lstStyle/>
          <a:p>
            <a:pPr algn="just">
              <a:spcBef>
                <a:spcPts val="0"/>
              </a:spcBef>
              <a:spcAft>
                <a:spcPts val="0"/>
              </a:spcAft>
              <a:buFont typeface="Wingdings" pitchFamily="2" charset="2"/>
              <a:buChar char="Ø"/>
            </a:pPr>
            <a:r>
              <a:rPr lang="en-US" sz="2000" dirty="0" smtClean="0"/>
              <a:t> </a:t>
            </a:r>
            <a:r>
              <a:rPr lang="en-US" sz="3200" u="sng" dirty="0" smtClean="0"/>
              <a:t>E</a:t>
            </a:r>
            <a:r>
              <a:rPr lang="en-US" sz="2000" u="sng" dirty="0" smtClean="0"/>
              <a:t>xample of Information Retrieval System</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2"/>
          <p:cNvSpPr>
            <a:spLocks noGrp="1" noChangeArrowheads="1"/>
          </p:cNvSpPr>
          <p:nvPr>
            <p:ph type="title"/>
          </p:nvPr>
        </p:nvSpPr>
        <p:spPr>
          <a:xfrm>
            <a:off x="1066800" y="304800"/>
            <a:ext cx="5943600" cy="838200"/>
          </a:xfrm>
        </p:spPr>
        <p:txBody>
          <a:bodyPr/>
          <a:lstStyle/>
          <a:p>
            <a:pPr eaLnBrk="1" hangingPunct="1"/>
            <a:r>
              <a:rPr lang="en-US" sz="3200" dirty="0" smtClean="0">
                <a:solidFill>
                  <a:schemeClr val="bg1"/>
                </a:solidFill>
              </a:rPr>
              <a:t>4. Information Retrieval Models</a:t>
            </a:r>
            <a:endParaRPr lang="en-US" sz="2400" dirty="0" smtClean="0">
              <a:solidFill>
                <a:schemeClr val="bg1"/>
              </a:solidFill>
            </a:endParaRPr>
          </a:p>
        </p:txBody>
      </p:sp>
      <p:pic>
        <p:nvPicPr>
          <p:cNvPr id="5" name="Picture 4" descr="C:\Users\login\Downloads\pen_in_hand.jpg"/>
          <p:cNvPicPr>
            <a:picLocks noChangeAspect="1" noChangeArrowheads="1"/>
          </p:cNvPicPr>
          <p:nvPr/>
        </p:nvPicPr>
        <p:blipFill>
          <a:blip r:embed="rId2"/>
          <a:srcRect/>
          <a:stretch>
            <a:fillRect/>
          </a:stretch>
        </p:blipFill>
        <p:spPr bwMode="auto">
          <a:xfrm rot="10800000" flipV="1">
            <a:off x="1" y="0"/>
            <a:ext cx="1066801" cy="990600"/>
          </a:xfrm>
          <a:prstGeom prst="ellipse">
            <a:avLst/>
          </a:prstGeom>
          <a:ln>
            <a:noFill/>
          </a:ln>
          <a:effectLst>
            <a:softEdge rad="112500"/>
          </a:effectLst>
        </p:spPr>
      </p:pic>
      <p:sp>
        <p:nvSpPr>
          <p:cNvPr id="8" name="Rectangle 32"/>
          <p:cNvSpPr txBox="1">
            <a:spLocks noChangeArrowheads="1"/>
          </p:cNvSpPr>
          <p:nvPr/>
        </p:nvSpPr>
        <p:spPr bwMode="auto">
          <a:xfrm>
            <a:off x="381000" y="1828800"/>
            <a:ext cx="2959768"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strike="noStrike" kern="0" cap="none" spc="0" normalizeH="0" baseline="0" noProof="0" dirty="0" smtClean="0">
                <a:ln>
                  <a:noFill/>
                </a:ln>
                <a:effectLst/>
                <a:uLnTx/>
                <a:uFillTx/>
                <a:latin typeface="+mj-lt"/>
                <a:ea typeface="+mj-ea"/>
                <a:cs typeface="+mj-cs"/>
              </a:rPr>
              <a:t>1. Boolean Model</a:t>
            </a:r>
          </a:p>
        </p:txBody>
      </p:sp>
      <p:sp>
        <p:nvSpPr>
          <p:cNvPr id="10" name="Rectangle 32"/>
          <p:cNvSpPr txBox="1">
            <a:spLocks noChangeArrowheads="1"/>
          </p:cNvSpPr>
          <p:nvPr/>
        </p:nvSpPr>
        <p:spPr bwMode="auto">
          <a:xfrm>
            <a:off x="2438400" y="3200400"/>
            <a:ext cx="36576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strike="noStrike" kern="0" cap="none" spc="0" normalizeH="0" baseline="0" noProof="0" dirty="0" smtClean="0">
                <a:ln>
                  <a:noFill/>
                </a:ln>
                <a:solidFill>
                  <a:srgbClr val="FFFF00"/>
                </a:solidFill>
                <a:effectLst/>
                <a:uLnTx/>
                <a:uFillTx/>
                <a:latin typeface="+mj-lt"/>
                <a:ea typeface="+mj-ea"/>
                <a:cs typeface="+mj-cs"/>
              </a:rPr>
              <a:t>2. Vector Space Model</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800" b="1" i="0" strike="noStrike" kern="0" cap="none" spc="0" normalizeH="0" baseline="0" noProof="0" dirty="0" smtClean="0">
              <a:ln>
                <a:noFill/>
              </a:ln>
              <a:solidFill>
                <a:srgbClr val="FFFF00"/>
              </a:solidFill>
              <a:effectLst/>
              <a:uLnTx/>
              <a:uFillTx/>
              <a:latin typeface="+mj-lt"/>
              <a:ea typeface="+mj-ea"/>
              <a:cs typeface="+mj-cs"/>
            </a:endParaRPr>
          </a:p>
        </p:txBody>
      </p:sp>
      <p:sp>
        <p:nvSpPr>
          <p:cNvPr id="12" name="Rectangle 11"/>
          <p:cNvSpPr/>
          <p:nvPr/>
        </p:nvSpPr>
        <p:spPr>
          <a:xfrm>
            <a:off x="4419600" y="4572000"/>
            <a:ext cx="3563796" cy="523220"/>
          </a:xfrm>
          <a:prstGeom prst="rect">
            <a:avLst/>
          </a:prstGeom>
        </p:spPr>
        <p:txBody>
          <a:bodyPr wrap="none">
            <a:spAutoFit/>
          </a:bodyPr>
          <a:lstStyle/>
          <a:p>
            <a:pPr lvl="0" algn="ctr">
              <a:defRPr/>
            </a:pPr>
            <a:r>
              <a:rPr lang="en-US" sz="2800" b="1" kern="0" dirty="0" smtClean="0">
                <a:solidFill>
                  <a:srgbClr val="FFC000"/>
                </a:solidFill>
                <a:latin typeface="+mj-lt"/>
              </a:rPr>
              <a:t>3. Probabilistic Model</a:t>
            </a:r>
          </a:p>
        </p:txBody>
      </p:sp>
      <p:cxnSp>
        <p:nvCxnSpPr>
          <p:cNvPr id="13" name="AutoShape 2"/>
          <p:cNvCxnSpPr>
            <a:cxnSpLocks noChangeShapeType="1"/>
          </p:cNvCxnSpPr>
          <p:nvPr/>
        </p:nvCxnSpPr>
        <p:spPr bwMode="auto">
          <a:xfrm>
            <a:off x="685800" y="1293812"/>
            <a:ext cx="7010400" cy="1588"/>
          </a:xfrm>
          <a:prstGeom prst="straightConnector1">
            <a:avLst/>
          </a:prstGeom>
          <a:noFill/>
          <a:ln w="38160">
            <a:solidFill>
              <a:srgbClr val="000000"/>
            </a:solidFill>
            <a:miter lim="800000"/>
            <a:headEnd/>
            <a:tailEnd/>
          </a:ln>
        </p:spPr>
      </p:cxnSp>
      <p:pic>
        <p:nvPicPr>
          <p:cNvPr id="15" name="Picture 1" descr="C:\Users\P.K. Gondaliya\Desktop\logo.png"/>
          <p:cNvPicPr>
            <a:picLocks noChangeAspect="1" noChangeArrowheads="1"/>
          </p:cNvPicPr>
          <p:nvPr/>
        </p:nvPicPr>
        <p:blipFill>
          <a:blip r:embed="rId3"/>
          <a:srcRect r="62820"/>
          <a:stretch>
            <a:fillRect/>
          </a:stretch>
        </p:blipFill>
        <p:spPr bwMode="auto">
          <a:xfrm>
            <a:off x="7543800" y="5541264"/>
            <a:ext cx="1295400" cy="108813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login\Downloads\pen_in_hand.jpg"/>
          <p:cNvPicPr>
            <a:picLocks noChangeAspect="1" noChangeArrowheads="1"/>
          </p:cNvPicPr>
          <p:nvPr/>
        </p:nvPicPr>
        <p:blipFill>
          <a:blip r:embed="rId2"/>
          <a:srcRect/>
          <a:stretch>
            <a:fillRect/>
          </a:stretch>
        </p:blipFill>
        <p:spPr bwMode="auto">
          <a:xfrm rot="10800000" flipV="1">
            <a:off x="1" y="0"/>
            <a:ext cx="1066801" cy="990600"/>
          </a:xfrm>
          <a:prstGeom prst="ellipse">
            <a:avLst/>
          </a:prstGeom>
          <a:ln>
            <a:noFill/>
          </a:ln>
          <a:effectLst>
            <a:softEdge rad="112500"/>
          </a:effectLst>
        </p:spPr>
      </p:pic>
      <p:sp>
        <p:nvSpPr>
          <p:cNvPr id="8" name="Rectangle 32"/>
          <p:cNvSpPr txBox="1">
            <a:spLocks noChangeArrowheads="1"/>
          </p:cNvSpPr>
          <p:nvPr/>
        </p:nvSpPr>
        <p:spPr bwMode="auto">
          <a:xfrm>
            <a:off x="545432" y="381000"/>
            <a:ext cx="2959768"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sng" strike="noStrike" kern="0" cap="none" spc="0" normalizeH="0" baseline="0" noProof="0" dirty="0" smtClean="0">
                <a:ln>
                  <a:noFill/>
                </a:ln>
                <a:effectLst/>
                <a:uLnTx/>
                <a:uFillTx/>
                <a:latin typeface="+mj-lt"/>
                <a:ea typeface="+mj-ea"/>
                <a:cs typeface="+mj-cs"/>
              </a:rPr>
              <a:t>1. Boolean Model</a:t>
            </a:r>
          </a:p>
        </p:txBody>
      </p:sp>
      <p:sp>
        <p:nvSpPr>
          <p:cNvPr id="11" name="Rectangle 10"/>
          <p:cNvSpPr/>
          <p:nvPr/>
        </p:nvSpPr>
        <p:spPr>
          <a:xfrm>
            <a:off x="457200" y="1219200"/>
            <a:ext cx="3581400" cy="3970318"/>
          </a:xfrm>
          <a:prstGeom prst="rect">
            <a:avLst/>
          </a:prstGeom>
        </p:spPr>
        <p:txBody>
          <a:bodyPr wrap="square">
            <a:spAutoFit/>
          </a:bodyPr>
          <a:lstStyle/>
          <a:p>
            <a:pPr algn="just"/>
            <a:r>
              <a:rPr lang="en-AU" dirty="0" smtClean="0">
                <a:sym typeface="Wingdings" pitchFamily="2" charset="2"/>
              </a:rPr>
              <a:t> </a:t>
            </a:r>
            <a:r>
              <a:rPr lang="en-AU" dirty="0" smtClean="0"/>
              <a:t>This Model is used for information retrieval. This model is based on the Boolean algebra logic and the classical set theory. </a:t>
            </a:r>
            <a:endParaRPr lang="en-US" dirty="0" smtClean="0"/>
          </a:p>
          <a:p>
            <a:pPr algn="just"/>
            <a:endParaRPr lang="en-AU" dirty="0" smtClean="0"/>
          </a:p>
          <a:p>
            <a:pPr algn="just"/>
            <a:r>
              <a:rPr lang="en-AU" dirty="0" smtClean="0">
                <a:sym typeface="Wingdings" pitchFamily="2" charset="2"/>
              </a:rPr>
              <a:t> </a:t>
            </a:r>
            <a:r>
              <a:rPr lang="en-AU" dirty="0" smtClean="0"/>
              <a:t>In this model we can pose a query is in the form of Boolean expression term,  terms are combined with different operators like AND, OR, NOT.</a:t>
            </a:r>
          </a:p>
          <a:p>
            <a:pPr algn="just"/>
            <a:endParaRPr lang="en-AU" dirty="0" smtClean="0"/>
          </a:p>
          <a:p>
            <a:pPr algn="just"/>
            <a:r>
              <a:rPr lang="en-AU" dirty="0" smtClean="0">
                <a:sym typeface="Wingdings" pitchFamily="2" charset="2"/>
              </a:rPr>
              <a:t> </a:t>
            </a:r>
            <a:r>
              <a:rPr lang="en-AU" dirty="0" smtClean="0"/>
              <a:t>This model is one of the oldest &amp; simplest model  in the field of information retrieval. </a:t>
            </a:r>
          </a:p>
        </p:txBody>
      </p:sp>
      <p:graphicFrame>
        <p:nvGraphicFramePr>
          <p:cNvPr id="14" name="Table 13"/>
          <p:cNvGraphicFramePr>
            <a:graphicFrameLocks noGrp="1"/>
          </p:cNvGraphicFramePr>
          <p:nvPr/>
        </p:nvGraphicFramePr>
        <p:xfrm>
          <a:off x="4267200" y="1219200"/>
          <a:ext cx="4660900" cy="3718560"/>
        </p:xfrm>
        <a:graphic>
          <a:graphicData uri="http://schemas.openxmlformats.org/drawingml/2006/table">
            <a:tbl>
              <a:tblPr/>
              <a:tblGrid>
                <a:gridCol w="2340610"/>
                <a:gridCol w="2320290"/>
              </a:tblGrid>
              <a:tr h="359934">
                <a:tc>
                  <a:txBody>
                    <a:bodyPr/>
                    <a:lstStyle/>
                    <a:p>
                      <a:pPr marL="0" marR="0" algn="ctr">
                        <a:spcBef>
                          <a:spcPts val="0"/>
                        </a:spcBef>
                        <a:spcAft>
                          <a:spcPts val="0"/>
                        </a:spcAft>
                      </a:pPr>
                      <a:r>
                        <a:rPr lang="en-AU" sz="2400" b="1" dirty="0">
                          <a:solidFill>
                            <a:schemeClr val="bg1"/>
                          </a:solidFill>
                          <a:latin typeface="Times New Roman"/>
                          <a:ea typeface="SimSun"/>
                        </a:rPr>
                        <a:t>Advantages</a:t>
                      </a:r>
                      <a:endParaRPr lang="en-US" sz="2400" dirty="0">
                        <a:solidFill>
                          <a:schemeClr val="bg1"/>
                        </a:solidFill>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marL="0" marR="0" algn="ctr">
                        <a:spcBef>
                          <a:spcPts val="0"/>
                        </a:spcBef>
                        <a:spcAft>
                          <a:spcPts val="0"/>
                        </a:spcAft>
                      </a:pPr>
                      <a:r>
                        <a:rPr lang="en-AU" sz="2400" b="1">
                          <a:solidFill>
                            <a:schemeClr val="bg1"/>
                          </a:solidFill>
                          <a:latin typeface="Times New Roman"/>
                          <a:ea typeface="SimSun"/>
                        </a:rPr>
                        <a:t>Disadvantages</a:t>
                      </a:r>
                      <a:endParaRPr lang="en-US" sz="2400">
                        <a:solidFill>
                          <a:schemeClr val="bg1"/>
                        </a:solidFill>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r>
              <a:tr h="3221466">
                <a:tc>
                  <a:txBody>
                    <a:bodyPr/>
                    <a:lstStyle/>
                    <a:p>
                      <a:pPr marL="0" marR="0">
                        <a:spcBef>
                          <a:spcPts val="0"/>
                        </a:spcBef>
                        <a:spcAft>
                          <a:spcPts val="0"/>
                        </a:spcAft>
                      </a:pPr>
                      <a:endParaRPr lang="en-AU" sz="1400" dirty="0">
                        <a:solidFill>
                          <a:schemeClr val="bg1"/>
                        </a:solidFill>
                        <a:latin typeface="Times New Roman"/>
                        <a:ea typeface="SimSun"/>
                      </a:endParaRPr>
                    </a:p>
                    <a:p>
                      <a:pPr marL="0" marR="0" algn="just">
                        <a:spcBef>
                          <a:spcPts val="0"/>
                        </a:spcBef>
                        <a:spcAft>
                          <a:spcPts val="0"/>
                        </a:spcAft>
                      </a:pPr>
                      <a:r>
                        <a:rPr lang="en-AU" sz="1400" b="1" dirty="0">
                          <a:solidFill>
                            <a:schemeClr val="bg1"/>
                          </a:solidFill>
                          <a:latin typeface="Times New Roman"/>
                          <a:ea typeface="SimSun"/>
                        </a:rPr>
                        <a:t>1. Boolean model is Simple &amp; Oldest Model.</a:t>
                      </a:r>
                      <a:endParaRPr lang="en-US" sz="2400" dirty="0">
                        <a:solidFill>
                          <a:schemeClr val="bg1"/>
                        </a:solidFill>
                        <a:latin typeface="Times New Roman"/>
                        <a:ea typeface="SimSun"/>
                      </a:endParaRPr>
                    </a:p>
                    <a:p>
                      <a:pPr marL="0" marR="0" algn="just">
                        <a:spcBef>
                          <a:spcPts val="0"/>
                        </a:spcBef>
                        <a:spcAft>
                          <a:spcPts val="0"/>
                        </a:spcAft>
                      </a:pPr>
                      <a:r>
                        <a:rPr lang="en-AU" sz="1400" b="1" dirty="0">
                          <a:solidFill>
                            <a:schemeClr val="bg1"/>
                          </a:solidFill>
                          <a:latin typeface="Times New Roman"/>
                          <a:ea typeface="SimSun"/>
                        </a:rPr>
                        <a:t> </a:t>
                      </a:r>
                      <a:endParaRPr lang="en-US" sz="2400" dirty="0">
                        <a:solidFill>
                          <a:schemeClr val="bg1"/>
                        </a:solidFill>
                        <a:latin typeface="Times New Roman"/>
                        <a:ea typeface="SimSun"/>
                      </a:endParaRPr>
                    </a:p>
                    <a:p>
                      <a:pPr marL="0" marR="0" algn="just">
                        <a:spcBef>
                          <a:spcPts val="0"/>
                        </a:spcBef>
                        <a:spcAft>
                          <a:spcPts val="0"/>
                        </a:spcAft>
                      </a:pPr>
                      <a:r>
                        <a:rPr lang="en-AU" sz="1400" b="1" dirty="0">
                          <a:solidFill>
                            <a:schemeClr val="bg1"/>
                          </a:solidFill>
                          <a:latin typeface="Times New Roman"/>
                          <a:ea typeface="SimSun"/>
                        </a:rPr>
                        <a:t>2. Can be very effectively Implemented.</a:t>
                      </a:r>
                      <a:endParaRPr lang="en-US" sz="2400" dirty="0">
                        <a:solidFill>
                          <a:schemeClr val="bg1"/>
                        </a:solidFill>
                        <a:latin typeface="Times New Roman"/>
                        <a:ea typeface="SimSun"/>
                      </a:endParaRPr>
                    </a:p>
                    <a:p>
                      <a:pPr marL="0" marR="0">
                        <a:spcBef>
                          <a:spcPts val="0"/>
                        </a:spcBef>
                        <a:spcAft>
                          <a:spcPts val="0"/>
                        </a:spcAft>
                      </a:pPr>
                      <a:endParaRPr lang="en-AU" sz="1400" b="1" dirty="0" smtClean="0">
                        <a:solidFill>
                          <a:schemeClr val="bg1"/>
                        </a:solidFill>
                        <a:latin typeface="Times New Roman"/>
                        <a:ea typeface="SimSun"/>
                      </a:endParaRPr>
                    </a:p>
                    <a:p>
                      <a:pPr marL="0" marR="0">
                        <a:spcBef>
                          <a:spcPts val="0"/>
                        </a:spcBef>
                        <a:spcAft>
                          <a:spcPts val="0"/>
                        </a:spcAft>
                      </a:pPr>
                      <a:r>
                        <a:rPr lang="en-AU" sz="1400" b="1" dirty="0" smtClean="0">
                          <a:solidFill>
                            <a:schemeClr val="bg1"/>
                          </a:solidFill>
                          <a:latin typeface="Times New Roman"/>
                          <a:ea typeface="SimSun"/>
                        </a:rPr>
                        <a:t>3</a:t>
                      </a:r>
                      <a:r>
                        <a:rPr lang="en-AU" sz="1400" b="1" dirty="0">
                          <a:solidFill>
                            <a:schemeClr val="bg1"/>
                          </a:solidFill>
                          <a:latin typeface="Times New Roman"/>
                          <a:ea typeface="SimSun"/>
                        </a:rPr>
                        <a:t>.</a:t>
                      </a:r>
                      <a:r>
                        <a:rPr lang="en-AU" sz="2400" b="1" dirty="0">
                          <a:solidFill>
                            <a:schemeClr val="bg1"/>
                          </a:solidFill>
                          <a:latin typeface="Times New Roman"/>
                          <a:ea typeface="SimSun"/>
                        </a:rPr>
                        <a:t> </a:t>
                      </a:r>
                      <a:r>
                        <a:rPr lang="en-AU" sz="1400" b="1" dirty="0">
                          <a:solidFill>
                            <a:schemeClr val="bg1"/>
                          </a:solidFill>
                          <a:latin typeface="Times New Roman"/>
                          <a:ea typeface="SimSun"/>
                        </a:rPr>
                        <a:t>Work well when you know exactly what you’re looking for because this model is used for exact matching.</a:t>
                      </a:r>
                      <a:endParaRPr lang="en-US" sz="2400" dirty="0">
                        <a:solidFill>
                          <a:schemeClr val="bg1"/>
                        </a:solidFill>
                        <a:latin typeface="Times New Roman"/>
                        <a:ea typeface="SimSun"/>
                      </a:endParaRPr>
                    </a:p>
                    <a:p>
                      <a:pPr marL="0" marR="0">
                        <a:spcBef>
                          <a:spcPts val="0"/>
                        </a:spcBef>
                        <a:spcAft>
                          <a:spcPts val="0"/>
                        </a:spcAft>
                      </a:pPr>
                      <a:endParaRPr lang="en-AU" sz="1400" b="1" dirty="0" smtClean="0">
                        <a:solidFill>
                          <a:schemeClr val="bg1"/>
                        </a:solidFill>
                        <a:latin typeface="Times New Roman"/>
                        <a:ea typeface="SimSun"/>
                      </a:endParaRPr>
                    </a:p>
                    <a:p>
                      <a:pPr marL="0" marR="0">
                        <a:spcBef>
                          <a:spcPts val="0"/>
                        </a:spcBef>
                        <a:spcAft>
                          <a:spcPts val="0"/>
                        </a:spcAft>
                      </a:pPr>
                      <a:r>
                        <a:rPr lang="en-AU" sz="1400" b="1" dirty="0" smtClean="0">
                          <a:solidFill>
                            <a:schemeClr val="bg1"/>
                          </a:solidFill>
                          <a:latin typeface="Times New Roman"/>
                          <a:ea typeface="SimSun"/>
                        </a:rPr>
                        <a:t>4</a:t>
                      </a:r>
                      <a:r>
                        <a:rPr lang="en-AU" sz="1400" b="1" dirty="0">
                          <a:solidFill>
                            <a:schemeClr val="bg1"/>
                          </a:solidFill>
                          <a:latin typeface="Times New Roman"/>
                          <a:ea typeface="SimSun"/>
                        </a:rPr>
                        <a:t>. Predictable and easy to explain.</a:t>
                      </a:r>
                      <a:endParaRPr lang="en-US" sz="2400" dirty="0">
                        <a:solidFill>
                          <a:schemeClr val="bg1"/>
                        </a:solidFill>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marL="0" marR="0">
                        <a:spcBef>
                          <a:spcPts val="0"/>
                        </a:spcBef>
                        <a:spcAft>
                          <a:spcPts val="0"/>
                        </a:spcAft>
                      </a:pPr>
                      <a:endParaRPr lang="en-AU" sz="1400" dirty="0">
                        <a:solidFill>
                          <a:schemeClr val="bg1"/>
                        </a:solidFill>
                        <a:latin typeface="Times New Roman"/>
                        <a:ea typeface="SimSun"/>
                      </a:endParaRPr>
                    </a:p>
                    <a:p>
                      <a:pPr marL="0" marR="0">
                        <a:spcBef>
                          <a:spcPts val="0"/>
                        </a:spcBef>
                        <a:spcAft>
                          <a:spcPts val="0"/>
                        </a:spcAft>
                      </a:pPr>
                      <a:r>
                        <a:rPr lang="en-AU" sz="1400" b="1" dirty="0" smtClean="0">
                          <a:solidFill>
                            <a:schemeClr val="bg1"/>
                          </a:solidFill>
                          <a:latin typeface="Times New Roman"/>
                          <a:ea typeface="SimSun"/>
                        </a:rPr>
                        <a:t>1. Query </a:t>
                      </a:r>
                      <a:r>
                        <a:rPr lang="en-AU" sz="1400" b="1" dirty="0">
                          <a:solidFill>
                            <a:schemeClr val="bg1"/>
                          </a:solidFill>
                          <a:latin typeface="Times New Roman"/>
                          <a:ea typeface="SimSun"/>
                        </a:rPr>
                        <a:t>formulation is difficult for most of the user</a:t>
                      </a:r>
                      <a:r>
                        <a:rPr lang="en-AU" sz="1400" b="1" dirty="0" smtClean="0">
                          <a:solidFill>
                            <a:schemeClr val="bg1"/>
                          </a:solidFill>
                          <a:latin typeface="Times New Roman"/>
                          <a:ea typeface="SimSun"/>
                        </a:rPr>
                        <a:t>.</a:t>
                      </a:r>
                    </a:p>
                    <a:p>
                      <a:pPr marL="0" marR="0">
                        <a:spcBef>
                          <a:spcPts val="0"/>
                        </a:spcBef>
                        <a:spcAft>
                          <a:spcPts val="0"/>
                        </a:spcAft>
                      </a:pPr>
                      <a:endParaRPr lang="en-US" sz="2400" dirty="0">
                        <a:solidFill>
                          <a:schemeClr val="bg1"/>
                        </a:solidFill>
                        <a:latin typeface="Times New Roman"/>
                        <a:ea typeface="SimSun"/>
                      </a:endParaRPr>
                    </a:p>
                    <a:p>
                      <a:pPr marL="0" marR="0">
                        <a:spcBef>
                          <a:spcPts val="0"/>
                        </a:spcBef>
                        <a:spcAft>
                          <a:spcPts val="0"/>
                        </a:spcAft>
                      </a:pPr>
                      <a:r>
                        <a:rPr lang="en-AU" sz="1400" b="1" dirty="0">
                          <a:solidFill>
                            <a:schemeClr val="bg1"/>
                          </a:solidFill>
                          <a:latin typeface="Times New Roman"/>
                          <a:ea typeface="SimSun"/>
                        </a:rPr>
                        <a:t>2.Difficuly when the size are increases with collection size</a:t>
                      </a:r>
                      <a:endParaRPr lang="en-US" sz="2400" dirty="0">
                        <a:solidFill>
                          <a:schemeClr val="bg1"/>
                        </a:solidFill>
                        <a:latin typeface="Times New Roman"/>
                        <a:ea typeface="SimSun"/>
                      </a:endParaRPr>
                    </a:p>
                    <a:p>
                      <a:pPr marL="0" marR="0">
                        <a:spcBef>
                          <a:spcPts val="0"/>
                        </a:spcBef>
                        <a:spcAft>
                          <a:spcPts val="0"/>
                        </a:spcAft>
                      </a:pPr>
                      <a:endParaRPr lang="en-AU" sz="1400" b="1" dirty="0" smtClean="0">
                        <a:solidFill>
                          <a:schemeClr val="bg1"/>
                        </a:solidFill>
                        <a:latin typeface="Times New Roman"/>
                        <a:ea typeface="SimSun"/>
                      </a:endParaRPr>
                    </a:p>
                    <a:p>
                      <a:pPr marL="0" marR="0">
                        <a:spcBef>
                          <a:spcPts val="0"/>
                        </a:spcBef>
                        <a:spcAft>
                          <a:spcPts val="0"/>
                        </a:spcAft>
                      </a:pPr>
                      <a:r>
                        <a:rPr lang="en-AU" sz="1400" b="1" dirty="0" smtClean="0">
                          <a:solidFill>
                            <a:schemeClr val="bg1"/>
                          </a:solidFill>
                          <a:latin typeface="Times New Roman"/>
                          <a:ea typeface="SimSun"/>
                        </a:rPr>
                        <a:t>3. </a:t>
                      </a:r>
                      <a:r>
                        <a:rPr lang="en-AU" sz="1400" b="1" dirty="0">
                          <a:solidFill>
                            <a:schemeClr val="bg1"/>
                          </a:solidFill>
                          <a:latin typeface="Times New Roman"/>
                          <a:ea typeface="SimSun"/>
                        </a:rPr>
                        <a:t>Retrieval documents not in ranked.</a:t>
                      </a:r>
                      <a:endParaRPr lang="en-US" sz="2400" dirty="0">
                        <a:solidFill>
                          <a:schemeClr val="bg1"/>
                        </a:solidFill>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login\Downloads\pen_in_hand.jpg"/>
          <p:cNvPicPr>
            <a:picLocks noChangeAspect="1" noChangeArrowheads="1"/>
          </p:cNvPicPr>
          <p:nvPr/>
        </p:nvPicPr>
        <p:blipFill>
          <a:blip r:embed="rId2"/>
          <a:srcRect/>
          <a:stretch>
            <a:fillRect/>
          </a:stretch>
        </p:blipFill>
        <p:spPr bwMode="auto">
          <a:xfrm rot="10800000" flipV="1">
            <a:off x="1" y="0"/>
            <a:ext cx="1066801" cy="990600"/>
          </a:xfrm>
          <a:prstGeom prst="ellipse">
            <a:avLst/>
          </a:prstGeom>
          <a:ln>
            <a:noFill/>
          </a:ln>
          <a:effectLst>
            <a:softEdge rad="112500"/>
          </a:effectLst>
        </p:spPr>
      </p:pic>
      <p:sp>
        <p:nvSpPr>
          <p:cNvPr id="9" name="Rectangle 32"/>
          <p:cNvSpPr txBox="1">
            <a:spLocks noChangeArrowheads="1"/>
          </p:cNvSpPr>
          <p:nvPr/>
        </p:nvSpPr>
        <p:spPr bwMode="auto">
          <a:xfrm>
            <a:off x="762000" y="609600"/>
            <a:ext cx="31242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sng" strike="noStrike" kern="0" cap="none" spc="0" normalizeH="0" baseline="0" noProof="0" dirty="0" smtClean="0">
                <a:ln>
                  <a:noFill/>
                </a:ln>
                <a:solidFill>
                  <a:srgbClr val="FFFF00"/>
                </a:solidFill>
                <a:effectLst/>
                <a:uLnTx/>
                <a:uFillTx/>
                <a:latin typeface="+mj-lt"/>
                <a:ea typeface="+mj-ea"/>
                <a:cs typeface="+mj-cs"/>
              </a:rPr>
              <a:t>2. Vector Space Model</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sng" strike="noStrike" kern="0" cap="none" spc="0" normalizeH="0" baseline="0" noProof="0" dirty="0" smtClean="0">
              <a:ln>
                <a:noFill/>
              </a:ln>
              <a:solidFill>
                <a:srgbClr val="FFFF00"/>
              </a:solidFill>
              <a:effectLst/>
              <a:uLnTx/>
              <a:uFillTx/>
              <a:latin typeface="+mj-lt"/>
              <a:ea typeface="+mj-ea"/>
              <a:cs typeface="+mj-cs"/>
            </a:endParaRPr>
          </a:p>
        </p:txBody>
      </p:sp>
      <p:sp>
        <p:nvSpPr>
          <p:cNvPr id="12" name="Rectangle 11"/>
          <p:cNvSpPr/>
          <p:nvPr/>
        </p:nvSpPr>
        <p:spPr>
          <a:xfrm>
            <a:off x="304800" y="1295400"/>
            <a:ext cx="3429000" cy="3477875"/>
          </a:xfrm>
          <a:prstGeom prst="rect">
            <a:avLst/>
          </a:prstGeom>
        </p:spPr>
        <p:txBody>
          <a:bodyPr wrap="square">
            <a:spAutoFit/>
          </a:bodyPr>
          <a:lstStyle/>
          <a:p>
            <a:pPr algn="just"/>
            <a:r>
              <a:rPr lang="en-AU" sz="2000" dirty="0" smtClean="0">
                <a:solidFill>
                  <a:srgbClr val="FFFF00"/>
                </a:solidFill>
                <a:sym typeface="Wingdings" pitchFamily="2" charset="2"/>
              </a:rPr>
              <a:t> </a:t>
            </a:r>
            <a:r>
              <a:rPr lang="en-AU" sz="2000" dirty="0" smtClean="0">
                <a:solidFill>
                  <a:srgbClr val="FFFF00"/>
                </a:solidFill>
              </a:rPr>
              <a:t>This model is an algebraic type of model and in vector space model text is represented by a vector of terms and terms are typically words and phrases for example index terms.</a:t>
            </a:r>
          </a:p>
          <a:p>
            <a:pPr algn="just"/>
            <a:endParaRPr lang="en-AU" sz="2000" dirty="0" smtClean="0">
              <a:solidFill>
                <a:srgbClr val="FFFF00"/>
              </a:solidFill>
            </a:endParaRPr>
          </a:p>
          <a:p>
            <a:pPr algn="just"/>
            <a:r>
              <a:rPr lang="en-AU" sz="2000" dirty="0" smtClean="0">
                <a:solidFill>
                  <a:srgbClr val="FFFF00"/>
                </a:solidFill>
                <a:sym typeface="Wingdings" pitchFamily="2" charset="2"/>
              </a:rPr>
              <a:t> </a:t>
            </a:r>
            <a:r>
              <a:rPr lang="en-AU" sz="2000" dirty="0" smtClean="0">
                <a:solidFill>
                  <a:srgbClr val="FFFF00"/>
                </a:solidFill>
              </a:rPr>
              <a:t>In This Model Index terms are assigned positive and non-binary weights.</a:t>
            </a:r>
            <a:endParaRPr lang="en-US" sz="2000" dirty="0">
              <a:solidFill>
                <a:srgbClr val="FFFF00"/>
              </a:solidFill>
            </a:endParaRPr>
          </a:p>
        </p:txBody>
      </p:sp>
      <p:graphicFrame>
        <p:nvGraphicFramePr>
          <p:cNvPr id="14" name="Table 13"/>
          <p:cNvGraphicFramePr>
            <a:graphicFrameLocks noGrp="1"/>
          </p:cNvGraphicFramePr>
          <p:nvPr/>
        </p:nvGraphicFramePr>
        <p:xfrm>
          <a:off x="3962400" y="533400"/>
          <a:ext cx="5029200" cy="5120640"/>
        </p:xfrm>
        <a:graphic>
          <a:graphicData uri="http://schemas.openxmlformats.org/drawingml/2006/table">
            <a:tbl>
              <a:tblPr/>
              <a:tblGrid>
                <a:gridCol w="2743200"/>
                <a:gridCol w="2286000"/>
              </a:tblGrid>
              <a:tr h="216535">
                <a:tc>
                  <a:txBody>
                    <a:bodyPr/>
                    <a:lstStyle/>
                    <a:p>
                      <a:pPr marL="0" marR="0" algn="ctr">
                        <a:spcBef>
                          <a:spcPts val="0"/>
                        </a:spcBef>
                        <a:spcAft>
                          <a:spcPts val="0"/>
                        </a:spcAft>
                      </a:pPr>
                      <a:r>
                        <a:rPr lang="en-AU" sz="2400" b="1" dirty="0">
                          <a:solidFill>
                            <a:schemeClr val="bg1"/>
                          </a:solidFill>
                          <a:latin typeface="Times New Roman"/>
                          <a:ea typeface="SimSun"/>
                        </a:rPr>
                        <a:t>Advantages</a:t>
                      </a:r>
                      <a:endParaRPr lang="en-US" sz="2400" dirty="0">
                        <a:solidFill>
                          <a:schemeClr val="bg1"/>
                        </a:solidFill>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marL="0" marR="0" algn="ctr">
                        <a:spcBef>
                          <a:spcPts val="0"/>
                        </a:spcBef>
                        <a:spcAft>
                          <a:spcPts val="0"/>
                        </a:spcAft>
                      </a:pPr>
                      <a:r>
                        <a:rPr lang="en-AU" sz="2400" b="1" dirty="0">
                          <a:solidFill>
                            <a:schemeClr val="bg1"/>
                          </a:solidFill>
                          <a:latin typeface="Times New Roman"/>
                          <a:ea typeface="SimSun"/>
                        </a:rPr>
                        <a:t>Disadvantages</a:t>
                      </a:r>
                      <a:endParaRPr lang="en-US" sz="2400" dirty="0">
                        <a:solidFill>
                          <a:schemeClr val="bg1"/>
                        </a:solidFill>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r>
              <a:tr h="1866265">
                <a:tc>
                  <a:txBody>
                    <a:bodyPr/>
                    <a:lstStyle/>
                    <a:p>
                      <a:pPr marL="0" marR="0" algn="just">
                        <a:spcBef>
                          <a:spcPts val="0"/>
                        </a:spcBef>
                        <a:spcAft>
                          <a:spcPts val="0"/>
                        </a:spcAft>
                      </a:pPr>
                      <a:endParaRPr lang="en-AU" sz="1600" dirty="0">
                        <a:solidFill>
                          <a:schemeClr val="bg1"/>
                        </a:solidFill>
                        <a:latin typeface="Times New Roman"/>
                        <a:ea typeface="SimSun"/>
                      </a:endParaRPr>
                    </a:p>
                    <a:p>
                      <a:pPr marL="0" marR="0" algn="just">
                        <a:spcBef>
                          <a:spcPts val="0"/>
                        </a:spcBef>
                        <a:spcAft>
                          <a:spcPts val="0"/>
                        </a:spcAft>
                      </a:pPr>
                      <a:r>
                        <a:rPr lang="en-AU" sz="1600" b="1" dirty="0">
                          <a:solidFill>
                            <a:schemeClr val="bg1"/>
                          </a:solidFill>
                          <a:latin typeface="Times New Roman"/>
                          <a:ea typeface="SimSun"/>
                        </a:rPr>
                        <a:t>1. Simplest model based on leaner algebra.</a:t>
                      </a:r>
                      <a:endParaRPr lang="en-US" sz="2800" dirty="0">
                        <a:solidFill>
                          <a:schemeClr val="bg1"/>
                        </a:solidFill>
                        <a:latin typeface="Times New Roman"/>
                        <a:ea typeface="SimSun"/>
                      </a:endParaRPr>
                    </a:p>
                    <a:p>
                      <a:pPr marL="0" marR="0" algn="just">
                        <a:spcBef>
                          <a:spcPts val="0"/>
                        </a:spcBef>
                        <a:spcAft>
                          <a:spcPts val="0"/>
                        </a:spcAft>
                      </a:pPr>
                      <a:endParaRPr lang="en-AU" sz="1600" b="1" dirty="0" smtClean="0">
                        <a:solidFill>
                          <a:schemeClr val="bg1"/>
                        </a:solidFill>
                        <a:latin typeface="Times New Roman"/>
                        <a:ea typeface="SimSun"/>
                      </a:endParaRPr>
                    </a:p>
                    <a:p>
                      <a:pPr marL="0" marR="0" algn="just">
                        <a:spcBef>
                          <a:spcPts val="0"/>
                        </a:spcBef>
                        <a:spcAft>
                          <a:spcPts val="0"/>
                        </a:spcAft>
                      </a:pPr>
                      <a:r>
                        <a:rPr lang="en-AU" sz="1600" b="1" dirty="0" smtClean="0">
                          <a:solidFill>
                            <a:schemeClr val="bg1"/>
                          </a:solidFill>
                          <a:latin typeface="Times New Roman"/>
                          <a:ea typeface="SimSun"/>
                        </a:rPr>
                        <a:t>2</a:t>
                      </a:r>
                      <a:r>
                        <a:rPr lang="en-AU" sz="1600" b="1" dirty="0">
                          <a:solidFill>
                            <a:schemeClr val="bg1"/>
                          </a:solidFill>
                          <a:latin typeface="Times New Roman"/>
                          <a:ea typeface="SimSun"/>
                        </a:rPr>
                        <a:t>.</a:t>
                      </a:r>
                      <a:r>
                        <a:rPr lang="en-AU" sz="2800" b="1" kern="1200" dirty="0">
                          <a:solidFill>
                            <a:schemeClr val="bg1"/>
                          </a:solidFill>
                          <a:latin typeface="Arial"/>
                          <a:ea typeface="+mn-ea"/>
                          <a:cs typeface="+mn-cs"/>
                        </a:rPr>
                        <a:t> </a:t>
                      </a:r>
                      <a:r>
                        <a:rPr lang="en-AU" sz="1600" b="1" dirty="0">
                          <a:solidFill>
                            <a:schemeClr val="bg1"/>
                          </a:solidFill>
                          <a:latin typeface="Times New Roman"/>
                          <a:ea typeface="SimSun"/>
                        </a:rPr>
                        <a:t>This model is Term weights not binary. </a:t>
                      </a:r>
                      <a:endParaRPr lang="en-AU" sz="1600" b="1" dirty="0" smtClean="0">
                        <a:solidFill>
                          <a:schemeClr val="bg1"/>
                        </a:solidFill>
                        <a:latin typeface="Times New Roman"/>
                        <a:ea typeface="SimSun"/>
                      </a:endParaRPr>
                    </a:p>
                    <a:p>
                      <a:pPr marL="0" marR="0" algn="just">
                        <a:spcBef>
                          <a:spcPts val="0"/>
                        </a:spcBef>
                        <a:spcAft>
                          <a:spcPts val="0"/>
                        </a:spcAft>
                      </a:pPr>
                      <a:endParaRPr lang="en-US" sz="2800" dirty="0">
                        <a:solidFill>
                          <a:schemeClr val="bg1"/>
                        </a:solidFill>
                        <a:latin typeface="Times New Roman"/>
                        <a:ea typeface="SimSun"/>
                      </a:endParaRPr>
                    </a:p>
                    <a:p>
                      <a:pPr marL="0" marR="0">
                        <a:spcBef>
                          <a:spcPts val="0"/>
                        </a:spcBef>
                        <a:spcAft>
                          <a:spcPts val="0"/>
                        </a:spcAft>
                      </a:pPr>
                      <a:r>
                        <a:rPr lang="en-AU" sz="1600" b="1" dirty="0">
                          <a:solidFill>
                            <a:schemeClr val="bg1"/>
                          </a:solidFill>
                          <a:latin typeface="Times New Roman"/>
                          <a:ea typeface="SimSun"/>
                        </a:rPr>
                        <a:t>3. Its Allows computing a continuous degree of similarity between queries and documents.</a:t>
                      </a:r>
                      <a:endParaRPr lang="en-US" sz="2800" dirty="0">
                        <a:solidFill>
                          <a:schemeClr val="bg1"/>
                        </a:solidFill>
                        <a:latin typeface="Times New Roman"/>
                        <a:ea typeface="SimSun"/>
                      </a:endParaRPr>
                    </a:p>
                    <a:p>
                      <a:pPr marL="0" marR="0">
                        <a:spcBef>
                          <a:spcPts val="0"/>
                        </a:spcBef>
                        <a:spcAft>
                          <a:spcPts val="0"/>
                        </a:spcAft>
                      </a:pPr>
                      <a:endParaRPr lang="en-AU" sz="1600" b="1" dirty="0" smtClean="0">
                        <a:solidFill>
                          <a:schemeClr val="bg1"/>
                        </a:solidFill>
                        <a:latin typeface="Times New Roman"/>
                        <a:ea typeface="SimSun"/>
                      </a:endParaRPr>
                    </a:p>
                    <a:p>
                      <a:pPr marL="0" marR="0">
                        <a:spcBef>
                          <a:spcPts val="0"/>
                        </a:spcBef>
                        <a:spcAft>
                          <a:spcPts val="0"/>
                        </a:spcAft>
                      </a:pPr>
                      <a:r>
                        <a:rPr lang="en-AU" sz="1600" b="1" dirty="0" smtClean="0">
                          <a:solidFill>
                            <a:schemeClr val="bg1"/>
                          </a:solidFill>
                          <a:latin typeface="Times New Roman"/>
                          <a:ea typeface="SimSun"/>
                        </a:rPr>
                        <a:t>4</a:t>
                      </a:r>
                      <a:r>
                        <a:rPr lang="en-AU" sz="1600" b="1" dirty="0">
                          <a:solidFill>
                            <a:schemeClr val="bg1"/>
                          </a:solidFill>
                          <a:latin typeface="Times New Roman"/>
                          <a:ea typeface="SimSun"/>
                        </a:rPr>
                        <a:t>. Model also allows ranking documents according to their possible relevance.</a:t>
                      </a:r>
                      <a:endParaRPr lang="en-US" sz="2800" dirty="0">
                        <a:solidFill>
                          <a:schemeClr val="bg1"/>
                        </a:solidFill>
                        <a:latin typeface="Times New Roman"/>
                        <a:ea typeface="SimSun"/>
                      </a:endParaRPr>
                    </a:p>
                    <a:p>
                      <a:pPr marL="0" marR="0">
                        <a:spcBef>
                          <a:spcPts val="0"/>
                        </a:spcBef>
                        <a:spcAft>
                          <a:spcPts val="0"/>
                        </a:spcAft>
                      </a:pPr>
                      <a:endParaRPr lang="en-AU" sz="1600" b="1" dirty="0" smtClean="0">
                        <a:solidFill>
                          <a:schemeClr val="bg1"/>
                        </a:solidFill>
                        <a:latin typeface="Times New Roman"/>
                        <a:ea typeface="SimSun"/>
                      </a:endParaRPr>
                    </a:p>
                    <a:p>
                      <a:pPr marL="0" marR="0">
                        <a:spcBef>
                          <a:spcPts val="0"/>
                        </a:spcBef>
                        <a:spcAft>
                          <a:spcPts val="0"/>
                        </a:spcAft>
                      </a:pPr>
                      <a:r>
                        <a:rPr lang="en-AU" sz="1600" b="1" dirty="0" smtClean="0">
                          <a:solidFill>
                            <a:schemeClr val="bg1"/>
                          </a:solidFill>
                          <a:latin typeface="Times New Roman"/>
                          <a:ea typeface="SimSun"/>
                        </a:rPr>
                        <a:t>5</a:t>
                      </a:r>
                      <a:r>
                        <a:rPr lang="en-AU" sz="1600" b="1" dirty="0">
                          <a:solidFill>
                            <a:schemeClr val="bg1"/>
                          </a:solidFill>
                          <a:latin typeface="Times New Roman"/>
                          <a:ea typeface="SimSun"/>
                        </a:rPr>
                        <a:t>. Partial matching possible in this model</a:t>
                      </a:r>
                      <a:endParaRPr lang="en-US" sz="2800" dirty="0">
                        <a:solidFill>
                          <a:schemeClr val="bg1"/>
                        </a:solidFill>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marL="0" marR="0">
                        <a:spcBef>
                          <a:spcPts val="0"/>
                        </a:spcBef>
                        <a:spcAft>
                          <a:spcPts val="0"/>
                        </a:spcAft>
                      </a:pPr>
                      <a:endParaRPr lang="en-AU" sz="1600" dirty="0">
                        <a:solidFill>
                          <a:schemeClr val="bg1"/>
                        </a:solidFill>
                        <a:latin typeface="Times New Roman"/>
                        <a:ea typeface="SimSun"/>
                      </a:endParaRPr>
                    </a:p>
                    <a:p>
                      <a:pPr marL="0" marR="0">
                        <a:spcBef>
                          <a:spcPts val="0"/>
                        </a:spcBef>
                        <a:spcAft>
                          <a:spcPts val="0"/>
                        </a:spcAft>
                      </a:pPr>
                      <a:r>
                        <a:rPr lang="en-AU" sz="1600" b="1" dirty="0">
                          <a:solidFill>
                            <a:schemeClr val="bg1"/>
                          </a:solidFill>
                          <a:latin typeface="Times New Roman"/>
                          <a:ea typeface="SimSun"/>
                        </a:rPr>
                        <a:t>1. Theoretically assumes terms are statistically independent.</a:t>
                      </a:r>
                      <a:endParaRPr lang="en-US" sz="2800" dirty="0">
                        <a:solidFill>
                          <a:schemeClr val="bg1"/>
                        </a:solidFill>
                        <a:latin typeface="Times New Roman"/>
                        <a:ea typeface="SimSun"/>
                      </a:endParaRPr>
                    </a:p>
                    <a:p>
                      <a:pPr marL="0" marR="0">
                        <a:spcBef>
                          <a:spcPts val="0"/>
                        </a:spcBef>
                        <a:spcAft>
                          <a:spcPts val="0"/>
                        </a:spcAft>
                      </a:pPr>
                      <a:r>
                        <a:rPr lang="en-AU" sz="1600" b="1" dirty="0">
                          <a:solidFill>
                            <a:schemeClr val="bg1"/>
                          </a:solidFill>
                          <a:latin typeface="Times New Roman"/>
                          <a:ea typeface="SimSun"/>
                        </a:rPr>
                        <a:t> </a:t>
                      </a:r>
                      <a:endParaRPr lang="en-US" sz="2800" dirty="0">
                        <a:solidFill>
                          <a:schemeClr val="bg1"/>
                        </a:solidFill>
                        <a:latin typeface="Times New Roman"/>
                        <a:ea typeface="SimSun"/>
                      </a:endParaRPr>
                    </a:p>
                    <a:p>
                      <a:pPr marL="0" marR="0">
                        <a:spcBef>
                          <a:spcPts val="0"/>
                        </a:spcBef>
                        <a:spcAft>
                          <a:spcPts val="0"/>
                        </a:spcAft>
                      </a:pPr>
                      <a:r>
                        <a:rPr lang="en-AU" sz="1600" b="1" dirty="0">
                          <a:solidFill>
                            <a:schemeClr val="bg1"/>
                          </a:solidFill>
                          <a:latin typeface="Times New Roman"/>
                          <a:ea typeface="SimSun"/>
                        </a:rPr>
                        <a:t>2. In this model long document is poorly represented</a:t>
                      </a:r>
                      <a:r>
                        <a:rPr lang="en-AU" sz="1600" b="1" dirty="0" smtClean="0">
                          <a:solidFill>
                            <a:schemeClr val="bg1"/>
                          </a:solidFill>
                          <a:latin typeface="Times New Roman"/>
                          <a:ea typeface="SimSun"/>
                        </a:rPr>
                        <a:t>.</a:t>
                      </a:r>
                    </a:p>
                    <a:p>
                      <a:pPr marL="0" marR="0">
                        <a:spcBef>
                          <a:spcPts val="0"/>
                        </a:spcBef>
                        <a:spcAft>
                          <a:spcPts val="0"/>
                        </a:spcAft>
                      </a:pPr>
                      <a:endParaRPr lang="en-US" sz="2800" dirty="0">
                        <a:solidFill>
                          <a:schemeClr val="bg1"/>
                        </a:solidFill>
                        <a:latin typeface="Times New Roman"/>
                        <a:ea typeface="SimSun"/>
                      </a:endParaRPr>
                    </a:p>
                    <a:p>
                      <a:pPr marL="0" marR="0">
                        <a:spcBef>
                          <a:spcPts val="0"/>
                        </a:spcBef>
                        <a:spcAft>
                          <a:spcPts val="0"/>
                        </a:spcAft>
                      </a:pPr>
                      <a:r>
                        <a:rPr lang="en-AU" sz="1600" b="1" dirty="0">
                          <a:solidFill>
                            <a:schemeClr val="bg1"/>
                          </a:solidFill>
                          <a:latin typeface="Times New Roman"/>
                          <a:ea typeface="SimSun"/>
                        </a:rPr>
                        <a:t>3. Keyword is must be precisely match document terms. Substrings result in a false positive match. </a:t>
                      </a:r>
                      <a:endParaRPr lang="en-US" sz="2800" dirty="0">
                        <a:solidFill>
                          <a:schemeClr val="bg1"/>
                        </a:solidFill>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login\Downloads\pen_in_hand.jpg"/>
          <p:cNvPicPr>
            <a:picLocks noChangeAspect="1" noChangeArrowheads="1"/>
          </p:cNvPicPr>
          <p:nvPr/>
        </p:nvPicPr>
        <p:blipFill>
          <a:blip r:embed="rId3"/>
          <a:srcRect/>
          <a:stretch>
            <a:fillRect/>
          </a:stretch>
        </p:blipFill>
        <p:spPr bwMode="auto">
          <a:xfrm rot="10800000" flipV="1">
            <a:off x="1" y="0"/>
            <a:ext cx="1066801" cy="990600"/>
          </a:xfrm>
          <a:prstGeom prst="ellipse">
            <a:avLst/>
          </a:prstGeom>
          <a:ln>
            <a:noFill/>
          </a:ln>
          <a:effectLst>
            <a:softEdge rad="112500"/>
          </a:effectLst>
        </p:spPr>
      </p:pic>
      <p:sp>
        <p:nvSpPr>
          <p:cNvPr id="10" name="Rectangle 32"/>
          <p:cNvSpPr txBox="1">
            <a:spLocks noChangeArrowheads="1"/>
          </p:cNvSpPr>
          <p:nvPr/>
        </p:nvSpPr>
        <p:spPr bwMode="auto">
          <a:xfrm>
            <a:off x="248093" y="381000"/>
            <a:ext cx="4019107"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sng" strike="noStrike" kern="0" cap="none" spc="0" normalizeH="0" baseline="0" noProof="0" dirty="0" smtClean="0">
                <a:ln>
                  <a:noFill/>
                </a:ln>
                <a:solidFill>
                  <a:schemeClr val="bg1">
                    <a:lumMod val="95000"/>
                    <a:lumOff val="5000"/>
                  </a:schemeClr>
                </a:solidFill>
                <a:effectLst/>
                <a:uLnTx/>
                <a:uFillTx/>
                <a:latin typeface="+mj-lt"/>
                <a:ea typeface="+mj-ea"/>
                <a:cs typeface="+mj-cs"/>
              </a:rPr>
              <a:t>3. Probabilistic</a:t>
            </a:r>
            <a:r>
              <a:rPr kumimoji="0" lang="en-US" sz="2400" b="0" i="0" u="sng" strike="noStrike" kern="0" cap="none" spc="0" normalizeH="0" noProof="0" dirty="0" smtClean="0">
                <a:ln>
                  <a:noFill/>
                </a:ln>
                <a:solidFill>
                  <a:schemeClr val="bg1">
                    <a:lumMod val="95000"/>
                    <a:lumOff val="5000"/>
                  </a:schemeClr>
                </a:solidFill>
                <a:effectLst/>
                <a:uLnTx/>
                <a:uFillTx/>
                <a:latin typeface="+mj-lt"/>
                <a:ea typeface="+mj-ea"/>
                <a:cs typeface="+mj-cs"/>
              </a:rPr>
              <a:t> Model</a:t>
            </a:r>
            <a:endParaRPr kumimoji="0" lang="en-US" sz="2400" b="0" i="0" u="sng" strike="noStrike" kern="0" cap="none" spc="0" normalizeH="0" baseline="0" noProof="0" dirty="0" smtClean="0">
              <a:ln>
                <a:noFill/>
              </a:ln>
              <a:solidFill>
                <a:schemeClr val="bg1">
                  <a:lumMod val="95000"/>
                  <a:lumOff val="5000"/>
                </a:schemeClr>
              </a:solidFill>
              <a:effectLst/>
              <a:uLnTx/>
              <a:uFillTx/>
              <a:latin typeface="+mj-lt"/>
              <a:ea typeface="+mj-ea"/>
              <a:cs typeface="+mj-cs"/>
            </a:endParaRPr>
          </a:p>
        </p:txBody>
      </p:sp>
      <p:sp>
        <p:nvSpPr>
          <p:cNvPr id="13" name="Rectangle 12"/>
          <p:cNvSpPr/>
          <p:nvPr/>
        </p:nvSpPr>
        <p:spPr>
          <a:xfrm>
            <a:off x="285307" y="1073289"/>
            <a:ext cx="3524693" cy="2862322"/>
          </a:xfrm>
          <a:prstGeom prst="rect">
            <a:avLst/>
          </a:prstGeom>
        </p:spPr>
        <p:txBody>
          <a:bodyPr wrap="square">
            <a:spAutoFit/>
          </a:bodyPr>
          <a:lstStyle/>
          <a:p>
            <a:pPr algn="just"/>
            <a:r>
              <a:rPr lang="en-AU" dirty="0" smtClean="0">
                <a:solidFill>
                  <a:schemeClr val="bg1"/>
                </a:solidFill>
                <a:sym typeface="Wingdings" pitchFamily="2" charset="2"/>
              </a:rPr>
              <a:t></a:t>
            </a:r>
            <a:r>
              <a:rPr lang="en-AU" dirty="0" smtClean="0">
                <a:solidFill>
                  <a:schemeClr val="bg1"/>
                </a:solidFill>
              </a:rPr>
              <a:t>The most important part of this kind of the model is attempt to ranked documents by their probability of relevance given a query. </a:t>
            </a:r>
          </a:p>
          <a:p>
            <a:pPr algn="just"/>
            <a:endParaRPr lang="en-AU" dirty="0" smtClean="0">
              <a:solidFill>
                <a:schemeClr val="bg1"/>
              </a:solidFill>
              <a:sym typeface="Wingdings" pitchFamily="2" charset="2"/>
            </a:endParaRPr>
          </a:p>
          <a:p>
            <a:pPr algn="just"/>
            <a:r>
              <a:rPr lang="en-AU" dirty="0" smtClean="0">
                <a:solidFill>
                  <a:schemeClr val="bg1"/>
                </a:solidFill>
                <a:sym typeface="Wingdings" pitchFamily="2" charset="2"/>
              </a:rPr>
              <a:t></a:t>
            </a:r>
            <a:r>
              <a:rPr lang="en-AU" dirty="0" smtClean="0">
                <a:solidFill>
                  <a:schemeClr val="bg1"/>
                </a:solidFill>
              </a:rPr>
              <a:t>Probabilistic model is archives almost correct match in a set of documents. </a:t>
            </a:r>
          </a:p>
          <a:p>
            <a:pPr algn="just"/>
            <a:endParaRPr lang="en-AU" dirty="0" smtClean="0">
              <a:solidFill>
                <a:schemeClr val="bg1"/>
              </a:solidFill>
            </a:endParaRPr>
          </a:p>
        </p:txBody>
      </p:sp>
      <p:graphicFrame>
        <p:nvGraphicFramePr>
          <p:cNvPr id="14" name="Table 13"/>
          <p:cNvGraphicFramePr>
            <a:graphicFrameLocks noGrp="1"/>
          </p:cNvGraphicFramePr>
          <p:nvPr/>
        </p:nvGraphicFramePr>
        <p:xfrm>
          <a:off x="2057400" y="3672840"/>
          <a:ext cx="6324600" cy="2499360"/>
        </p:xfrm>
        <a:graphic>
          <a:graphicData uri="http://schemas.openxmlformats.org/drawingml/2006/table">
            <a:tbl>
              <a:tblPr/>
              <a:tblGrid>
                <a:gridCol w="3760199"/>
                <a:gridCol w="2564401"/>
              </a:tblGrid>
              <a:tr h="146050">
                <a:tc>
                  <a:txBody>
                    <a:bodyPr/>
                    <a:lstStyle/>
                    <a:p>
                      <a:pPr marL="0" marR="0" algn="ctr">
                        <a:spcBef>
                          <a:spcPts val="0"/>
                        </a:spcBef>
                        <a:spcAft>
                          <a:spcPts val="0"/>
                        </a:spcAft>
                      </a:pPr>
                      <a:r>
                        <a:rPr lang="en-AU" sz="2800" b="1" dirty="0">
                          <a:solidFill>
                            <a:schemeClr val="bg1"/>
                          </a:solidFill>
                          <a:latin typeface="Times New Roman"/>
                          <a:ea typeface="SimSun"/>
                        </a:rPr>
                        <a:t>Advantages</a:t>
                      </a:r>
                      <a:endParaRPr lang="en-US" sz="2800" dirty="0">
                        <a:solidFill>
                          <a:schemeClr val="bg1"/>
                        </a:solidFill>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marL="0" marR="0" algn="ctr">
                        <a:spcBef>
                          <a:spcPts val="0"/>
                        </a:spcBef>
                        <a:spcAft>
                          <a:spcPts val="0"/>
                        </a:spcAft>
                      </a:pPr>
                      <a:r>
                        <a:rPr lang="en-AU" sz="2800" b="1" dirty="0">
                          <a:solidFill>
                            <a:schemeClr val="bg1"/>
                          </a:solidFill>
                          <a:latin typeface="Times New Roman"/>
                          <a:ea typeface="SimSun"/>
                        </a:rPr>
                        <a:t>Disadvantages</a:t>
                      </a:r>
                      <a:endParaRPr lang="en-US" sz="2800" dirty="0">
                        <a:solidFill>
                          <a:schemeClr val="bg1"/>
                        </a:solidFill>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r>
              <a:tr h="1004570">
                <a:tc>
                  <a:txBody>
                    <a:bodyPr/>
                    <a:lstStyle/>
                    <a:p>
                      <a:pPr marL="0" marR="0">
                        <a:spcBef>
                          <a:spcPts val="0"/>
                        </a:spcBef>
                        <a:spcAft>
                          <a:spcPts val="0"/>
                        </a:spcAft>
                      </a:pPr>
                      <a:endParaRPr lang="en-AU" sz="1600" b="1" dirty="0" smtClean="0">
                        <a:solidFill>
                          <a:schemeClr val="bg1"/>
                        </a:solidFill>
                        <a:latin typeface="Times New Roman"/>
                        <a:ea typeface="SimSun"/>
                      </a:endParaRPr>
                    </a:p>
                    <a:p>
                      <a:pPr marL="0" marR="0">
                        <a:spcBef>
                          <a:spcPts val="0"/>
                        </a:spcBef>
                        <a:spcAft>
                          <a:spcPts val="0"/>
                        </a:spcAft>
                      </a:pPr>
                      <a:r>
                        <a:rPr lang="en-AU" sz="1600" b="1" dirty="0" smtClean="0">
                          <a:solidFill>
                            <a:schemeClr val="bg1"/>
                          </a:solidFill>
                          <a:latin typeface="Times New Roman"/>
                          <a:ea typeface="SimSun"/>
                        </a:rPr>
                        <a:t>1</a:t>
                      </a:r>
                      <a:r>
                        <a:rPr lang="en-AU" sz="1600" b="1" dirty="0">
                          <a:solidFill>
                            <a:schemeClr val="bg1"/>
                          </a:solidFill>
                          <a:latin typeface="Times New Roman"/>
                          <a:ea typeface="SimSun"/>
                        </a:rPr>
                        <a:t>.  Straightforward relevance ranking</a:t>
                      </a:r>
                      <a:endParaRPr lang="en-US" sz="2800" dirty="0">
                        <a:solidFill>
                          <a:schemeClr val="bg1"/>
                        </a:solidFill>
                        <a:latin typeface="Times New Roman"/>
                        <a:ea typeface="SimSun"/>
                      </a:endParaRPr>
                    </a:p>
                    <a:p>
                      <a:pPr marL="0" marR="0">
                        <a:spcBef>
                          <a:spcPts val="0"/>
                        </a:spcBef>
                        <a:spcAft>
                          <a:spcPts val="0"/>
                        </a:spcAft>
                      </a:pPr>
                      <a:r>
                        <a:rPr lang="en-AU" sz="1600" b="1" dirty="0">
                          <a:solidFill>
                            <a:schemeClr val="bg1"/>
                          </a:solidFill>
                          <a:latin typeface="Times New Roman"/>
                          <a:ea typeface="SimSun"/>
                        </a:rPr>
                        <a:t>2.</a:t>
                      </a:r>
                      <a:r>
                        <a:rPr lang="en-AU" sz="2800" b="1" dirty="0">
                          <a:solidFill>
                            <a:schemeClr val="bg1"/>
                          </a:solidFill>
                          <a:latin typeface="Arial"/>
                          <a:ea typeface="+mn-ea"/>
                        </a:rPr>
                        <a:t> </a:t>
                      </a:r>
                      <a:r>
                        <a:rPr lang="en-AU" sz="1600" b="1" dirty="0">
                          <a:solidFill>
                            <a:schemeClr val="bg1"/>
                          </a:solidFill>
                          <a:latin typeface="Times New Roman"/>
                          <a:ea typeface="SimSun"/>
                        </a:rPr>
                        <a:t>Simple query </a:t>
                      </a:r>
                      <a:r>
                        <a:rPr lang="en-AU" sz="1600" b="1" dirty="0" smtClean="0">
                          <a:solidFill>
                            <a:schemeClr val="bg1"/>
                          </a:solidFill>
                          <a:latin typeface="Times New Roman"/>
                          <a:ea typeface="SimSun"/>
                        </a:rPr>
                        <a:t>theoretical mode formulation</a:t>
                      </a:r>
                      <a:endParaRPr lang="en-US" sz="2800" dirty="0" smtClean="0">
                        <a:solidFill>
                          <a:schemeClr val="bg1"/>
                        </a:solidFill>
                        <a:latin typeface="+mn-lt"/>
                        <a:ea typeface="SimSun"/>
                      </a:endParaRPr>
                    </a:p>
                    <a:p>
                      <a:pPr marL="0" marR="0">
                        <a:spcBef>
                          <a:spcPts val="0"/>
                        </a:spcBef>
                        <a:spcAft>
                          <a:spcPts val="0"/>
                        </a:spcAft>
                      </a:pPr>
                      <a:r>
                        <a:rPr lang="en-AU" sz="1600" b="1" dirty="0" smtClean="0">
                          <a:solidFill>
                            <a:schemeClr val="bg1"/>
                          </a:solidFill>
                          <a:latin typeface="+mn-lt"/>
                          <a:ea typeface="SimSun"/>
                        </a:rPr>
                        <a:t>3.</a:t>
                      </a:r>
                      <a:r>
                        <a:rPr lang="en-AU" sz="2800" b="1" dirty="0" smtClean="0">
                          <a:solidFill>
                            <a:schemeClr val="bg1"/>
                          </a:solidFill>
                          <a:latin typeface="Arial"/>
                          <a:ea typeface="+mn-ea"/>
                        </a:rPr>
                        <a:t> </a:t>
                      </a:r>
                      <a:r>
                        <a:rPr lang="en-AU" sz="1600" b="1" dirty="0" smtClean="0">
                          <a:solidFill>
                            <a:schemeClr val="bg1"/>
                          </a:solidFill>
                          <a:latin typeface="+mn-lt"/>
                          <a:ea typeface="SimSun"/>
                        </a:rPr>
                        <a:t>Sound mathematical &amp; </a:t>
                      </a:r>
                      <a:endParaRPr lang="en-AU" sz="1600" b="1" dirty="0" smtClean="0">
                        <a:solidFill>
                          <a:schemeClr val="bg1"/>
                        </a:solidFill>
                        <a:latin typeface="Times New Roman"/>
                        <a:ea typeface="SimSun"/>
                      </a:endParaRPr>
                    </a:p>
                    <a:p>
                      <a:pPr marL="0" marR="0">
                        <a:spcBef>
                          <a:spcPts val="0"/>
                        </a:spcBef>
                        <a:spcAft>
                          <a:spcPts val="0"/>
                        </a:spcAft>
                      </a:pPr>
                      <a:endParaRPr lang="en-AU" sz="1600" b="1" dirty="0" smtClean="0">
                        <a:solidFill>
                          <a:schemeClr val="bg1"/>
                        </a:solidFill>
                        <a:latin typeface="Times New Roman"/>
                        <a:ea typeface="SimSun"/>
                      </a:endParaRPr>
                    </a:p>
                    <a:p>
                      <a:pPr marL="0" marR="0">
                        <a:spcBef>
                          <a:spcPts val="0"/>
                        </a:spcBef>
                        <a:spcAft>
                          <a:spcPts val="0"/>
                        </a:spcAft>
                      </a:pPr>
                      <a:r>
                        <a:rPr lang="en-AU" sz="1600" b="1" dirty="0" smtClean="0">
                          <a:solidFill>
                            <a:schemeClr val="bg1"/>
                          </a:solidFill>
                          <a:latin typeface="Times New Roman"/>
                          <a:ea typeface="SimSun"/>
                        </a:rPr>
                        <a:t>4</a:t>
                      </a:r>
                      <a:r>
                        <a:rPr lang="en-AU" sz="1600" b="1" dirty="0">
                          <a:solidFill>
                            <a:schemeClr val="bg1"/>
                          </a:solidFill>
                          <a:latin typeface="Times New Roman"/>
                          <a:ea typeface="SimSun"/>
                        </a:rPr>
                        <a:t>. Effective model</a:t>
                      </a:r>
                      <a:endParaRPr lang="en-US" sz="2800" dirty="0">
                        <a:solidFill>
                          <a:schemeClr val="bg1"/>
                        </a:solidFill>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marL="0" marR="0">
                        <a:spcBef>
                          <a:spcPts val="0"/>
                        </a:spcBef>
                        <a:spcAft>
                          <a:spcPts val="0"/>
                        </a:spcAft>
                      </a:pPr>
                      <a:r>
                        <a:rPr lang="en-AU" sz="1600" b="1" dirty="0" smtClean="0">
                          <a:solidFill>
                            <a:schemeClr val="bg1"/>
                          </a:solidFill>
                          <a:latin typeface="Times New Roman"/>
                          <a:ea typeface="SimSun"/>
                        </a:rPr>
                        <a:t>1</a:t>
                      </a:r>
                      <a:r>
                        <a:rPr lang="en-AU" sz="1600" b="1" dirty="0">
                          <a:solidFill>
                            <a:schemeClr val="bg1"/>
                          </a:solidFill>
                          <a:latin typeface="Times New Roman"/>
                          <a:ea typeface="SimSun"/>
                        </a:rPr>
                        <a:t>.</a:t>
                      </a:r>
                      <a:r>
                        <a:rPr lang="en-AU" sz="2800" b="1" dirty="0">
                          <a:solidFill>
                            <a:schemeClr val="bg1"/>
                          </a:solidFill>
                          <a:latin typeface="Arial"/>
                          <a:ea typeface="+mn-ea"/>
                        </a:rPr>
                        <a:t> </a:t>
                      </a:r>
                      <a:r>
                        <a:rPr lang="en-AU" sz="1600" b="1" dirty="0">
                          <a:solidFill>
                            <a:schemeClr val="bg1"/>
                          </a:solidFill>
                          <a:latin typeface="Times New Roman"/>
                          <a:ea typeface="SimSun"/>
                        </a:rPr>
                        <a:t>Unrealistic assumptions because term independence</a:t>
                      </a:r>
                      <a:endParaRPr lang="en-US" sz="2800" dirty="0">
                        <a:solidFill>
                          <a:schemeClr val="bg1"/>
                        </a:solidFill>
                        <a:latin typeface="Times New Roman"/>
                        <a:ea typeface="SimSun"/>
                      </a:endParaRPr>
                    </a:p>
                    <a:p>
                      <a:pPr marL="0" marR="0">
                        <a:spcBef>
                          <a:spcPts val="0"/>
                        </a:spcBef>
                        <a:spcAft>
                          <a:spcPts val="0"/>
                        </a:spcAft>
                      </a:pPr>
                      <a:r>
                        <a:rPr lang="en-AU" sz="1600" b="1" dirty="0">
                          <a:solidFill>
                            <a:schemeClr val="bg1"/>
                          </a:solidFill>
                          <a:latin typeface="Times New Roman"/>
                          <a:ea typeface="SimSun"/>
                        </a:rPr>
                        <a:t>2.</a:t>
                      </a:r>
                      <a:r>
                        <a:rPr lang="en-AU" sz="2800" b="1" dirty="0">
                          <a:solidFill>
                            <a:schemeClr val="bg1"/>
                          </a:solidFill>
                          <a:latin typeface="Arial"/>
                          <a:ea typeface="+mn-ea"/>
                        </a:rPr>
                        <a:t> </a:t>
                      </a:r>
                      <a:r>
                        <a:rPr lang="en-AU" sz="1600" b="1" dirty="0">
                          <a:solidFill>
                            <a:schemeClr val="bg1"/>
                          </a:solidFill>
                          <a:latin typeface="Times New Roman"/>
                          <a:ea typeface="SimSun"/>
                        </a:rPr>
                        <a:t>Probabilities difficult to estimate</a:t>
                      </a:r>
                      <a:endParaRPr lang="en-US" sz="2800" dirty="0">
                        <a:solidFill>
                          <a:schemeClr val="bg1"/>
                        </a:solidFill>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57200"/>
            <a:ext cx="6786025" cy="584775"/>
          </a:xfrm>
          <a:prstGeom prst="rect">
            <a:avLst/>
          </a:prstGeom>
        </p:spPr>
        <p:txBody>
          <a:bodyPr wrap="none">
            <a:spAutoFit/>
          </a:bodyPr>
          <a:lstStyle/>
          <a:p>
            <a:r>
              <a:rPr lang="en-US" altLang="en-US" sz="3200" u="sng" dirty="0" smtClean="0"/>
              <a:t>I</a:t>
            </a:r>
            <a:r>
              <a:rPr lang="en-US" altLang="en-US" sz="2000" u="sng" dirty="0" smtClean="0"/>
              <a:t>nformation </a:t>
            </a:r>
            <a:r>
              <a:rPr lang="en-US" altLang="en-US" sz="2800" u="sng" dirty="0" smtClean="0"/>
              <a:t>R</a:t>
            </a:r>
            <a:r>
              <a:rPr lang="en-US" altLang="en-US" sz="2000" u="sng" dirty="0" smtClean="0"/>
              <a:t>etrieval is Different from database systems</a:t>
            </a:r>
          </a:p>
        </p:txBody>
      </p:sp>
      <p:pic>
        <p:nvPicPr>
          <p:cNvPr id="5" name="Picture 4" descr="C:\Users\login\Downloads\pen_in_hand.jpg"/>
          <p:cNvPicPr>
            <a:picLocks noChangeAspect="1" noChangeArrowheads="1"/>
          </p:cNvPicPr>
          <p:nvPr/>
        </p:nvPicPr>
        <p:blipFill>
          <a:blip r:embed="rId2"/>
          <a:srcRect/>
          <a:stretch>
            <a:fillRect/>
          </a:stretch>
        </p:blipFill>
        <p:spPr bwMode="auto">
          <a:xfrm rot="10800000" flipV="1">
            <a:off x="1" y="0"/>
            <a:ext cx="1066801" cy="990600"/>
          </a:xfrm>
          <a:prstGeom prst="ellipse">
            <a:avLst/>
          </a:prstGeom>
          <a:ln>
            <a:noFill/>
          </a:ln>
          <a:effectLst>
            <a:softEdge rad="112500"/>
          </a:effectLst>
        </p:spPr>
      </p:pic>
      <p:cxnSp>
        <p:nvCxnSpPr>
          <p:cNvPr id="7" name="Straight Connector 6"/>
          <p:cNvCxnSpPr/>
          <p:nvPr/>
        </p:nvCxnSpPr>
        <p:spPr>
          <a:xfrm rot="5400000">
            <a:off x="2058029" y="3885241"/>
            <a:ext cx="4876800" cy="1918"/>
          </a:xfrm>
          <a:prstGeom prst="line">
            <a:avLst/>
          </a:prstGeom>
        </p:spPr>
        <p:style>
          <a:lnRef idx="3">
            <a:schemeClr val="accent1"/>
          </a:lnRef>
          <a:fillRef idx="0">
            <a:schemeClr val="accent1"/>
          </a:fillRef>
          <a:effectRef idx="2">
            <a:schemeClr val="accent1"/>
          </a:effectRef>
          <a:fontRef idx="minor">
            <a:schemeClr val="tx1"/>
          </a:fontRef>
        </p:style>
      </p:cxnSp>
      <p:sp>
        <p:nvSpPr>
          <p:cNvPr id="8" name="Rectangle 7"/>
          <p:cNvSpPr/>
          <p:nvPr/>
        </p:nvSpPr>
        <p:spPr>
          <a:xfrm>
            <a:off x="2209800" y="1524000"/>
            <a:ext cx="1390124" cy="369332"/>
          </a:xfrm>
          <a:prstGeom prst="rect">
            <a:avLst/>
          </a:prstGeom>
        </p:spPr>
        <p:txBody>
          <a:bodyPr wrap="none">
            <a:spAutoFit/>
          </a:bodyPr>
          <a:lstStyle/>
          <a:p>
            <a:r>
              <a:rPr lang="en-US" altLang="en-US" dirty="0" smtClean="0"/>
              <a:t>IR systems </a:t>
            </a:r>
            <a:endParaRPr lang="en-US" dirty="0"/>
          </a:p>
        </p:txBody>
      </p:sp>
      <p:sp>
        <p:nvSpPr>
          <p:cNvPr id="9" name="Rectangle 8"/>
          <p:cNvSpPr/>
          <p:nvPr/>
        </p:nvSpPr>
        <p:spPr>
          <a:xfrm>
            <a:off x="5334000" y="1524000"/>
            <a:ext cx="1479892" cy="369332"/>
          </a:xfrm>
          <a:prstGeom prst="rect">
            <a:avLst/>
          </a:prstGeom>
        </p:spPr>
        <p:txBody>
          <a:bodyPr wrap="none">
            <a:spAutoFit/>
          </a:bodyPr>
          <a:lstStyle/>
          <a:p>
            <a:r>
              <a:rPr lang="en-US" altLang="en-US" dirty="0" smtClean="0"/>
              <a:t>DB systems </a:t>
            </a:r>
            <a:endParaRPr lang="en-US" dirty="0"/>
          </a:p>
        </p:txBody>
      </p:sp>
      <p:sp>
        <p:nvSpPr>
          <p:cNvPr id="10" name="Rectangle 9"/>
          <p:cNvSpPr/>
          <p:nvPr/>
        </p:nvSpPr>
        <p:spPr>
          <a:xfrm>
            <a:off x="228600" y="2209800"/>
            <a:ext cx="4267199" cy="584775"/>
          </a:xfrm>
          <a:prstGeom prst="rect">
            <a:avLst/>
          </a:prstGeom>
        </p:spPr>
        <p:txBody>
          <a:bodyPr wrap="square">
            <a:spAutoFit/>
          </a:bodyPr>
          <a:lstStyle/>
          <a:p>
            <a:r>
              <a:rPr lang="en-US" sz="1600" dirty="0" smtClean="0">
                <a:sym typeface="Wingdings" pitchFamily="2" charset="2"/>
              </a:rPr>
              <a:t></a:t>
            </a:r>
            <a:r>
              <a:rPr lang="en-US" sz="1600" dirty="0" smtClean="0"/>
              <a:t>Don’t Deal With Transaction Updates </a:t>
            </a:r>
          </a:p>
          <a:p>
            <a:r>
              <a:rPr lang="en-US" sz="1600" dirty="0" smtClean="0"/>
              <a:t>Including Concurrency Control and recovery.</a:t>
            </a:r>
            <a:endParaRPr lang="en-US" sz="1600" dirty="0"/>
          </a:p>
        </p:txBody>
      </p:sp>
      <p:cxnSp>
        <p:nvCxnSpPr>
          <p:cNvPr id="12" name="Straight Connector 11"/>
          <p:cNvCxnSpPr/>
          <p:nvPr/>
        </p:nvCxnSpPr>
        <p:spPr>
          <a:xfrm>
            <a:off x="228600" y="1979612"/>
            <a:ext cx="845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28600" y="1447800"/>
            <a:ext cx="8458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572000" y="2286000"/>
            <a:ext cx="3804118" cy="584775"/>
          </a:xfrm>
          <a:prstGeom prst="rect">
            <a:avLst/>
          </a:prstGeom>
        </p:spPr>
        <p:txBody>
          <a:bodyPr wrap="none">
            <a:spAutoFit/>
          </a:bodyPr>
          <a:lstStyle/>
          <a:p>
            <a:r>
              <a:rPr lang="en-US" sz="1600" dirty="0" smtClean="0">
                <a:sym typeface="Wingdings" pitchFamily="2" charset="2"/>
              </a:rPr>
              <a:t></a:t>
            </a:r>
            <a:r>
              <a:rPr lang="en-US" sz="1600" dirty="0" smtClean="0"/>
              <a:t>Deal With Transaction Updates like a </a:t>
            </a:r>
          </a:p>
          <a:p>
            <a:r>
              <a:rPr lang="en-US" sz="1600" dirty="0" smtClean="0"/>
              <a:t>Concurrency control and recovery.</a:t>
            </a:r>
            <a:endParaRPr lang="en-US" sz="1600" dirty="0"/>
          </a:p>
        </p:txBody>
      </p:sp>
      <p:sp>
        <p:nvSpPr>
          <p:cNvPr id="15" name="Rectangle 14"/>
          <p:cNvSpPr/>
          <p:nvPr/>
        </p:nvSpPr>
        <p:spPr>
          <a:xfrm>
            <a:off x="4572000" y="3048000"/>
            <a:ext cx="4267199" cy="338554"/>
          </a:xfrm>
          <a:prstGeom prst="rect">
            <a:avLst/>
          </a:prstGeom>
        </p:spPr>
        <p:txBody>
          <a:bodyPr wrap="square">
            <a:spAutoFit/>
          </a:bodyPr>
          <a:lstStyle/>
          <a:p>
            <a:r>
              <a:rPr lang="en-US" sz="1600" dirty="0" smtClean="0">
                <a:sym typeface="Wingdings" pitchFamily="2" charset="2"/>
              </a:rPr>
              <a:t>DB system</a:t>
            </a:r>
            <a:r>
              <a:rPr lang="en-US" sz="1600" dirty="0" smtClean="0"/>
              <a:t> Deal With Structured data.</a:t>
            </a:r>
            <a:endParaRPr lang="en-US" sz="1600" dirty="0"/>
          </a:p>
        </p:txBody>
      </p:sp>
      <p:sp>
        <p:nvSpPr>
          <p:cNvPr id="16" name="Rectangle 15"/>
          <p:cNvSpPr/>
          <p:nvPr/>
        </p:nvSpPr>
        <p:spPr>
          <a:xfrm>
            <a:off x="228601" y="3048000"/>
            <a:ext cx="4267199" cy="584775"/>
          </a:xfrm>
          <a:prstGeom prst="rect">
            <a:avLst/>
          </a:prstGeom>
        </p:spPr>
        <p:txBody>
          <a:bodyPr wrap="square">
            <a:spAutoFit/>
          </a:bodyPr>
          <a:lstStyle/>
          <a:p>
            <a:r>
              <a:rPr lang="en-US" sz="1600" dirty="0" smtClean="0">
                <a:sym typeface="Wingdings" pitchFamily="2" charset="2"/>
              </a:rPr>
              <a:t>IR system</a:t>
            </a:r>
            <a:r>
              <a:rPr lang="en-US" sz="1600" dirty="0" smtClean="0"/>
              <a:t> Deal With Un Structured data. Or semi structured data </a:t>
            </a:r>
            <a:endParaRPr lang="en-US" sz="1600" dirty="0"/>
          </a:p>
        </p:txBody>
      </p:sp>
      <p:sp>
        <p:nvSpPr>
          <p:cNvPr id="17" name="Rectangle 16"/>
          <p:cNvSpPr/>
          <p:nvPr/>
        </p:nvSpPr>
        <p:spPr>
          <a:xfrm>
            <a:off x="304800" y="3886200"/>
            <a:ext cx="2819400" cy="338554"/>
          </a:xfrm>
          <a:prstGeom prst="rect">
            <a:avLst/>
          </a:prstGeom>
        </p:spPr>
        <p:txBody>
          <a:bodyPr wrap="square">
            <a:spAutoFit/>
          </a:bodyPr>
          <a:lstStyle/>
          <a:p>
            <a:r>
              <a:rPr lang="en-US" sz="1600" dirty="0" smtClean="0">
                <a:sym typeface="Wingdings" pitchFamily="2" charset="2"/>
              </a:rPr>
              <a:t> No</a:t>
            </a:r>
            <a:r>
              <a:rPr lang="en-US" sz="1600" dirty="0" smtClean="0"/>
              <a:t> Schema  Used</a:t>
            </a:r>
            <a:endParaRPr lang="en-US" sz="1600" dirty="0"/>
          </a:p>
        </p:txBody>
      </p:sp>
      <p:sp>
        <p:nvSpPr>
          <p:cNvPr id="18" name="Rectangle 17"/>
          <p:cNvSpPr/>
          <p:nvPr/>
        </p:nvSpPr>
        <p:spPr>
          <a:xfrm>
            <a:off x="4572000" y="3852446"/>
            <a:ext cx="3352800" cy="338554"/>
          </a:xfrm>
          <a:prstGeom prst="rect">
            <a:avLst/>
          </a:prstGeom>
        </p:spPr>
        <p:txBody>
          <a:bodyPr wrap="square">
            <a:spAutoFit/>
          </a:bodyPr>
          <a:lstStyle/>
          <a:p>
            <a:r>
              <a:rPr lang="en-US" sz="1600" dirty="0" smtClean="0">
                <a:sym typeface="Wingdings" pitchFamily="2" charset="2"/>
              </a:rPr>
              <a:t> </a:t>
            </a:r>
            <a:r>
              <a:rPr lang="en-US" sz="1600" dirty="0" smtClean="0"/>
              <a:t>Schema  Used by DB System</a:t>
            </a:r>
            <a:endParaRPr lang="en-US" sz="1600" dirty="0"/>
          </a:p>
        </p:txBody>
      </p:sp>
      <p:sp>
        <p:nvSpPr>
          <p:cNvPr id="19" name="Rectangle 18"/>
          <p:cNvSpPr/>
          <p:nvPr/>
        </p:nvSpPr>
        <p:spPr>
          <a:xfrm>
            <a:off x="304800" y="4538246"/>
            <a:ext cx="3581400" cy="338554"/>
          </a:xfrm>
          <a:prstGeom prst="rect">
            <a:avLst/>
          </a:prstGeom>
        </p:spPr>
        <p:txBody>
          <a:bodyPr wrap="square">
            <a:spAutoFit/>
          </a:bodyPr>
          <a:lstStyle/>
          <a:p>
            <a:r>
              <a:rPr lang="en-US" sz="1600" dirty="0" smtClean="0">
                <a:sym typeface="Wingdings" pitchFamily="2" charset="2"/>
              </a:rPr>
              <a:t> Deal With Some Querying Issues </a:t>
            </a:r>
            <a:endParaRPr lang="en-US" sz="1600" dirty="0"/>
          </a:p>
        </p:txBody>
      </p:sp>
      <p:sp>
        <p:nvSpPr>
          <p:cNvPr id="20" name="Rectangle 19"/>
          <p:cNvSpPr/>
          <p:nvPr/>
        </p:nvSpPr>
        <p:spPr>
          <a:xfrm>
            <a:off x="4572000" y="4419600"/>
            <a:ext cx="3657600" cy="584775"/>
          </a:xfrm>
          <a:prstGeom prst="rect">
            <a:avLst/>
          </a:prstGeom>
        </p:spPr>
        <p:txBody>
          <a:bodyPr wrap="square">
            <a:spAutoFit/>
          </a:bodyPr>
          <a:lstStyle/>
          <a:p>
            <a:r>
              <a:rPr lang="en-US" sz="1600" dirty="0" smtClean="0">
                <a:sym typeface="Wingdings" pitchFamily="2" charset="2"/>
              </a:rPr>
              <a:t> DB System not deal with this type of issues </a:t>
            </a:r>
            <a:endParaRPr lang="en-US" sz="1600" dirty="0"/>
          </a:p>
        </p:txBody>
      </p:sp>
      <p:cxnSp>
        <p:nvCxnSpPr>
          <p:cNvPr id="21" name="Straight Connector 20"/>
          <p:cNvCxnSpPr/>
          <p:nvPr/>
        </p:nvCxnSpPr>
        <p:spPr>
          <a:xfrm>
            <a:off x="228600" y="6324600"/>
            <a:ext cx="8458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4633472" y="5181600"/>
            <a:ext cx="4129528" cy="338554"/>
          </a:xfrm>
          <a:prstGeom prst="rect">
            <a:avLst/>
          </a:prstGeom>
        </p:spPr>
        <p:txBody>
          <a:bodyPr wrap="none">
            <a:spAutoFit/>
          </a:bodyPr>
          <a:lstStyle/>
          <a:p>
            <a:pPr eaLnBrk="1" hangingPunct="1">
              <a:spcBef>
                <a:spcPct val="25000"/>
              </a:spcBef>
              <a:spcAft>
                <a:spcPct val="25000"/>
              </a:spcAft>
              <a:buClr>
                <a:srgbClr val="5675A9"/>
              </a:buClr>
              <a:buSzPct val="75000"/>
              <a:buFont typeface="Wingdings" pitchFamily="2" charset="2"/>
              <a:buNone/>
            </a:pPr>
            <a:r>
              <a:rPr lang="en-US" sz="1600" dirty="0" smtClean="0">
                <a:sym typeface="Wingdings" pitchFamily="2" charset="2"/>
              </a:rPr>
              <a:t> </a:t>
            </a:r>
            <a:r>
              <a:rPr lang="en-US" sz="1600" dirty="0" smtClean="0"/>
              <a:t>Exact.  Always correct in a formal sense.</a:t>
            </a:r>
            <a:endParaRPr lang="en-US" sz="1600" dirty="0"/>
          </a:p>
        </p:txBody>
      </p:sp>
      <p:sp>
        <p:nvSpPr>
          <p:cNvPr id="25" name="Rectangle 24"/>
          <p:cNvSpPr/>
          <p:nvPr/>
        </p:nvSpPr>
        <p:spPr>
          <a:xfrm>
            <a:off x="304800" y="5105400"/>
            <a:ext cx="3228769" cy="338554"/>
          </a:xfrm>
          <a:prstGeom prst="rect">
            <a:avLst/>
          </a:prstGeom>
        </p:spPr>
        <p:txBody>
          <a:bodyPr wrap="none">
            <a:spAutoFit/>
          </a:bodyPr>
          <a:lstStyle/>
          <a:p>
            <a:pPr eaLnBrk="1" hangingPunct="1">
              <a:spcBef>
                <a:spcPct val="25000"/>
              </a:spcBef>
              <a:spcAft>
                <a:spcPct val="25000"/>
              </a:spcAft>
              <a:buClr>
                <a:srgbClr val="5675A9"/>
              </a:buClr>
              <a:buSzPct val="75000"/>
              <a:buFont typeface="Wingdings" pitchFamily="2" charset="2"/>
              <a:buNone/>
            </a:pPr>
            <a:r>
              <a:rPr lang="en-US" sz="1600" dirty="0" smtClean="0">
                <a:sym typeface="Wingdings" pitchFamily="2" charset="2"/>
              </a:rPr>
              <a:t> </a:t>
            </a:r>
            <a:r>
              <a:rPr lang="en-US" sz="1600" dirty="0" smtClean="0"/>
              <a:t>Sometimes relevant, often not.</a:t>
            </a:r>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login\Downloads\pen_in_hand.jpg"/>
          <p:cNvPicPr>
            <a:picLocks noChangeAspect="1" noChangeArrowheads="1"/>
          </p:cNvPicPr>
          <p:nvPr/>
        </p:nvPicPr>
        <p:blipFill>
          <a:blip r:embed="rId2"/>
          <a:srcRect/>
          <a:stretch>
            <a:fillRect/>
          </a:stretch>
        </p:blipFill>
        <p:spPr bwMode="auto">
          <a:xfrm rot="10800000" flipV="1">
            <a:off x="1" y="0"/>
            <a:ext cx="1066801" cy="990600"/>
          </a:xfrm>
          <a:prstGeom prst="ellipse">
            <a:avLst/>
          </a:prstGeom>
          <a:ln>
            <a:noFill/>
          </a:ln>
          <a:effectLst>
            <a:softEdge rad="112500"/>
          </a:effectLst>
        </p:spPr>
      </p:pic>
      <p:sp>
        <p:nvSpPr>
          <p:cNvPr id="5" name="Rectangle 32"/>
          <p:cNvSpPr>
            <a:spLocks noGrp="1" noChangeArrowheads="1"/>
          </p:cNvSpPr>
          <p:nvPr>
            <p:ph type="title"/>
          </p:nvPr>
        </p:nvSpPr>
        <p:spPr>
          <a:xfrm>
            <a:off x="1066800" y="304800"/>
            <a:ext cx="5943600" cy="838200"/>
          </a:xfrm>
        </p:spPr>
        <p:txBody>
          <a:bodyPr/>
          <a:lstStyle/>
          <a:p>
            <a:pPr eaLnBrk="1" hangingPunct="1"/>
            <a:r>
              <a:rPr lang="en-US" sz="3200" dirty="0" smtClean="0">
                <a:solidFill>
                  <a:schemeClr val="bg1"/>
                </a:solidFill>
              </a:rPr>
              <a:t>5. Information Retrieval Tools</a:t>
            </a:r>
            <a:endParaRPr lang="en-US" sz="2400" dirty="0" smtClean="0">
              <a:solidFill>
                <a:schemeClr val="bg1"/>
              </a:solidFill>
            </a:endParaRPr>
          </a:p>
        </p:txBody>
      </p:sp>
      <p:cxnSp>
        <p:nvCxnSpPr>
          <p:cNvPr id="6" name="AutoShape 2"/>
          <p:cNvCxnSpPr>
            <a:cxnSpLocks noChangeShapeType="1"/>
          </p:cNvCxnSpPr>
          <p:nvPr/>
        </p:nvCxnSpPr>
        <p:spPr bwMode="auto">
          <a:xfrm>
            <a:off x="762000" y="1143000"/>
            <a:ext cx="7010400" cy="1588"/>
          </a:xfrm>
          <a:prstGeom prst="straightConnector1">
            <a:avLst/>
          </a:prstGeom>
          <a:noFill/>
          <a:ln w="38160">
            <a:solidFill>
              <a:srgbClr val="000000"/>
            </a:solidFill>
            <a:miter lim="800000"/>
            <a:headEnd/>
            <a:tailEnd/>
          </a:ln>
        </p:spPr>
      </p:cxnSp>
      <p:pic>
        <p:nvPicPr>
          <p:cNvPr id="7"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371600" y="3657600"/>
            <a:ext cx="1295400" cy="565303"/>
          </a:xfrm>
          <a:prstGeom prst="rect">
            <a:avLst/>
          </a:prstGeom>
          <a:ln w="12700" cap="sq">
            <a:solidFill>
              <a:srgbClr val="000000"/>
            </a:solidFill>
            <a:prstDash val="solid"/>
            <a:miter lim="800000"/>
          </a:ln>
          <a:effectLst>
            <a:outerShdw blurRad="50800" dist="38100" dir="2700000" algn="tl" rotWithShape="0">
              <a:srgbClr val="000000">
                <a:alpha val="43000"/>
              </a:srgbClr>
            </a:outerShdw>
          </a:effectLst>
        </p:spPr>
      </p:pic>
      <p:sp>
        <p:nvSpPr>
          <p:cNvPr id="8" name="Text Box 6"/>
          <p:cNvSpPr txBox="1">
            <a:spLocks noChangeArrowheads="1"/>
          </p:cNvSpPr>
          <p:nvPr/>
        </p:nvSpPr>
        <p:spPr bwMode="auto">
          <a:xfrm>
            <a:off x="3238500" y="2133600"/>
            <a:ext cx="1752600" cy="533400"/>
          </a:xfrm>
          <a:prstGeom prst="rect">
            <a:avLst/>
          </a:prstGeom>
          <a:noFill/>
          <a:ln>
            <a:solidFill>
              <a:schemeClr val="bg1"/>
            </a:solidFill>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Arial" pitchFamily="34" charset="0"/>
              </a:rPr>
              <a:t>IR Tools</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9" name="AutoShape 7"/>
          <p:cNvCxnSpPr>
            <a:cxnSpLocks noChangeShapeType="1"/>
            <a:stCxn id="8" idx="2"/>
            <a:endCxn id="7" idx="0"/>
          </p:cNvCxnSpPr>
          <p:nvPr/>
        </p:nvCxnSpPr>
        <p:spPr bwMode="auto">
          <a:xfrm rot="5400000">
            <a:off x="2571750" y="2114550"/>
            <a:ext cx="990600" cy="2095500"/>
          </a:xfrm>
          <a:prstGeom prst="straightConnector1">
            <a:avLst/>
          </a:prstGeom>
          <a:ln>
            <a:solidFill>
              <a:schemeClr val="bg1"/>
            </a:solidFill>
            <a:headEnd type="oval"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10" name="AutoShape 8"/>
          <p:cNvCxnSpPr>
            <a:cxnSpLocks noChangeShapeType="1"/>
            <a:stCxn id="8" idx="2"/>
            <a:endCxn id="11" idx="0"/>
          </p:cNvCxnSpPr>
          <p:nvPr/>
        </p:nvCxnSpPr>
        <p:spPr bwMode="auto">
          <a:xfrm rot="5400000">
            <a:off x="3380145" y="3380145"/>
            <a:ext cx="1447800" cy="21510"/>
          </a:xfrm>
          <a:prstGeom prst="straightConnector1">
            <a:avLst/>
          </a:prstGeom>
          <a:ln>
            <a:solidFill>
              <a:schemeClr val="bg1"/>
            </a:solidFill>
            <a:headEnd type="oval" w="med" len="med"/>
            <a:tailEnd type="triangle" w="med" len="med"/>
          </a:ln>
        </p:spPr>
        <p:style>
          <a:lnRef idx="2">
            <a:schemeClr val="accent1"/>
          </a:lnRef>
          <a:fillRef idx="0">
            <a:schemeClr val="accent1"/>
          </a:fillRef>
          <a:effectRef idx="1">
            <a:schemeClr val="accent1"/>
          </a:effectRef>
          <a:fontRef idx="minor">
            <a:schemeClr val="tx1"/>
          </a:fontRef>
        </p:style>
      </p:cxnSp>
      <p:pic>
        <p:nvPicPr>
          <p:cNvPr id="11" name="Picture 3" descr="C:\Users\login\Desktop\solr.png"/>
          <p:cNvPicPr>
            <a:picLocks noChangeAspect="1" noChangeArrowheads="1"/>
          </p:cNvPicPr>
          <p:nvPr/>
        </p:nvPicPr>
        <p:blipFill>
          <a:blip r:embed="rId4"/>
          <a:srcRect/>
          <a:stretch>
            <a:fillRect/>
          </a:stretch>
        </p:blipFill>
        <p:spPr bwMode="auto">
          <a:xfrm>
            <a:off x="3429000" y="4114800"/>
            <a:ext cx="1328580" cy="533400"/>
          </a:xfrm>
          <a:prstGeom prst="rect">
            <a:avLst/>
          </a:prstGeom>
          <a:ln w="12700" cap="sq">
            <a:solidFill>
              <a:srgbClr val="000000"/>
            </a:solidFill>
            <a:prstDash val="solid"/>
            <a:miter lim="800000"/>
          </a:ln>
          <a:effectLst>
            <a:outerShdw blurRad="50800" dist="38100" dir="2700000" algn="tl" rotWithShape="0">
              <a:srgbClr val="000000">
                <a:alpha val="43000"/>
              </a:srgbClr>
            </a:outerShdw>
          </a:effectLst>
        </p:spPr>
      </p:pic>
      <p:pic>
        <p:nvPicPr>
          <p:cNvPr id="12" name="Picture 4" descr="C:\Users\login\Desktop\lucene_logo_green_300.png"/>
          <p:cNvPicPr>
            <a:picLocks noChangeAspect="1" noChangeArrowheads="1"/>
          </p:cNvPicPr>
          <p:nvPr/>
        </p:nvPicPr>
        <p:blipFill>
          <a:blip r:embed="rId5"/>
          <a:srcRect/>
          <a:stretch>
            <a:fillRect/>
          </a:stretch>
        </p:blipFill>
        <p:spPr bwMode="auto">
          <a:xfrm>
            <a:off x="5486400" y="3733800"/>
            <a:ext cx="1295400" cy="479778"/>
          </a:xfrm>
          <a:prstGeom prst="rect">
            <a:avLst/>
          </a:prstGeom>
          <a:ln w="12700" cap="sq">
            <a:solidFill>
              <a:srgbClr val="000000"/>
            </a:solidFill>
            <a:prstDash val="solid"/>
            <a:miter lim="800000"/>
          </a:ln>
          <a:effectLst>
            <a:outerShdw blurRad="50800" dist="38100" dir="2700000" algn="tl" rotWithShape="0">
              <a:srgbClr val="000000">
                <a:alpha val="43000"/>
              </a:srgbClr>
            </a:outerShdw>
          </a:effectLst>
        </p:spPr>
      </p:pic>
      <p:cxnSp>
        <p:nvCxnSpPr>
          <p:cNvPr id="13" name="AutoShape 7"/>
          <p:cNvCxnSpPr>
            <a:cxnSpLocks noChangeShapeType="1"/>
            <a:stCxn id="8" idx="2"/>
            <a:endCxn id="12" idx="0"/>
          </p:cNvCxnSpPr>
          <p:nvPr/>
        </p:nvCxnSpPr>
        <p:spPr bwMode="auto">
          <a:xfrm rot="16200000" flipH="1">
            <a:off x="4591050" y="2190750"/>
            <a:ext cx="1066800" cy="2019300"/>
          </a:xfrm>
          <a:prstGeom prst="straightConnector1">
            <a:avLst/>
          </a:prstGeom>
          <a:ln>
            <a:solidFill>
              <a:schemeClr val="bg1"/>
            </a:solidFill>
            <a:headEnd type="oval" w="med" len="med"/>
            <a:tailEnd type="triangl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19200" y="2914471"/>
            <a:ext cx="6781800" cy="1200329"/>
          </a:xfrm>
          <a:prstGeom prst="rect">
            <a:avLst/>
          </a:prstGeom>
          <a:noFill/>
        </p:spPr>
        <p:txBody>
          <a:bodyPr wrap="square" rtlCol="0">
            <a:spAutoFit/>
          </a:bodyPr>
          <a:lstStyle/>
          <a:p>
            <a:pPr algn="ctr"/>
            <a:r>
              <a:rPr lang="en-US" sz="3200" dirty="0" smtClean="0">
                <a:solidFill>
                  <a:schemeClr val="bg1"/>
                </a:solidFill>
                <a:latin typeface="+mj-lt"/>
              </a:rPr>
              <a:t>Topic :- </a:t>
            </a:r>
          </a:p>
          <a:p>
            <a:pPr algn="ctr"/>
            <a:r>
              <a:rPr lang="en-AU" sz="2000" b="1" dirty="0" smtClean="0"/>
              <a:t>Journey of Information Retrieval to Information Retrieval Tools - IR&amp;IRT A Review</a:t>
            </a:r>
            <a:endParaRPr lang="en-US" sz="2000" dirty="0" smtClean="0"/>
          </a:p>
        </p:txBody>
      </p:sp>
      <p:pic>
        <p:nvPicPr>
          <p:cNvPr id="6" name="Picture 2" descr="C:\Users\login\Downloads\pen_in_hand.jpg"/>
          <p:cNvPicPr>
            <a:picLocks noChangeAspect="1" noChangeArrowheads="1"/>
          </p:cNvPicPr>
          <p:nvPr/>
        </p:nvPicPr>
        <p:blipFill>
          <a:blip r:embed="rId2"/>
          <a:srcRect/>
          <a:stretch>
            <a:fillRect/>
          </a:stretch>
        </p:blipFill>
        <p:spPr bwMode="auto">
          <a:xfrm rot="10800000" flipV="1">
            <a:off x="3200400" y="2514599"/>
            <a:ext cx="838200" cy="762000"/>
          </a:xfrm>
          <a:prstGeom prst="ellipse">
            <a:avLst/>
          </a:prstGeom>
          <a:ln>
            <a:noFill/>
          </a:ln>
          <a:effectLst>
            <a:softEdge rad="112500"/>
          </a:effectLst>
        </p:spPr>
      </p:pic>
      <p:cxnSp>
        <p:nvCxnSpPr>
          <p:cNvPr id="3074" name="AutoShape 2"/>
          <p:cNvCxnSpPr>
            <a:cxnSpLocks noChangeShapeType="1"/>
          </p:cNvCxnSpPr>
          <p:nvPr/>
        </p:nvCxnSpPr>
        <p:spPr bwMode="auto">
          <a:xfrm>
            <a:off x="1066800" y="2133600"/>
            <a:ext cx="7467600" cy="1"/>
          </a:xfrm>
          <a:prstGeom prst="straightConnector1">
            <a:avLst/>
          </a:prstGeom>
          <a:noFill/>
          <a:ln w="38160">
            <a:solidFill>
              <a:srgbClr val="000000"/>
            </a:solidFill>
            <a:miter lim="800000"/>
            <a:headEnd/>
            <a:tailEnd/>
          </a:ln>
        </p:spPr>
      </p:cxnSp>
      <p:sp>
        <p:nvSpPr>
          <p:cNvPr id="13" name="TextBox 12"/>
          <p:cNvSpPr txBox="1"/>
          <p:nvPr/>
        </p:nvSpPr>
        <p:spPr>
          <a:xfrm>
            <a:off x="533400" y="4614208"/>
            <a:ext cx="6019800" cy="1938992"/>
          </a:xfrm>
          <a:prstGeom prst="rect">
            <a:avLst/>
          </a:prstGeom>
          <a:noFill/>
        </p:spPr>
        <p:txBody>
          <a:bodyPr wrap="square" rtlCol="0">
            <a:spAutoFit/>
          </a:bodyPr>
          <a:lstStyle/>
          <a:p>
            <a:r>
              <a:rPr lang="en-US" sz="2000" dirty="0" smtClean="0">
                <a:solidFill>
                  <a:schemeClr val="bg1"/>
                </a:solidFill>
                <a:latin typeface="+mj-lt"/>
              </a:rPr>
              <a:t>Guided By :- </a:t>
            </a:r>
          </a:p>
          <a:p>
            <a:r>
              <a:rPr lang="en-US" sz="2000" u="sng" dirty="0" smtClean="0">
                <a:latin typeface="+mj-lt"/>
              </a:rPr>
              <a:t>Dr. Hiren D. Joshi</a:t>
            </a:r>
          </a:p>
          <a:p>
            <a:r>
              <a:rPr lang="en-US" sz="2000" u="sng" dirty="0" smtClean="0">
                <a:latin typeface="+mj-lt"/>
              </a:rPr>
              <a:t>Professor</a:t>
            </a:r>
          </a:p>
          <a:p>
            <a:r>
              <a:rPr lang="en-US" sz="2000" u="sng" dirty="0" smtClean="0">
                <a:latin typeface="+mj-lt"/>
              </a:rPr>
              <a:t>Department of Computer Science</a:t>
            </a:r>
          </a:p>
          <a:p>
            <a:r>
              <a:rPr lang="en-US" sz="2000" u="sng" dirty="0" smtClean="0">
                <a:latin typeface="+mj-lt"/>
              </a:rPr>
              <a:t>Gujarat University </a:t>
            </a:r>
          </a:p>
          <a:p>
            <a:r>
              <a:rPr lang="en-US" sz="2000" u="sng" dirty="0" smtClean="0">
                <a:latin typeface="+mj-lt"/>
              </a:rPr>
              <a:t>Ahmadabad</a:t>
            </a:r>
          </a:p>
        </p:txBody>
      </p:sp>
      <p:sp>
        <p:nvSpPr>
          <p:cNvPr id="14" name="TextBox 13"/>
          <p:cNvSpPr txBox="1"/>
          <p:nvPr/>
        </p:nvSpPr>
        <p:spPr>
          <a:xfrm>
            <a:off x="5867400" y="4693384"/>
            <a:ext cx="3581400" cy="1631216"/>
          </a:xfrm>
          <a:prstGeom prst="rect">
            <a:avLst/>
          </a:prstGeom>
          <a:noFill/>
        </p:spPr>
        <p:txBody>
          <a:bodyPr wrap="square" rtlCol="0">
            <a:spAutoFit/>
          </a:bodyPr>
          <a:lstStyle/>
          <a:p>
            <a:r>
              <a:rPr lang="en-US" sz="2000" dirty="0" smtClean="0">
                <a:solidFill>
                  <a:schemeClr val="bg1"/>
                </a:solidFill>
                <a:latin typeface="+mj-lt"/>
              </a:rPr>
              <a:t>Created By :-  </a:t>
            </a:r>
          </a:p>
          <a:p>
            <a:r>
              <a:rPr lang="en-US" sz="2000" u="sng" dirty="0" smtClean="0">
                <a:latin typeface="+mj-lt"/>
              </a:rPr>
              <a:t>Tapan  P. Gondaliya</a:t>
            </a:r>
          </a:p>
          <a:p>
            <a:r>
              <a:rPr lang="en-US" sz="2000" u="sng" dirty="0" smtClean="0">
                <a:latin typeface="+mj-lt"/>
              </a:rPr>
              <a:t>RMS &amp; Network Admin </a:t>
            </a:r>
          </a:p>
          <a:p>
            <a:r>
              <a:rPr lang="en-US" sz="2000" u="sng" dirty="0" smtClean="0">
                <a:latin typeface="+mj-lt"/>
              </a:rPr>
              <a:t>SKSE Securities Limited </a:t>
            </a:r>
          </a:p>
          <a:p>
            <a:r>
              <a:rPr lang="en-US" sz="2000" u="sng" dirty="0" smtClean="0">
                <a:latin typeface="+mj-lt"/>
              </a:rPr>
              <a:t>Rajkot-Gujarat  </a:t>
            </a:r>
          </a:p>
        </p:txBody>
      </p:sp>
      <p:pic>
        <p:nvPicPr>
          <p:cNvPr id="7" name="Picture 1" descr="C:\Users\P.K. Gondaliya\Desktop\logo.png"/>
          <p:cNvPicPr>
            <a:picLocks noChangeAspect="1" noChangeArrowheads="1"/>
          </p:cNvPicPr>
          <p:nvPr/>
        </p:nvPicPr>
        <p:blipFill>
          <a:blip r:embed="rId3"/>
          <a:srcRect r="62820"/>
          <a:stretch>
            <a:fillRect/>
          </a:stretch>
        </p:blipFill>
        <p:spPr bwMode="auto">
          <a:xfrm>
            <a:off x="3733800" y="304800"/>
            <a:ext cx="1905000" cy="16002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681335"/>
            <a:ext cx="1751185" cy="461665"/>
          </a:xfrm>
          <a:prstGeom prst="rect">
            <a:avLst/>
          </a:prstGeom>
        </p:spPr>
        <p:txBody>
          <a:bodyPr wrap="none">
            <a:spAutoFit/>
          </a:bodyPr>
          <a:lstStyle/>
          <a:p>
            <a:r>
              <a:rPr lang="it-IT" sz="2400" dirty="0" smtClean="0"/>
              <a:t>1. Terrier :- </a:t>
            </a:r>
          </a:p>
        </p:txBody>
      </p:sp>
      <p:pic>
        <p:nvPicPr>
          <p:cNvPr id="5"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143000" y="1219200"/>
            <a:ext cx="1295400" cy="565303"/>
          </a:xfrm>
          <a:prstGeom prst="rect">
            <a:avLst/>
          </a:prstGeom>
          <a:ln w="127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2" descr="C:\Users\login\Downloads\pen_in_hand.jpg"/>
          <p:cNvPicPr>
            <a:picLocks noChangeAspect="1" noChangeArrowheads="1"/>
          </p:cNvPicPr>
          <p:nvPr/>
        </p:nvPicPr>
        <p:blipFill>
          <a:blip r:embed="rId3"/>
          <a:srcRect/>
          <a:stretch>
            <a:fillRect/>
          </a:stretch>
        </p:blipFill>
        <p:spPr bwMode="auto">
          <a:xfrm rot="10800000" flipV="1">
            <a:off x="152399" y="76200"/>
            <a:ext cx="1066801" cy="990600"/>
          </a:xfrm>
          <a:prstGeom prst="ellipse">
            <a:avLst/>
          </a:prstGeom>
          <a:ln>
            <a:noFill/>
          </a:ln>
          <a:effectLst>
            <a:softEdge rad="112500"/>
          </a:effectLst>
        </p:spPr>
      </p:pic>
      <p:sp>
        <p:nvSpPr>
          <p:cNvPr id="7" name="Rectangle 6"/>
          <p:cNvSpPr/>
          <p:nvPr/>
        </p:nvSpPr>
        <p:spPr>
          <a:xfrm>
            <a:off x="2536954" y="762000"/>
            <a:ext cx="2416046" cy="369332"/>
          </a:xfrm>
          <a:prstGeom prst="rect">
            <a:avLst/>
          </a:prstGeom>
        </p:spPr>
        <p:txBody>
          <a:bodyPr wrap="none">
            <a:spAutoFit/>
          </a:bodyPr>
          <a:lstStyle/>
          <a:p>
            <a:r>
              <a:rPr lang="en-AU" b="1" dirty="0" smtClean="0">
                <a:solidFill>
                  <a:schemeClr val="bg1"/>
                </a:solidFill>
              </a:rPr>
              <a:t>TERabyte RetrIEveR</a:t>
            </a:r>
            <a:endParaRPr lang="en-US" dirty="0">
              <a:solidFill>
                <a:schemeClr val="bg1"/>
              </a:solidFill>
            </a:endParaRPr>
          </a:p>
        </p:txBody>
      </p:sp>
      <p:sp>
        <p:nvSpPr>
          <p:cNvPr id="8" name="Rectangle 7"/>
          <p:cNvSpPr/>
          <p:nvPr/>
        </p:nvSpPr>
        <p:spPr>
          <a:xfrm>
            <a:off x="1143000" y="2028885"/>
            <a:ext cx="7620000" cy="4524315"/>
          </a:xfrm>
          <a:prstGeom prst="rect">
            <a:avLst/>
          </a:prstGeom>
        </p:spPr>
        <p:txBody>
          <a:bodyPr wrap="square">
            <a:spAutoFit/>
          </a:bodyPr>
          <a:lstStyle/>
          <a:p>
            <a:pPr algn="just"/>
            <a:r>
              <a:rPr lang="en-AU" dirty="0" smtClean="0"/>
              <a:t>Terrier is the one of the high performance as well as the scalable search engine. </a:t>
            </a:r>
          </a:p>
          <a:p>
            <a:pPr algn="just"/>
            <a:endParaRPr lang="en-AU" dirty="0" smtClean="0"/>
          </a:p>
          <a:p>
            <a:pPr algn="just"/>
            <a:r>
              <a:rPr lang="en-AU" dirty="0" smtClean="0"/>
              <a:t>This tools introduced in 2006 at Glasgow University and developed by </a:t>
            </a:r>
            <a:r>
              <a:rPr lang="en-AU" dirty="0" err="1" smtClean="0"/>
              <a:t>Iadh</a:t>
            </a:r>
            <a:r>
              <a:rPr lang="en-AU" dirty="0" smtClean="0"/>
              <a:t> Ounis, Gianni Amati, Vassilis Plachouras, Ben He, Craig Macdonald, and Christina Lioma.</a:t>
            </a:r>
          </a:p>
          <a:p>
            <a:pPr algn="just"/>
            <a:endParaRPr lang="en-AU" dirty="0" smtClean="0"/>
          </a:p>
          <a:p>
            <a:pPr algn="just"/>
            <a:r>
              <a:rPr lang="en-AU" dirty="0" smtClean="0"/>
              <a:t>Terrier is a one of the open source product and used in rapid development of the large scale information retrieval application. </a:t>
            </a:r>
          </a:p>
          <a:p>
            <a:pPr algn="just"/>
            <a:endParaRPr lang="en-AU" dirty="0" smtClean="0"/>
          </a:p>
          <a:p>
            <a:pPr algn="just"/>
            <a:r>
              <a:rPr lang="en-AU" dirty="0" smtClean="0"/>
              <a:t>Terrier is a highly flexible, efficient, very effective platform for IR research, readily deployable on large-scale collections of documents.</a:t>
            </a:r>
          </a:p>
          <a:p>
            <a:pPr algn="just"/>
            <a:endParaRPr lang="en-AU" dirty="0" smtClean="0"/>
          </a:p>
          <a:p>
            <a:pPr algn="just"/>
            <a:r>
              <a:rPr lang="en-AU" dirty="0" smtClean="0"/>
              <a:t>Terrier is mainly written in the Java Language and work on different operation system like windows, Mac, Linux, and also provides a stat of the art indexing as well as retrieval functionalities.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2056686"/>
            <a:ext cx="7620000" cy="4801314"/>
          </a:xfrm>
          <a:prstGeom prst="rect">
            <a:avLst/>
          </a:prstGeom>
        </p:spPr>
        <p:txBody>
          <a:bodyPr wrap="square">
            <a:spAutoFit/>
          </a:bodyPr>
          <a:lstStyle/>
          <a:p>
            <a:pPr algn="just"/>
            <a:r>
              <a:rPr lang="en-AU" dirty="0" smtClean="0">
                <a:sym typeface="Wingdings" pitchFamily="2" charset="2"/>
              </a:rPr>
              <a:t> </a:t>
            </a:r>
            <a:r>
              <a:rPr lang="en-AU" dirty="0" smtClean="0"/>
              <a:t>Solr is an open source enterprise search platform of Apache software foundation. </a:t>
            </a:r>
          </a:p>
          <a:p>
            <a:pPr algn="just"/>
            <a:endParaRPr lang="en-AU" dirty="0" smtClean="0"/>
          </a:p>
          <a:p>
            <a:pPr algn="just"/>
            <a:r>
              <a:rPr lang="en-AU" dirty="0" smtClean="0">
                <a:sym typeface="Wingdings" pitchFamily="2" charset="2"/>
              </a:rPr>
              <a:t> </a:t>
            </a:r>
            <a:r>
              <a:rPr lang="en-AU" dirty="0" smtClean="0"/>
              <a:t>Developed by Yonik Seeley at CNET Networks in year 2004. </a:t>
            </a:r>
          </a:p>
          <a:p>
            <a:pPr algn="just"/>
            <a:endParaRPr lang="en-AU" dirty="0" smtClean="0"/>
          </a:p>
          <a:p>
            <a:pPr algn="just"/>
            <a:r>
              <a:rPr lang="en-AU" dirty="0" smtClean="0">
                <a:sym typeface="Wingdings" pitchFamily="2" charset="2"/>
              </a:rPr>
              <a:t> </a:t>
            </a:r>
            <a:r>
              <a:rPr lang="en-AU" dirty="0" smtClean="0"/>
              <a:t>Solr is basically written in Java language and work in cross platform as well. </a:t>
            </a:r>
          </a:p>
          <a:p>
            <a:pPr algn="just"/>
            <a:endParaRPr lang="en-AU" dirty="0" smtClean="0"/>
          </a:p>
          <a:p>
            <a:pPr algn="just"/>
            <a:r>
              <a:rPr lang="en-AU" dirty="0" smtClean="0">
                <a:sym typeface="Wingdings" pitchFamily="2" charset="2"/>
              </a:rPr>
              <a:t> </a:t>
            </a:r>
            <a:r>
              <a:rPr lang="en-AU" dirty="0" smtClean="0"/>
              <a:t>Solr runs as a standalone full-text search server and also provides different features like full text search, hit highlighting, real time indexing, dynamic clustering, database integration, </a:t>
            </a:r>
            <a:r>
              <a:rPr lang="en-AU" dirty="0" err="1" smtClean="0"/>
              <a:t>NoSql</a:t>
            </a:r>
            <a:r>
              <a:rPr lang="en-AU" dirty="0" smtClean="0"/>
              <a:t> features and last but not least rich document handling. </a:t>
            </a:r>
          </a:p>
          <a:p>
            <a:pPr algn="just"/>
            <a:endParaRPr lang="en-AU" dirty="0" smtClean="0"/>
          </a:p>
          <a:p>
            <a:pPr algn="just"/>
            <a:r>
              <a:rPr lang="en-AU" dirty="0" smtClean="0">
                <a:sym typeface="Wingdings" pitchFamily="2" charset="2"/>
              </a:rPr>
              <a:t> </a:t>
            </a:r>
            <a:r>
              <a:rPr lang="en-AU" dirty="0" smtClean="0"/>
              <a:t>Solr is the one of the biggest tools for the information retrieval system and used in many real life applications likes’ media, e-commerce, job portal and careers site, enterprise search and social media search. </a:t>
            </a:r>
            <a:endParaRPr lang="en-US" dirty="0" smtClean="0"/>
          </a:p>
          <a:p>
            <a:pPr algn="just"/>
            <a:endParaRPr lang="en-AU" dirty="0" smtClean="0"/>
          </a:p>
        </p:txBody>
      </p:sp>
      <p:pic>
        <p:nvPicPr>
          <p:cNvPr id="5" name="Picture 4" descr="C:\Users\login\Desktop\solr.png"/>
          <p:cNvPicPr>
            <a:picLocks noChangeAspect="1" noChangeArrowheads="1"/>
          </p:cNvPicPr>
          <p:nvPr/>
        </p:nvPicPr>
        <p:blipFill>
          <a:blip r:embed="rId2"/>
          <a:srcRect/>
          <a:stretch>
            <a:fillRect/>
          </a:stretch>
        </p:blipFill>
        <p:spPr bwMode="auto">
          <a:xfrm>
            <a:off x="1109820" y="1295400"/>
            <a:ext cx="1328580" cy="533400"/>
          </a:xfrm>
          <a:prstGeom prst="rect">
            <a:avLst/>
          </a:prstGeom>
          <a:ln w="12700" cap="sq">
            <a:solidFill>
              <a:srgbClr val="000000"/>
            </a:solidFill>
            <a:prstDash val="solid"/>
            <a:miter lim="800000"/>
          </a:ln>
          <a:effectLst>
            <a:outerShdw blurRad="50800" dist="38100" dir="2700000" algn="tl" rotWithShape="0">
              <a:srgbClr val="000000">
                <a:alpha val="43000"/>
              </a:srgbClr>
            </a:outerShdw>
          </a:effectLst>
        </p:spPr>
      </p:pic>
      <p:sp>
        <p:nvSpPr>
          <p:cNvPr id="6" name="Rectangle 5"/>
          <p:cNvSpPr/>
          <p:nvPr/>
        </p:nvSpPr>
        <p:spPr>
          <a:xfrm>
            <a:off x="1066800" y="685800"/>
            <a:ext cx="1346844" cy="461665"/>
          </a:xfrm>
          <a:prstGeom prst="rect">
            <a:avLst/>
          </a:prstGeom>
        </p:spPr>
        <p:txBody>
          <a:bodyPr wrap="none">
            <a:spAutoFit/>
          </a:bodyPr>
          <a:lstStyle/>
          <a:p>
            <a:r>
              <a:rPr lang="en-US" sz="2400" dirty="0" smtClean="0"/>
              <a:t>2. Solr :-</a:t>
            </a:r>
            <a:endParaRPr lang="en-US" sz="2400" dirty="0"/>
          </a:p>
        </p:txBody>
      </p:sp>
      <p:pic>
        <p:nvPicPr>
          <p:cNvPr id="7" name="Picture 2" descr="C:\Users\login\Downloads\pen_in_hand.jpg"/>
          <p:cNvPicPr>
            <a:picLocks noChangeAspect="1" noChangeArrowheads="1"/>
          </p:cNvPicPr>
          <p:nvPr/>
        </p:nvPicPr>
        <p:blipFill>
          <a:blip r:embed="rId3"/>
          <a:srcRect/>
          <a:stretch>
            <a:fillRect/>
          </a:stretch>
        </p:blipFill>
        <p:spPr bwMode="auto">
          <a:xfrm rot="10800000" flipV="1">
            <a:off x="152399" y="76200"/>
            <a:ext cx="1066801" cy="99060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57200" y="1274088"/>
            <a:ext cx="8458200" cy="5355312"/>
          </a:xfrm>
          <a:prstGeom prst="rect">
            <a:avLst/>
          </a:prstGeom>
        </p:spPr>
        <p:txBody>
          <a:bodyPr wrap="square">
            <a:spAutoFit/>
          </a:bodyPr>
          <a:lstStyle/>
          <a:p>
            <a:r>
              <a:rPr lang="en-AU" dirty="0" smtClean="0">
                <a:sym typeface="Wingdings" pitchFamily="2" charset="2"/>
              </a:rPr>
              <a:t> </a:t>
            </a:r>
            <a:r>
              <a:rPr lang="en-AU" dirty="0" smtClean="0"/>
              <a:t>Highly flexible, Scalable open source IR software tools founded in 1999 by Doug Cutting.</a:t>
            </a:r>
          </a:p>
          <a:p>
            <a:pPr>
              <a:buFont typeface="Wingdings" pitchFamily="2" charset="2"/>
              <a:buChar char="à"/>
            </a:pPr>
            <a:endParaRPr lang="en-AU" dirty="0" smtClean="0"/>
          </a:p>
          <a:p>
            <a:pPr>
              <a:buFont typeface="Wingdings" pitchFamily="2" charset="2"/>
              <a:buChar char="à"/>
            </a:pPr>
            <a:r>
              <a:rPr lang="en-AU" dirty="0" smtClean="0"/>
              <a:t>Product of apache software foundation. Written in JAVA language and ported to other programming language like Delphi, Perl, C#, C++, Python, Ruby, and PHP. It will work in cross platform. Mainly </a:t>
            </a:r>
            <a:r>
              <a:rPr lang="en-AU" dirty="0" err="1" smtClean="0"/>
              <a:t>lucene</a:t>
            </a:r>
            <a:r>
              <a:rPr lang="en-AU" dirty="0" smtClean="0"/>
              <a:t> is used for search and index kind of activity. </a:t>
            </a:r>
          </a:p>
          <a:p>
            <a:endParaRPr lang="en-AU" dirty="0" smtClean="0"/>
          </a:p>
          <a:p>
            <a:r>
              <a:rPr lang="en-AU" dirty="0" smtClean="0">
                <a:sym typeface="Wingdings" pitchFamily="2" charset="2"/>
              </a:rPr>
              <a:t> </a:t>
            </a:r>
            <a:r>
              <a:rPr lang="en-AU" dirty="0" smtClean="0"/>
              <a:t>This tools is high performing and suitable for any application that requires for full text indexing and searching capability, Lucene has been widely recognized for its utility in the implementation of Internet search engines and local, single-site searching.</a:t>
            </a:r>
          </a:p>
          <a:p>
            <a:endParaRPr lang="en-AU" dirty="0" smtClean="0"/>
          </a:p>
          <a:p>
            <a:r>
              <a:rPr lang="en-AU" dirty="0" smtClean="0">
                <a:sym typeface="Wingdings" pitchFamily="2" charset="2"/>
              </a:rPr>
              <a:t> </a:t>
            </a:r>
            <a:r>
              <a:rPr lang="en-AU" dirty="0" smtClean="0"/>
              <a:t>Lucene has efficient &amp; precise search tools. It retrieves the documents query based on their ranking. Its also provides different types of queries like Phrase Query, Wildcard Query, Range Query, Fuzzy Query, Boolean Query. </a:t>
            </a:r>
          </a:p>
          <a:p>
            <a:endParaRPr lang="en-AU" dirty="0" smtClean="0"/>
          </a:p>
          <a:p>
            <a:pPr algn="just"/>
            <a:r>
              <a:rPr lang="en-AU" dirty="0" smtClean="0">
                <a:sym typeface="Wingdings" pitchFamily="2" charset="2"/>
              </a:rPr>
              <a:t> </a:t>
            </a:r>
            <a:r>
              <a:rPr lang="en-AU" dirty="0" smtClean="0"/>
              <a:t>Lucene is also used in many popular web sites like Wikipedia, LinkedIn, Monster.com, and FDA.</a:t>
            </a:r>
            <a:endParaRPr lang="en-US" dirty="0"/>
          </a:p>
        </p:txBody>
      </p:sp>
      <p:sp>
        <p:nvSpPr>
          <p:cNvPr id="9" name="Rectangle 8"/>
          <p:cNvSpPr/>
          <p:nvPr/>
        </p:nvSpPr>
        <p:spPr>
          <a:xfrm>
            <a:off x="990600" y="685800"/>
            <a:ext cx="1895071" cy="461665"/>
          </a:xfrm>
          <a:prstGeom prst="rect">
            <a:avLst/>
          </a:prstGeom>
        </p:spPr>
        <p:txBody>
          <a:bodyPr wrap="none">
            <a:spAutoFit/>
          </a:bodyPr>
          <a:lstStyle/>
          <a:p>
            <a:r>
              <a:rPr lang="it-IT" sz="2400" dirty="0" smtClean="0"/>
              <a:t>3. Lucene :- </a:t>
            </a:r>
          </a:p>
        </p:txBody>
      </p:sp>
      <p:pic>
        <p:nvPicPr>
          <p:cNvPr id="10" name="Picture 4" descr="C:\Users\login\Desktop\lucene_logo_green_300.png"/>
          <p:cNvPicPr>
            <a:picLocks noChangeAspect="1" noChangeArrowheads="1"/>
          </p:cNvPicPr>
          <p:nvPr/>
        </p:nvPicPr>
        <p:blipFill>
          <a:blip r:embed="rId2"/>
          <a:srcRect/>
          <a:stretch>
            <a:fillRect/>
          </a:stretch>
        </p:blipFill>
        <p:spPr bwMode="auto">
          <a:xfrm>
            <a:off x="2819400" y="663222"/>
            <a:ext cx="1295400" cy="479778"/>
          </a:xfrm>
          <a:prstGeom prst="rect">
            <a:avLst/>
          </a:prstGeom>
          <a:ln w="12700" cap="sq">
            <a:solidFill>
              <a:srgbClr val="000000"/>
            </a:solidFill>
            <a:prstDash val="solid"/>
            <a:miter lim="800000"/>
          </a:ln>
          <a:effectLst>
            <a:outerShdw blurRad="50800" dist="38100" dir="2700000" algn="tl" rotWithShape="0">
              <a:srgbClr val="000000">
                <a:alpha val="43000"/>
              </a:srgbClr>
            </a:outerShdw>
          </a:effectLst>
        </p:spPr>
      </p:pic>
      <p:pic>
        <p:nvPicPr>
          <p:cNvPr id="11" name="Picture 2" descr="C:\Users\login\Downloads\pen_in_hand.jpg"/>
          <p:cNvPicPr>
            <a:picLocks noChangeAspect="1" noChangeArrowheads="1"/>
          </p:cNvPicPr>
          <p:nvPr/>
        </p:nvPicPr>
        <p:blipFill>
          <a:blip r:embed="rId3"/>
          <a:srcRect/>
          <a:stretch>
            <a:fillRect/>
          </a:stretch>
        </p:blipFill>
        <p:spPr bwMode="auto">
          <a:xfrm rot="10800000" flipV="1">
            <a:off x="152399" y="76200"/>
            <a:ext cx="1066801" cy="99060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75" name="Text Box 155"/>
          <p:cNvSpPr txBox="1">
            <a:spLocks noChangeArrowheads="1"/>
          </p:cNvSpPr>
          <p:nvPr/>
        </p:nvSpPr>
        <p:spPr bwMode="auto">
          <a:xfrm>
            <a:off x="228600" y="1401762"/>
            <a:ext cx="1676400" cy="325438"/>
          </a:xfrm>
          <a:prstGeom prst="rect">
            <a:avLst/>
          </a:prstGeom>
          <a:solidFill>
            <a:srgbClr val="FFFFFF"/>
          </a:solidFill>
          <a:ln w="12700">
            <a:solidFill>
              <a:srgbClr val="E36C0A"/>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bg1"/>
                </a:solidFill>
                <a:effectLst/>
                <a:latin typeface="Calibri" pitchFamily="34" charset="0"/>
                <a:cs typeface="Arial" pitchFamily="34" charset="0"/>
              </a:rPr>
              <a:t>Year of Creation   </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3276" name="Text Box 156"/>
          <p:cNvSpPr txBox="1">
            <a:spLocks noChangeArrowheads="1"/>
          </p:cNvSpPr>
          <p:nvPr/>
        </p:nvSpPr>
        <p:spPr bwMode="auto">
          <a:xfrm>
            <a:off x="2590800" y="1193800"/>
            <a:ext cx="1154113" cy="92715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Calibri" pitchFamily="34" charset="0"/>
                <a:cs typeface="Arial" pitchFamily="34" charset="0"/>
              </a:rPr>
              <a:t>2006 At</a:t>
            </a:r>
            <a:r>
              <a:rPr kumimoji="0" lang="en-US" sz="1600" b="0" i="0" u="none" strike="noStrike" cap="none" normalizeH="0" dirty="0" smtClean="0">
                <a:ln>
                  <a:noFill/>
                </a:ln>
                <a:solidFill>
                  <a:schemeClr val="bg1"/>
                </a:solidFill>
                <a:effectLst/>
                <a:latin typeface="Calibri" pitchFamily="34" charset="0"/>
                <a:cs typeface="Arial" pitchFamily="34" charset="0"/>
              </a:rPr>
              <a:t> </a:t>
            </a:r>
            <a:r>
              <a:rPr kumimoji="0" lang="en-US" sz="1600" b="0" i="0" u="none" strike="noStrike" cap="none" normalizeH="0" baseline="0" dirty="0" smtClean="0">
                <a:ln>
                  <a:noFill/>
                </a:ln>
                <a:solidFill>
                  <a:schemeClr val="bg1"/>
                </a:solidFill>
                <a:effectLst/>
                <a:latin typeface="Calibri" pitchFamily="34" charset="0"/>
                <a:cs typeface="Arial" pitchFamily="34" charset="0"/>
              </a:rPr>
              <a:t>Glasgow</a:t>
            </a:r>
            <a:r>
              <a:rPr lang="en-US" sz="1600" dirty="0" smtClean="0">
                <a:solidFill>
                  <a:schemeClr val="bg1"/>
                </a:solidFill>
                <a:latin typeface="Calibri" pitchFamily="34" charset="0"/>
                <a:cs typeface="Arial" pitchFamily="34" charset="0"/>
              </a:rPr>
              <a:t> </a:t>
            </a:r>
            <a:r>
              <a:rPr kumimoji="0" lang="en-US" sz="1600" b="0" i="0" u="none" strike="noStrike" cap="none" normalizeH="0" baseline="0" dirty="0" smtClean="0">
                <a:ln>
                  <a:noFill/>
                </a:ln>
                <a:solidFill>
                  <a:schemeClr val="bg1"/>
                </a:solidFill>
                <a:effectLst/>
                <a:latin typeface="Calibri" pitchFamily="34" charset="0"/>
                <a:cs typeface="Arial" pitchFamily="34" charset="0"/>
              </a:rPr>
              <a:t>University</a:t>
            </a:r>
            <a:endParaRPr kumimoji="0" lang="en-US" sz="4400" b="0" i="0" u="none" strike="noStrike" cap="none" normalizeH="0" baseline="0" dirty="0" smtClean="0">
              <a:ln>
                <a:noFill/>
              </a:ln>
              <a:solidFill>
                <a:schemeClr val="bg1"/>
              </a:solidFill>
              <a:effectLst/>
              <a:latin typeface="Arial" pitchFamily="34" charset="0"/>
              <a:cs typeface="Arial" pitchFamily="34" charset="0"/>
            </a:endParaRPr>
          </a:p>
        </p:txBody>
      </p:sp>
      <p:sp>
        <p:nvSpPr>
          <p:cNvPr id="133277" name="Text Box 157"/>
          <p:cNvSpPr txBox="1">
            <a:spLocks noChangeArrowheads="1"/>
          </p:cNvSpPr>
          <p:nvPr/>
        </p:nvSpPr>
        <p:spPr bwMode="auto">
          <a:xfrm>
            <a:off x="4410075" y="1193800"/>
            <a:ext cx="1228725" cy="88500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Calibri" pitchFamily="34" charset="0"/>
                <a:cs typeface="Arial" pitchFamily="34" charset="0"/>
              </a:rPr>
              <a:t>2004 At CNET Networks</a:t>
            </a:r>
            <a:endParaRPr kumimoji="0" lang="en-US" sz="4400" b="0" i="0" u="none" strike="noStrike" cap="none" normalizeH="0" baseline="0" dirty="0" smtClean="0">
              <a:ln>
                <a:noFill/>
              </a:ln>
              <a:solidFill>
                <a:schemeClr val="bg1"/>
              </a:solidFill>
              <a:effectLst/>
              <a:latin typeface="Arial" pitchFamily="34" charset="0"/>
              <a:cs typeface="Arial" pitchFamily="34" charset="0"/>
            </a:endParaRPr>
          </a:p>
        </p:txBody>
      </p:sp>
      <p:sp>
        <p:nvSpPr>
          <p:cNvPr id="133278" name="Text Box 158"/>
          <p:cNvSpPr txBox="1">
            <a:spLocks noChangeArrowheads="1"/>
          </p:cNvSpPr>
          <p:nvPr/>
        </p:nvSpPr>
        <p:spPr bwMode="auto">
          <a:xfrm>
            <a:off x="6324600" y="1212851"/>
            <a:ext cx="1504950" cy="87096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Calibri" pitchFamily="34" charset="0"/>
                <a:cs typeface="Arial" pitchFamily="34" charset="0"/>
              </a:rPr>
              <a:t>1999 Apache Software</a:t>
            </a:r>
            <a:r>
              <a:rPr kumimoji="0" lang="en-US" sz="1600" b="0" i="0" u="none" strike="noStrike" cap="none" normalizeH="0" dirty="0" smtClean="0">
                <a:ln>
                  <a:noFill/>
                </a:ln>
                <a:solidFill>
                  <a:schemeClr val="bg1"/>
                </a:solidFill>
                <a:effectLst/>
                <a:latin typeface="Calibri" pitchFamily="34" charset="0"/>
                <a:cs typeface="Arial" pitchFamily="34" charset="0"/>
              </a:rPr>
              <a:t> </a:t>
            </a:r>
            <a:r>
              <a:rPr kumimoji="0" lang="en-US" sz="1600" b="0" i="0" u="none" strike="noStrike" cap="none" normalizeH="0" baseline="0" dirty="0" smtClean="0">
                <a:ln>
                  <a:noFill/>
                </a:ln>
                <a:solidFill>
                  <a:schemeClr val="bg1"/>
                </a:solidFill>
                <a:effectLst/>
                <a:latin typeface="Calibri" pitchFamily="34" charset="0"/>
                <a:cs typeface="Arial" pitchFamily="34" charset="0"/>
              </a:rPr>
              <a:t>Foundation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bg1"/>
              </a:solidFill>
              <a:effectLst/>
              <a:latin typeface="Arial" pitchFamily="34" charset="0"/>
              <a:cs typeface="Arial" pitchFamily="34" charset="0"/>
            </a:endParaRPr>
          </a:p>
        </p:txBody>
      </p:sp>
      <p:sp>
        <p:nvSpPr>
          <p:cNvPr id="133279" name="Text Box 159"/>
          <p:cNvSpPr txBox="1">
            <a:spLocks noChangeArrowheads="1"/>
          </p:cNvSpPr>
          <p:nvPr/>
        </p:nvSpPr>
        <p:spPr bwMode="auto">
          <a:xfrm>
            <a:off x="284163" y="2590800"/>
            <a:ext cx="1544637" cy="361950"/>
          </a:xfrm>
          <a:prstGeom prst="rect">
            <a:avLst/>
          </a:prstGeom>
          <a:solidFill>
            <a:srgbClr val="FFFFFF"/>
          </a:solidFill>
          <a:ln w="12700">
            <a:solidFill>
              <a:srgbClr val="00B0F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bg1"/>
                </a:solidFill>
                <a:effectLst/>
                <a:latin typeface="Calibri" pitchFamily="34" charset="0"/>
                <a:cs typeface="Arial" pitchFamily="34" charset="0"/>
              </a:rPr>
              <a:t>Written In</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3280" name="Text Box 160"/>
          <p:cNvSpPr txBox="1">
            <a:spLocks noChangeArrowheads="1"/>
          </p:cNvSpPr>
          <p:nvPr/>
        </p:nvSpPr>
        <p:spPr bwMode="auto">
          <a:xfrm>
            <a:off x="2736850" y="2590800"/>
            <a:ext cx="768350"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Calibri" pitchFamily="34" charset="0"/>
                <a:cs typeface="Arial" pitchFamily="34" charset="0"/>
              </a:rPr>
              <a:t>Java</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109" name="Text Box 160"/>
          <p:cNvSpPr txBox="1">
            <a:spLocks noChangeArrowheads="1"/>
          </p:cNvSpPr>
          <p:nvPr/>
        </p:nvSpPr>
        <p:spPr bwMode="auto">
          <a:xfrm>
            <a:off x="4641850" y="2590800"/>
            <a:ext cx="768350"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Calibri" pitchFamily="34" charset="0"/>
                <a:cs typeface="Arial" pitchFamily="34" charset="0"/>
              </a:rPr>
              <a:t>Java</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110" name="Text Box 160"/>
          <p:cNvSpPr txBox="1">
            <a:spLocks noChangeArrowheads="1"/>
          </p:cNvSpPr>
          <p:nvPr/>
        </p:nvSpPr>
        <p:spPr bwMode="auto">
          <a:xfrm>
            <a:off x="6477000" y="2590800"/>
            <a:ext cx="768350"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Calibri" pitchFamily="34" charset="0"/>
                <a:cs typeface="Arial" pitchFamily="34" charset="0"/>
              </a:rPr>
              <a:t>Java</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3283" name="Text Box 163"/>
          <p:cNvSpPr txBox="1">
            <a:spLocks noChangeArrowheads="1"/>
          </p:cNvSpPr>
          <p:nvPr/>
        </p:nvSpPr>
        <p:spPr bwMode="auto">
          <a:xfrm>
            <a:off x="304800" y="3556000"/>
            <a:ext cx="1544638" cy="401637"/>
          </a:xfrm>
          <a:prstGeom prst="rect">
            <a:avLst/>
          </a:prstGeom>
          <a:solidFill>
            <a:srgbClr val="FFFFFF"/>
          </a:solidFill>
          <a:ln w="12700">
            <a:solidFill>
              <a:srgbClr val="00B05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bg1"/>
                </a:solidFill>
                <a:effectLst/>
                <a:latin typeface="Calibri" pitchFamily="34" charset="0"/>
                <a:cs typeface="Arial" pitchFamily="34" charset="0"/>
              </a:rPr>
              <a:t>License By </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3284" name="Text Box 164"/>
          <p:cNvSpPr txBox="1">
            <a:spLocks noChangeArrowheads="1"/>
          </p:cNvSpPr>
          <p:nvPr/>
        </p:nvSpPr>
        <p:spPr bwMode="auto">
          <a:xfrm>
            <a:off x="2514600" y="3556000"/>
            <a:ext cx="1084263" cy="3968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Calibri" pitchFamily="34" charset="0"/>
                <a:cs typeface="Arial" pitchFamily="34" charset="0"/>
              </a:rPr>
              <a:t>Mozilla</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3285" name="Text Box 165"/>
          <p:cNvSpPr txBox="1">
            <a:spLocks noChangeArrowheads="1"/>
          </p:cNvSpPr>
          <p:nvPr/>
        </p:nvSpPr>
        <p:spPr bwMode="auto">
          <a:xfrm>
            <a:off x="4419600" y="3556000"/>
            <a:ext cx="1162050" cy="4064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Calibri" pitchFamily="34" charset="0"/>
                <a:cs typeface="Arial" pitchFamily="34" charset="0"/>
              </a:rPr>
              <a:t>Apache</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3286" name="Text Box 166"/>
          <p:cNvSpPr txBox="1">
            <a:spLocks noChangeArrowheads="1"/>
          </p:cNvSpPr>
          <p:nvPr/>
        </p:nvSpPr>
        <p:spPr bwMode="auto">
          <a:xfrm>
            <a:off x="6400800" y="3556000"/>
            <a:ext cx="1095375"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Calibri" pitchFamily="34" charset="0"/>
                <a:cs typeface="Arial" pitchFamily="34" charset="0"/>
              </a:rPr>
              <a:t>Apache</a:t>
            </a:r>
            <a:endParaRPr kumimoji="0" lang="en-US" sz="1600" b="0" i="0" u="none" strike="noStrike" cap="none" normalizeH="0" baseline="0" dirty="0" smtClean="0">
              <a:ln>
                <a:noFill/>
              </a:ln>
              <a:solidFill>
                <a:schemeClr val="bg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3287" name="Text Box 167"/>
          <p:cNvSpPr txBox="1">
            <a:spLocks noChangeArrowheads="1"/>
          </p:cNvSpPr>
          <p:nvPr/>
        </p:nvSpPr>
        <p:spPr bwMode="auto">
          <a:xfrm>
            <a:off x="381000" y="4875213"/>
            <a:ext cx="1570038" cy="382587"/>
          </a:xfrm>
          <a:prstGeom prst="rect">
            <a:avLst/>
          </a:prstGeom>
          <a:solidFill>
            <a:srgbClr val="FFFFFF"/>
          </a:solidFill>
          <a:ln w="12700">
            <a:solidFill>
              <a:srgbClr val="D99594"/>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bg1"/>
                </a:solidFill>
                <a:effectLst/>
                <a:latin typeface="Calibri" pitchFamily="34" charset="0"/>
                <a:cs typeface="Arial" pitchFamily="34" charset="0"/>
              </a:rPr>
              <a:t>Features</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3288" name="Text Box 168"/>
          <p:cNvSpPr txBox="1">
            <a:spLocks noChangeArrowheads="1"/>
          </p:cNvSpPr>
          <p:nvPr/>
        </p:nvSpPr>
        <p:spPr bwMode="auto">
          <a:xfrm>
            <a:off x="2133601" y="4343400"/>
            <a:ext cx="1904999" cy="16002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Free Open Source  </a:t>
            </a:r>
          </a:p>
          <a:p>
            <a:pPr marL="0" marR="0" lvl="0" indent="0"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Flexible, Effective, </a:t>
            </a:r>
          </a:p>
          <a:p>
            <a:pPr marL="0" marR="0" lvl="0" indent="0" defTabSz="914400" rtl="0" eaLnBrk="1" fontAlgn="base" latinLnBrk="0" hangingPunct="1">
              <a:lnSpc>
                <a:spcPct val="100000"/>
              </a:lnSpc>
              <a:spcBef>
                <a:spcPct val="0"/>
              </a:spcBef>
              <a:spcAft>
                <a:spcPts val="0"/>
              </a:spcAft>
              <a:buClrTx/>
              <a:buSzTx/>
              <a:buFontTx/>
              <a:buNone/>
              <a:tabLst/>
            </a:pPr>
            <a:r>
              <a:rPr lang="en-US" sz="1600" dirty="0" smtClean="0">
                <a:solidFill>
                  <a:schemeClr val="bg1"/>
                </a:solidFill>
                <a:latin typeface="Calibri" pitchFamily="34"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Efficient Search Engine</a:t>
            </a:r>
          </a:p>
          <a:p>
            <a:pPr marL="0" marR="0" lvl="0" indent="0"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Multi-Lingual</a:t>
            </a:r>
          </a:p>
          <a:p>
            <a:pPr marL="0" marR="0" lvl="0" indent="0"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Cross-Platform</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3289" name="Text Box 169"/>
          <p:cNvSpPr txBox="1">
            <a:spLocks noChangeArrowheads="1"/>
          </p:cNvSpPr>
          <p:nvPr/>
        </p:nvSpPr>
        <p:spPr bwMode="auto">
          <a:xfrm>
            <a:off x="4191000" y="4343400"/>
            <a:ext cx="2057399" cy="23622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Free &amp; Open Source </a:t>
            </a:r>
          </a:p>
          <a:p>
            <a:pPr marL="0" marR="0" lvl="0" indent="0" algn="l"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Full Text Search,</a:t>
            </a:r>
          </a:p>
          <a:p>
            <a:pPr marL="0" marR="0" lvl="0" indent="0" algn="l"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 Hit Highlighting</a:t>
            </a:r>
          </a:p>
          <a:p>
            <a:pPr marL="0" marR="0" lvl="0" indent="0" algn="l"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 Real Time Indexing</a:t>
            </a:r>
          </a:p>
          <a:p>
            <a:pPr marL="0" marR="0" lvl="0" indent="0" algn="l"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 Rich Doc. Handling </a:t>
            </a:r>
          </a:p>
          <a:p>
            <a:pPr marL="0" marR="0" lvl="0" indent="0" algn="l"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 Dynamic Clustering</a:t>
            </a:r>
          </a:p>
          <a:p>
            <a:pPr marL="0" marR="0" lvl="0" indent="0" algn="l"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 Cross Platform</a:t>
            </a:r>
          </a:p>
          <a:p>
            <a:pPr marL="0" marR="0" lvl="0" indent="0" algn="l"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 Multi-Lingual</a:t>
            </a:r>
          </a:p>
          <a:p>
            <a:pPr marL="0" marR="0" lvl="0" indent="0" algn="l"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 Highly Scalable </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3290" name="Text Box 170"/>
          <p:cNvSpPr txBox="1">
            <a:spLocks noChangeArrowheads="1"/>
          </p:cNvSpPr>
          <p:nvPr/>
        </p:nvSpPr>
        <p:spPr bwMode="auto">
          <a:xfrm>
            <a:off x="6324600" y="4343400"/>
            <a:ext cx="2667000" cy="22098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Free &amp; Open Source </a:t>
            </a:r>
          </a:p>
          <a:p>
            <a:pPr marL="0" marR="0" lvl="0" indent="0" algn="l"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Highly Flexible &amp; Scalable</a:t>
            </a:r>
          </a:p>
          <a:p>
            <a:pPr marL="0" marR="0" lvl="0" indent="0" algn="l"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Full Text</a:t>
            </a:r>
            <a:r>
              <a:rPr kumimoji="0" lang="en-US" sz="1600" b="0" i="0" u="none" strike="noStrike" cap="none" normalizeH="0" baseline="0" dirty="0" smtClean="0">
                <a:ln>
                  <a:noFill/>
                </a:ln>
                <a:solidFill>
                  <a:schemeClr val="bg1"/>
                </a:solidFill>
                <a:effectLst/>
                <a:latin typeface="Times New Roman" pitchFamily="18" charset="0"/>
                <a:cs typeface="Arial" pitchFamily="34" charset="0"/>
              </a:rPr>
              <a:t> </a:t>
            </a:r>
            <a:r>
              <a:rPr kumimoji="0" lang="en-US" sz="1600" b="0" i="0" u="none" strike="noStrike" cap="none" normalizeH="0" baseline="0" dirty="0" smtClean="0">
                <a:ln>
                  <a:noFill/>
                </a:ln>
                <a:solidFill>
                  <a:schemeClr val="bg1"/>
                </a:solidFill>
                <a:effectLst/>
                <a:latin typeface="Calibri" pitchFamily="34" charset="0"/>
                <a:cs typeface="Arial" pitchFamily="34" charset="0"/>
              </a:rPr>
              <a:t>Indexing &amp; searching capability</a:t>
            </a:r>
            <a:endParaRPr kumimoji="0" lang="en-US" sz="1600" b="0" i="0" u="none" strike="noStrike" cap="none" normalizeH="0" baseline="0" dirty="0" smtClean="0">
              <a:ln>
                <a:noFill/>
              </a:ln>
              <a:solidFill>
                <a:schemeClr val="bg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Cross platform</a:t>
            </a:r>
          </a:p>
          <a:p>
            <a:pPr marL="0" marR="0" lvl="0" indent="0" algn="l"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Provides different queries like Parse, Wild card, Boolean queries.</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p:txBody>
      </p:sp>
      <p:pic>
        <p:nvPicPr>
          <p:cNvPr id="133291" name="Picture 3" descr="C:\Users\login\Desktop\solr.png"/>
          <p:cNvPicPr>
            <a:picLocks noChangeArrowheads="1"/>
          </p:cNvPicPr>
          <p:nvPr/>
        </p:nvPicPr>
        <p:blipFill>
          <a:blip r:embed="rId2"/>
          <a:srcRect/>
          <a:stretch>
            <a:fillRect/>
          </a:stretch>
        </p:blipFill>
        <p:spPr bwMode="auto">
          <a:xfrm>
            <a:off x="4495800" y="228600"/>
            <a:ext cx="1371600" cy="990600"/>
          </a:xfrm>
          <a:prstGeom prst="rect">
            <a:avLst/>
          </a:prstGeom>
          <a:noFill/>
        </p:spPr>
      </p:pic>
      <p:pic>
        <p:nvPicPr>
          <p:cNvPr id="133292" name="Picture 5" descr="C:\Users\login\Desktop\lucene_logo_green_300.png"/>
          <p:cNvPicPr>
            <a:picLocks noChangeArrowheads="1"/>
          </p:cNvPicPr>
          <p:nvPr/>
        </p:nvPicPr>
        <p:blipFill>
          <a:blip r:embed="rId3"/>
          <a:srcRect/>
          <a:stretch>
            <a:fillRect/>
          </a:stretch>
        </p:blipFill>
        <p:spPr bwMode="auto">
          <a:xfrm>
            <a:off x="6324600" y="304800"/>
            <a:ext cx="1828800" cy="914400"/>
          </a:xfrm>
          <a:prstGeom prst="rect">
            <a:avLst/>
          </a:prstGeom>
          <a:noFill/>
        </p:spPr>
      </p:pic>
      <p:pic>
        <p:nvPicPr>
          <p:cNvPr id="133293" name="Picture 2"/>
          <p:cNvPicPr>
            <a:picLocks noChangeArrowheads="1"/>
          </p:cNvPicPr>
          <p:nvPr/>
        </p:nvPicPr>
        <p:blipFill>
          <a:blip r:embed="rId4"/>
          <a:srcRect/>
          <a:stretch>
            <a:fillRect/>
          </a:stretch>
        </p:blipFill>
        <p:spPr bwMode="auto">
          <a:xfrm>
            <a:off x="2438400" y="228600"/>
            <a:ext cx="1677988" cy="9906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ext Box 2"/>
          <p:cNvSpPr txBox="1">
            <a:spLocks noChangeArrowheads="1"/>
          </p:cNvSpPr>
          <p:nvPr/>
        </p:nvSpPr>
        <p:spPr bwMode="auto">
          <a:xfrm>
            <a:off x="76200" y="1752600"/>
            <a:ext cx="914400" cy="381000"/>
          </a:xfrm>
          <a:prstGeom prst="rect">
            <a:avLst/>
          </a:prstGeom>
          <a:solidFill>
            <a:srgbClr val="FFFFFF"/>
          </a:solidFill>
          <a:ln w="12700">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bg1"/>
                </a:solidFill>
                <a:effectLst/>
                <a:latin typeface="Calibri" pitchFamily="34" charset="0"/>
                <a:cs typeface="Arial" pitchFamily="34" charset="0"/>
              </a:rPr>
              <a:t>Uses</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5171" name="Text Box 3"/>
          <p:cNvSpPr txBox="1">
            <a:spLocks noChangeArrowheads="1"/>
          </p:cNvSpPr>
          <p:nvPr/>
        </p:nvSpPr>
        <p:spPr bwMode="auto">
          <a:xfrm>
            <a:off x="1524001" y="1031874"/>
            <a:ext cx="1981200" cy="178752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Used in rapid development of large scale IR application</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Searching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Indexing </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5172" name="Text Box 4"/>
          <p:cNvSpPr txBox="1">
            <a:spLocks noChangeArrowheads="1"/>
          </p:cNvSpPr>
          <p:nvPr/>
        </p:nvSpPr>
        <p:spPr bwMode="auto">
          <a:xfrm>
            <a:off x="3733800" y="990600"/>
            <a:ext cx="2209800" cy="18288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Full text search </a:t>
            </a:r>
            <a:endParaRPr kumimoji="0" lang="en-US" sz="1600" b="0" i="0" u="none" strike="noStrike" cap="none" normalizeH="0" baseline="0" dirty="0" smtClean="0">
              <a:ln>
                <a:noFill/>
              </a:ln>
              <a:solidFill>
                <a:schemeClr val="bg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Searching &amp; Indexing</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Automated Failure and Recovery</a:t>
            </a:r>
            <a:endParaRPr kumimoji="0" lang="en-US" sz="1600" b="0" i="0" u="none" strike="noStrike" cap="none" normalizeH="0" baseline="0" dirty="0" smtClean="0">
              <a:ln>
                <a:noFill/>
              </a:ln>
              <a:solidFill>
                <a:schemeClr val="bg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Calibri" pitchFamily="34" charset="0"/>
                <a:cs typeface="Arial" pitchFamily="34" charset="0"/>
              </a:rPr>
              <a:t> </a:t>
            </a: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Fault Tolerant  </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5173" name="Text Box 5"/>
          <p:cNvSpPr txBox="1">
            <a:spLocks noChangeArrowheads="1"/>
          </p:cNvSpPr>
          <p:nvPr/>
        </p:nvSpPr>
        <p:spPr bwMode="auto">
          <a:xfrm>
            <a:off x="6172200" y="990600"/>
            <a:ext cx="2438400" cy="18288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 Full text indexing </a:t>
            </a: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 Searching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 TML Parsing</a:t>
            </a:r>
          </a:p>
          <a:p>
            <a:pPr marL="0" marR="0" lvl="0" indent="0" algn="l" defTabSz="914400" rtl="0" eaLnBrk="1" fontAlgn="base" latinLnBrk="0" hangingPunct="1">
              <a:lnSpc>
                <a:spcPct val="100000"/>
              </a:lnSpc>
              <a:spcBef>
                <a:spcPct val="0"/>
              </a:spcBef>
              <a:spcAft>
                <a:spcPts val="1000"/>
              </a:spcAft>
              <a:buClrTx/>
              <a:buSzTx/>
              <a:buFont typeface="Wingdings" pitchFamily="2" charset="2"/>
              <a:buChar char="à"/>
              <a:tabLst/>
            </a:pPr>
            <a:r>
              <a:rPr kumimoji="0" lang="en-US" sz="1600" b="0" i="0" u="none" strike="noStrike" cap="none" normalizeH="0" baseline="0" dirty="0" smtClean="0">
                <a:ln>
                  <a:noFill/>
                </a:ln>
                <a:solidFill>
                  <a:schemeClr val="bg1"/>
                </a:solidFill>
                <a:effectLst/>
                <a:latin typeface="Calibri" pitchFamily="34" charset="0"/>
                <a:cs typeface="Arial" pitchFamily="34" charset="0"/>
              </a:rPr>
              <a:t>Internet search engines &amp; local, </a:t>
            </a: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Single-site searching</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5174" name="Text Box 6"/>
          <p:cNvSpPr txBox="1">
            <a:spLocks noChangeArrowheads="1"/>
          </p:cNvSpPr>
          <p:nvPr/>
        </p:nvSpPr>
        <p:spPr bwMode="auto">
          <a:xfrm>
            <a:off x="152400" y="3581400"/>
            <a:ext cx="914400" cy="381000"/>
          </a:xfrm>
          <a:prstGeom prst="rect">
            <a:avLst/>
          </a:prstGeom>
          <a:solidFill>
            <a:srgbClr val="FFFFFF"/>
          </a:solidFill>
          <a:ln w="12700">
            <a:solidFill>
              <a:srgbClr val="7030A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bg1"/>
                </a:solidFill>
                <a:effectLst/>
                <a:latin typeface="Calibri" pitchFamily="34" charset="0"/>
                <a:cs typeface="Arial" pitchFamily="34" charset="0"/>
              </a:rPr>
              <a:t>Used BY</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5175" name="Text Box 7"/>
          <p:cNvSpPr txBox="1">
            <a:spLocks noChangeArrowheads="1"/>
          </p:cNvSpPr>
          <p:nvPr/>
        </p:nvSpPr>
        <p:spPr bwMode="auto">
          <a:xfrm>
            <a:off x="6299200" y="3406774"/>
            <a:ext cx="2006600" cy="20034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smtClean="0">
                <a:ln>
                  <a:noFill/>
                </a:ln>
                <a:solidFill>
                  <a:schemeClr val="bg1"/>
                </a:solidFill>
                <a:effectLst/>
                <a:latin typeface="Calibri" pitchFamily="34" charset="0"/>
                <a:cs typeface="Arial" pitchFamily="34" charset="0"/>
              </a:rPr>
              <a:t>Wikipedia </a:t>
            </a:r>
            <a:endParaRPr kumimoji="0" lang="en-US" sz="1600" b="0" i="0" u="none" strike="noStrike" cap="none" normalizeH="0" baseline="0" smtClean="0">
              <a:ln>
                <a:noFill/>
              </a:ln>
              <a:solidFill>
                <a:schemeClr val="bg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smtClean="0">
                <a:ln>
                  <a:noFill/>
                </a:ln>
                <a:solidFill>
                  <a:schemeClr val="bg1"/>
                </a:solidFill>
                <a:effectLst/>
                <a:latin typeface="Calibri" pitchFamily="34" charset="0"/>
                <a:cs typeface="Arial" pitchFamily="34" charset="0"/>
              </a:rPr>
              <a:t>LinkedIn</a:t>
            </a:r>
            <a:endParaRPr kumimoji="0" lang="en-US" sz="1600" b="0" i="0" u="none" strike="noStrike" cap="none" normalizeH="0" baseline="0" smtClean="0">
              <a:ln>
                <a:noFill/>
              </a:ln>
              <a:solidFill>
                <a:schemeClr val="bg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smtClean="0">
                <a:ln>
                  <a:noFill/>
                </a:ln>
                <a:solidFill>
                  <a:schemeClr val="bg1"/>
                </a:solidFill>
                <a:effectLst/>
                <a:latin typeface="Calibri" pitchFamily="34" charset="0"/>
                <a:cs typeface="Arial" pitchFamily="34" charset="0"/>
              </a:rPr>
              <a:t>Monster</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smtClean="0">
                <a:ln>
                  <a:noFill/>
                </a:ln>
                <a:solidFill>
                  <a:schemeClr val="bg1"/>
                </a:solidFill>
                <a:effectLst/>
                <a:latin typeface="Calibri" pitchFamily="34" charset="0"/>
                <a:cs typeface="Arial" pitchFamily="34" charset="0"/>
              </a:rPr>
              <a:t>FDA  </a:t>
            </a:r>
            <a:endParaRPr kumimoji="0" lang="en-US" sz="1600" b="0" i="0" u="none" strike="noStrike" cap="none" normalizeH="0" baseline="0" smtClean="0">
              <a:ln>
                <a:noFill/>
              </a:ln>
              <a:solidFill>
                <a:schemeClr val="bg1"/>
              </a:solidFill>
              <a:effectLst/>
              <a:latin typeface="Arial" pitchFamily="34" charset="0"/>
              <a:cs typeface="Arial" pitchFamily="34" charset="0"/>
            </a:endParaRPr>
          </a:p>
        </p:txBody>
      </p:sp>
      <p:sp>
        <p:nvSpPr>
          <p:cNvPr id="135176" name="Text Box 8"/>
          <p:cNvSpPr txBox="1">
            <a:spLocks noChangeArrowheads="1"/>
          </p:cNvSpPr>
          <p:nvPr/>
        </p:nvSpPr>
        <p:spPr bwMode="auto">
          <a:xfrm>
            <a:off x="1547813" y="3449637"/>
            <a:ext cx="1881187" cy="81756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 Desktop Search</a:t>
            </a:r>
            <a:endParaRPr kumimoji="0" lang="en-US" sz="1600" b="0" i="0" u="none" strike="noStrike" cap="none" normalizeH="0" baseline="0" dirty="0" smtClean="0">
              <a:ln>
                <a:noFill/>
              </a:ln>
              <a:solidFill>
                <a:schemeClr val="bg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err="1" smtClean="0">
                <a:ln>
                  <a:noFill/>
                </a:ln>
                <a:solidFill>
                  <a:schemeClr val="bg1"/>
                </a:solidFill>
                <a:effectLst/>
                <a:latin typeface="Calibri" pitchFamily="34" charset="0"/>
                <a:cs typeface="Arial" pitchFamily="34" charset="0"/>
              </a:rPr>
              <a:t>Trec</a:t>
            </a:r>
            <a:r>
              <a:rPr kumimoji="0" lang="en-US" sz="1600" b="0" i="0" u="none" strike="noStrike" cap="none" normalizeH="0" baseline="0" dirty="0" smtClean="0">
                <a:ln>
                  <a:noFill/>
                </a:ln>
                <a:solidFill>
                  <a:schemeClr val="bg1"/>
                </a:solidFill>
                <a:effectLst/>
                <a:latin typeface="Calibri" pitchFamily="34" charset="0"/>
                <a:cs typeface="Arial" pitchFamily="34" charset="0"/>
              </a:rPr>
              <a:t> Terrier </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5177" name="Text Box 9"/>
          <p:cNvSpPr txBox="1">
            <a:spLocks noChangeArrowheads="1"/>
          </p:cNvSpPr>
          <p:nvPr/>
        </p:nvSpPr>
        <p:spPr bwMode="auto">
          <a:xfrm>
            <a:off x="3830638" y="3400425"/>
            <a:ext cx="1884362" cy="21621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 yp.com</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McClatchy</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zappos.com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err="1" smtClean="0">
                <a:ln>
                  <a:noFill/>
                </a:ln>
                <a:solidFill>
                  <a:schemeClr val="bg1"/>
                </a:solidFill>
                <a:effectLst/>
                <a:latin typeface="Calibri" pitchFamily="34" charset="0"/>
                <a:cs typeface="Arial" pitchFamily="34" charset="0"/>
              </a:rPr>
              <a:t>Smithonian</a:t>
            </a:r>
            <a:r>
              <a:rPr kumimoji="0" lang="en-US" sz="1600" b="0" i="0" u="none" strike="noStrike" cap="none" normalizeH="0" baseline="0" dirty="0" smtClean="0">
                <a:ln>
                  <a:noFill/>
                </a:ln>
                <a:solidFill>
                  <a:schemeClr val="bg1"/>
                </a:solidFill>
                <a:effectLst/>
                <a:latin typeface="Calibri" pitchFamily="34" charset="0"/>
                <a:cs typeface="Arial" pitchFamily="34" charset="0"/>
              </a:rPr>
              <a:t>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dig.com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bg1"/>
                </a:solidFill>
                <a:effectLst/>
                <a:latin typeface="Times New Roman" pitchFamily="18" charset="0"/>
                <a:cs typeface="Arial" pitchFamily="34" charset="0"/>
                <a:sym typeface="Wingdings" pitchFamily="2" charset="2"/>
              </a:rPr>
              <a:t></a:t>
            </a:r>
            <a:r>
              <a:rPr kumimoji="0" lang="en-US" sz="1600" b="0" i="0" u="none" strike="noStrike" cap="none" normalizeH="0" baseline="0" dirty="0" smtClean="0">
                <a:ln>
                  <a:noFill/>
                </a:ln>
                <a:solidFill>
                  <a:schemeClr val="bg1"/>
                </a:solidFill>
                <a:effectLst/>
                <a:latin typeface="Calibri" pitchFamily="34" charset="0"/>
                <a:cs typeface="Arial" pitchFamily="34" charset="0"/>
              </a:rPr>
              <a:t>buy.com</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066800" y="685800"/>
            <a:ext cx="7391400" cy="685800"/>
          </a:xfrm>
        </p:spPr>
        <p:txBody>
          <a:bodyPr/>
          <a:lstStyle/>
          <a:p>
            <a:pPr>
              <a:tabLst>
                <a:tab pos="1538288" algn="l"/>
              </a:tabLst>
            </a:pPr>
            <a:r>
              <a:rPr lang="en-US" sz="3600" dirty="0" smtClean="0">
                <a:solidFill>
                  <a:schemeClr val="tx1"/>
                </a:solidFill>
              </a:rPr>
              <a:t>6.</a:t>
            </a:r>
            <a:r>
              <a:rPr lang="en-US" sz="2400" dirty="0" smtClean="0">
                <a:solidFill>
                  <a:schemeClr val="tx1"/>
                </a:solidFill>
              </a:rPr>
              <a:t> </a:t>
            </a:r>
            <a:r>
              <a:rPr lang="en-US" sz="3600" dirty="0" smtClean="0">
                <a:solidFill>
                  <a:schemeClr val="bg1"/>
                </a:solidFill>
              </a:rPr>
              <a:t>C</a:t>
            </a:r>
            <a:r>
              <a:rPr lang="en-US" sz="2800" dirty="0" smtClean="0">
                <a:solidFill>
                  <a:schemeClr val="tx1"/>
                </a:solidFill>
              </a:rPr>
              <a:t>onclusion</a:t>
            </a:r>
            <a:endParaRPr lang="en-US" sz="2800" dirty="0">
              <a:solidFill>
                <a:schemeClr val="tx1"/>
              </a:solidFill>
            </a:endParaRPr>
          </a:p>
        </p:txBody>
      </p:sp>
      <p:cxnSp>
        <p:nvCxnSpPr>
          <p:cNvPr id="5" name="AutoShape 2"/>
          <p:cNvCxnSpPr>
            <a:cxnSpLocks noChangeShapeType="1"/>
          </p:cNvCxnSpPr>
          <p:nvPr/>
        </p:nvCxnSpPr>
        <p:spPr bwMode="auto">
          <a:xfrm>
            <a:off x="685800" y="1371601"/>
            <a:ext cx="7467600" cy="1"/>
          </a:xfrm>
          <a:prstGeom prst="straightConnector1">
            <a:avLst/>
          </a:prstGeom>
          <a:noFill/>
          <a:ln w="38160">
            <a:solidFill>
              <a:srgbClr val="000000"/>
            </a:solidFill>
            <a:miter lim="800000"/>
            <a:headEnd/>
            <a:tailEnd/>
          </a:ln>
        </p:spPr>
      </p:cxnSp>
      <p:pic>
        <p:nvPicPr>
          <p:cNvPr id="7" name="Picture 2" descr="C:\Users\login\Downloads\pen_in_hand.jpg"/>
          <p:cNvPicPr>
            <a:picLocks noChangeAspect="1" noChangeArrowheads="1"/>
          </p:cNvPicPr>
          <p:nvPr/>
        </p:nvPicPr>
        <p:blipFill>
          <a:blip r:embed="rId2"/>
          <a:srcRect/>
          <a:stretch>
            <a:fillRect/>
          </a:stretch>
        </p:blipFill>
        <p:spPr bwMode="auto">
          <a:xfrm rot="10800000" flipV="1">
            <a:off x="228603" y="152399"/>
            <a:ext cx="1066801" cy="990600"/>
          </a:xfrm>
          <a:prstGeom prst="ellipse">
            <a:avLst/>
          </a:prstGeom>
          <a:ln>
            <a:noFill/>
          </a:ln>
          <a:effectLst>
            <a:softEdge rad="112500"/>
          </a:effectLst>
        </p:spPr>
      </p:pic>
      <p:sp>
        <p:nvSpPr>
          <p:cNvPr id="84993" name="Rectangle 1"/>
          <p:cNvSpPr>
            <a:spLocks noChangeArrowheads="1"/>
          </p:cNvSpPr>
          <p:nvPr/>
        </p:nvSpPr>
        <p:spPr bwMode="auto">
          <a:xfrm>
            <a:off x="762000" y="1981200"/>
            <a:ext cx="73914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altLang="zh-CN" sz="2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In this paper first of all authors explained the information retrieval and information retrieval system with its process cycle and example. After then that describes how can differ the information retrieval system then the database system. In next phase authors explained three important information retrieval models and its advantages and disadvantages. In final stage of the paper we describe the information retrieval tools with its architecture and its description. In the last compare these tools with its different terms.</a:t>
            </a:r>
            <a:endParaRPr kumimoji="0" lang="en-AU" altLang="zh-CN"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066800" y="533400"/>
            <a:ext cx="7391400" cy="914400"/>
          </a:xfrm>
        </p:spPr>
        <p:txBody>
          <a:bodyPr/>
          <a:lstStyle/>
          <a:p>
            <a:pPr>
              <a:tabLst>
                <a:tab pos="1538288" algn="l"/>
              </a:tabLst>
            </a:pPr>
            <a:r>
              <a:rPr lang="en-US" sz="3600" dirty="0" smtClean="0">
                <a:solidFill>
                  <a:schemeClr val="tx1"/>
                </a:solidFill>
              </a:rPr>
              <a:t>7. References   </a:t>
            </a:r>
            <a:endParaRPr lang="en-US" sz="3600" dirty="0">
              <a:solidFill>
                <a:schemeClr val="tx1"/>
              </a:solidFill>
            </a:endParaRPr>
          </a:p>
        </p:txBody>
      </p:sp>
      <p:pic>
        <p:nvPicPr>
          <p:cNvPr id="4" name="Picture 2" descr="C:\Users\login\Downloads\pen_in_hand.jpg"/>
          <p:cNvPicPr>
            <a:picLocks noChangeAspect="1" noChangeArrowheads="1"/>
          </p:cNvPicPr>
          <p:nvPr/>
        </p:nvPicPr>
        <p:blipFill>
          <a:blip r:embed="rId2"/>
          <a:srcRect/>
          <a:stretch>
            <a:fillRect/>
          </a:stretch>
        </p:blipFill>
        <p:spPr bwMode="auto">
          <a:xfrm rot="10800000" flipV="1">
            <a:off x="304799" y="76200"/>
            <a:ext cx="1066801" cy="990600"/>
          </a:xfrm>
          <a:prstGeom prst="ellipse">
            <a:avLst/>
          </a:prstGeom>
          <a:ln>
            <a:noFill/>
          </a:ln>
          <a:effectLst>
            <a:softEdge rad="112500"/>
          </a:effectLst>
        </p:spPr>
      </p:pic>
      <p:cxnSp>
        <p:nvCxnSpPr>
          <p:cNvPr id="5" name="AutoShape 2"/>
          <p:cNvCxnSpPr>
            <a:cxnSpLocks noChangeShapeType="1"/>
          </p:cNvCxnSpPr>
          <p:nvPr/>
        </p:nvCxnSpPr>
        <p:spPr bwMode="auto">
          <a:xfrm>
            <a:off x="685800" y="1371601"/>
            <a:ext cx="7467600" cy="1"/>
          </a:xfrm>
          <a:prstGeom prst="straightConnector1">
            <a:avLst/>
          </a:prstGeom>
          <a:noFill/>
          <a:ln w="38160">
            <a:solidFill>
              <a:srgbClr val="000000"/>
            </a:solidFill>
            <a:miter lim="800000"/>
            <a:headEnd/>
            <a:tailEnd/>
          </a:ln>
        </p:spPr>
      </p:cxnSp>
      <p:pic>
        <p:nvPicPr>
          <p:cNvPr id="10242" name="Picture 2" descr="C:\Users\login\Desktop\English_Editing_and_Reviewing_logo.jpg"/>
          <p:cNvPicPr>
            <a:picLocks noChangeAspect="1" noChangeArrowheads="1"/>
          </p:cNvPicPr>
          <p:nvPr/>
        </p:nvPicPr>
        <p:blipFill>
          <a:blip r:embed="rId3">
            <a:duotone>
              <a:prstClr val="black"/>
              <a:srgbClr val="D9C3A5">
                <a:tint val="50000"/>
                <a:satMod val="180000"/>
              </a:srgbClr>
            </a:duotone>
            <a:lum bright="-30000" contrast="27000"/>
          </a:blip>
          <a:srcRect/>
          <a:stretch>
            <a:fillRect/>
          </a:stretch>
        </p:blipFill>
        <p:spPr bwMode="auto">
          <a:xfrm>
            <a:off x="2590800" y="2057400"/>
            <a:ext cx="3276600" cy="297180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1"/>
          <p:cNvSpPr>
            <a:spLocks noChangeArrowheads="1"/>
          </p:cNvSpPr>
          <p:nvPr/>
        </p:nvSpPr>
        <p:spPr bwMode="auto">
          <a:xfrm>
            <a:off x="0" y="0"/>
            <a:ext cx="9144000" cy="6673614"/>
          </a:xfrm>
          <a:prstGeom prst="rect">
            <a:avLst/>
          </a:prstGeom>
          <a:noFill/>
          <a:ln w="9525">
            <a:noFill/>
            <a:miter lim="800000"/>
            <a:headEnd/>
            <a:tailEnd/>
          </a:ln>
          <a:effectLst/>
        </p:spPr>
        <p:txBody>
          <a:bodyPr vert="horz" wrap="square" lIns="228528" tIns="25392"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Amit</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Singhal</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,2001, “Modern Information Retrieval: A Brief Overview”, IEEE, TREC 2001 </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altLang="zh-CN"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Website, Wikipedia, ‘Information Retrieval’, https://en.wikipedia.org/wiki/Information_retrieval</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altLang="zh-CN"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Minoru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Etoh</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Xing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Xie</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Wang-</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Chien</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Lee,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Qiang</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Yang, (FEB-2010) “Introduction to Mobile Information Retrieval”, IEEE Computer Society, 1541-1672/10</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altLang="zh-CN"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Ed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Greengrass</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30 Nov 2000, “Information Retrieval: A Survey”,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Ebook</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altLang="zh-CN"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Birger</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Hjørland</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Information Retrieval http://www.iva.dk/</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altLang="zh-CN"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Mooers C. N., 1951,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Zatocoding</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applied to mechanical organization of knowledge, American Documentation, 2, 20-32.</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altLang="zh-CN"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Meenakshi</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Sinha</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 “Information Retrieval and its Legal Impact on the Society” ,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Hidayatullah</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National Law University Raipur, h</a:t>
            </a:r>
          </a:p>
          <a:p>
            <a:pPr marL="0" marR="0" lvl="0" indent="0" algn="l" defTabSz="914400" rtl="0" eaLnBrk="0" fontAlgn="base" latinLnBrk="0" hangingPunct="0">
              <a:lnSpc>
                <a:spcPct val="100000"/>
              </a:lnSpc>
              <a:spcBef>
                <a:spcPct val="0"/>
              </a:spcBef>
              <a:spcAft>
                <a:spcPct val="0"/>
              </a:spcAft>
              <a:buClrTx/>
              <a:buSzTx/>
              <a:buFontTx/>
              <a:buChar char="•"/>
              <a:tabLst/>
            </a:pPr>
            <a:endParaRPr lang="en-AU" altLang="zh-CN" sz="9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http://www.legalserviceindia.com/articles/in_ret2.htm</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altLang="zh-CN"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Website, Wikipedia, “Information Retrieval”, http://en.wikipedia.org/wiki/Information_retrieval</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altLang="zh-CN"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http://boston.lti.cs.cmu.edu/classes/11-744/</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altLang="zh-CN"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Lecture Notes, Ms. K APARNA, “Information Retrieval System”, http://www.iare.ac.in/sites/default/files/lecture_notes/irs%20notes_0.pdf</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altLang="zh-CN"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Silberschatz</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Korth</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Sudarshan</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SEP 2005, “Information Retrieval”, Database System Concepts, Chapter  19, 5</a:t>
            </a:r>
            <a:r>
              <a:rPr kumimoji="0" lang="en-AU" altLang="zh-CN" sz="900" b="0" i="0" u="none" strike="noStrike" cap="none" normalizeH="0" baseline="30000" dirty="0" smtClean="0">
                <a:ln>
                  <a:noFill/>
                </a:ln>
                <a:solidFill>
                  <a:schemeClr val="tx1"/>
                </a:solidFill>
                <a:effectLst/>
                <a:latin typeface="Arial" pitchFamily="34" charset="0"/>
                <a:cs typeface="Arial" pitchFamily="34" charset="0"/>
              </a:rPr>
              <a:t>th</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Edition, https://www.cse.iitb.ac.in/~sudarsha/db-book/slide-dir/ch19.pdf</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altLang="zh-CN"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Jian-Yun</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Nie</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“Introduction to Information Retrieval”, Morgan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Schooley</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University of Montreal, Canada.</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altLang="zh-CN"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Malathi</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Murugan</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Oct 2013 “Query formulation process”, Technology</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zh-CN" sz="9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http://www.slideshare.net/malathimurugan/query-formulation-process</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altLang="zh-CN"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Gerard Salton,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A.Wong</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C. S. Yang  Nov 1975, “A vector space model for information retrieval”, Communications of the ACM, 18 (11): 613–620</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altLang="zh-CN"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https://en.wikipedia.org/wiki/Vector_space_model</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altLang="zh-CN" sz="900" b="0" i="0" u="none" strike="noStrike" cap="none" normalizeH="0" baseline="0" dirty="0" smtClean="0">
              <a:ln>
                <a:noFill/>
              </a:ln>
              <a:solidFill>
                <a:schemeClr val="tx1"/>
              </a:solidFill>
              <a:effectLst/>
              <a:latin typeface="Arial" pitchFamily="34" charset="0"/>
              <a:cs typeface="Arial" pitchFamily="34" charset="0"/>
              <a:hlinkClick r:id="rId2"/>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smtClean="0">
                <a:ln>
                  <a:noFill/>
                </a:ln>
                <a:solidFill>
                  <a:schemeClr val="tx1"/>
                </a:solidFill>
                <a:effectLst/>
                <a:latin typeface="Arial" pitchFamily="34" charset="0"/>
                <a:cs typeface="Arial" pitchFamily="34" charset="0"/>
                <a:hlinkClick r:id="rId2"/>
              </a:rPr>
              <a:t>https://en.wikipedia.org/wiki/SMART_Information_Retrieval_System</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altLang="zh-CN"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Priyanka</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Mesariya</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Nidhi</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Madia</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Abhishek</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Kumar, March 2016, “Document Ranking using Customizes Vector Method – A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Review”,IJCSMC</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Vol-5,Issue-3</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altLang="zh-CN"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Premalatha</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R., S.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Srinivasan</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2014 "Text processing in information retrieval system using vector space model", International Conference on Information Communication and Embedded Systems (ICICES 2014), IEEE</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altLang="zh-CN"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Ricardo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Baeza</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-Yates,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Berthier</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Ribeiro-Neto,1999, “Modern Information Retrieval”, ACM Press.</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altLang="zh-CN"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Joydip</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Datta</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Dr.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Pushpak</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Bhattacharyya, April 2016, “Ranking in Information Retrieval”,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M.Tech</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Seminar Report, Department of Computer Science and Engineering, Indian Institute of Technology, Bombay</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altLang="zh-CN"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Raman,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Shivangi</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Vijay Kumar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Chaurasiya</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Swaminathan</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a:t>
            </a:r>
            <a:r>
              <a:rPr kumimoji="0" lang="en-AU" altLang="zh-CN" sz="900" b="0" i="0" u="none" strike="noStrike" cap="none" normalizeH="0" baseline="0" dirty="0" err="1" smtClean="0">
                <a:ln>
                  <a:noFill/>
                </a:ln>
                <a:solidFill>
                  <a:schemeClr val="tx1"/>
                </a:solidFill>
                <a:effectLst/>
                <a:latin typeface="Arial" pitchFamily="34" charset="0"/>
                <a:cs typeface="Arial" pitchFamily="34" charset="0"/>
              </a:rPr>
              <a:t>Venkatesan</a:t>
            </a:r>
            <a:r>
              <a:rPr kumimoji="0" lang="en-AU" altLang="zh-CN" sz="900" b="0" i="0" u="none" strike="noStrike" cap="none" normalizeH="0" baseline="0" dirty="0" smtClean="0">
                <a:ln>
                  <a:noFill/>
                </a:ln>
                <a:solidFill>
                  <a:schemeClr val="tx1"/>
                </a:solidFill>
                <a:effectLst/>
                <a:latin typeface="Arial" pitchFamily="34" charset="0"/>
                <a:cs typeface="Arial" pitchFamily="34" charset="0"/>
              </a:rPr>
              <a:t>, 2012, "Performance comparison of various information retrieval models used in search engines", Communication, Information &amp; Computing Technology (ICCICT), IEEE Conference. </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6200"/>
            <a:ext cx="9144000" cy="6871112"/>
          </a:xfrm>
          <a:prstGeom prst="rect">
            <a:avLst/>
          </a:prstGeom>
        </p:spPr>
        <p:txBody>
          <a:bodyPr wrap="square">
            <a:spAutoFit/>
          </a:bodyPr>
          <a:lstStyle/>
          <a:p>
            <a:pPr lvl="0" eaLnBrk="0" hangingPunct="0">
              <a:buFontTx/>
              <a:buChar char="•"/>
            </a:pPr>
            <a:r>
              <a:rPr lang="en-AU" altLang="zh-CN" sz="1050" dirty="0" smtClean="0">
                <a:latin typeface="Arial" pitchFamily="34" charset="0"/>
                <a:cs typeface="Arial" pitchFamily="34" charset="0"/>
              </a:rPr>
              <a:t> </a:t>
            </a:r>
            <a:r>
              <a:rPr lang="en-AU" altLang="zh-CN" sz="1000" dirty="0" err="1" smtClean="0">
                <a:latin typeface="Arial" pitchFamily="34" charset="0"/>
                <a:cs typeface="Arial" pitchFamily="34" charset="0"/>
              </a:rPr>
              <a:t>Iadh</a:t>
            </a:r>
            <a:r>
              <a:rPr lang="en-AU" altLang="zh-CN" sz="1000" dirty="0" smtClean="0">
                <a:latin typeface="Arial" pitchFamily="34" charset="0"/>
                <a:cs typeface="Arial" pitchFamily="34" charset="0"/>
              </a:rPr>
              <a:t> Ounis, Gianni Amati, Vassilis Plachouras, Ben He, Craig Macdonald, and Christina Lioma, Aug-2006, “Terrier: A High Performance and Scalable Information Retrieval Platform”, ACM SIGIR'06 Workshop on Open Source Information Retrieval, Seattle, Washington, USA.</a:t>
            </a:r>
            <a:endParaRPr lang="en-US" altLang="zh-CN" sz="900" dirty="0" smtClean="0">
              <a:latin typeface="Arial" pitchFamily="34" charset="0"/>
              <a:cs typeface="Arial" pitchFamily="34" charset="0"/>
            </a:endParaRPr>
          </a:p>
          <a:p>
            <a:pPr lvl="0" eaLnBrk="0" hangingPunct="0">
              <a:buFontTx/>
              <a:buChar char="•"/>
            </a:pPr>
            <a:endParaRPr lang="en-AU" altLang="zh-CN" sz="1000" dirty="0" smtClean="0">
              <a:latin typeface="Arial" pitchFamily="34" charset="0"/>
              <a:cs typeface="Arial" pitchFamily="34" charset="0"/>
            </a:endParaRPr>
          </a:p>
          <a:p>
            <a:pPr lvl="0" eaLnBrk="0" hangingPunct="0">
              <a:buFontTx/>
              <a:buChar char="•"/>
            </a:pPr>
            <a:r>
              <a:rPr lang="en-AU" altLang="zh-CN" sz="1000" dirty="0" smtClean="0">
                <a:latin typeface="Arial" pitchFamily="34" charset="0"/>
                <a:cs typeface="Arial" pitchFamily="34" charset="0"/>
              </a:rPr>
              <a:t>Website ,“terrier”, Wikipedia https://en.wikipedia.org/wiki/Terrier_Search_Engine</a:t>
            </a:r>
            <a:endParaRPr lang="en-US" altLang="zh-CN" sz="900" dirty="0" smtClean="0">
              <a:latin typeface="Arial" pitchFamily="34" charset="0"/>
              <a:cs typeface="Arial" pitchFamily="34" charset="0"/>
            </a:endParaRPr>
          </a:p>
          <a:p>
            <a:pPr lvl="0" eaLnBrk="0" hangingPunct="0">
              <a:buFontTx/>
              <a:buChar char="•"/>
            </a:pPr>
            <a:endParaRPr lang="en-AU" altLang="zh-CN" sz="1000" dirty="0" smtClean="0">
              <a:latin typeface="Arial" pitchFamily="34" charset="0"/>
              <a:cs typeface="Arial" pitchFamily="34" charset="0"/>
            </a:endParaRPr>
          </a:p>
          <a:p>
            <a:pPr lvl="0" eaLnBrk="0" hangingPunct="0">
              <a:buFontTx/>
              <a:buChar char="•"/>
            </a:pPr>
            <a:r>
              <a:rPr lang="en-AU" altLang="zh-CN" sz="1000" dirty="0" err="1" smtClean="0">
                <a:latin typeface="Arial" pitchFamily="34" charset="0"/>
                <a:cs typeface="Arial" pitchFamily="34" charset="0"/>
              </a:rPr>
              <a:t>Iadh</a:t>
            </a:r>
            <a:r>
              <a:rPr lang="en-AU" altLang="zh-CN" sz="1000" dirty="0" smtClean="0">
                <a:latin typeface="Arial" pitchFamily="34" charset="0"/>
                <a:cs typeface="Arial" pitchFamily="34" charset="0"/>
              </a:rPr>
              <a:t> Ounis, Christina Lioma, Craig Macdonald, Vassilis Plachouras, Feb-2007, “Research Directions in Terrier: a Search Engine for Advanced Retrieval on the Web”, CEPIS (Council of European Professional Informatics Societies, Vol- VIII, issue No. 1</a:t>
            </a:r>
            <a:endParaRPr lang="en-US" altLang="zh-CN" sz="900" dirty="0" smtClean="0">
              <a:latin typeface="Arial" pitchFamily="34" charset="0"/>
              <a:cs typeface="Arial" pitchFamily="34" charset="0"/>
            </a:endParaRPr>
          </a:p>
          <a:p>
            <a:pPr lvl="0" eaLnBrk="0" hangingPunct="0">
              <a:buFontTx/>
              <a:buChar char="•"/>
            </a:pPr>
            <a:endParaRPr lang="en-AU" altLang="zh-CN" sz="1000" dirty="0" smtClean="0">
              <a:latin typeface="Arial" pitchFamily="34" charset="0"/>
              <a:cs typeface="Arial" pitchFamily="34" charset="0"/>
            </a:endParaRPr>
          </a:p>
          <a:p>
            <a:pPr lvl="0" eaLnBrk="0" hangingPunct="0">
              <a:buFontTx/>
              <a:buChar char="•"/>
            </a:pPr>
            <a:r>
              <a:rPr lang="en-AU" altLang="zh-CN" sz="1000" dirty="0" smtClean="0">
                <a:latin typeface="Arial" pitchFamily="34" charset="0"/>
                <a:cs typeface="Arial" pitchFamily="34" charset="0"/>
              </a:rPr>
              <a:t>Website, “terrier”, http://terrier.org/</a:t>
            </a:r>
            <a:endParaRPr lang="en-US" altLang="zh-CN" sz="900" dirty="0" smtClean="0">
              <a:latin typeface="Arial" pitchFamily="34" charset="0"/>
              <a:cs typeface="Arial" pitchFamily="34" charset="0"/>
            </a:endParaRPr>
          </a:p>
          <a:p>
            <a:pPr lvl="0" eaLnBrk="0" hangingPunct="0">
              <a:buFontTx/>
              <a:buChar char="•"/>
            </a:pPr>
            <a:endParaRPr lang="en-AU" altLang="zh-CN" sz="1000" dirty="0" smtClean="0">
              <a:latin typeface="Arial" pitchFamily="34" charset="0"/>
              <a:cs typeface="Arial" pitchFamily="34" charset="0"/>
            </a:endParaRPr>
          </a:p>
          <a:p>
            <a:pPr lvl="0" eaLnBrk="0" hangingPunct="0">
              <a:buFontTx/>
              <a:buChar char="•"/>
            </a:pPr>
            <a:r>
              <a:rPr lang="en-AU" altLang="zh-CN" sz="1000" dirty="0" err="1" smtClean="0">
                <a:latin typeface="Arial" pitchFamily="34" charset="0"/>
                <a:cs typeface="Arial" pitchFamily="34" charset="0"/>
              </a:rPr>
              <a:t>Anshita</a:t>
            </a:r>
            <a:r>
              <a:rPr lang="en-AU" altLang="zh-CN" sz="1000" dirty="0" smtClean="0">
                <a:latin typeface="Arial" pitchFamily="34" charset="0"/>
                <a:cs typeface="Arial" pitchFamily="34" charset="0"/>
              </a:rPr>
              <a:t> </a:t>
            </a:r>
            <a:r>
              <a:rPr lang="en-AU" altLang="zh-CN" sz="1000" dirty="0" err="1" smtClean="0">
                <a:latin typeface="Arial" pitchFamily="34" charset="0"/>
                <a:cs typeface="Arial" pitchFamily="34" charset="0"/>
              </a:rPr>
              <a:t>Talsania</a:t>
            </a:r>
            <a:r>
              <a:rPr lang="en-AU" altLang="zh-CN" sz="1000" dirty="0" smtClean="0">
                <a:latin typeface="Arial" pitchFamily="34" charset="0"/>
                <a:cs typeface="Arial" pitchFamily="34" charset="0"/>
              </a:rPr>
              <a:t>, Prof. </a:t>
            </a:r>
            <a:r>
              <a:rPr lang="en-AU" altLang="zh-CN" sz="1000" dirty="0" err="1" smtClean="0">
                <a:latin typeface="Arial" pitchFamily="34" charset="0"/>
                <a:cs typeface="Arial" pitchFamily="34" charset="0"/>
              </a:rPr>
              <a:t>Sandip</a:t>
            </a:r>
            <a:r>
              <a:rPr lang="en-AU" altLang="zh-CN" sz="1000" dirty="0" smtClean="0">
                <a:latin typeface="Arial" pitchFamily="34" charset="0"/>
                <a:cs typeface="Arial" pitchFamily="34" charset="0"/>
              </a:rPr>
              <a:t> </a:t>
            </a:r>
            <a:r>
              <a:rPr lang="en-AU" altLang="zh-CN" sz="1000" dirty="0" err="1" smtClean="0">
                <a:latin typeface="Arial" pitchFamily="34" charset="0"/>
                <a:cs typeface="Arial" pitchFamily="34" charset="0"/>
              </a:rPr>
              <a:t>Modha</a:t>
            </a:r>
            <a:r>
              <a:rPr lang="en-AU" altLang="zh-CN" sz="1000" dirty="0" smtClean="0">
                <a:latin typeface="Arial" pitchFamily="34" charset="0"/>
                <a:cs typeface="Arial" pitchFamily="34" charset="0"/>
              </a:rPr>
              <a:t>, Prof. </a:t>
            </a:r>
            <a:r>
              <a:rPr lang="en-AU" altLang="zh-CN" sz="1000" dirty="0" err="1" smtClean="0">
                <a:latin typeface="Arial" pitchFamily="34" charset="0"/>
                <a:cs typeface="Arial" pitchFamily="34" charset="0"/>
              </a:rPr>
              <a:t>Hardik</a:t>
            </a:r>
            <a:r>
              <a:rPr lang="en-AU" altLang="zh-CN" sz="1000" dirty="0" smtClean="0">
                <a:latin typeface="Arial" pitchFamily="34" charset="0"/>
                <a:cs typeface="Arial" pitchFamily="34" charset="0"/>
              </a:rPr>
              <a:t> Joshi, Dr. </a:t>
            </a:r>
            <a:r>
              <a:rPr lang="en-AU" altLang="zh-CN" sz="1000" dirty="0" err="1" smtClean="0">
                <a:latin typeface="Arial" pitchFamily="34" charset="0"/>
                <a:cs typeface="Arial" pitchFamily="34" charset="0"/>
              </a:rPr>
              <a:t>Amit</a:t>
            </a:r>
            <a:r>
              <a:rPr lang="en-AU" altLang="zh-CN" sz="1000" dirty="0" smtClean="0">
                <a:latin typeface="Arial" pitchFamily="34" charset="0"/>
                <a:cs typeface="Arial" pitchFamily="34" charset="0"/>
              </a:rPr>
              <a:t> </a:t>
            </a:r>
            <a:r>
              <a:rPr lang="en-AU" altLang="zh-CN" sz="1000" dirty="0" err="1" smtClean="0">
                <a:latin typeface="Arial" pitchFamily="34" charset="0"/>
                <a:cs typeface="Arial" pitchFamily="34" charset="0"/>
              </a:rPr>
              <a:t>Ganatra</a:t>
            </a:r>
            <a:r>
              <a:rPr lang="en-AU" altLang="zh-CN" sz="1000" dirty="0" smtClean="0">
                <a:latin typeface="Arial" pitchFamily="34" charset="0"/>
                <a:cs typeface="Arial" pitchFamily="34" charset="0"/>
              </a:rPr>
              <a:t>, Dec-2015, “Automated Story Illustrator”, Fire-2015,  DAIICT, </a:t>
            </a:r>
            <a:r>
              <a:rPr lang="en-AU" altLang="zh-CN" sz="1000" dirty="0" err="1" smtClean="0">
                <a:latin typeface="Arial" pitchFamily="34" charset="0"/>
                <a:cs typeface="Arial" pitchFamily="34" charset="0"/>
              </a:rPr>
              <a:t>Gandhinagar</a:t>
            </a:r>
            <a:endParaRPr lang="en-US" altLang="zh-CN" sz="900" dirty="0" smtClean="0">
              <a:latin typeface="Arial" pitchFamily="34" charset="0"/>
              <a:cs typeface="Arial" pitchFamily="34" charset="0"/>
            </a:endParaRPr>
          </a:p>
          <a:p>
            <a:pPr lvl="0" eaLnBrk="0" hangingPunct="0">
              <a:buFontTx/>
              <a:buChar char="•"/>
            </a:pPr>
            <a:endParaRPr lang="en-AU" altLang="zh-CN" sz="1000" dirty="0" smtClean="0">
              <a:latin typeface="Arial" pitchFamily="34" charset="0"/>
              <a:cs typeface="Arial" pitchFamily="34" charset="0"/>
            </a:endParaRPr>
          </a:p>
          <a:p>
            <a:pPr lvl="0" eaLnBrk="0" hangingPunct="0">
              <a:buFontTx/>
              <a:buChar char="•"/>
            </a:pPr>
            <a:r>
              <a:rPr lang="en-AU" altLang="zh-CN" sz="1000" dirty="0" smtClean="0">
                <a:latin typeface="Arial" pitchFamily="34" charset="0"/>
                <a:cs typeface="Arial" pitchFamily="34" charset="0"/>
              </a:rPr>
              <a:t>G. Amati, 2003, “Probabilistic Models for Information Retrieval based on Divergence from Randomness”, PhD thesis, Department of Computing Science, University of Glasgow</a:t>
            </a:r>
            <a:endParaRPr lang="en-US" altLang="zh-CN" sz="900" dirty="0" smtClean="0">
              <a:latin typeface="Arial" pitchFamily="34" charset="0"/>
              <a:cs typeface="Arial" pitchFamily="34" charset="0"/>
            </a:endParaRPr>
          </a:p>
          <a:p>
            <a:pPr lvl="0" eaLnBrk="0" hangingPunct="0">
              <a:buFontTx/>
              <a:buChar char="•"/>
            </a:pPr>
            <a:endParaRPr lang="en-AU" altLang="zh-CN" sz="1000" dirty="0" smtClean="0">
              <a:latin typeface="Arial" pitchFamily="34" charset="0"/>
              <a:cs typeface="Arial" pitchFamily="34" charset="0"/>
            </a:endParaRPr>
          </a:p>
          <a:p>
            <a:pPr lvl="0" eaLnBrk="0" hangingPunct="0">
              <a:buFontTx/>
              <a:buChar char="•"/>
            </a:pPr>
            <a:r>
              <a:rPr lang="en-AU" altLang="zh-CN" sz="1000" dirty="0" smtClean="0">
                <a:latin typeface="Arial" pitchFamily="34" charset="0"/>
                <a:cs typeface="Arial" pitchFamily="34" charset="0"/>
              </a:rPr>
              <a:t>Website, “Solr”, Wikipedia, </a:t>
            </a:r>
            <a:r>
              <a:rPr lang="en-AU" altLang="zh-CN" sz="1000" dirty="0" smtClean="0">
                <a:latin typeface="Arial" pitchFamily="34" charset="0"/>
                <a:cs typeface="Arial" pitchFamily="34" charset="0"/>
                <a:hlinkClick r:id="rId2"/>
              </a:rPr>
              <a:t>https://en.wikipedia.org/wiki/Apache_Solr</a:t>
            </a:r>
            <a:endParaRPr lang="en-US" altLang="zh-CN" sz="900" dirty="0" smtClean="0">
              <a:latin typeface="Arial" pitchFamily="34" charset="0"/>
              <a:cs typeface="Arial" pitchFamily="34" charset="0"/>
            </a:endParaRPr>
          </a:p>
          <a:p>
            <a:pPr lvl="0" eaLnBrk="0" hangingPunct="0">
              <a:buFontTx/>
              <a:buChar char="•"/>
            </a:pPr>
            <a:r>
              <a:rPr lang="en-AU" altLang="zh-CN" sz="1000" dirty="0" smtClean="0">
                <a:latin typeface="Arial" pitchFamily="34" charset="0"/>
                <a:cs typeface="Arial" pitchFamily="34" charset="0"/>
              </a:rPr>
              <a:t>Website, “Solr”, Official Site lucene.apache.org/</a:t>
            </a:r>
            <a:r>
              <a:rPr lang="en-AU" altLang="zh-CN" sz="1000" dirty="0" err="1" smtClean="0">
                <a:latin typeface="Arial" pitchFamily="34" charset="0"/>
                <a:cs typeface="Arial" pitchFamily="34" charset="0"/>
              </a:rPr>
              <a:t>solr</a:t>
            </a:r>
            <a:r>
              <a:rPr lang="en-AU" altLang="zh-CN" sz="1000" dirty="0" smtClean="0">
                <a:latin typeface="Arial" pitchFamily="34" charset="0"/>
                <a:cs typeface="Arial" pitchFamily="34" charset="0"/>
              </a:rPr>
              <a:t>/</a:t>
            </a:r>
            <a:endParaRPr lang="en-US" altLang="zh-CN" sz="900" dirty="0" smtClean="0">
              <a:latin typeface="Arial" pitchFamily="34" charset="0"/>
              <a:cs typeface="Arial" pitchFamily="34" charset="0"/>
            </a:endParaRPr>
          </a:p>
          <a:p>
            <a:pPr lvl="0" eaLnBrk="0" hangingPunct="0">
              <a:buFontTx/>
              <a:buChar char="•"/>
            </a:pPr>
            <a:r>
              <a:rPr lang="en-AU" altLang="zh-CN" sz="1000" dirty="0" smtClean="0">
                <a:latin typeface="Arial" pitchFamily="34" charset="0"/>
                <a:cs typeface="Arial" pitchFamily="34" charset="0"/>
              </a:rPr>
              <a:t>Website, “Solr”, db Engines, </a:t>
            </a:r>
            <a:r>
              <a:rPr lang="en-AU" altLang="zh-CN" sz="1000" dirty="0" smtClean="0">
                <a:latin typeface="Arial" pitchFamily="34" charset="0"/>
                <a:cs typeface="Arial" pitchFamily="34" charset="0"/>
                <a:hlinkClick r:id="rId3"/>
              </a:rPr>
              <a:t>http://db-engines.com/en/system/Solr</a:t>
            </a:r>
            <a:endParaRPr lang="en-US" altLang="zh-CN" sz="900" dirty="0" smtClean="0">
              <a:latin typeface="Arial" pitchFamily="34" charset="0"/>
              <a:cs typeface="Arial" pitchFamily="34" charset="0"/>
            </a:endParaRPr>
          </a:p>
          <a:p>
            <a:pPr lvl="0" eaLnBrk="0" hangingPunct="0">
              <a:buFontTx/>
              <a:buChar char="•"/>
            </a:pPr>
            <a:r>
              <a:rPr lang="en-AU" altLang="zh-CN" sz="1000" dirty="0" smtClean="0">
                <a:latin typeface="Arial" pitchFamily="34" charset="0"/>
                <a:cs typeface="Arial" pitchFamily="34" charset="0"/>
              </a:rPr>
              <a:t>Website, “Solr”, </a:t>
            </a:r>
            <a:r>
              <a:rPr lang="en-AU" altLang="zh-CN" sz="1000" dirty="0" err="1" smtClean="0">
                <a:latin typeface="Arial" pitchFamily="34" charset="0"/>
                <a:cs typeface="Arial" pitchFamily="34" charset="0"/>
              </a:rPr>
              <a:t>Cwiki.apache</a:t>
            </a:r>
            <a:r>
              <a:rPr lang="en-AU" altLang="zh-CN" sz="1000" dirty="0" smtClean="0">
                <a:latin typeface="Arial" pitchFamily="34" charset="0"/>
                <a:cs typeface="Arial" pitchFamily="34" charset="0"/>
              </a:rPr>
              <a:t>, https://cwiki.apache.org/confluence/display/solr/Running+Solr</a:t>
            </a:r>
            <a:endParaRPr lang="en-US" altLang="zh-CN" sz="900" dirty="0" smtClean="0">
              <a:latin typeface="Arial" pitchFamily="34" charset="0"/>
              <a:cs typeface="Arial" pitchFamily="34" charset="0"/>
            </a:endParaRPr>
          </a:p>
          <a:p>
            <a:pPr lvl="0" eaLnBrk="0" hangingPunct="0">
              <a:buFontTx/>
              <a:buChar char="•"/>
            </a:pPr>
            <a:endParaRPr lang="en-AU" altLang="zh-CN" sz="1000" dirty="0" smtClean="0">
              <a:latin typeface="Arial" pitchFamily="34" charset="0"/>
              <a:cs typeface="Arial" pitchFamily="34" charset="0"/>
            </a:endParaRPr>
          </a:p>
          <a:p>
            <a:pPr lvl="0" eaLnBrk="0" hangingPunct="0">
              <a:buFontTx/>
              <a:buChar char="•"/>
            </a:pPr>
            <a:r>
              <a:rPr lang="en-AU" altLang="zh-CN" sz="1000" dirty="0" smtClean="0">
                <a:latin typeface="Arial" pitchFamily="34" charset="0"/>
                <a:cs typeface="Arial" pitchFamily="34" charset="0"/>
              </a:rPr>
              <a:t>A Lucid Imagination White Paper, Jan-2014, “The Case for Lucene/Solr: Real World Search Applications”, Lucid Imagination</a:t>
            </a:r>
            <a:endParaRPr lang="en-US" altLang="zh-CN" sz="900" dirty="0" smtClean="0">
              <a:latin typeface="Arial" pitchFamily="34" charset="0"/>
              <a:cs typeface="Arial" pitchFamily="34" charset="0"/>
            </a:endParaRPr>
          </a:p>
          <a:p>
            <a:pPr lvl="0" eaLnBrk="0" hangingPunct="0">
              <a:buFontTx/>
              <a:buChar char="•"/>
            </a:pPr>
            <a:endParaRPr lang="en-AU" altLang="zh-CN" sz="1000" dirty="0" smtClean="0">
              <a:latin typeface="Arial" pitchFamily="34" charset="0"/>
              <a:cs typeface="Arial" pitchFamily="34" charset="0"/>
            </a:endParaRPr>
          </a:p>
          <a:p>
            <a:pPr lvl="0" eaLnBrk="0" hangingPunct="0">
              <a:buFontTx/>
              <a:buChar char="•"/>
            </a:pPr>
            <a:r>
              <a:rPr lang="en-AU" altLang="zh-CN" sz="1000" dirty="0" err="1" smtClean="0">
                <a:latin typeface="Arial" pitchFamily="34" charset="0"/>
                <a:cs typeface="Arial" pitchFamily="34" charset="0"/>
              </a:rPr>
              <a:t>Rajani</a:t>
            </a:r>
            <a:r>
              <a:rPr lang="en-AU" altLang="zh-CN" sz="1000" dirty="0" smtClean="0">
                <a:latin typeface="Arial" pitchFamily="34" charset="0"/>
                <a:cs typeface="Arial" pitchFamily="34" charset="0"/>
              </a:rPr>
              <a:t> </a:t>
            </a:r>
            <a:r>
              <a:rPr lang="en-AU" altLang="zh-CN" sz="1000" dirty="0" err="1" smtClean="0">
                <a:latin typeface="Arial" pitchFamily="34" charset="0"/>
                <a:cs typeface="Arial" pitchFamily="34" charset="0"/>
              </a:rPr>
              <a:t>Maski</a:t>
            </a:r>
            <a:r>
              <a:rPr lang="en-AU" altLang="zh-CN" sz="1000" dirty="0" smtClean="0">
                <a:latin typeface="Arial" pitchFamily="34" charset="0"/>
                <a:cs typeface="Arial" pitchFamily="34" charset="0"/>
              </a:rPr>
              <a:t>, 2013, “Using Apache Solr for Ecommerce Search Applications”, Happiest Minds, IT Services</a:t>
            </a:r>
            <a:endParaRPr lang="en-US" altLang="zh-CN" sz="900" dirty="0" smtClean="0">
              <a:latin typeface="Arial" pitchFamily="34" charset="0"/>
              <a:cs typeface="Arial" pitchFamily="34" charset="0"/>
            </a:endParaRPr>
          </a:p>
          <a:p>
            <a:pPr lvl="0" eaLnBrk="0" hangingPunct="0">
              <a:buFontTx/>
              <a:buChar char="•"/>
            </a:pPr>
            <a:endParaRPr lang="en-AU" altLang="zh-CN" sz="1000" dirty="0" smtClean="0">
              <a:latin typeface="Arial" pitchFamily="34" charset="0"/>
              <a:cs typeface="Arial" pitchFamily="34" charset="0"/>
            </a:endParaRPr>
          </a:p>
          <a:p>
            <a:pPr lvl="0" eaLnBrk="0" hangingPunct="0">
              <a:buFontTx/>
              <a:buChar char="•"/>
            </a:pPr>
            <a:r>
              <a:rPr lang="en-AU" altLang="zh-CN" sz="1000" dirty="0" smtClean="0">
                <a:latin typeface="Arial" pitchFamily="34" charset="0"/>
                <a:cs typeface="Arial" pitchFamily="34" charset="0"/>
              </a:rPr>
              <a:t>Grant Ingersoll, May 2007, “Search smarter with Apache Solr”, Part 1: Essential features and the Solr schema, IBM Corporation.</a:t>
            </a:r>
            <a:endParaRPr lang="en-US" altLang="zh-CN" sz="900" dirty="0" smtClean="0">
              <a:latin typeface="Arial" pitchFamily="34" charset="0"/>
              <a:cs typeface="Arial" pitchFamily="34" charset="0"/>
            </a:endParaRPr>
          </a:p>
          <a:p>
            <a:pPr lvl="0" eaLnBrk="0" hangingPunct="0">
              <a:buFontTx/>
              <a:buChar char="•"/>
            </a:pPr>
            <a:endParaRPr lang="en-AU" altLang="zh-CN" sz="1000" dirty="0" smtClean="0">
              <a:latin typeface="Arial" pitchFamily="34" charset="0"/>
              <a:cs typeface="Arial" pitchFamily="34" charset="0"/>
            </a:endParaRPr>
          </a:p>
          <a:p>
            <a:pPr lvl="0" eaLnBrk="0" hangingPunct="0">
              <a:buFontTx/>
              <a:buChar char="•"/>
            </a:pPr>
            <a:r>
              <a:rPr lang="en-AU" altLang="zh-CN" sz="1000" dirty="0" smtClean="0">
                <a:latin typeface="Arial" pitchFamily="34" charset="0"/>
                <a:cs typeface="Arial" pitchFamily="34" charset="0"/>
              </a:rPr>
              <a:t>Website, “Lucene”, Wikipedia, </a:t>
            </a:r>
            <a:r>
              <a:rPr lang="en-AU" altLang="zh-CN" sz="1000" dirty="0" smtClean="0">
                <a:latin typeface="Arial" pitchFamily="34" charset="0"/>
                <a:cs typeface="Arial" pitchFamily="34" charset="0"/>
                <a:hlinkClick r:id="rId4"/>
              </a:rPr>
              <a:t>https://en.wikipedia.org/wiki/Lucene</a:t>
            </a:r>
            <a:endParaRPr lang="en-US" altLang="zh-CN" sz="900" dirty="0" smtClean="0">
              <a:latin typeface="Arial" pitchFamily="34" charset="0"/>
              <a:cs typeface="Arial" pitchFamily="34" charset="0"/>
            </a:endParaRPr>
          </a:p>
          <a:p>
            <a:pPr lvl="0" eaLnBrk="0" hangingPunct="0">
              <a:buFontTx/>
              <a:buChar char="•"/>
            </a:pPr>
            <a:endParaRPr lang="en-AU" altLang="zh-CN" sz="1000" dirty="0" smtClean="0">
              <a:latin typeface="Arial" pitchFamily="34" charset="0"/>
              <a:cs typeface="Arial" pitchFamily="34" charset="0"/>
            </a:endParaRPr>
          </a:p>
          <a:p>
            <a:pPr lvl="0" eaLnBrk="0" hangingPunct="0">
              <a:buFontTx/>
              <a:buChar char="•"/>
            </a:pPr>
            <a:r>
              <a:rPr lang="en-AU" altLang="zh-CN" sz="1000" dirty="0" smtClean="0">
                <a:latin typeface="Arial" pitchFamily="34" charset="0"/>
                <a:cs typeface="Arial" pitchFamily="34" charset="0"/>
              </a:rPr>
              <a:t>Website, “Luke-Lucene”, </a:t>
            </a:r>
            <a:r>
              <a:rPr lang="en-AU" altLang="zh-CN" sz="1000" dirty="0" err="1" smtClean="0">
                <a:latin typeface="Arial" pitchFamily="34" charset="0"/>
                <a:cs typeface="Arial" pitchFamily="34" charset="0"/>
              </a:rPr>
              <a:t>getopt</a:t>
            </a:r>
            <a:r>
              <a:rPr lang="en-AU" altLang="zh-CN" sz="1000" dirty="0" smtClean="0">
                <a:latin typeface="Arial" pitchFamily="34" charset="0"/>
                <a:cs typeface="Arial" pitchFamily="34" charset="0"/>
              </a:rPr>
              <a:t>, </a:t>
            </a:r>
            <a:r>
              <a:rPr lang="en-AU" altLang="zh-CN" sz="1000" dirty="0" smtClean="0">
                <a:latin typeface="Arial" pitchFamily="34" charset="0"/>
                <a:cs typeface="Arial" pitchFamily="34" charset="0"/>
                <a:hlinkClick r:id="rId5"/>
              </a:rPr>
              <a:t>http://www.getopt.org/luke/</a:t>
            </a:r>
            <a:endParaRPr lang="en-US" altLang="zh-CN" sz="900" dirty="0" smtClean="0">
              <a:latin typeface="Arial" pitchFamily="34" charset="0"/>
              <a:cs typeface="Arial" pitchFamily="34" charset="0"/>
            </a:endParaRPr>
          </a:p>
          <a:p>
            <a:pPr lvl="0" eaLnBrk="0" hangingPunct="0">
              <a:buFontTx/>
              <a:buChar char="•"/>
            </a:pPr>
            <a:endParaRPr lang="en-AU" altLang="zh-CN" sz="1000" dirty="0" smtClean="0">
              <a:latin typeface="Arial" pitchFamily="34" charset="0"/>
              <a:cs typeface="Arial" pitchFamily="34" charset="0"/>
            </a:endParaRPr>
          </a:p>
          <a:p>
            <a:pPr lvl="0" eaLnBrk="0" hangingPunct="0">
              <a:buFontTx/>
              <a:buChar char="•"/>
            </a:pPr>
            <a:r>
              <a:rPr lang="en-AU" altLang="zh-CN" sz="1000" dirty="0" err="1" smtClean="0">
                <a:latin typeface="Arial" pitchFamily="34" charset="0"/>
                <a:cs typeface="Arial" pitchFamily="34" charset="0"/>
              </a:rPr>
              <a:t>Andrzej</a:t>
            </a:r>
            <a:r>
              <a:rPr lang="en-AU" altLang="zh-CN" sz="1000" dirty="0" smtClean="0">
                <a:latin typeface="Arial" pitchFamily="34" charset="0"/>
                <a:cs typeface="Arial" pitchFamily="34" charset="0"/>
              </a:rPr>
              <a:t> </a:t>
            </a:r>
            <a:r>
              <a:rPr lang="en-AU" altLang="zh-CN" sz="1000" dirty="0" err="1" smtClean="0">
                <a:latin typeface="Arial" pitchFamily="34" charset="0"/>
                <a:cs typeface="Arial" pitchFamily="34" charset="0"/>
              </a:rPr>
              <a:t>Białecki</a:t>
            </a:r>
            <a:r>
              <a:rPr lang="en-AU" altLang="zh-CN" sz="1000" dirty="0" smtClean="0">
                <a:latin typeface="Arial" pitchFamily="34" charset="0"/>
                <a:cs typeface="Arial" pitchFamily="34" charset="0"/>
              </a:rPr>
              <a:t>, Robert Muir, Grant Ingersoll, Lucid Imagination, Aug 2012, “Apache Lucene 4”, SIGIR 2012 Workshop on Open Source Information Retrieval.</a:t>
            </a:r>
            <a:endParaRPr lang="en-US" altLang="zh-CN" sz="900" dirty="0" smtClean="0">
              <a:latin typeface="Arial" pitchFamily="34" charset="0"/>
              <a:cs typeface="Arial" pitchFamily="34" charset="0"/>
            </a:endParaRPr>
          </a:p>
          <a:p>
            <a:pPr lvl="0" eaLnBrk="0" hangingPunct="0">
              <a:buFontTx/>
              <a:buChar char="•"/>
            </a:pPr>
            <a:endParaRPr lang="en-AU" altLang="zh-CN" sz="1000" dirty="0" smtClean="0">
              <a:latin typeface="Arial" pitchFamily="34" charset="0"/>
              <a:cs typeface="Arial" pitchFamily="34" charset="0"/>
            </a:endParaRPr>
          </a:p>
          <a:p>
            <a:pPr lvl="0" eaLnBrk="0" hangingPunct="0">
              <a:buFontTx/>
              <a:buChar char="•"/>
            </a:pPr>
            <a:r>
              <a:rPr lang="en-AU" altLang="zh-CN" sz="1000" dirty="0" err="1" smtClean="0">
                <a:latin typeface="Arial" pitchFamily="34" charset="0"/>
                <a:cs typeface="Arial" pitchFamily="34" charset="0"/>
              </a:rPr>
              <a:t>Mamatha</a:t>
            </a:r>
            <a:r>
              <a:rPr lang="en-AU" altLang="zh-CN" sz="1000" dirty="0" smtClean="0">
                <a:latin typeface="Arial" pitchFamily="34" charset="0"/>
                <a:cs typeface="Arial" pitchFamily="34" charset="0"/>
              </a:rPr>
              <a:t> </a:t>
            </a:r>
            <a:r>
              <a:rPr lang="en-AU" altLang="zh-CN" sz="1000" dirty="0" err="1" smtClean="0">
                <a:latin typeface="Arial" pitchFamily="34" charset="0"/>
                <a:cs typeface="Arial" pitchFamily="34" charset="0"/>
              </a:rPr>
              <a:t>Balipa</a:t>
            </a:r>
            <a:r>
              <a:rPr lang="en-AU" altLang="zh-CN" sz="1000" dirty="0" smtClean="0">
                <a:latin typeface="Arial" pitchFamily="34" charset="0"/>
                <a:cs typeface="Arial" pitchFamily="34" charset="0"/>
              </a:rPr>
              <a:t>, </a:t>
            </a:r>
            <a:r>
              <a:rPr lang="en-AU" altLang="zh-CN" sz="1000" dirty="0" err="1" smtClean="0">
                <a:latin typeface="Arial" pitchFamily="34" charset="0"/>
                <a:cs typeface="Arial" pitchFamily="34" charset="0"/>
              </a:rPr>
              <a:t>Balasubramani</a:t>
            </a:r>
            <a:r>
              <a:rPr lang="en-AU" altLang="zh-CN" sz="1000" dirty="0" smtClean="0">
                <a:latin typeface="Arial" pitchFamily="34" charset="0"/>
                <a:cs typeface="Arial" pitchFamily="34" charset="0"/>
              </a:rPr>
              <a:t> R, OCT-2015, “ Search Engine using Apache Lucene”,  International Journal of Computer Applications(IJCA),  Volume 127, No.9</a:t>
            </a:r>
            <a:endParaRPr lang="en-US" altLang="zh-CN" sz="900" dirty="0" smtClean="0">
              <a:latin typeface="Arial" pitchFamily="34" charset="0"/>
              <a:cs typeface="Arial" pitchFamily="34" charset="0"/>
            </a:endParaRPr>
          </a:p>
          <a:p>
            <a:pPr lvl="0" eaLnBrk="0" hangingPunct="0">
              <a:buFontTx/>
              <a:buChar char="•"/>
            </a:pPr>
            <a:endParaRPr lang="en-AU" altLang="zh-CN" sz="1000" dirty="0" smtClean="0">
              <a:latin typeface="Arial" pitchFamily="34" charset="0"/>
              <a:cs typeface="Arial" pitchFamily="34" charset="0"/>
            </a:endParaRPr>
          </a:p>
          <a:p>
            <a:pPr lvl="0" eaLnBrk="0" hangingPunct="0">
              <a:buFontTx/>
              <a:buChar char="•"/>
            </a:pPr>
            <a:r>
              <a:rPr lang="en-AU" altLang="zh-CN" sz="1000" dirty="0" smtClean="0">
                <a:latin typeface="Arial" pitchFamily="34" charset="0"/>
                <a:cs typeface="Arial" pitchFamily="34" charset="0"/>
              </a:rPr>
              <a:t>Website, “apache-</a:t>
            </a:r>
            <a:r>
              <a:rPr lang="en-AU" altLang="zh-CN" sz="1000" dirty="0" err="1" smtClean="0">
                <a:latin typeface="Arial" pitchFamily="34" charset="0"/>
                <a:cs typeface="Arial" pitchFamily="34" charset="0"/>
              </a:rPr>
              <a:t>lucenesearch</a:t>
            </a:r>
            <a:r>
              <a:rPr lang="en-AU" altLang="zh-CN" sz="1000" dirty="0" smtClean="0">
                <a:latin typeface="Arial" pitchFamily="34" charset="0"/>
                <a:cs typeface="Arial" pitchFamily="34" charset="0"/>
              </a:rPr>
              <a:t>”, IBM http://www.ibm.com/developerworks/library/os-apache-lucenesearch/index.html</a:t>
            </a:r>
            <a:endParaRPr lang="en-US" altLang="zh-CN" sz="900" dirty="0" smtClean="0">
              <a:latin typeface="Arial" pitchFamily="34" charset="0"/>
              <a:cs typeface="Arial" pitchFamily="34" charset="0"/>
            </a:endParaRPr>
          </a:p>
          <a:p>
            <a:pPr lvl="0" eaLnBrk="0" hangingPunct="0">
              <a:buFontTx/>
              <a:buChar char="•"/>
            </a:pPr>
            <a:endParaRPr lang="en-AU" altLang="zh-CN" sz="1000" dirty="0" smtClean="0">
              <a:latin typeface="Arial" pitchFamily="34" charset="0"/>
              <a:cs typeface="Arial" pitchFamily="34" charset="0"/>
            </a:endParaRPr>
          </a:p>
          <a:p>
            <a:pPr lvl="0" eaLnBrk="0" hangingPunct="0">
              <a:buFontTx/>
              <a:buChar char="•"/>
            </a:pPr>
            <a:r>
              <a:rPr lang="en-AU" altLang="zh-CN" sz="1000" dirty="0" smtClean="0">
                <a:latin typeface="Arial" pitchFamily="34" charset="0"/>
                <a:cs typeface="Arial" pitchFamily="34" charset="0"/>
              </a:rPr>
              <a:t>Website, “Lucene Architecture” http://sebol.webs.com/architectureoverview.htm</a:t>
            </a:r>
            <a:endParaRPr lang="en-US" altLang="zh-CN" sz="900" dirty="0" smtClean="0">
              <a:latin typeface="Arial" pitchFamily="34" charset="0"/>
              <a:cs typeface="Arial" pitchFamily="34" charset="0"/>
            </a:endParaRPr>
          </a:p>
          <a:p>
            <a:pPr lvl="0" eaLnBrk="0" hangingPunct="0">
              <a:buFontTx/>
              <a:buChar char="•"/>
            </a:pPr>
            <a:endParaRPr lang="en-AU" altLang="zh-CN" sz="1000" dirty="0" smtClean="0">
              <a:latin typeface="Arial" pitchFamily="34" charset="0"/>
              <a:cs typeface="Arial" pitchFamily="34" charset="0"/>
            </a:endParaRPr>
          </a:p>
          <a:p>
            <a:pPr lvl="0" eaLnBrk="0" hangingPunct="0">
              <a:buFontTx/>
              <a:buChar char="•"/>
            </a:pPr>
            <a:r>
              <a:rPr lang="en-AU" altLang="zh-CN" sz="1000" dirty="0" err="1" smtClean="0">
                <a:latin typeface="Arial" pitchFamily="34" charset="0"/>
                <a:cs typeface="Arial" pitchFamily="34" charset="0"/>
              </a:rPr>
              <a:t>Jhon</a:t>
            </a:r>
            <a:r>
              <a:rPr lang="en-AU" altLang="zh-CN" sz="1000" dirty="0" smtClean="0">
                <a:latin typeface="Arial" pitchFamily="34" charset="0"/>
                <a:cs typeface="Arial" pitchFamily="34" charset="0"/>
              </a:rPr>
              <a:t> </a:t>
            </a:r>
            <a:r>
              <a:rPr lang="en-AU" altLang="zh-CN" sz="1000" dirty="0" err="1" smtClean="0">
                <a:latin typeface="Arial" pitchFamily="34" charset="0"/>
                <a:cs typeface="Arial" pitchFamily="34" charset="0"/>
              </a:rPr>
              <a:t>Whissel</a:t>
            </a:r>
            <a:r>
              <a:rPr lang="en-AU" altLang="zh-CN" sz="1000" dirty="0" smtClean="0">
                <a:latin typeface="Arial" pitchFamily="34" charset="0"/>
                <a:cs typeface="Arial" pitchFamily="34" charset="0"/>
              </a:rPr>
              <a:t>, Dec 2009, “Information retrieval using </a:t>
            </a:r>
            <a:r>
              <a:rPr lang="en-AU" altLang="zh-CN" sz="1000" dirty="0" err="1" smtClean="0">
                <a:latin typeface="Arial" pitchFamily="34" charset="0"/>
                <a:cs typeface="Arial" pitchFamily="34" charset="0"/>
              </a:rPr>
              <a:t>lucene</a:t>
            </a:r>
            <a:r>
              <a:rPr lang="en-AU" altLang="zh-CN" sz="1000" dirty="0" smtClean="0">
                <a:latin typeface="Arial" pitchFamily="34" charset="0"/>
                <a:cs typeface="Arial" pitchFamily="34" charset="0"/>
              </a:rPr>
              <a:t> and </a:t>
            </a:r>
            <a:r>
              <a:rPr lang="en-AU" altLang="zh-CN" sz="1000" dirty="0" err="1" smtClean="0">
                <a:latin typeface="Arial" pitchFamily="34" charset="0"/>
                <a:cs typeface="Arial" pitchFamily="34" charset="0"/>
              </a:rPr>
              <a:t>wordnet</a:t>
            </a:r>
            <a:r>
              <a:rPr lang="en-AU" altLang="zh-CN" sz="1000" dirty="0" smtClean="0">
                <a:latin typeface="Arial" pitchFamily="34" charset="0"/>
                <a:cs typeface="Arial" pitchFamily="34" charset="0"/>
              </a:rPr>
              <a:t>”, Thesis, University of Akron</a:t>
            </a:r>
            <a:endParaRPr lang="en-US" altLang="zh-CN" sz="900" dirty="0" smtClean="0">
              <a:latin typeface="Arial" pitchFamily="34" charset="0"/>
              <a:cs typeface="Arial" pitchFamily="34" charset="0"/>
            </a:endParaRPr>
          </a:p>
          <a:p>
            <a:pPr lvl="0" eaLnBrk="0" hangingPunct="0">
              <a:buFontTx/>
              <a:buChar char="•"/>
            </a:pPr>
            <a:endParaRPr lang="en-AU" altLang="zh-CN" sz="1000" dirty="0" smtClean="0">
              <a:latin typeface="Arial" pitchFamily="34" charset="0"/>
              <a:cs typeface="Arial" pitchFamily="34" charset="0"/>
            </a:endParaRPr>
          </a:p>
          <a:p>
            <a:pPr lvl="0" eaLnBrk="0" hangingPunct="0">
              <a:buFontTx/>
              <a:buChar char="•"/>
            </a:pPr>
            <a:r>
              <a:rPr lang="en-AU" altLang="zh-CN" sz="1000" dirty="0" smtClean="0">
                <a:latin typeface="Arial" pitchFamily="34" charset="0"/>
                <a:cs typeface="Arial" pitchFamily="34" charset="0"/>
              </a:rPr>
              <a:t>Website, Lucene, http://ostatic.com/lucene/screenshot</a:t>
            </a:r>
            <a:endParaRPr lang="en-AU" altLang="zh-CN" sz="1000" dirty="0" smtClean="0">
              <a:latin typeface="Times New Roman" pitchFamily="18" charset="0"/>
              <a:ea typeface="SimSun" pitchFamily="2" charset="-122"/>
              <a:cs typeface="Times New Roman" pitchFamily="18" charset="0"/>
            </a:endParaRPr>
          </a:p>
          <a:p>
            <a:pPr lvl="0" eaLnBrk="0" hangingPunct="0"/>
            <a:r>
              <a:rPr lang="en-AU" altLang="zh-CN" sz="1000" dirty="0" smtClean="0">
                <a:latin typeface="Times New Roman" pitchFamily="18" charset="0"/>
                <a:ea typeface="SimSun" pitchFamily="2" charset="-122"/>
                <a:cs typeface="Times New Roman" pitchFamily="18" charset="0"/>
              </a:rPr>
              <a:t>Tapan P. Gondaliya, Hiren D. Joshi, </a:t>
            </a:r>
            <a:r>
              <a:rPr lang="en-AU" altLang="zh-CN" sz="1000" dirty="0" err="1" smtClean="0">
                <a:latin typeface="Times New Roman" pitchFamily="18" charset="0"/>
                <a:ea typeface="SimSun" pitchFamily="2" charset="-122"/>
                <a:cs typeface="Times New Roman" pitchFamily="18" charset="0"/>
              </a:rPr>
              <a:t>Hardik</a:t>
            </a:r>
            <a:r>
              <a:rPr lang="en-AU" altLang="zh-CN" sz="1000" dirty="0" smtClean="0">
                <a:latin typeface="Times New Roman" pitchFamily="18" charset="0"/>
                <a:ea typeface="SimSun" pitchFamily="2" charset="-122"/>
                <a:cs typeface="Times New Roman" pitchFamily="18" charset="0"/>
              </a:rPr>
              <a:t> Joshi, Nov- 2014, “Source Code Plagiarism Detection ‘</a:t>
            </a:r>
            <a:r>
              <a:rPr lang="en-AU" altLang="zh-CN" sz="1000" dirty="0" err="1" smtClean="0">
                <a:latin typeface="Times New Roman" pitchFamily="18" charset="0"/>
                <a:ea typeface="SimSun" pitchFamily="2" charset="-122"/>
                <a:cs typeface="Times New Roman" pitchFamily="18" charset="0"/>
              </a:rPr>
              <a:t>SCPDet</a:t>
            </a:r>
            <a:r>
              <a:rPr lang="en-AU" altLang="zh-CN" sz="1000" dirty="0" smtClean="0">
                <a:latin typeface="Times New Roman" pitchFamily="18" charset="0"/>
                <a:ea typeface="SimSun" pitchFamily="2" charset="-122"/>
                <a:cs typeface="Times New Roman" pitchFamily="18" charset="0"/>
              </a:rPr>
              <a:t>’: A Review”, IJCA, Vol-105, No. 17</a:t>
            </a:r>
            <a:r>
              <a:rPr lang="en-US" altLang="zh-CN" sz="900" dirty="0" smtClean="0">
                <a:latin typeface="Arial" pitchFamily="34" charset="0"/>
                <a:cs typeface="Arial" pitchFamily="34" charset="0"/>
              </a:rPr>
              <a:t> </a:t>
            </a:r>
            <a:endParaRPr lang="en-US" altLang="zh-CN"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7" name="Picture 3" descr="C:\Users\login\Desktop\Thank You_112508a.JPG"/>
          <p:cNvPicPr>
            <a:picLocks noChangeAspect="1" noChangeArrowheads="1"/>
          </p:cNvPicPr>
          <p:nvPr/>
        </p:nvPicPr>
        <p:blipFill>
          <a:blip r:embed="rId2"/>
          <a:srcRect/>
          <a:stretch>
            <a:fillRect/>
          </a:stretch>
        </p:blipFill>
        <p:spPr bwMode="auto">
          <a:xfrm>
            <a:off x="2286000" y="1800225"/>
            <a:ext cx="4495261" cy="300037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09600" y="1676400"/>
            <a:ext cx="7391400" cy="487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R="0" lvl="0" algn="l" defTabSz="914400" rtl="0" eaLnBrk="1" fontAlgn="base" latinLnBrk="0" hangingPunct="1">
              <a:lnSpc>
                <a:spcPct val="100000"/>
              </a:lnSpc>
              <a:spcBef>
                <a:spcPct val="0"/>
              </a:spcBef>
              <a:spcAft>
                <a:spcPct val="0"/>
              </a:spcAft>
              <a:buClrTx/>
              <a:buSzTx/>
              <a:tabLst>
                <a:tab pos="1538288" algn="l"/>
              </a:tabLst>
              <a:defRPr/>
            </a:pPr>
            <a:endParaRPr lang="en-US" sz="2400" kern="0" dirty="0" smtClean="0">
              <a:solidFill>
                <a:schemeClr val="bg1">
                  <a:lumMod val="95000"/>
                  <a:lumOff val="5000"/>
                </a:schemeClr>
              </a:solidFill>
              <a:latin typeface="+mj-lt"/>
              <a:ea typeface="+mj-ea"/>
              <a:cs typeface="+mj-cs"/>
            </a:endParaRPr>
          </a:p>
          <a:p>
            <a:pPr marR="0" lvl="0" algn="l" defTabSz="914400" rtl="0" eaLnBrk="1" fontAlgn="base" latinLnBrk="0" hangingPunct="1">
              <a:lnSpc>
                <a:spcPct val="100000"/>
              </a:lnSpc>
              <a:spcBef>
                <a:spcPct val="0"/>
              </a:spcBef>
              <a:spcAft>
                <a:spcPct val="0"/>
              </a:spcAft>
              <a:buClrTx/>
              <a:buSzTx/>
              <a:tabLst>
                <a:tab pos="1538288" algn="l"/>
              </a:tabLst>
              <a:defRPr/>
            </a:pPr>
            <a:endParaRPr lang="en-US" sz="2400" kern="0" dirty="0" smtClean="0">
              <a:solidFill>
                <a:schemeClr val="bg1">
                  <a:lumMod val="95000"/>
                  <a:lumOff val="5000"/>
                </a:schemeClr>
              </a:solidFill>
              <a:latin typeface="+mj-lt"/>
              <a:ea typeface="+mj-ea"/>
              <a:cs typeface="+mj-cs"/>
            </a:endParaRPr>
          </a:p>
          <a:p>
            <a:pPr marL="55563" marR="0" lvl="0" indent="-55563" algn="l" defTabSz="914400" rtl="0" eaLnBrk="1" fontAlgn="base" latinLnBrk="0" hangingPunct="1">
              <a:lnSpc>
                <a:spcPct val="100000"/>
              </a:lnSpc>
              <a:spcBef>
                <a:spcPct val="0"/>
              </a:spcBef>
              <a:spcAft>
                <a:spcPct val="0"/>
              </a:spcAft>
              <a:buClrTx/>
              <a:buSzTx/>
              <a:buFontTx/>
              <a:buAutoNum type="arabicPeriod"/>
              <a:tabLst>
                <a:tab pos="1538288" algn="l"/>
              </a:tabLst>
              <a:defRPr/>
            </a:pPr>
            <a:r>
              <a:rPr lang="en-US" sz="2400" kern="0" dirty="0" smtClean="0">
                <a:solidFill>
                  <a:schemeClr val="bg1">
                    <a:lumMod val="95000"/>
                    <a:lumOff val="5000"/>
                  </a:schemeClr>
                </a:solidFill>
                <a:latin typeface="+mj-lt"/>
                <a:ea typeface="+mj-ea"/>
                <a:cs typeface="+mj-cs"/>
              </a:rPr>
              <a:t> Abstract </a:t>
            </a:r>
          </a:p>
          <a:p>
            <a:pPr marR="0" lvl="0" algn="l" defTabSz="914400" rtl="0" eaLnBrk="1" fontAlgn="base" latinLnBrk="0" hangingPunct="1">
              <a:lnSpc>
                <a:spcPct val="100000"/>
              </a:lnSpc>
              <a:spcBef>
                <a:spcPct val="0"/>
              </a:spcBef>
              <a:spcAft>
                <a:spcPct val="0"/>
              </a:spcAft>
              <a:buClrTx/>
              <a:buSzTx/>
              <a:buFontTx/>
              <a:buAutoNum type="arabicPeriod"/>
              <a:tabLst>
                <a:tab pos="1538288" algn="l"/>
              </a:tabLst>
              <a:defRPr/>
            </a:pPr>
            <a:r>
              <a:rPr lang="en-US" sz="2400" kern="0" dirty="0" smtClean="0">
                <a:solidFill>
                  <a:schemeClr val="bg1">
                    <a:lumMod val="95000"/>
                    <a:lumOff val="5000"/>
                  </a:schemeClr>
                </a:solidFill>
                <a:latin typeface="+mj-lt"/>
                <a:ea typeface="+mj-ea"/>
                <a:cs typeface="+mj-cs"/>
              </a:rPr>
              <a:t> Intro. – Information Retrieval</a:t>
            </a:r>
          </a:p>
          <a:p>
            <a:pPr lvl="0">
              <a:tabLst>
                <a:tab pos="1538288" algn="l"/>
              </a:tabLst>
            </a:pPr>
            <a:r>
              <a:rPr lang="en-US" sz="2400" kern="0" dirty="0" smtClean="0">
                <a:solidFill>
                  <a:schemeClr val="bg1">
                    <a:lumMod val="95000"/>
                    <a:lumOff val="5000"/>
                  </a:schemeClr>
                </a:solidFill>
                <a:latin typeface="+mj-lt"/>
                <a:ea typeface="+mj-ea"/>
                <a:cs typeface="+mj-cs"/>
              </a:rPr>
              <a:t>3. Information Retrieval Process Cycle &amp; Its Example </a:t>
            </a:r>
          </a:p>
          <a:p>
            <a:pPr lvl="0">
              <a:tabLst>
                <a:tab pos="1538288" algn="l"/>
              </a:tabLst>
            </a:pPr>
            <a:r>
              <a:rPr lang="en-US" sz="2400" kern="0" dirty="0" smtClean="0">
                <a:solidFill>
                  <a:schemeClr val="bg1">
                    <a:lumMod val="95000"/>
                    <a:lumOff val="5000"/>
                  </a:schemeClr>
                </a:solidFill>
                <a:latin typeface="+mj-lt"/>
                <a:ea typeface="+mj-ea"/>
                <a:cs typeface="+mj-cs"/>
              </a:rPr>
              <a:t>4. Information Retrieval Model </a:t>
            </a:r>
          </a:p>
          <a:p>
            <a:pPr lvl="0">
              <a:tabLst>
                <a:tab pos="1538288" algn="l"/>
              </a:tabLst>
            </a:pPr>
            <a:r>
              <a:rPr lang="en-US" sz="2400" kern="0" dirty="0" smtClean="0">
                <a:latin typeface="+mj-lt"/>
                <a:ea typeface="+mj-ea"/>
                <a:cs typeface="+mj-cs"/>
              </a:rPr>
              <a:t>     1 Boolean Model</a:t>
            </a:r>
          </a:p>
          <a:p>
            <a:pPr lvl="0">
              <a:tabLst>
                <a:tab pos="1538288" algn="l"/>
              </a:tabLst>
            </a:pPr>
            <a:r>
              <a:rPr lang="en-US" sz="2400" kern="0" dirty="0" smtClean="0">
                <a:latin typeface="+mj-lt"/>
                <a:ea typeface="+mj-ea"/>
                <a:cs typeface="+mj-cs"/>
              </a:rPr>
              <a:t>     2 Vector Space Model</a:t>
            </a:r>
          </a:p>
          <a:p>
            <a:pPr lvl="0">
              <a:tabLst>
                <a:tab pos="1538288" algn="l"/>
              </a:tabLst>
            </a:pPr>
            <a:r>
              <a:rPr lang="en-US" sz="2400" kern="0" dirty="0" smtClean="0">
                <a:latin typeface="+mj-lt"/>
                <a:ea typeface="+mj-ea"/>
                <a:cs typeface="+mj-cs"/>
              </a:rPr>
              <a:t>     3 Probabilistic Model</a:t>
            </a:r>
          </a:p>
          <a:p>
            <a:pPr lvl="0">
              <a:tabLst>
                <a:tab pos="1538288" algn="l"/>
              </a:tabLst>
            </a:pPr>
            <a:r>
              <a:rPr lang="en-US" sz="2400" kern="0" dirty="0" smtClean="0">
                <a:solidFill>
                  <a:schemeClr val="bg1">
                    <a:lumMod val="95000"/>
                    <a:lumOff val="5000"/>
                  </a:schemeClr>
                </a:solidFill>
                <a:latin typeface="+mj-lt"/>
                <a:ea typeface="+mj-ea"/>
                <a:cs typeface="+mj-cs"/>
              </a:rPr>
              <a:t>5. Information Retrieval Tools &amp; Its Comparison</a:t>
            </a:r>
          </a:p>
          <a:p>
            <a:pPr>
              <a:tabLst>
                <a:tab pos="1538288" algn="l"/>
              </a:tabLst>
            </a:pPr>
            <a:r>
              <a:rPr lang="en-AU" sz="2400" dirty="0" smtClean="0"/>
              <a:t>    1 Terrier</a:t>
            </a:r>
          </a:p>
          <a:p>
            <a:pPr>
              <a:tabLst>
                <a:tab pos="1538288" algn="l"/>
              </a:tabLst>
            </a:pPr>
            <a:r>
              <a:rPr lang="en-AU" sz="2400" dirty="0" smtClean="0"/>
              <a:t>     2 Solr</a:t>
            </a:r>
          </a:p>
          <a:p>
            <a:pPr>
              <a:tabLst>
                <a:tab pos="1538288" algn="l"/>
              </a:tabLst>
            </a:pPr>
            <a:r>
              <a:rPr lang="en-AU" sz="2400" dirty="0" smtClean="0"/>
              <a:t>     3 Lucene</a:t>
            </a:r>
            <a:endParaRPr lang="en-US" sz="2800" dirty="0" smtClean="0"/>
          </a:p>
          <a:p>
            <a:pPr marL="0" marR="0" lvl="0" indent="0" algn="l" defTabSz="914400" rtl="0" eaLnBrk="1" fontAlgn="base" latinLnBrk="0" hangingPunct="1">
              <a:lnSpc>
                <a:spcPct val="100000"/>
              </a:lnSpc>
              <a:spcBef>
                <a:spcPct val="0"/>
              </a:spcBef>
              <a:spcAft>
                <a:spcPct val="0"/>
              </a:spcAft>
              <a:buClrTx/>
              <a:buSzTx/>
              <a:buFontTx/>
              <a:buNone/>
              <a:tabLst>
                <a:tab pos="1538288" algn="l"/>
              </a:tabLst>
              <a:defRPr/>
            </a:pPr>
            <a:r>
              <a:rPr lang="en-US" sz="2400" kern="0" dirty="0" smtClean="0">
                <a:solidFill>
                  <a:schemeClr val="bg1">
                    <a:lumMod val="95000"/>
                    <a:lumOff val="5000"/>
                  </a:schemeClr>
                </a:solidFill>
                <a:latin typeface="+mj-lt"/>
                <a:ea typeface="+mj-ea"/>
                <a:cs typeface="+mj-cs"/>
              </a:rPr>
              <a:t>6. Conclusion </a:t>
            </a:r>
          </a:p>
          <a:p>
            <a:pPr marL="0" marR="0" lvl="0" indent="0" algn="l" defTabSz="914400" rtl="0" eaLnBrk="1" fontAlgn="base" latinLnBrk="0" hangingPunct="1">
              <a:lnSpc>
                <a:spcPct val="100000"/>
              </a:lnSpc>
              <a:spcBef>
                <a:spcPct val="0"/>
              </a:spcBef>
              <a:spcAft>
                <a:spcPct val="0"/>
              </a:spcAft>
              <a:buClrTx/>
              <a:buSzTx/>
              <a:buFontTx/>
              <a:buNone/>
              <a:tabLst>
                <a:tab pos="1538288" algn="l"/>
              </a:tabLst>
              <a:defRPr/>
            </a:pPr>
            <a:r>
              <a:rPr lang="en-US" sz="2400" kern="0" dirty="0" smtClean="0">
                <a:solidFill>
                  <a:schemeClr val="bg1">
                    <a:lumMod val="95000"/>
                    <a:lumOff val="5000"/>
                  </a:schemeClr>
                </a:solidFill>
                <a:latin typeface="+mj-lt"/>
                <a:ea typeface="+mj-ea"/>
                <a:cs typeface="+mj-cs"/>
              </a:rPr>
              <a:t>7</a:t>
            </a:r>
            <a:r>
              <a:rPr lang="en-US" sz="2400" kern="0" smtClean="0">
                <a:solidFill>
                  <a:schemeClr val="bg1">
                    <a:lumMod val="95000"/>
                    <a:lumOff val="5000"/>
                  </a:schemeClr>
                </a:solidFill>
                <a:latin typeface="+mj-lt"/>
                <a:ea typeface="+mj-ea"/>
                <a:cs typeface="+mj-cs"/>
              </a:rPr>
              <a:t>. </a:t>
            </a:r>
            <a:r>
              <a:rPr lang="en-US" sz="2400" kern="0" dirty="0" smtClean="0">
                <a:solidFill>
                  <a:schemeClr val="bg1">
                    <a:lumMod val="95000"/>
                    <a:lumOff val="5000"/>
                  </a:schemeClr>
                </a:solidFill>
                <a:latin typeface="+mj-lt"/>
              </a:rPr>
              <a:t>References</a:t>
            </a:r>
          </a:p>
          <a:p>
            <a:pPr lvl="0">
              <a:tabLst>
                <a:tab pos="1538288" algn="l"/>
              </a:tabLst>
              <a:defRPr/>
            </a:pPr>
            <a:endParaRPr lang="en-US" sz="2400" kern="0" dirty="0" smtClean="0">
              <a:solidFill>
                <a:schemeClr val="bg1">
                  <a:lumMod val="95000"/>
                  <a:lumOff val="5000"/>
                </a:schemeClr>
              </a:solidFill>
              <a:latin typeface="+mj-lt"/>
            </a:endParaRPr>
          </a:p>
          <a:p>
            <a:pPr marL="0" marR="0" lvl="0" indent="0" algn="l" defTabSz="914400" rtl="0" eaLnBrk="1" fontAlgn="base" latinLnBrk="0" hangingPunct="1">
              <a:lnSpc>
                <a:spcPct val="100000"/>
              </a:lnSpc>
              <a:spcBef>
                <a:spcPct val="0"/>
              </a:spcBef>
              <a:spcAft>
                <a:spcPct val="0"/>
              </a:spcAft>
              <a:buClrTx/>
              <a:buSzTx/>
              <a:buFontTx/>
              <a:buNone/>
              <a:tabLst>
                <a:tab pos="1538288" algn="l"/>
              </a:tabLst>
              <a:defRPr/>
            </a:pPr>
            <a:endParaRPr kumimoji="0" lang="en-US" sz="2400" b="0" i="0" u="none" strike="noStrike" kern="0" cap="none" spc="0" normalizeH="0" baseline="0" noProof="0" dirty="0">
              <a:ln>
                <a:noFill/>
              </a:ln>
              <a:solidFill>
                <a:schemeClr val="bg1">
                  <a:lumMod val="95000"/>
                  <a:lumOff val="5000"/>
                </a:schemeClr>
              </a:solidFill>
              <a:effectLst/>
              <a:uLnTx/>
              <a:uFillTx/>
              <a:latin typeface="+mj-lt"/>
              <a:ea typeface="+mj-ea"/>
              <a:cs typeface="+mj-cs"/>
            </a:endParaRPr>
          </a:p>
        </p:txBody>
      </p:sp>
      <p:sp>
        <p:nvSpPr>
          <p:cNvPr id="9" name="Rectangle 2"/>
          <p:cNvSpPr>
            <a:spLocks noGrp="1" noChangeArrowheads="1"/>
          </p:cNvSpPr>
          <p:nvPr>
            <p:ph type="title"/>
          </p:nvPr>
        </p:nvSpPr>
        <p:spPr>
          <a:xfrm>
            <a:off x="914400" y="533400"/>
            <a:ext cx="7391400" cy="914400"/>
          </a:xfrm>
        </p:spPr>
        <p:txBody>
          <a:bodyPr/>
          <a:lstStyle/>
          <a:p>
            <a:pPr>
              <a:tabLst>
                <a:tab pos="1538288" algn="l"/>
              </a:tabLst>
            </a:pPr>
            <a:r>
              <a:rPr lang="en-US" sz="3600" dirty="0" smtClean="0">
                <a:solidFill>
                  <a:schemeClr val="tx1"/>
                </a:solidFill>
              </a:rPr>
              <a:t> </a:t>
            </a:r>
            <a:r>
              <a:rPr lang="en-US" sz="4800" dirty="0" smtClean="0">
                <a:solidFill>
                  <a:schemeClr val="tx1"/>
                </a:solidFill>
              </a:rPr>
              <a:t>A</a:t>
            </a:r>
            <a:r>
              <a:rPr lang="en-US" sz="3600" dirty="0" smtClean="0">
                <a:solidFill>
                  <a:schemeClr val="tx1"/>
                </a:solidFill>
              </a:rPr>
              <a:t>gendas</a:t>
            </a:r>
            <a:endParaRPr lang="en-US" sz="3600" dirty="0">
              <a:solidFill>
                <a:schemeClr val="tx1"/>
              </a:solidFill>
            </a:endParaRPr>
          </a:p>
        </p:txBody>
      </p:sp>
      <p:pic>
        <p:nvPicPr>
          <p:cNvPr id="10" name="Picture 2" descr="C:\Users\login\Downloads\pen_in_hand.jpg"/>
          <p:cNvPicPr>
            <a:picLocks noChangeAspect="1" noChangeArrowheads="1"/>
          </p:cNvPicPr>
          <p:nvPr/>
        </p:nvPicPr>
        <p:blipFill>
          <a:blip r:embed="rId2"/>
          <a:srcRect/>
          <a:stretch>
            <a:fillRect/>
          </a:stretch>
        </p:blipFill>
        <p:spPr bwMode="auto">
          <a:xfrm rot="10800000" flipV="1">
            <a:off x="152401" y="152399"/>
            <a:ext cx="1066801" cy="990600"/>
          </a:xfrm>
          <a:prstGeom prst="ellipse">
            <a:avLst/>
          </a:prstGeom>
          <a:ln>
            <a:noFill/>
          </a:ln>
          <a:effectLst>
            <a:softEdge rad="112500"/>
          </a:effectLst>
        </p:spPr>
      </p:pic>
      <p:cxnSp>
        <p:nvCxnSpPr>
          <p:cNvPr id="11" name="AutoShape 2"/>
          <p:cNvCxnSpPr>
            <a:cxnSpLocks noChangeShapeType="1"/>
          </p:cNvCxnSpPr>
          <p:nvPr/>
        </p:nvCxnSpPr>
        <p:spPr bwMode="auto">
          <a:xfrm>
            <a:off x="685800" y="1371601"/>
            <a:ext cx="7467600" cy="1"/>
          </a:xfrm>
          <a:prstGeom prst="straightConnector1">
            <a:avLst/>
          </a:prstGeom>
          <a:noFill/>
          <a:ln w="38160">
            <a:solidFill>
              <a:srgbClr val="000000"/>
            </a:solidFill>
            <a:miter lim="800000"/>
            <a:headEnd/>
            <a:tailEnd/>
          </a:ln>
        </p:spPr>
      </p:cxnSp>
      <p:pic>
        <p:nvPicPr>
          <p:cNvPr id="12" name="Picture 1" descr="C:\Users\P.K. Gondaliya\Desktop\logo.png"/>
          <p:cNvPicPr>
            <a:picLocks noChangeAspect="1" noChangeArrowheads="1"/>
          </p:cNvPicPr>
          <p:nvPr/>
        </p:nvPicPr>
        <p:blipFill>
          <a:blip r:embed="rId3"/>
          <a:srcRect r="62820"/>
          <a:stretch>
            <a:fillRect/>
          </a:stretch>
        </p:blipFill>
        <p:spPr bwMode="auto">
          <a:xfrm>
            <a:off x="7543800" y="5541264"/>
            <a:ext cx="1295400" cy="108813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276600" y="1598613"/>
            <a:ext cx="1828800" cy="914400"/>
          </a:xfrm>
        </p:spPr>
        <p:txBody>
          <a:bodyPr/>
          <a:lstStyle/>
          <a:p>
            <a:pPr>
              <a:tabLst>
                <a:tab pos="1538288" algn="l"/>
              </a:tabLst>
            </a:pPr>
            <a:r>
              <a:rPr lang="en-US" dirty="0" smtClean="0">
                <a:solidFill>
                  <a:schemeClr val="bg1"/>
                </a:solidFill>
              </a:rPr>
              <a:t>A</a:t>
            </a:r>
            <a:r>
              <a:rPr lang="en-US" sz="3600" dirty="0" smtClean="0">
                <a:solidFill>
                  <a:schemeClr val="tx1"/>
                </a:solidFill>
              </a:rPr>
              <a:t>bstract </a:t>
            </a:r>
            <a:endParaRPr lang="en-US" sz="3600" dirty="0">
              <a:solidFill>
                <a:schemeClr val="tx1"/>
              </a:solidFill>
            </a:endParaRPr>
          </a:p>
        </p:txBody>
      </p:sp>
      <p:cxnSp>
        <p:nvCxnSpPr>
          <p:cNvPr id="7" name="AutoShape 2"/>
          <p:cNvCxnSpPr>
            <a:cxnSpLocks noChangeShapeType="1"/>
          </p:cNvCxnSpPr>
          <p:nvPr/>
        </p:nvCxnSpPr>
        <p:spPr bwMode="auto">
          <a:xfrm>
            <a:off x="762000" y="2665412"/>
            <a:ext cx="7010400" cy="1588"/>
          </a:xfrm>
          <a:prstGeom prst="straightConnector1">
            <a:avLst/>
          </a:prstGeom>
          <a:noFill/>
          <a:ln w="38160">
            <a:solidFill>
              <a:srgbClr val="000000"/>
            </a:solidFill>
            <a:miter lim="800000"/>
            <a:headEnd/>
            <a:tailEnd/>
          </a:ln>
        </p:spPr>
      </p:cxnSp>
      <p:pic>
        <p:nvPicPr>
          <p:cNvPr id="8" name="Picture 2" descr="C:\Users\login\Downloads\pen_in_hand.jpg"/>
          <p:cNvPicPr>
            <a:picLocks noChangeAspect="1" noChangeArrowheads="1"/>
          </p:cNvPicPr>
          <p:nvPr/>
        </p:nvPicPr>
        <p:blipFill>
          <a:blip r:embed="rId2"/>
          <a:srcRect/>
          <a:stretch>
            <a:fillRect/>
          </a:stretch>
        </p:blipFill>
        <p:spPr bwMode="auto">
          <a:xfrm rot="10800000" flipV="1">
            <a:off x="152399" y="76199"/>
            <a:ext cx="1066801" cy="990600"/>
          </a:xfrm>
          <a:prstGeom prst="ellipse">
            <a:avLst/>
          </a:prstGeom>
          <a:ln>
            <a:noFill/>
          </a:ln>
          <a:effectLst>
            <a:softEdge rad="112500"/>
          </a:effectLst>
        </p:spPr>
      </p:pic>
      <p:pic>
        <p:nvPicPr>
          <p:cNvPr id="2050" name="Picture 2" descr="C:\Users\login\Desktop\097394-abstract-red-and-gold-paint-splatter-icon-social-media-logos-shoutwire-logo-square.png"/>
          <p:cNvPicPr>
            <a:picLocks noChangeAspect="1" noChangeArrowheads="1"/>
          </p:cNvPicPr>
          <p:nvPr/>
        </p:nvPicPr>
        <p:blipFill>
          <a:blip r:embed="rId3"/>
          <a:srcRect/>
          <a:stretch>
            <a:fillRect/>
          </a:stretch>
        </p:blipFill>
        <p:spPr bwMode="auto">
          <a:xfrm>
            <a:off x="3276600" y="-1588"/>
            <a:ext cx="1775011" cy="1676400"/>
          </a:xfrm>
          <a:prstGeom prst="rect">
            <a:avLst/>
          </a:prstGeom>
          <a:noFill/>
        </p:spPr>
      </p:pic>
      <p:sp>
        <p:nvSpPr>
          <p:cNvPr id="9" name="Rectangle 2"/>
          <p:cNvSpPr txBox="1">
            <a:spLocks noChangeArrowheads="1"/>
          </p:cNvSpPr>
          <p:nvPr/>
        </p:nvSpPr>
        <p:spPr bwMode="auto">
          <a:xfrm>
            <a:off x="1066800" y="533400"/>
            <a:ext cx="6096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1538288" algn="l"/>
              </a:tabLst>
              <a:defRPr/>
            </a:pPr>
            <a:r>
              <a:rPr lang="en-US" sz="3600" kern="0" dirty="0" smtClean="0">
                <a:solidFill>
                  <a:schemeClr val="bg1"/>
                </a:solidFill>
                <a:latin typeface="+mj-lt"/>
                <a:ea typeface="+mj-ea"/>
                <a:cs typeface="+mj-cs"/>
              </a:rPr>
              <a:t>1</a:t>
            </a:r>
            <a:r>
              <a:rPr kumimoji="0" lang="en-US" sz="3600" b="0" i="0" u="none" strike="noStrike" kern="0" cap="none" spc="0" normalizeH="0" baseline="0" noProof="0" dirty="0" smtClean="0">
                <a:ln>
                  <a:noFill/>
                </a:ln>
                <a:solidFill>
                  <a:schemeClr val="bg1"/>
                </a:solidFill>
                <a:effectLst/>
                <a:uLnTx/>
                <a:uFillTx/>
                <a:latin typeface="+mj-lt"/>
                <a:ea typeface="+mj-ea"/>
                <a:cs typeface="+mj-cs"/>
              </a:rPr>
              <a:t>.</a:t>
            </a:r>
            <a:r>
              <a:rPr kumimoji="0" lang="en-US" sz="3600" b="0" i="0" u="none" strike="noStrike" kern="0" cap="none" spc="0" normalizeH="0" baseline="0" noProof="0" dirty="0" smtClean="0">
                <a:ln>
                  <a:noFill/>
                </a:ln>
                <a:solidFill>
                  <a:schemeClr val="tx1"/>
                </a:solidFill>
                <a:effectLst/>
                <a:uLnTx/>
                <a:uFillTx/>
                <a:latin typeface="+mj-lt"/>
                <a:ea typeface="+mj-ea"/>
                <a:cs typeface="+mj-cs"/>
              </a:rPr>
              <a:t> </a:t>
            </a:r>
            <a:endParaRPr kumimoji="0" lang="en-US" sz="3600" b="0" i="0" u="none" strike="noStrike" kern="0" cap="none" spc="0" normalizeH="0" baseline="0" noProof="0" dirty="0">
              <a:ln>
                <a:noFill/>
              </a:ln>
              <a:solidFill>
                <a:schemeClr val="tx1"/>
              </a:solidFill>
              <a:effectLst/>
              <a:uLnTx/>
              <a:uFillTx/>
              <a:latin typeface="+mj-lt"/>
              <a:ea typeface="+mj-ea"/>
              <a:cs typeface="+mj-cs"/>
            </a:endParaRPr>
          </a:p>
        </p:txBody>
      </p:sp>
      <p:sp>
        <p:nvSpPr>
          <p:cNvPr id="11" name="Rectangle 10"/>
          <p:cNvSpPr/>
          <p:nvPr/>
        </p:nvSpPr>
        <p:spPr>
          <a:xfrm>
            <a:off x="457200" y="2819400"/>
            <a:ext cx="8077200" cy="3785652"/>
          </a:xfrm>
          <a:prstGeom prst="rect">
            <a:avLst/>
          </a:prstGeom>
        </p:spPr>
        <p:txBody>
          <a:bodyPr wrap="square">
            <a:spAutoFit/>
          </a:bodyPr>
          <a:lstStyle/>
          <a:p>
            <a:pPr algn="just"/>
            <a:r>
              <a:rPr lang="en-AU" sz="2000" dirty="0" smtClean="0"/>
              <a:t>After thousands of year’s public have to realize and know the value of archiving and finding the information. With the invention of computers, it becomes possible to store a large amount of data and finding the useful information from them.</a:t>
            </a:r>
          </a:p>
          <a:p>
            <a:pPr algn="just"/>
            <a:endParaRPr lang="en-AU" sz="2000" dirty="0" smtClean="0"/>
          </a:p>
          <a:p>
            <a:pPr algn="just"/>
            <a:r>
              <a:rPr lang="en-AU" sz="2000" dirty="0" smtClean="0"/>
              <a:t>Basically Information retrieval field’s was dawn in year 1950.</a:t>
            </a:r>
          </a:p>
          <a:p>
            <a:pPr algn="just"/>
            <a:endParaRPr lang="en-AU" sz="2000" dirty="0" smtClean="0"/>
          </a:p>
          <a:p>
            <a:pPr algn="just"/>
            <a:r>
              <a:rPr lang="en-AU" sz="2000" dirty="0" smtClean="0"/>
              <a:t>Information Retrieval is one kind of activity that main goal is to obtaining the data resources according to the information needed from a collection of information resources. In this kind of activity search is mainly based on the full text or metadata and other content based indexing.</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066800" y="533400"/>
            <a:ext cx="1828800" cy="914400"/>
          </a:xfrm>
        </p:spPr>
        <p:txBody>
          <a:bodyPr/>
          <a:lstStyle/>
          <a:p>
            <a:pPr>
              <a:tabLst>
                <a:tab pos="1538288" algn="l"/>
              </a:tabLst>
            </a:pPr>
            <a:r>
              <a:rPr lang="en-US" sz="3600" dirty="0" smtClean="0">
                <a:solidFill>
                  <a:schemeClr val="tx1"/>
                </a:solidFill>
              </a:rPr>
              <a:t>Abstract</a:t>
            </a:r>
            <a:endParaRPr lang="en-US" sz="3600" dirty="0">
              <a:solidFill>
                <a:schemeClr val="tx1"/>
              </a:solidFill>
            </a:endParaRPr>
          </a:p>
        </p:txBody>
      </p:sp>
      <p:cxnSp>
        <p:nvCxnSpPr>
          <p:cNvPr id="7" name="AutoShape 2"/>
          <p:cNvCxnSpPr>
            <a:cxnSpLocks noChangeShapeType="1"/>
          </p:cNvCxnSpPr>
          <p:nvPr/>
        </p:nvCxnSpPr>
        <p:spPr bwMode="auto">
          <a:xfrm flipV="1">
            <a:off x="381000" y="1371600"/>
            <a:ext cx="8077200" cy="1"/>
          </a:xfrm>
          <a:prstGeom prst="straightConnector1">
            <a:avLst/>
          </a:prstGeom>
          <a:noFill/>
          <a:ln w="38160">
            <a:solidFill>
              <a:srgbClr val="000000"/>
            </a:solidFill>
            <a:miter lim="800000"/>
            <a:headEnd/>
            <a:tailEnd/>
          </a:ln>
        </p:spPr>
      </p:cxnSp>
      <p:pic>
        <p:nvPicPr>
          <p:cNvPr id="8" name="Picture 2" descr="C:\Users\login\Downloads\pen_in_hand.jpg"/>
          <p:cNvPicPr>
            <a:picLocks noChangeAspect="1" noChangeArrowheads="1"/>
          </p:cNvPicPr>
          <p:nvPr/>
        </p:nvPicPr>
        <p:blipFill>
          <a:blip r:embed="rId2"/>
          <a:srcRect/>
          <a:stretch>
            <a:fillRect/>
          </a:stretch>
        </p:blipFill>
        <p:spPr bwMode="auto">
          <a:xfrm rot="10800000" flipV="1">
            <a:off x="152399" y="76199"/>
            <a:ext cx="1066801" cy="990600"/>
          </a:xfrm>
          <a:prstGeom prst="ellipse">
            <a:avLst/>
          </a:prstGeom>
          <a:ln>
            <a:noFill/>
          </a:ln>
          <a:effectLst>
            <a:softEdge rad="112500"/>
          </a:effectLst>
        </p:spPr>
      </p:pic>
      <p:sp>
        <p:nvSpPr>
          <p:cNvPr id="6" name="Rectangle 5"/>
          <p:cNvSpPr/>
          <p:nvPr/>
        </p:nvSpPr>
        <p:spPr>
          <a:xfrm>
            <a:off x="914400" y="1045726"/>
            <a:ext cx="7162800" cy="3754874"/>
          </a:xfrm>
          <a:prstGeom prst="rect">
            <a:avLst/>
          </a:prstGeom>
        </p:spPr>
        <p:txBody>
          <a:bodyPr wrap="square">
            <a:spAutoFit/>
          </a:bodyPr>
          <a:lstStyle/>
          <a:p>
            <a:pPr algn="just"/>
            <a:endParaRPr lang="en-AU" sz="2000" dirty="0" smtClean="0"/>
          </a:p>
          <a:p>
            <a:pPr algn="just"/>
            <a:endParaRPr lang="en-AU" sz="2000" dirty="0" smtClean="0"/>
          </a:p>
          <a:p>
            <a:pPr algn="just"/>
            <a:r>
              <a:rPr lang="en-AU" sz="2000" dirty="0" smtClean="0"/>
              <a:t>Information Retrieval is mainly used for searching some particular result from the large amount of data. Best example of the information retrieval is searching a strings in particular web search engine.</a:t>
            </a:r>
          </a:p>
          <a:p>
            <a:pPr algn="just"/>
            <a:endParaRPr lang="en-AU" sz="2000" dirty="0" smtClean="0"/>
          </a:p>
          <a:p>
            <a:pPr algn="just"/>
            <a:r>
              <a:rPr lang="en-AU" sz="2000" dirty="0" smtClean="0"/>
              <a:t>In this paper we first of all describe the Information retrieval &amp;its process cycle after that different model of IR and in next phase of this paper we describe the three different Information Retrieval Tools and comparative study of that tool.  </a:t>
            </a:r>
            <a:endParaRPr lang="en-US" sz="2000" dirty="0" smtClean="0"/>
          </a:p>
          <a:p>
            <a:pPr algn="just"/>
            <a:endParaRPr lang="en-US" sz="2000" dirty="0"/>
          </a:p>
        </p:txBody>
      </p:sp>
      <p:pic>
        <p:nvPicPr>
          <p:cNvPr id="9" name="Picture 1" descr="C:\Users\P.K. Gondaliya\Desktop\logo.png"/>
          <p:cNvPicPr>
            <a:picLocks noChangeAspect="1" noChangeArrowheads="1"/>
          </p:cNvPicPr>
          <p:nvPr/>
        </p:nvPicPr>
        <p:blipFill>
          <a:blip r:embed="rId3"/>
          <a:srcRect r="62820"/>
          <a:stretch>
            <a:fillRect/>
          </a:stretch>
        </p:blipFill>
        <p:spPr bwMode="auto">
          <a:xfrm>
            <a:off x="7543800" y="5541264"/>
            <a:ext cx="1295400" cy="108813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48000" y="1066800"/>
            <a:ext cx="7391400" cy="914400"/>
          </a:xfrm>
        </p:spPr>
        <p:txBody>
          <a:bodyPr/>
          <a:lstStyle/>
          <a:p>
            <a:pPr>
              <a:tabLst>
                <a:tab pos="1538288" algn="l"/>
              </a:tabLst>
            </a:pPr>
            <a:r>
              <a:rPr lang="en-US" sz="3600" dirty="0" smtClean="0">
                <a:solidFill>
                  <a:schemeClr val="tx1"/>
                </a:solidFill>
              </a:rPr>
              <a:t> </a:t>
            </a:r>
            <a:r>
              <a:rPr lang="en-US" dirty="0" smtClean="0">
                <a:solidFill>
                  <a:schemeClr val="bg1"/>
                </a:solidFill>
              </a:rPr>
              <a:t>I</a:t>
            </a:r>
            <a:r>
              <a:rPr lang="en-US" sz="3600" dirty="0" smtClean="0">
                <a:solidFill>
                  <a:schemeClr val="tx1"/>
                </a:solidFill>
              </a:rPr>
              <a:t>ntroduction</a:t>
            </a:r>
            <a:endParaRPr lang="en-US" sz="3600" dirty="0">
              <a:solidFill>
                <a:schemeClr val="tx1"/>
              </a:solidFill>
            </a:endParaRPr>
          </a:p>
        </p:txBody>
      </p:sp>
      <p:pic>
        <p:nvPicPr>
          <p:cNvPr id="5122" name="Picture 2" descr="C:\Users\login\Desktop\train-icon.png"/>
          <p:cNvPicPr>
            <a:picLocks noChangeAspect="1" noChangeArrowheads="1"/>
          </p:cNvPicPr>
          <p:nvPr/>
        </p:nvPicPr>
        <p:blipFill>
          <a:blip r:embed="rId2"/>
          <a:srcRect l="3226" r="13825" b="10714"/>
          <a:stretch>
            <a:fillRect/>
          </a:stretch>
        </p:blipFill>
        <p:spPr bwMode="auto">
          <a:xfrm>
            <a:off x="3733800" y="38100"/>
            <a:ext cx="1676400" cy="1333500"/>
          </a:xfrm>
          <a:prstGeom prst="rect">
            <a:avLst/>
          </a:prstGeom>
          <a:noFill/>
        </p:spPr>
      </p:pic>
      <p:cxnSp>
        <p:nvCxnSpPr>
          <p:cNvPr id="12" name="AutoShape 2"/>
          <p:cNvCxnSpPr>
            <a:cxnSpLocks noChangeShapeType="1"/>
          </p:cNvCxnSpPr>
          <p:nvPr/>
        </p:nvCxnSpPr>
        <p:spPr bwMode="auto">
          <a:xfrm>
            <a:off x="914400" y="1981200"/>
            <a:ext cx="7010400" cy="1588"/>
          </a:xfrm>
          <a:prstGeom prst="straightConnector1">
            <a:avLst/>
          </a:prstGeom>
          <a:noFill/>
          <a:ln w="38160">
            <a:solidFill>
              <a:srgbClr val="000000"/>
            </a:solidFill>
            <a:miter lim="800000"/>
            <a:headEnd/>
            <a:tailEnd/>
          </a:ln>
        </p:spPr>
      </p:cxnSp>
      <p:sp>
        <p:nvSpPr>
          <p:cNvPr id="16" name="Rectangle 2"/>
          <p:cNvSpPr txBox="1">
            <a:spLocks noChangeArrowheads="1"/>
          </p:cNvSpPr>
          <p:nvPr/>
        </p:nvSpPr>
        <p:spPr bwMode="auto">
          <a:xfrm>
            <a:off x="914400" y="457200"/>
            <a:ext cx="6096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1538288" algn="l"/>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2.</a:t>
            </a:r>
            <a:r>
              <a:rPr kumimoji="0" lang="en-US" sz="3600" b="0" i="0" u="none" strike="noStrike" kern="0" cap="none" spc="0" normalizeH="0" baseline="0" noProof="0" dirty="0" smtClean="0">
                <a:ln>
                  <a:noFill/>
                </a:ln>
                <a:solidFill>
                  <a:schemeClr val="tx1"/>
                </a:solidFill>
                <a:effectLst/>
                <a:uLnTx/>
                <a:uFillTx/>
                <a:latin typeface="+mj-lt"/>
                <a:ea typeface="+mj-ea"/>
                <a:cs typeface="+mj-cs"/>
              </a:rPr>
              <a:t> </a:t>
            </a:r>
            <a:endParaRPr kumimoji="0" lang="en-US" sz="3600" b="0" i="0" u="none" strike="noStrike" kern="0" cap="none" spc="0" normalizeH="0" baseline="0" noProof="0" dirty="0">
              <a:ln>
                <a:noFill/>
              </a:ln>
              <a:solidFill>
                <a:schemeClr val="tx1"/>
              </a:solidFill>
              <a:effectLst/>
              <a:uLnTx/>
              <a:uFillTx/>
              <a:latin typeface="+mj-lt"/>
              <a:ea typeface="+mj-ea"/>
              <a:cs typeface="+mj-cs"/>
            </a:endParaRPr>
          </a:p>
        </p:txBody>
      </p:sp>
      <p:pic>
        <p:nvPicPr>
          <p:cNvPr id="9" name="Picture 2" descr="C:\Users\login\Downloads\pen_in_hand.jpg"/>
          <p:cNvPicPr>
            <a:picLocks noChangeAspect="1" noChangeArrowheads="1"/>
          </p:cNvPicPr>
          <p:nvPr/>
        </p:nvPicPr>
        <p:blipFill>
          <a:blip r:embed="rId3"/>
          <a:srcRect/>
          <a:stretch>
            <a:fillRect/>
          </a:stretch>
        </p:blipFill>
        <p:spPr bwMode="auto">
          <a:xfrm rot="10800000" flipV="1">
            <a:off x="1" y="0"/>
            <a:ext cx="1066801" cy="990600"/>
          </a:xfrm>
          <a:prstGeom prst="ellipse">
            <a:avLst/>
          </a:prstGeom>
          <a:ln>
            <a:noFill/>
          </a:ln>
          <a:effectLst>
            <a:softEdge rad="112500"/>
          </a:effectLst>
        </p:spPr>
      </p:pic>
      <p:pic>
        <p:nvPicPr>
          <p:cNvPr id="11" name="Picture 2" descr="C:\Users\RMS\Desktop\treclogo-c.gif"/>
          <p:cNvPicPr>
            <a:picLocks noChangeArrowheads="1"/>
          </p:cNvPicPr>
          <p:nvPr/>
        </p:nvPicPr>
        <p:blipFill>
          <a:blip r:embed="rId4"/>
          <a:srcRect/>
          <a:stretch>
            <a:fillRect/>
          </a:stretch>
        </p:blipFill>
        <p:spPr bwMode="auto">
          <a:xfrm>
            <a:off x="152400" y="2233612"/>
            <a:ext cx="3571875" cy="2643188"/>
          </a:xfrm>
          <a:prstGeom prst="rect">
            <a:avLst/>
          </a:prstGeom>
          <a:noFill/>
        </p:spPr>
      </p:pic>
      <p:sp>
        <p:nvSpPr>
          <p:cNvPr id="13" name="Rectangle 12"/>
          <p:cNvSpPr/>
          <p:nvPr/>
        </p:nvSpPr>
        <p:spPr>
          <a:xfrm>
            <a:off x="3733800" y="1983700"/>
            <a:ext cx="5029200" cy="2893100"/>
          </a:xfrm>
          <a:prstGeom prst="rect">
            <a:avLst/>
          </a:prstGeom>
        </p:spPr>
        <p:txBody>
          <a:bodyPr wrap="square">
            <a:spAutoFit/>
          </a:bodyPr>
          <a:lstStyle/>
          <a:p>
            <a:pPr algn="just">
              <a:buClr>
                <a:schemeClr val="bg1"/>
              </a:buClr>
              <a:buFont typeface="Wingdings" pitchFamily="2" charset="2"/>
              <a:buChar char="Ø"/>
            </a:pPr>
            <a:endParaRPr lang="en-US" u="sng" dirty="0" smtClean="0">
              <a:solidFill>
                <a:schemeClr val="bg1"/>
              </a:solidFill>
            </a:endParaRPr>
          </a:p>
          <a:p>
            <a:pPr algn="just">
              <a:buClr>
                <a:schemeClr val="bg1"/>
              </a:buClr>
              <a:buFont typeface="Wingdings" pitchFamily="2" charset="2"/>
              <a:buChar char="Ø"/>
            </a:pPr>
            <a:r>
              <a:rPr lang="en-US" sz="2000" u="sng" dirty="0" smtClean="0">
                <a:solidFill>
                  <a:schemeClr val="bg1"/>
                </a:solidFill>
              </a:rPr>
              <a:t>Information retrieval  ???</a:t>
            </a:r>
          </a:p>
          <a:p>
            <a:pPr algn="just">
              <a:buClr>
                <a:schemeClr val="bg1"/>
              </a:buClr>
            </a:pPr>
            <a:r>
              <a:rPr lang="en-US" dirty="0" smtClean="0"/>
              <a:t>Information retrieval is the kind of Technique used in Searching for information in documents, searching for documents themselves, searching for metadata which describe documents, or searching within databases, whether relational stand-alone databases or hypertext networked Databases such as the World Wide Web or intranets.</a:t>
            </a:r>
          </a:p>
        </p:txBody>
      </p:sp>
      <p:sp>
        <p:nvSpPr>
          <p:cNvPr id="15" name="Rectangle 14"/>
          <p:cNvSpPr/>
          <p:nvPr/>
        </p:nvSpPr>
        <p:spPr>
          <a:xfrm>
            <a:off x="533400" y="5248870"/>
            <a:ext cx="7924800" cy="923330"/>
          </a:xfrm>
          <a:prstGeom prst="rect">
            <a:avLst/>
          </a:prstGeom>
        </p:spPr>
        <p:txBody>
          <a:bodyPr wrap="square">
            <a:spAutoFit/>
          </a:bodyPr>
          <a:lstStyle/>
          <a:p>
            <a:pPr algn="just">
              <a:buClr>
                <a:schemeClr val="bg1"/>
              </a:buClr>
              <a:buFont typeface="Arial" pitchFamily="34" charset="0"/>
              <a:buChar char="→"/>
            </a:pPr>
            <a:r>
              <a:rPr lang="en-US" dirty="0" smtClean="0"/>
              <a:t>Information retrieval (IR), also known as Indexing and abstracting, Particular Information searching, and information processing and management of the textual data.</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gin\Downloads\pen_in_hand.jpg"/>
          <p:cNvPicPr>
            <a:picLocks noChangeAspect="1" noChangeArrowheads="1"/>
          </p:cNvPicPr>
          <p:nvPr/>
        </p:nvPicPr>
        <p:blipFill>
          <a:blip r:embed="rId2"/>
          <a:srcRect/>
          <a:stretch>
            <a:fillRect/>
          </a:stretch>
        </p:blipFill>
        <p:spPr bwMode="auto">
          <a:xfrm rot="10800000" flipV="1">
            <a:off x="1" y="0"/>
            <a:ext cx="1066801" cy="990600"/>
          </a:xfrm>
          <a:prstGeom prst="ellipse">
            <a:avLst/>
          </a:prstGeom>
          <a:ln>
            <a:noFill/>
          </a:ln>
          <a:effectLst>
            <a:softEdge rad="112500"/>
          </a:effectLst>
        </p:spPr>
      </p:pic>
      <p:sp>
        <p:nvSpPr>
          <p:cNvPr id="5" name="Rectangle 4"/>
          <p:cNvSpPr/>
          <p:nvPr/>
        </p:nvSpPr>
        <p:spPr>
          <a:xfrm>
            <a:off x="838200" y="605909"/>
            <a:ext cx="7315200" cy="4832092"/>
          </a:xfrm>
          <a:prstGeom prst="rect">
            <a:avLst/>
          </a:prstGeom>
        </p:spPr>
        <p:txBody>
          <a:bodyPr wrap="square">
            <a:spAutoFit/>
          </a:bodyPr>
          <a:lstStyle/>
          <a:p>
            <a:pPr algn="just">
              <a:spcBef>
                <a:spcPts val="0"/>
              </a:spcBef>
              <a:spcAft>
                <a:spcPts val="0"/>
              </a:spcAft>
              <a:buFont typeface="Wingdings" pitchFamily="2" charset="2"/>
              <a:buChar char="Ø"/>
            </a:pPr>
            <a:r>
              <a:rPr lang="en-US" sz="2000" u="sng" dirty="0" smtClean="0">
                <a:solidFill>
                  <a:schemeClr val="bg1"/>
                </a:solidFill>
              </a:rPr>
              <a:t>Some Definition of Information retrieval </a:t>
            </a:r>
          </a:p>
          <a:p>
            <a:pPr algn="just">
              <a:spcBef>
                <a:spcPts val="0"/>
              </a:spcBef>
              <a:spcAft>
                <a:spcPts val="0"/>
              </a:spcAft>
              <a:buFont typeface="Wingdings" pitchFamily="2" charset="2"/>
              <a:buChar char="Ø"/>
            </a:pPr>
            <a:endParaRPr lang="en-US" dirty="0" smtClean="0"/>
          </a:p>
          <a:p>
            <a:pPr algn="just"/>
            <a:r>
              <a:rPr lang="en-US" dirty="0" smtClean="0"/>
              <a:t>Definition</a:t>
            </a:r>
            <a:r>
              <a:rPr lang="en-US" b="1" dirty="0" smtClean="0"/>
              <a:t> </a:t>
            </a:r>
            <a:r>
              <a:rPr lang="en-US" u="sng" dirty="0" smtClean="0"/>
              <a:t>gave by the science and technology dictionary</a:t>
            </a:r>
            <a:r>
              <a:rPr lang="en-US" dirty="0" smtClean="0"/>
              <a:t> An Information retrieval is the technique and process of searching, recovering, and interpreting information from large amounts of stored data. </a:t>
            </a:r>
          </a:p>
          <a:p>
            <a:pPr algn="just"/>
            <a:endParaRPr lang="en-US" dirty="0" smtClean="0"/>
          </a:p>
          <a:p>
            <a:pPr algn="just"/>
            <a:r>
              <a:rPr lang="en-US" dirty="0" smtClean="0"/>
              <a:t>Definition </a:t>
            </a:r>
            <a:r>
              <a:rPr lang="en-US" u="sng" dirty="0" smtClean="0"/>
              <a:t>According to the Wikipedia</a:t>
            </a:r>
            <a:r>
              <a:rPr lang="en-US" dirty="0" smtClean="0"/>
              <a:t> IR (Information retrieval) is the type of activity for obtaining information resources related to an information need from a collection of information resources. And here Searches can be mainly based on metadata or on full-text indexing.</a:t>
            </a:r>
          </a:p>
          <a:p>
            <a:pPr algn="just"/>
            <a:endParaRPr lang="en-US" dirty="0" smtClean="0"/>
          </a:p>
          <a:p>
            <a:pPr algn="just"/>
            <a:r>
              <a:rPr lang="en-US" dirty="0" smtClean="0"/>
              <a:t>McGill / Salton </a:t>
            </a:r>
            <a:r>
              <a:rPr lang="en-US" u="sng" dirty="0" smtClean="0"/>
              <a:t>1983 gave this definition</a:t>
            </a:r>
            <a:r>
              <a:rPr lang="en-US" dirty="0" smtClean="0"/>
              <a:t> An Information retrieval system is a system used to store items of information that need to be processed, searched, retrieved, and disseminated to various user populations.</a:t>
            </a:r>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login\Downloads\pen_in_hand.jpg"/>
          <p:cNvPicPr>
            <a:picLocks noChangeAspect="1" noChangeArrowheads="1"/>
          </p:cNvPicPr>
          <p:nvPr/>
        </p:nvPicPr>
        <p:blipFill>
          <a:blip r:embed="rId2"/>
          <a:srcRect/>
          <a:stretch>
            <a:fillRect/>
          </a:stretch>
        </p:blipFill>
        <p:spPr bwMode="auto">
          <a:xfrm rot="10800000" flipV="1">
            <a:off x="1" y="0"/>
            <a:ext cx="1066801" cy="990600"/>
          </a:xfrm>
          <a:prstGeom prst="ellipse">
            <a:avLst/>
          </a:prstGeom>
          <a:ln>
            <a:noFill/>
          </a:ln>
          <a:effectLst>
            <a:softEdge rad="112500"/>
          </a:effectLst>
        </p:spPr>
      </p:pic>
      <p:sp>
        <p:nvSpPr>
          <p:cNvPr id="5" name="Rectangle 4"/>
          <p:cNvSpPr/>
          <p:nvPr/>
        </p:nvSpPr>
        <p:spPr>
          <a:xfrm>
            <a:off x="762000" y="609600"/>
            <a:ext cx="5444119" cy="400110"/>
          </a:xfrm>
          <a:prstGeom prst="rect">
            <a:avLst/>
          </a:prstGeom>
        </p:spPr>
        <p:txBody>
          <a:bodyPr wrap="none">
            <a:spAutoFit/>
          </a:bodyPr>
          <a:lstStyle/>
          <a:p>
            <a:pPr algn="just">
              <a:spcBef>
                <a:spcPts val="0"/>
              </a:spcBef>
              <a:spcAft>
                <a:spcPts val="0"/>
              </a:spcAft>
              <a:buFont typeface="Wingdings" pitchFamily="2" charset="2"/>
              <a:buChar char="Ø"/>
            </a:pPr>
            <a:r>
              <a:rPr lang="en-US" sz="2000" u="sng" dirty="0" smtClean="0">
                <a:solidFill>
                  <a:schemeClr val="bg1"/>
                </a:solidFill>
              </a:rPr>
              <a:t>What kind of Information basically Retrieves </a:t>
            </a:r>
          </a:p>
        </p:txBody>
      </p:sp>
      <p:pic>
        <p:nvPicPr>
          <p:cNvPr id="6" name="Picture 3"/>
          <p:cNvPicPr>
            <a:picLocks noChangeAspect="1" noChangeArrowheads="1"/>
          </p:cNvPicPr>
          <p:nvPr/>
        </p:nvPicPr>
        <p:blipFill>
          <a:blip r:embed="rId3"/>
          <a:srcRect/>
          <a:stretch>
            <a:fillRect/>
          </a:stretch>
        </p:blipFill>
        <p:spPr bwMode="auto">
          <a:xfrm>
            <a:off x="2209800" y="4876800"/>
            <a:ext cx="838200" cy="685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4"/>
          <p:cNvPicPr>
            <a:picLocks noChangeAspect="1" noChangeArrowheads="1"/>
          </p:cNvPicPr>
          <p:nvPr/>
        </p:nvPicPr>
        <p:blipFill>
          <a:blip r:embed="rId4"/>
          <a:srcRect/>
          <a:stretch>
            <a:fillRect/>
          </a:stretch>
        </p:blipFill>
        <p:spPr bwMode="auto">
          <a:xfrm>
            <a:off x="2133600" y="3810000"/>
            <a:ext cx="838200" cy="685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Picture 4"/>
          <p:cNvPicPr>
            <a:picLocks noChangeAspect="1" noChangeArrowheads="1"/>
          </p:cNvPicPr>
          <p:nvPr/>
        </p:nvPicPr>
        <p:blipFill>
          <a:blip r:embed="rId5"/>
          <a:srcRect/>
          <a:stretch>
            <a:fillRect/>
          </a:stretch>
        </p:blipFill>
        <p:spPr bwMode="auto">
          <a:xfrm>
            <a:off x="2209800" y="5943600"/>
            <a:ext cx="914400" cy="3719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2" descr="C:\Users\login\Desktop\download.jpg"/>
          <p:cNvPicPr>
            <a:picLocks noChangeAspect="1" noChangeArrowheads="1"/>
          </p:cNvPicPr>
          <p:nvPr/>
        </p:nvPicPr>
        <p:blipFill>
          <a:blip r:embed="rId6"/>
          <a:srcRect/>
          <a:stretch>
            <a:fillRect/>
          </a:stretch>
        </p:blipFill>
        <p:spPr bwMode="auto">
          <a:xfrm>
            <a:off x="2133600" y="2743200"/>
            <a:ext cx="798022" cy="609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Picture 3" descr="C:\Users\login\Desktop\download (1).jpg"/>
          <p:cNvPicPr>
            <a:picLocks noChangeAspect="1" noChangeArrowheads="1"/>
          </p:cNvPicPr>
          <p:nvPr/>
        </p:nvPicPr>
        <p:blipFill>
          <a:blip r:embed="rId7"/>
          <a:srcRect/>
          <a:stretch>
            <a:fillRect/>
          </a:stretch>
        </p:blipFill>
        <p:spPr bwMode="auto">
          <a:xfrm>
            <a:off x="2133600" y="1600200"/>
            <a:ext cx="838200" cy="762000"/>
          </a:xfrm>
          <a:prstGeom prst="rect">
            <a:avLst/>
          </a:prstGeom>
          <a:noFill/>
        </p:spPr>
      </p:pic>
      <p:sp>
        <p:nvSpPr>
          <p:cNvPr id="12" name="Rectangle 11"/>
          <p:cNvSpPr/>
          <p:nvPr/>
        </p:nvSpPr>
        <p:spPr>
          <a:xfrm>
            <a:off x="3733800" y="1676400"/>
            <a:ext cx="2198102" cy="369332"/>
          </a:xfrm>
          <a:prstGeom prst="rect">
            <a:avLst/>
          </a:prstGeom>
        </p:spPr>
        <p:txBody>
          <a:bodyPr wrap="none">
            <a:spAutoFit/>
          </a:bodyPr>
          <a:lstStyle/>
          <a:p>
            <a:r>
              <a:rPr lang="en-US" dirty="0" smtClean="0"/>
              <a:t>Textual Information </a:t>
            </a:r>
            <a:endParaRPr lang="en-US" dirty="0"/>
          </a:p>
        </p:txBody>
      </p:sp>
      <p:sp>
        <p:nvSpPr>
          <p:cNvPr id="13" name="Rectangle 12"/>
          <p:cNvSpPr/>
          <p:nvPr/>
        </p:nvSpPr>
        <p:spPr>
          <a:xfrm>
            <a:off x="3859317" y="2743200"/>
            <a:ext cx="941283" cy="369332"/>
          </a:xfrm>
          <a:prstGeom prst="rect">
            <a:avLst/>
          </a:prstGeom>
        </p:spPr>
        <p:txBody>
          <a:bodyPr wrap="none">
            <a:spAutoFit/>
          </a:bodyPr>
          <a:lstStyle/>
          <a:p>
            <a:r>
              <a:rPr lang="en-US" dirty="0" smtClean="0"/>
              <a:t>Images</a:t>
            </a:r>
            <a:endParaRPr lang="en-US" dirty="0"/>
          </a:p>
        </p:txBody>
      </p:sp>
      <p:sp>
        <p:nvSpPr>
          <p:cNvPr id="14" name="Rectangle 13"/>
          <p:cNvSpPr/>
          <p:nvPr/>
        </p:nvSpPr>
        <p:spPr>
          <a:xfrm>
            <a:off x="3962400" y="3886200"/>
            <a:ext cx="889987" cy="369332"/>
          </a:xfrm>
          <a:prstGeom prst="rect">
            <a:avLst/>
          </a:prstGeom>
        </p:spPr>
        <p:txBody>
          <a:bodyPr wrap="none">
            <a:spAutoFit/>
          </a:bodyPr>
          <a:lstStyle/>
          <a:p>
            <a:r>
              <a:rPr lang="en-US" dirty="0" smtClean="0"/>
              <a:t>Audios</a:t>
            </a:r>
            <a:endParaRPr lang="en-US" dirty="0"/>
          </a:p>
        </p:txBody>
      </p:sp>
      <p:sp>
        <p:nvSpPr>
          <p:cNvPr id="15" name="Rectangle 14"/>
          <p:cNvSpPr/>
          <p:nvPr/>
        </p:nvSpPr>
        <p:spPr>
          <a:xfrm>
            <a:off x="3962400" y="4953000"/>
            <a:ext cx="885820" cy="369332"/>
          </a:xfrm>
          <a:prstGeom prst="rect">
            <a:avLst/>
          </a:prstGeom>
        </p:spPr>
        <p:txBody>
          <a:bodyPr wrap="none">
            <a:spAutoFit/>
          </a:bodyPr>
          <a:lstStyle/>
          <a:p>
            <a:r>
              <a:rPr lang="en-US" dirty="0" smtClean="0"/>
              <a:t>Videos</a:t>
            </a:r>
            <a:endParaRPr lang="en-US" dirty="0"/>
          </a:p>
        </p:txBody>
      </p:sp>
      <p:sp>
        <p:nvSpPr>
          <p:cNvPr id="16" name="Rectangle 15"/>
          <p:cNvSpPr/>
          <p:nvPr/>
        </p:nvSpPr>
        <p:spPr>
          <a:xfrm>
            <a:off x="4038600" y="5943600"/>
            <a:ext cx="1201996" cy="369332"/>
          </a:xfrm>
          <a:prstGeom prst="rect">
            <a:avLst/>
          </a:prstGeom>
        </p:spPr>
        <p:txBody>
          <a:bodyPr wrap="none">
            <a:spAutoFit/>
          </a:bodyPr>
          <a:lstStyle/>
          <a:p>
            <a:r>
              <a:rPr lang="en-US" dirty="0" smtClean="0"/>
              <a:t>XML Data</a:t>
            </a:r>
            <a:endParaRPr lang="en-US" dirty="0"/>
          </a:p>
        </p:txBody>
      </p:sp>
      <p:pic>
        <p:nvPicPr>
          <p:cNvPr id="17" name="Picture 1" descr="C:\Users\P.K. Gondaliya\Desktop\logo.png"/>
          <p:cNvPicPr>
            <a:picLocks noChangeAspect="1" noChangeArrowheads="1"/>
          </p:cNvPicPr>
          <p:nvPr/>
        </p:nvPicPr>
        <p:blipFill>
          <a:blip r:embed="rId8"/>
          <a:srcRect r="62820"/>
          <a:stretch>
            <a:fillRect/>
          </a:stretch>
        </p:blipFill>
        <p:spPr bwMode="auto">
          <a:xfrm>
            <a:off x="7543800" y="5541264"/>
            <a:ext cx="1295400" cy="108813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C:\Users\login\Downloads\pen_in_hand.jpg"/>
          <p:cNvPicPr>
            <a:picLocks noChangeAspect="1" noChangeArrowheads="1"/>
          </p:cNvPicPr>
          <p:nvPr/>
        </p:nvPicPr>
        <p:blipFill>
          <a:blip r:embed="rId2"/>
          <a:srcRect/>
          <a:stretch>
            <a:fillRect/>
          </a:stretch>
        </p:blipFill>
        <p:spPr bwMode="auto">
          <a:xfrm rot="10800000" flipV="1">
            <a:off x="1" y="0"/>
            <a:ext cx="1066801" cy="990600"/>
          </a:xfrm>
          <a:prstGeom prst="ellipse">
            <a:avLst/>
          </a:prstGeom>
          <a:ln>
            <a:noFill/>
          </a:ln>
          <a:effectLst>
            <a:softEdge rad="112500"/>
          </a:effectLst>
        </p:spPr>
      </p:pic>
      <p:sp>
        <p:nvSpPr>
          <p:cNvPr id="23" name="Rectangle 22"/>
          <p:cNvSpPr/>
          <p:nvPr/>
        </p:nvSpPr>
        <p:spPr>
          <a:xfrm>
            <a:off x="685800" y="1524000"/>
            <a:ext cx="8001000" cy="4524315"/>
          </a:xfrm>
          <a:prstGeom prst="rect">
            <a:avLst/>
          </a:prstGeom>
        </p:spPr>
        <p:txBody>
          <a:bodyPr wrap="square">
            <a:spAutoFit/>
          </a:bodyPr>
          <a:lstStyle/>
          <a:p>
            <a:pPr algn="just">
              <a:buFont typeface="Wingdings"/>
              <a:buChar char="à"/>
            </a:pPr>
            <a:r>
              <a:rPr lang="en-US" dirty="0" smtClean="0"/>
              <a:t> An information retrieval process start when a particular user enters a query into the system for finding some particular information, documents, video, Audio.</a:t>
            </a:r>
          </a:p>
          <a:p>
            <a:pPr algn="just">
              <a:buFont typeface="Wingdings"/>
              <a:buChar char="à"/>
            </a:pPr>
            <a:endParaRPr lang="en-US" dirty="0" smtClean="0"/>
          </a:p>
          <a:p>
            <a:pPr algn="just">
              <a:buFont typeface="Wingdings"/>
              <a:buChar char="à"/>
            </a:pPr>
            <a:r>
              <a:rPr lang="en-US" dirty="0" smtClean="0"/>
              <a:t> Basically Queries are formal statements of information needs, </a:t>
            </a:r>
          </a:p>
          <a:p>
            <a:pPr algn="just"/>
            <a:r>
              <a:rPr lang="en-US" dirty="0" smtClean="0">
                <a:solidFill>
                  <a:schemeClr val="bg1"/>
                </a:solidFill>
              </a:rPr>
              <a:t>for example</a:t>
            </a:r>
            <a:r>
              <a:rPr lang="en-US" dirty="0" smtClean="0"/>
              <a:t> search strings in web search engines.</a:t>
            </a:r>
          </a:p>
          <a:p>
            <a:pPr algn="just"/>
            <a:r>
              <a:rPr lang="en-US" dirty="0" smtClean="0"/>
              <a:t> </a:t>
            </a:r>
          </a:p>
          <a:p>
            <a:pPr algn="just">
              <a:buFont typeface="Wingdings" pitchFamily="2" charset="2"/>
              <a:buChar char="à"/>
            </a:pPr>
            <a:r>
              <a:rPr lang="en-US" dirty="0" smtClean="0"/>
              <a:t>In information retrieval a query does not uniquely identify a single object in the collection. Instead, several objects may match the query, perhaps with different degrees of relevancy.</a:t>
            </a:r>
          </a:p>
          <a:p>
            <a:pPr algn="just">
              <a:buFont typeface="Wingdings" pitchFamily="2" charset="2"/>
              <a:buChar char="à"/>
            </a:pPr>
            <a:endParaRPr lang="en-US" dirty="0" smtClean="0"/>
          </a:p>
          <a:p>
            <a:pPr algn="just">
              <a:buFont typeface="Wingdings" pitchFamily="2" charset="2"/>
              <a:buChar char="à"/>
            </a:pPr>
            <a:r>
              <a:rPr lang="en-US" altLang="en-US" dirty="0" smtClean="0"/>
              <a:t>Web search engines are the most familiar example of IR systems</a:t>
            </a:r>
            <a:endParaRPr lang="en-US" dirty="0" smtClean="0"/>
          </a:p>
          <a:p>
            <a:pPr algn="just"/>
            <a:endParaRPr lang="en-US" dirty="0" smtClean="0"/>
          </a:p>
          <a:p>
            <a:pPr algn="just"/>
            <a:r>
              <a:rPr lang="en-US" dirty="0" smtClean="0">
                <a:sym typeface="Wingdings" pitchFamily="2" charset="2"/>
              </a:rPr>
              <a:t> </a:t>
            </a:r>
            <a:r>
              <a:rPr lang="en-US" dirty="0" smtClean="0"/>
              <a:t>Let See How can work information retrieval system with example.</a:t>
            </a:r>
          </a:p>
          <a:p>
            <a:pPr algn="just">
              <a:buFont typeface="Wingdings"/>
              <a:buChar char="à"/>
            </a:pPr>
            <a:endParaRPr lang="en-US" dirty="0" smtClean="0"/>
          </a:p>
          <a:p>
            <a:pPr algn="just">
              <a:buFont typeface="Wingdings"/>
              <a:buChar char="à"/>
            </a:pPr>
            <a:endParaRPr lang="en-US" dirty="0"/>
          </a:p>
        </p:txBody>
      </p:sp>
      <p:pic>
        <p:nvPicPr>
          <p:cNvPr id="24" name="Picture 1" descr="C:\Users\P.K. Gondaliya\Desktop\logo.png"/>
          <p:cNvPicPr>
            <a:picLocks noChangeAspect="1" noChangeArrowheads="1"/>
          </p:cNvPicPr>
          <p:nvPr/>
        </p:nvPicPr>
        <p:blipFill>
          <a:blip r:embed="rId3"/>
          <a:srcRect r="62820"/>
          <a:stretch>
            <a:fillRect/>
          </a:stretch>
        </p:blipFill>
        <p:spPr bwMode="auto">
          <a:xfrm>
            <a:off x="7543800" y="5541264"/>
            <a:ext cx="1295400" cy="1088136"/>
          </a:xfrm>
          <a:prstGeom prst="rect">
            <a:avLst/>
          </a:prstGeom>
          <a:noFill/>
        </p:spPr>
      </p:pic>
      <p:sp>
        <p:nvSpPr>
          <p:cNvPr id="25" name="Rectangle 32"/>
          <p:cNvSpPr>
            <a:spLocks noGrp="1" noChangeArrowheads="1"/>
          </p:cNvSpPr>
          <p:nvPr>
            <p:ph type="title"/>
          </p:nvPr>
        </p:nvSpPr>
        <p:spPr>
          <a:xfrm>
            <a:off x="838200" y="381000"/>
            <a:ext cx="7086600" cy="838200"/>
          </a:xfrm>
        </p:spPr>
        <p:txBody>
          <a:bodyPr/>
          <a:lstStyle/>
          <a:p>
            <a:pPr eaLnBrk="1" hangingPunct="1"/>
            <a:r>
              <a:rPr lang="en-US" sz="2800" dirty="0" smtClean="0">
                <a:solidFill>
                  <a:schemeClr val="bg1"/>
                </a:solidFill>
              </a:rPr>
              <a:t>3. Process Cycle of Information Retrieval</a:t>
            </a:r>
          </a:p>
        </p:txBody>
      </p:sp>
      <p:cxnSp>
        <p:nvCxnSpPr>
          <p:cNvPr id="26" name="AutoShape 2"/>
          <p:cNvCxnSpPr>
            <a:cxnSpLocks noChangeShapeType="1"/>
          </p:cNvCxnSpPr>
          <p:nvPr/>
        </p:nvCxnSpPr>
        <p:spPr bwMode="auto">
          <a:xfrm>
            <a:off x="762000" y="1219200"/>
            <a:ext cx="7010400" cy="1588"/>
          </a:xfrm>
          <a:prstGeom prst="straightConnector1">
            <a:avLst/>
          </a:prstGeom>
          <a:noFill/>
          <a:ln w="38160">
            <a:solidFill>
              <a:srgbClr val="000000"/>
            </a:solidFill>
            <a:miter lim="800000"/>
            <a:headEnd/>
            <a:tailEnd/>
          </a:ln>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S010336808">
  <a:themeElements>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D478C0F-D251-48F6-8CF4-BF5BFEAFD7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TS010336808</Template>
  <TotalTime>16245</TotalTime>
  <Words>2024</Words>
  <Application>Microsoft PowerPoint</Application>
  <PresentationFormat>On-screen Show (4:3)</PresentationFormat>
  <Paragraphs>363</Paragraphs>
  <Slides>29</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TS010336808</vt:lpstr>
      <vt:lpstr>Clip</vt:lpstr>
      <vt:lpstr>Slide 1</vt:lpstr>
      <vt:lpstr>Slide 2</vt:lpstr>
      <vt:lpstr> Agendas</vt:lpstr>
      <vt:lpstr>Abstract </vt:lpstr>
      <vt:lpstr>Abstract</vt:lpstr>
      <vt:lpstr> Introduction</vt:lpstr>
      <vt:lpstr>Slide 7</vt:lpstr>
      <vt:lpstr>Slide 8</vt:lpstr>
      <vt:lpstr>3. Process Cycle of Information Retrieval</vt:lpstr>
      <vt:lpstr>Slide 10</vt:lpstr>
      <vt:lpstr>Slide 11</vt:lpstr>
      <vt:lpstr>Slide 12</vt:lpstr>
      <vt:lpstr>Slide 13</vt:lpstr>
      <vt:lpstr>4. Information Retrieval Models</vt:lpstr>
      <vt:lpstr>Slide 15</vt:lpstr>
      <vt:lpstr>Slide 16</vt:lpstr>
      <vt:lpstr>Slide 17</vt:lpstr>
      <vt:lpstr>Slide 18</vt:lpstr>
      <vt:lpstr>5. Information Retrieval Tools</vt:lpstr>
      <vt:lpstr>Slide 20</vt:lpstr>
      <vt:lpstr>Slide 21</vt:lpstr>
      <vt:lpstr>Slide 22</vt:lpstr>
      <vt:lpstr>Slide 23</vt:lpstr>
      <vt:lpstr>Slide 24</vt:lpstr>
      <vt:lpstr>6. Conclusion</vt:lpstr>
      <vt:lpstr>7. References   </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login</dc:creator>
  <cp:lastModifiedBy>P.K. Gondaliya</cp:lastModifiedBy>
  <cp:revision>859</cp:revision>
  <dcterms:created xsi:type="dcterms:W3CDTF">2013-05-10T14:31:57Z</dcterms:created>
  <dcterms:modified xsi:type="dcterms:W3CDTF">2017-08-01T03:48:07Z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TC103368089990</vt:lpwstr>
  </property>
</Properties>
</file>