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3" r:id="rId3"/>
    <p:sldId id="305" r:id="rId4"/>
    <p:sldId id="300" r:id="rId5"/>
    <p:sldId id="298" r:id="rId6"/>
    <p:sldId id="299" r:id="rId7"/>
    <p:sldId id="321" r:id="rId8"/>
    <p:sldId id="322" r:id="rId9"/>
    <p:sldId id="323" r:id="rId10"/>
    <p:sldId id="32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08" r:id="rId21"/>
    <p:sldId id="289" r:id="rId22"/>
    <p:sldId id="310" r:id="rId23"/>
    <p:sldId id="290" r:id="rId24"/>
    <p:sldId id="292" r:id="rId25"/>
    <p:sldId id="316" r:id="rId26"/>
    <p:sldId id="317" r:id="rId27"/>
    <p:sldId id="318" r:id="rId28"/>
    <p:sldId id="319" r:id="rId29"/>
    <p:sldId id="320" r:id="rId30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C12BD-9CA5-43B3-907A-5B6021D3745B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CCE6-C4EE-4E42-94F6-035A796B20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43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72B9-3B90-42EA-B86F-9C5C621752A6}" type="datetimeFigureOut">
              <a:rPr lang="en-US" smtClean="0"/>
              <a:t>8/1/2017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5057F-61B9-48C9-AE70-811415852A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0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Page analysis is the next major routine used in character recognition process.  It is finding page elements like blocks of text, tables, lines, single characters .  </a:t>
            </a:r>
          </a:p>
          <a:p>
            <a:r>
              <a:rPr lang="en-IN" dirty="0" smtClean="0"/>
              <a:t>Line segmentation consists of slicing a page of text into its different lines. </a:t>
            </a:r>
          </a:p>
          <a:p>
            <a:r>
              <a:rPr lang="en-IN" dirty="0" smtClean="0"/>
              <a:t>The word segmentation isolates one word from another. </a:t>
            </a:r>
          </a:p>
          <a:p>
            <a:r>
              <a:rPr lang="en-IN" dirty="0" smtClean="0"/>
              <a:t>The character segmentation separates the various letters of a word. If the characters have the same width (fixed pitch), character segmentation is easy.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5057F-61B9-48C9-AE70-811415852A8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76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63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723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1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9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24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95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2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40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3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5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F1DD-3EF1-496B-8653-DE320A0145AD}" type="datetimeFigureOut">
              <a:rPr lang="en-IN" smtClean="0"/>
              <a:pPr/>
              <a:t>01-08-2017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9B4F-877F-4EAB-BAB1-1752AE46F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3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j@igcar.gov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aj@igcar.gov.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113" y="685799"/>
            <a:ext cx="10289059" cy="2164493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I</a:t>
            </a: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mplementation of a Web based </a:t>
            </a:r>
            <a:b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Text Extraction Tool </a:t>
            </a:r>
            <a:b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using </a:t>
            </a: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Open </a:t>
            </a:r>
            <a:r>
              <a:rPr lang="e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S</a:t>
            </a: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ource </a:t>
            </a:r>
            <a: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Object Models</a:t>
            </a:r>
            <a:br>
              <a:rPr lang="e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n-IN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7589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IN" sz="35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S.Rajeswari</a:t>
            </a:r>
          </a:p>
          <a:p>
            <a:r>
              <a:rPr lang="en-IN" dirty="0" smtClean="0">
                <a:solidFill>
                  <a:schemeClr val="tx1">
                    <a:lumMod val="85000"/>
                  </a:schemeClr>
                </a:solidFill>
              </a:rPr>
              <a:t>Head , Scientific Information Resource Division</a:t>
            </a:r>
          </a:p>
          <a:p>
            <a:r>
              <a:rPr lang="en-IN" dirty="0" smtClean="0">
                <a:solidFill>
                  <a:schemeClr val="tx1">
                    <a:lumMod val="85000"/>
                  </a:schemeClr>
                </a:solidFill>
              </a:rPr>
              <a:t>Indira Gandhi Centre for Atomic </a:t>
            </a:r>
            <a:r>
              <a:rPr lang="en-IN" dirty="0" smtClean="0">
                <a:solidFill>
                  <a:schemeClr val="tx1">
                    <a:lumMod val="85000"/>
                  </a:schemeClr>
                </a:solidFill>
              </a:rPr>
              <a:t>Research</a:t>
            </a:r>
          </a:p>
          <a:p>
            <a:r>
              <a:rPr lang="en-IN" dirty="0" err="1" smtClean="0">
                <a:solidFill>
                  <a:schemeClr val="tx1">
                    <a:lumMod val="85000"/>
                  </a:schemeClr>
                </a:solidFill>
              </a:rPr>
              <a:t>Kalpakkam</a:t>
            </a:r>
            <a:r>
              <a:rPr lang="en-IN" dirty="0" smtClean="0">
                <a:solidFill>
                  <a:schemeClr val="tx1">
                    <a:lumMod val="85000"/>
                  </a:schemeClr>
                </a:solidFill>
              </a:rPr>
              <a:t>. 603102</a:t>
            </a:r>
            <a:endParaRPr lang="en-IN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  <a:hlinkClick r:id="rId2"/>
              </a:rPr>
              <a:t>raj@igcar.gov.in</a:t>
            </a:r>
            <a:endParaRPr lang="en-IN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1" y="542931"/>
            <a:ext cx="1875167" cy="1885249"/>
          </a:xfrm>
          <a:prstGeom prst="rect">
            <a:avLst/>
          </a:prstGeom>
        </p:spPr>
      </p:pic>
      <p:pic>
        <p:nvPicPr>
          <p:cNvPr id="22530" name="Picture 2" descr="logo"/>
          <p:cNvPicPr>
            <a:picLocks noChangeAspect="1" noChangeArrowheads="1"/>
          </p:cNvPicPr>
          <p:nvPr/>
        </p:nvPicPr>
        <p:blipFill>
          <a:blip r:embed="rId4"/>
          <a:srcRect r="65920"/>
          <a:stretch>
            <a:fillRect/>
          </a:stretch>
        </p:blipFill>
        <p:spPr bwMode="auto">
          <a:xfrm>
            <a:off x="578711" y="871267"/>
            <a:ext cx="1422617" cy="130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3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Microsoft Object Document </a:t>
            </a:r>
            <a:r>
              <a:rPr lang="en-IN" dirty="0" smtClean="0">
                <a:solidFill>
                  <a:srgbClr val="C00000"/>
                </a:solidFill>
              </a:rPr>
              <a:t>Imaging (MODI)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It was found MODI consisted of object libraries for</a:t>
            </a:r>
          </a:p>
          <a:p>
            <a:pPr lvl="1"/>
            <a:r>
              <a:rPr lang="en-IN" dirty="0" err="1" smtClean="0"/>
              <a:t>Binarization</a:t>
            </a:r>
            <a:endParaRPr lang="en-IN" dirty="0" smtClean="0"/>
          </a:p>
          <a:p>
            <a:pPr lvl="1"/>
            <a:r>
              <a:rPr lang="en-IN" dirty="0" smtClean="0"/>
              <a:t>Segmentation</a:t>
            </a:r>
          </a:p>
          <a:p>
            <a:pPr lvl="1"/>
            <a:r>
              <a:rPr lang="en-IN" dirty="0" smtClean="0"/>
              <a:t>Pixel Library for a lot of fonts, libraries for font expansion, glyphs, inversions, font styles(italics, bold</a:t>
            </a:r>
            <a:r>
              <a:rPr lang="en-IN" dirty="0" smtClean="0"/>
              <a:t>,..) were available in MODI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So it was decided to use MODI – a script engine using </a:t>
            </a:r>
            <a:r>
              <a:rPr lang="en-IN" dirty="0" err="1" smtClean="0">
                <a:solidFill>
                  <a:srgbClr val="002060"/>
                </a:solidFill>
              </a:rPr>
              <a:t>ASP.Net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/>
              <a:t>A web based tool using MODI was developed.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Evaluation of OCRs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It was decided to evaluate </a:t>
            </a:r>
            <a:r>
              <a:rPr lang="en-IN" dirty="0" smtClean="0"/>
              <a:t>other OCR </a:t>
            </a:r>
            <a:r>
              <a:rPr lang="en-IN" dirty="0"/>
              <a:t>tools </a:t>
            </a:r>
            <a:r>
              <a:rPr lang="en-IN" dirty="0" smtClean="0"/>
              <a:t>with </a:t>
            </a:r>
            <a:r>
              <a:rPr lang="en-IN" dirty="0"/>
              <a:t>the OCR tool developed </a:t>
            </a:r>
            <a:r>
              <a:rPr lang="en-IN" dirty="0" smtClean="0"/>
              <a:t>in-house.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Two </a:t>
            </a:r>
            <a:r>
              <a:rPr lang="en-IN" dirty="0" smtClean="0">
                <a:solidFill>
                  <a:srgbClr val="002060"/>
                </a:solidFill>
              </a:rPr>
              <a:t>OCRs </a:t>
            </a:r>
            <a:r>
              <a:rPr lang="en-IN" dirty="0" smtClean="0">
                <a:solidFill>
                  <a:srgbClr val="002060"/>
                </a:solidFill>
              </a:rPr>
              <a:t>(Adobe Acrobat Pro</a:t>
            </a:r>
            <a:r>
              <a:rPr lang="en-IN" dirty="0" smtClean="0">
                <a:solidFill>
                  <a:srgbClr val="002060"/>
                </a:solidFill>
              </a:rPr>
              <a:t>, Abby Fine Reader)  and </a:t>
            </a:r>
            <a:r>
              <a:rPr lang="en-IN" dirty="0" smtClean="0">
                <a:solidFill>
                  <a:srgbClr val="002060"/>
                </a:solidFill>
              </a:rPr>
              <a:t>open </a:t>
            </a:r>
            <a:r>
              <a:rPr lang="en-IN" dirty="0" smtClean="0">
                <a:solidFill>
                  <a:srgbClr val="002060"/>
                </a:solidFill>
              </a:rPr>
              <a:t>source OCR </a:t>
            </a:r>
            <a:r>
              <a:rPr lang="en-IN" dirty="0" smtClean="0">
                <a:solidFill>
                  <a:srgbClr val="002060"/>
                </a:solidFill>
              </a:rPr>
              <a:t>( </a:t>
            </a:r>
            <a:r>
              <a:rPr lang="en-IN" dirty="0" smtClean="0">
                <a:solidFill>
                  <a:srgbClr val="002060"/>
                </a:solidFill>
              </a:rPr>
              <a:t>Tesseract </a:t>
            </a:r>
            <a:r>
              <a:rPr lang="en-IN" dirty="0" smtClean="0">
                <a:solidFill>
                  <a:srgbClr val="002060"/>
                </a:solidFill>
              </a:rPr>
              <a:t>) was </a:t>
            </a:r>
            <a:r>
              <a:rPr lang="en-IN" dirty="0" smtClean="0">
                <a:solidFill>
                  <a:srgbClr val="002060"/>
                </a:solidFill>
              </a:rPr>
              <a:t>selected for the study . </a:t>
            </a:r>
          </a:p>
          <a:p>
            <a:r>
              <a:rPr lang="en-IN" dirty="0" smtClean="0"/>
              <a:t>Different Documents were chosen and used </a:t>
            </a:r>
            <a:r>
              <a:rPr lang="en-IN" dirty="0"/>
              <a:t>for evaluating the OCR </a:t>
            </a:r>
            <a:r>
              <a:rPr lang="en-IN" dirty="0" smtClean="0"/>
              <a:t>engine </a:t>
            </a:r>
            <a:r>
              <a:rPr lang="en-IN" dirty="0"/>
              <a:t>. </a:t>
            </a:r>
            <a:r>
              <a:rPr lang="en-IN" dirty="0" smtClean="0"/>
              <a:t>The </a:t>
            </a:r>
            <a:r>
              <a:rPr lang="en-IN" dirty="0"/>
              <a:t>documents are chosen with </a:t>
            </a:r>
            <a:endParaRPr lang="en-IN" dirty="0" smtClean="0"/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1800" dirty="0" smtClean="0">
                <a:solidFill>
                  <a:srgbClr val="002060"/>
                </a:solidFill>
              </a:rPr>
              <a:t>o</a:t>
            </a:r>
            <a:r>
              <a:rPr lang="en-IN" dirty="0" smtClean="0">
                <a:solidFill>
                  <a:srgbClr val="002060"/>
                </a:solidFill>
              </a:rPr>
              <a:t> many columns,                              </a:t>
            </a:r>
            <a:r>
              <a:rPr lang="en-IN" sz="2000" dirty="0" smtClean="0"/>
              <a:t>o</a:t>
            </a:r>
            <a:r>
              <a:rPr lang="en-IN" dirty="0" smtClean="0"/>
              <a:t> </a:t>
            </a:r>
            <a:r>
              <a:rPr lang="en-IN" dirty="0"/>
              <a:t>multi font</a:t>
            </a:r>
            <a:r>
              <a:rPr lang="en-IN" dirty="0">
                <a:solidFill>
                  <a:srgbClr val="002060"/>
                </a:solidFill>
              </a:rPr>
              <a:t>, </a:t>
            </a:r>
            <a:endParaRPr lang="en-IN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000" dirty="0" smtClean="0"/>
              <a:t>o</a:t>
            </a:r>
            <a:r>
              <a:rPr lang="en-IN" dirty="0" smtClean="0"/>
              <a:t> blurred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smtClean="0">
                <a:solidFill>
                  <a:srgbClr val="002060"/>
                </a:solidFill>
              </a:rPr>
              <a:t>                      </a:t>
            </a:r>
            <a:r>
              <a:rPr lang="en-IN" sz="2000" dirty="0" smtClean="0">
                <a:solidFill>
                  <a:srgbClr val="002060"/>
                </a:solidFill>
              </a:rPr>
              <a:t>o</a:t>
            </a:r>
            <a:r>
              <a:rPr lang="en-IN" dirty="0" smtClean="0">
                <a:solidFill>
                  <a:srgbClr val="002060"/>
                </a:solidFill>
              </a:rPr>
              <a:t> bevel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smtClean="0">
                <a:solidFill>
                  <a:srgbClr val="002060"/>
                </a:solidFill>
              </a:rPr>
              <a:t>     </a:t>
            </a:r>
            <a:r>
              <a:rPr lang="en-IN" sz="2000" dirty="0" smtClean="0">
                <a:solidFill>
                  <a:srgbClr val="002060"/>
                </a:solidFill>
              </a:rPr>
              <a:t>o</a:t>
            </a:r>
            <a:r>
              <a:rPr lang="en-IN" dirty="0" smtClean="0">
                <a:solidFill>
                  <a:srgbClr val="002060"/>
                </a:solidFill>
              </a:rPr>
              <a:t> invoices, 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000" dirty="0" smtClean="0"/>
              <a:t>o</a:t>
            </a:r>
            <a:r>
              <a:rPr lang="en-IN" dirty="0" smtClean="0"/>
              <a:t> text </a:t>
            </a:r>
            <a:r>
              <a:rPr lang="en-IN" dirty="0"/>
              <a:t>embedded within images </a:t>
            </a:r>
            <a:r>
              <a:rPr lang="en-IN" dirty="0" smtClean="0">
                <a:solidFill>
                  <a:srgbClr val="002060"/>
                </a:solidFill>
              </a:rPr>
              <a:t>, </a:t>
            </a:r>
            <a:r>
              <a:rPr lang="en-IN" sz="2000" dirty="0" smtClean="0">
                <a:solidFill>
                  <a:srgbClr val="002060"/>
                </a:solidFill>
              </a:rPr>
              <a:t>o</a:t>
            </a:r>
            <a:r>
              <a:rPr lang="en-IN" dirty="0" smtClean="0">
                <a:solidFill>
                  <a:srgbClr val="002060"/>
                </a:solidFill>
              </a:rPr>
              <a:t> distorted </a:t>
            </a:r>
            <a:r>
              <a:rPr lang="en-IN" dirty="0">
                <a:solidFill>
                  <a:srgbClr val="002060"/>
                </a:solidFill>
              </a:rPr>
              <a:t>in different formats .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Documents used to check their accuracy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3" y="1880649"/>
            <a:ext cx="4366053" cy="3443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09" y="1880649"/>
            <a:ext cx="3237257" cy="3273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7741" y="5750011"/>
            <a:ext cx="128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1. 3 column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339914" y="5848865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2. Bevel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76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94" y="1690688"/>
            <a:ext cx="5373346" cy="321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643" y="53051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3. Blur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55" y="2105359"/>
            <a:ext cx="2249619" cy="2523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835" y="5111579"/>
            <a:ext cx="16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4. Conversation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16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56210"/>
            <a:ext cx="4055644" cy="3278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093" y="5667637"/>
            <a:ext cx="277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5. Different Fonts &amp; Colours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480835" y="5111579"/>
            <a:ext cx="12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6. Distorted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6" y="1027906"/>
            <a:ext cx="391397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59" y="1875088"/>
            <a:ext cx="2920237" cy="3981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43" y="6277236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7. Invoice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18657" y="5943603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8. Isometric </a:t>
            </a:r>
            <a:r>
              <a:rPr lang="en-IN" dirty="0" err="1" smtClean="0"/>
              <a:t>rt</a:t>
            </a:r>
            <a:r>
              <a:rPr lang="en-IN" dirty="0" smtClean="0"/>
              <a:t> up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53" y="1557366"/>
            <a:ext cx="2645893" cy="374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19" y="1044201"/>
            <a:ext cx="4133995" cy="1292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34616" y="2693773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9.Less 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75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87" y="1313881"/>
            <a:ext cx="3572566" cy="505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108" y="6194854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10. More image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32" y="445938"/>
            <a:ext cx="5117644" cy="5360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297" y="5806317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11. More 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18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5" y="1837806"/>
            <a:ext cx="4761389" cy="3182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2746" y="5486400"/>
            <a:ext cx="127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12. Shadow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2" b="4500"/>
          <a:stretch/>
        </p:blipFill>
        <p:spPr bwMode="auto">
          <a:xfrm>
            <a:off x="1487489" y="764704"/>
            <a:ext cx="4643123" cy="25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/>
          <a:stretch/>
        </p:blipFill>
        <p:spPr bwMode="auto">
          <a:xfrm>
            <a:off x="6063311" y="773996"/>
            <a:ext cx="4698799" cy="253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 bwMode="auto">
          <a:xfrm>
            <a:off x="5958335" y="3682866"/>
            <a:ext cx="4803775" cy="298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3062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ABBY Fine Reader OCR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1152" y="3705361"/>
            <a:ext cx="111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Tesseract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6160" y="404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Adobe Acrobat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4940" y="37077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MODI OCR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59497" y="4074693"/>
          <a:ext cx="4464497" cy="2690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15"/>
                <a:gridCol w="1801835"/>
                <a:gridCol w="593689"/>
                <a:gridCol w="882079"/>
                <a:gridCol w="882079"/>
              </a:tblGrid>
              <a:tr h="326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S No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Documents Name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No of Word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No .of </a:t>
                      </a:r>
                      <a:r>
                        <a:rPr lang="en-IN" sz="1100" dirty="0" err="1">
                          <a:solidFill>
                            <a:schemeClr val="tx1"/>
                          </a:solidFill>
                          <a:effectLst/>
                        </a:rPr>
                        <a:t>ocr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 word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Accuracy  in Percentage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3-cols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433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421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97.22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Bevel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134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132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98.50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Blur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202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172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85.14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Converse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 35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74.28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Diff_font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111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Distorted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539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470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87.14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Invoice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  93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82.79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Iso-metric-right-up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133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26.31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Less_image_text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            7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More-image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105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93.33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More-image-1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118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107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90.67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Shadow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       123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27.64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757" y="79952"/>
            <a:ext cx="11568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/>
              <a:t>With the above 12 documents accuracy was tested with in house developed MODI OCR and ABBY Fine Reader OCR , Adobe Acrobat and TessNet OCR   and the results are given below.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8622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Inference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smtClean="0"/>
              <a:t>On developing the text extraction tool </a:t>
            </a:r>
            <a:r>
              <a:rPr lang="en-IN" dirty="0" smtClean="0"/>
              <a:t>(</a:t>
            </a:r>
            <a:r>
              <a:rPr lang="en-IN" dirty="0" smtClean="0">
                <a:solidFill>
                  <a:srgbClr val="002060"/>
                </a:solidFill>
              </a:rPr>
              <a:t>MODI OCR)</a:t>
            </a:r>
            <a:r>
              <a:rPr lang="en-IN" dirty="0" smtClean="0"/>
              <a:t>, </a:t>
            </a:r>
            <a:r>
              <a:rPr lang="en-IN" dirty="0" smtClean="0"/>
              <a:t>it was found, the OCR engine extracts documents with 90 , 180 </a:t>
            </a:r>
            <a:r>
              <a:rPr lang="en-IN" dirty="0" smtClean="0"/>
              <a:t> </a:t>
            </a:r>
            <a:r>
              <a:rPr lang="en-IN" dirty="0" smtClean="0"/>
              <a:t>degrees skew perfectly but has some difficulty with less than 20 degree skew. So survey &amp; study of skew correction algorithms was done.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86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Motivation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Scanned </a:t>
            </a:r>
            <a:r>
              <a:rPr lang="en-IN" dirty="0" smtClean="0">
                <a:solidFill>
                  <a:srgbClr val="002060"/>
                </a:solidFill>
              </a:rPr>
              <a:t>documents older than 2 decades </a:t>
            </a:r>
            <a:r>
              <a:rPr lang="en-IN" dirty="0">
                <a:solidFill>
                  <a:srgbClr val="002060"/>
                </a:solidFill>
              </a:rPr>
              <a:t>are available in libraries and institutional repositories in large </a:t>
            </a:r>
            <a:r>
              <a:rPr lang="en-IN" dirty="0" smtClean="0">
                <a:solidFill>
                  <a:srgbClr val="002060"/>
                </a:solidFill>
              </a:rPr>
              <a:t>number.</a:t>
            </a:r>
          </a:p>
          <a:p>
            <a:r>
              <a:rPr lang="en-IN" dirty="0" smtClean="0"/>
              <a:t>To </a:t>
            </a:r>
            <a:r>
              <a:rPr lang="en-IN" dirty="0"/>
              <a:t>retrieve meta data from these documents, text extraction tools are necessary.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To </a:t>
            </a:r>
            <a:r>
              <a:rPr lang="en-IN" dirty="0">
                <a:solidFill>
                  <a:srgbClr val="002060"/>
                </a:solidFill>
              </a:rPr>
              <a:t>extract text from </a:t>
            </a:r>
            <a:r>
              <a:rPr lang="en-IN" dirty="0" smtClean="0">
                <a:solidFill>
                  <a:srgbClr val="002060"/>
                </a:solidFill>
              </a:rPr>
              <a:t>such scanned documents, the </a:t>
            </a:r>
            <a:r>
              <a:rPr lang="en-IN" dirty="0" smtClean="0">
                <a:solidFill>
                  <a:srgbClr val="002060"/>
                </a:solidFill>
              </a:rPr>
              <a:t>tool </a:t>
            </a:r>
            <a:r>
              <a:rPr lang="en-IN" dirty="0" smtClean="0">
                <a:solidFill>
                  <a:srgbClr val="002060"/>
                </a:solidFill>
              </a:rPr>
              <a:t>used </a:t>
            </a:r>
            <a:r>
              <a:rPr lang="en-IN" dirty="0" smtClean="0">
                <a:solidFill>
                  <a:srgbClr val="002060"/>
                </a:solidFill>
              </a:rPr>
              <a:t>is Optical </a:t>
            </a:r>
            <a:r>
              <a:rPr lang="en-IN" dirty="0" smtClean="0">
                <a:solidFill>
                  <a:srgbClr val="002060"/>
                </a:solidFill>
              </a:rPr>
              <a:t>Character </a:t>
            </a:r>
            <a:r>
              <a:rPr lang="en-IN" dirty="0" smtClean="0">
                <a:solidFill>
                  <a:srgbClr val="002060"/>
                </a:solidFill>
              </a:rPr>
              <a:t>Recognition (OCR). 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Skew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During the scanning of the document, skew is being inevitably introduced in the document image. </a:t>
            </a:r>
          </a:p>
          <a:p>
            <a:r>
              <a:rPr lang="en-IN" dirty="0" smtClean="0"/>
              <a:t>A skew in the scanned document reduces the accuracy in the text extraction of the </a:t>
            </a:r>
            <a:r>
              <a:rPr lang="en-IN" dirty="0" smtClean="0"/>
              <a:t>document.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Skew </a:t>
            </a:r>
            <a:r>
              <a:rPr lang="en-IN" dirty="0" smtClean="0">
                <a:solidFill>
                  <a:srgbClr val="C00000"/>
                </a:solidFill>
              </a:rPr>
              <a:t>correction </a:t>
            </a:r>
            <a:r>
              <a:rPr lang="en-IN" sz="4000" dirty="0">
                <a:solidFill>
                  <a:srgbClr val="002060"/>
                </a:solidFill>
              </a:rPr>
              <a:t>algorithms used in our project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Projection </a:t>
            </a:r>
            <a:r>
              <a:rPr lang="en-IN" sz="3200" dirty="0" smtClean="0"/>
              <a:t>Profile algorithm</a:t>
            </a:r>
          </a:p>
          <a:p>
            <a:r>
              <a:rPr lang="en-IN" sz="3200" dirty="0" smtClean="0"/>
              <a:t>Hough Transform algorithm</a:t>
            </a:r>
          </a:p>
        </p:txBody>
      </p:sp>
    </p:spTree>
    <p:extLst>
      <p:ext uri="{BB962C8B-B14F-4D97-AF65-F5344CB8AC3E}">
        <p14:creationId xmlns:p14="http://schemas.microsoft.com/office/powerpoint/2010/main" val="1959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C00000"/>
                </a:solidFill>
              </a:rPr>
              <a:t>Projection Profile algorithm</a:t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To determine the skew of a document, the projection profile is computed at a number of angles and for each angle, a measure of difference of peak and trough height is made. </a:t>
            </a:r>
          </a:p>
          <a:p>
            <a:r>
              <a:rPr lang="en-IN" dirty="0" smtClean="0"/>
              <a:t>The maximum difference corresponds to the best alignment with the text line direction which, in turn, determines the skew angle.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projection profile methods are, however, well suited for skew angle less than ±10°</a:t>
            </a:r>
          </a:p>
          <a:p>
            <a:endParaRPr lang="en-IN" dirty="0" smtClean="0"/>
          </a:p>
          <a:p>
            <a:endParaRPr lang="en-IN" dirty="0" smtClean="0"/>
          </a:p>
          <a:p>
            <a:pPr lvl="3"/>
            <a:r>
              <a:rPr lang="en-IN" dirty="0" err="1" smtClean="0"/>
              <a:t>B.B.Chaudhuri</a:t>
            </a:r>
            <a:r>
              <a:rPr lang="en-IN" dirty="0" smtClean="0"/>
              <a:t> and </a:t>
            </a:r>
            <a:r>
              <a:rPr lang="en-IN" dirty="0" err="1" smtClean="0"/>
              <a:t>U.Pal</a:t>
            </a:r>
            <a:r>
              <a:rPr lang="en-IN" dirty="0" smtClean="0"/>
              <a:t>, (1997) “Skew Detection of Digitized Indian Script Documents” IEEE Transactions on pattern analysis and machine intelligence, Vol. 19, pp. 182-186.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Hough Transform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73" y="1416909"/>
            <a:ext cx="10515600" cy="5040141"/>
          </a:xfrm>
        </p:spPr>
        <p:txBody>
          <a:bodyPr>
            <a:normAutofit/>
          </a:bodyPr>
          <a:lstStyle/>
          <a:p>
            <a:r>
              <a:rPr lang="en-IN" dirty="0"/>
              <a:t>In general, the straight line y = mx + b can be </a:t>
            </a:r>
            <a:r>
              <a:rPr lang="en-IN" dirty="0" smtClean="0"/>
              <a:t>represented as </a:t>
            </a:r>
            <a:r>
              <a:rPr lang="en-IN" dirty="0"/>
              <a:t>a point (b, m) in the parameter space.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The (</a:t>
            </a:r>
            <a:r>
              <a:rPr lang="en-IN" dirty="0" err="1" smtClean="0">
                <a:solidFill>
                  <a:srgbClr val="002060"/>
                </a:solidFill>
              </a:rPr>
              <a:t>b,m</a:t>
            </a:r>
            <a:r>
              <a:rPr lang="en-IN" dirty="0" smtClean="0">
                <a:solidFill>
                  <a:srgbClr val="002060"/>
                </a:solidFill>
              </a:rPr>
              <a:t>) </a:t>
            </a:r>
            <a:r>
              <a:rPr lang="en-IN" dirty="0" smtClean="0">
                <a:solidFill>
                  <a:srgbClr val="002060"/>
                </a:solidFill>
              </a:rPr>
              <a:t>plane </a:t>
            </a:r>
            <a:r>
              <a:rPr lang="en-IN" dirty="0">
                <a:solidFill>
                  <a:srgbClr val="002060"/>
                </a:solidFill>
              </a:rPr>
              <a:t>is sometimes referred to as Hough space for the set of straight lines in two </a:t>
            </a:r>
            <a:r>
              <a:rPr lang="en-IN" dirty="0" smtClean="0">
                <a:solidFill>
                  <a:srgbClr val="002060"/>
                </a:solidFill>
              </a:rPr>
              <a:t>dimensions.</a:t>
            </a:r>
          </a:p>
          <a:p>
            <a:r>
              <a:rPr lang="en-IN" dirty="0"/>
              <a:t>Given a </a:t>
            </a:r>
            <a:r>
              <a:rPr lang="en-IN" i="1" dirty="0"/>
              <a:t>single point</a:t>
            </a:r>
            <a:r>
              <a:rPr lang="en-IN" dirty="0"/>
              <a:t> in the plane, then the set of </a:t>
            </a:r>
            <a:r>
              <a:rPr lang="en-IN" i="1" dirty="0"/>
              <a:t>all</a:t>
            </a:r>
            <a:r>
              <a:rPr lang="en-IN" dirty="0"/>
              <a:t> straight lines going through that point corresponds to a sinusoidal curve in the </a:t>
            </a:r>
            <a:r>
              <a:rPr lang="en-IN" dirty="0" smtClean="0"/>
              <a:t>(</a:t>
            </a:r>
            <a:r>
              <a:rPr lang="en-IN" i="1" dirty="0" err="1" smtClean="0"/>
              <a:t>b,m</a:t>
            </a:r>
            <a:r>
              <a:rPr lang="en-IN" dirty="0" smtClean="0"/>
              <a:t>) </a:t>
            </a:r>
            <a:r>
              <a:rPr lang="en-IN" dirty="0"/>
              <a:t>plane, which is unique to that point. A set of two or more points that form a straight line will produce sinusoids which cross at </a:t>
            </a:r>
            <a:r>
              <a:rPr lang="en-IN" dirty="0" smtClean="0"/>
              <a:t>the</a:t>
            </a:r>
            <a:r>
              <a:rPr lang="en-IN" i="1" dirty="0"/>
              <a:t> </a:t>
            </a:r>
            <a:r>
              <a:rPr lang="en-IN" dirty="0"/>
              <a:t>(</a:t>
            </a:r>
            <a:r>
              <a:rPr lang="en-IN" i="1" dirty="0" err="1"/>
              <a:t>b,m</a:t>
            </a:r>
            <a:r>
              <a:rPr lang="en-IN" dirty="0"/>
              <a:t>) for </a:t>
            </a:r>
            <a:r>
              <a:rPr lang="en-IN" dirty="0"/>
              <a:t>that line.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Thus</a:t>
            </a:r>
            <a:r>
              <a:rPr lang="en-IN" dirty="0">
                <a:solidFill>
                  <a:srgbClr val="002060"/>
                </a:solidFill>
              </a:rPr>
              <a:t>, the problem of detecting collinear points can be converted to the problem of finding concurrent curves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63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Features of </a:t>
            </a:r>
            <a:r>
              <a:rPr lang="en-IN" dirty="0" smtClean="0">
                <a:solidFill>
                  <a:srgbClr val="FF0000"/>
                </a:solidFill>
              </a:rPr>
              <a:t>the developed Tool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863"/>
            <a:ext cx="10515600" cy="4351338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rgbClr val="002060"/>
                </a:solidFill>
              </a:rPr>
              <a:t>Facility to Upload Files from anywhere</a:t>
            </a:r>
          </a:p>
          <a:p>
            <a:pPr lvl="0"/>
            <a:r>
              <a:rPr lang="en-IN" dirty="0" smtClean="0"/>
              <a:t>Retrieves Text and </a:t>
            </a:r>
            <a:r>
              <a:rPr lang="en-IN" dirty="0"/>
              <a:t>d</a:t>
            </a:r>
            <a:r>
              <a:rPr lang="en-IN" dirty="0" smtClean="0"/>
              <a:t>isplays Text– </a:t>
            </a:r>
            <a:r>
              <a:rPr lang="en-IN" dirty="0"/>
              <a:t>all through a standard web browser.</a:t>
            </a:r>
          </a:p>
          <a:p>
            <a:pPr lvl="0"/>
            <a:r>
              <a:rPr lang="en-IN" dirty="0" smtClean="0">
                <a:solidFill>
                  <a:srgbClr val="002060"/>
                </a:solidFill>
              </a:rPr>
              <a:t>Text File saved to Desktop</a:t>
            </a:r>
          </a:p>
          <a:p>
            <a:pPr lvl="0"/>
            <a:r>
              <a:rPr lang="en-IN" dirty="0" smtClean="0"/>
              <a:t>OCR Facility </a:t>
            </a:r>
          </a:p>
          <a:p>
            <a:pPr lvl="0"/>
            <a:r>
              <a:rPr lang="en-IN" dirty="0" smtClean="0">
                <a:solidFill>
                  <a:srgbClr val="002060"/>
                </a:solidFill>
              </a:rPr>
              <a:t>OCR Skew correction (</a:t>
            </a:r>
            <a:r>
              <a:rPr lang="en-IN" dirty="0" err="1" smtClean="0">
                <a:solidFill>
                  <a:srgbClr val="002060"/>
                </a:solidFill>
              </a:rPr>
              <a:t>Preprocessing</a:t>
            </a:r>
            <a:r>
              <a:rPr lang="en-IN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en-IN" dirty="0" smtClean="0"/>
          </a:p>
          <a:p>
            <a:pPr lvl="0"/>
            <a:endParaRPr lang="en-IN" dirty="0" smtClean="0"/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87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Architecture of the Tool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Windows Server</a:t>
            </a:r>
          </a:p>
          <a:p>
            <a:r>
              <a:rPr lang="en-IN" dirty="0" smtClean="0"/>
              <a:t>Web Server : IIS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Script engine : Dot Net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431321"/>
            <a:ext cx="8652294" cy="6236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2" y="474453"/>
            <a:ext cx="7410090" cy="595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42" y="241540"/>
            <a:ext cx="7737894" cy="603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4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S.Rajeswari</a:t>
            </a:r>
            <a:endParaRPr lang="en-IN" sz="4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Head, Scientific Information Resource Division</a:t>
            </a:r>
          </a:p>
          <a:p>
            <a:pPr>
              <a:buNone/>
            </a:pPr>
            <a:r>
              <a:rPr lang="en-IN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Indira Gandhi Centre for Atomic Research, </a:t>
            </a:r>
            <a:r>
              <a:rPr lang="en-IN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Kalpakkam</a:t>
            </a:r>
            <a:endParaRPr lang="en-IN" sz="24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Tamil </a:t>
            </a:r>
            <a:r>
              <a:rPr lang="en-IN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nadu</a:t>
            </a:r>
            <a:r>
              <a:rPr lang="en-IN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IN" sz="2400" dirty="0" smtClean="0">
                <a:hlinkClick r:id="rId2"/>
              </a:rPr>
              <a:t>raj@igcar.gov.in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044-27480281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4492676" y="1751162"/>
            <a:ext cx="320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IN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Scope of this work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Open </a:t>
            </a:r>
            <a:r>
              <a:rPr lang="en-IN" dirty="0"/>
              <a:t>source libraries were used in the implementation of a web based OCR tool to extract text from scanned documents.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Developing </a:t>
            </a:r>
            <a:r>
              <a:rPr lang="en-IN" dirty="0">
                <a:solidFill>
                  <a:srgbClr val="002060"/>
                </a:solidFill>
              </a:rPr>
              <a:t>an in-house OCR tool would make it possible to </a:t>
            </a:r>
            <a:r>
              <a:rPr lang="en-IN" dirty="0" smtClean="0">
                <a:solidFill>
                  <a:srgbClr val="002060"/>
                </a:solidFill>
              </a:rPr>
              <a:t>customize Text extraction from documents and store </a:t>
            </a:r>
            <a:r>
              <a:rPr lang="en-IN" dirty="0">
                <a:solidFill>
                  <a:srgbClr val="002060"/>
                </a:solidFill>
              </a:rPr>
              <a:t>the extracted </a:t>
            </a:r>
            <a:r>
              <a:rPr lang="en-IN" dirty="0" smtClean="0">
                <a:solidFill>
                  <a:srgbClr val="002060"/>
                </a:solidFill>
              </a:rPr>
              <a:t>text in </a:t>
            </a:r>
            <a:r>
              <a:rPr lang="en-IN" dirty="0">
                <a:solidFill>
                  <a:srgbClr val="002060"/>
                </a:solidFill>
              </a:rPr>
              <a:t>the format that is required for further </a:t>
            </a:r>
            <a:r>
              <a:rPr lang="en-IN" dirty="0" smtClean="0">
                <a:solidFill>
                  <a:srgbClr val="002060"/>
                </a:solidFill>
              </a:rPr>
              <a:t>processing. </a:t>
            </a:r>
          </a:p>
          <a:p>
            <a:r>
              <a:rPr lang="en-IN" dirty="0" smtClean="0"/>
              <a:t>In addition to an OCR tool, a pre processing tool to remove skew introduced in the document during scanning was developed using open source tools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I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C00000"/>
                </a:solidFill>
              </a:rPr>
              <a:t>Scanner – </a:t>
            </a:r>
            <a:r>
              <a:rPr lang="en-IN" sz="2800" dirty="0" smtClean="0">
                <a:solidFill>
                  <a:srgbClr val="C00000"/>
                </a:solidFill>
              </a:rPr>
              <a:t>The tool that generates scanned documents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Scanner involves recording changes in light intensity reflected from the document as a matrix of dots.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light/ colour values of each dot is stored in binary digits, one bit being required for each dot in a black/white scan and up to 32 bits for a colour scan. </a:t>
            </a:r>
          </a:p>
          <a:p>
            <a:endParaRPr lang="en-IN" dirty="0" smtClean="0"/>
          </a:p>
          <a:p>
            <a:pPr lvl="1">
              <a:buNone/>
            </a:pPr>
            <a:r>
              <a:rPr lang="en-IN" dirty="0" smtClean="0"/>
              <a:t>-  </a:t>
            </a:r>
            <a:r>
              <a:rPr lang="en-IN" i="1" dirty="0" smtClean="0"/>
              <a:t>Reference : </a:t>
            </a:r>
            <a:r>
              <a:rPr lang="en-IN" i="1" dirty="0" err="1" smtClean="0"/>
              <a:t>Haigh</a:t>
            </a:r>
            <a:r>
              <a:rPr lang="en-IN" i="1" dirty="0" smtClean="0"/>
              <a:t>, Susan. Optical character recognition (OCR) as a digitization technology. Network Notes #37. November 15, 1996.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Optical Character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Optical Character Recognition (OCR) is the ability of a computer to read the content of a document from a scanned image.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Normally </a:t>
            </a:r>
            <a:r>
              <a:rPr lang="en-IN" dirty="0">
                <a:solidFill>
                  <a:srgbClr val="002060"/>
                </a:solidFill>
              </a:rPr>
              <a:t>a scanned document is one large graphic </a:t>
            </a:r>
            <a:r>
              <a:rPr lang="en-IN" dirty="0" smtClean="0">
                <a:solidFill>
                  <a:srgbClr val="002060"/>
                </a:solidFill>
              </a:rPr>
              <a:t>file.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/>
              <a:t>OCR </a:t>
            </a:r>
            <a:r>
              <a:rPr lang="en-IN" dirty="0"/>
              <a:t>enables the computer to recognize letters and turn the document into regular </a:t>
            </a:r>
            <a:r>
              <a:rPr lang="en-IN" dirty="0" smtClean="0"/>
              <a:t>text.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An </a:t>
            </a:r>
            <a:r>
              <a:rPr lang="en-IN" dirty="0" smtClean="0">
                <a:solidFill>
                  <a:srgbClr val="002060"/>
                </a:solidFill>
              </a:rPr>
              <a:t>OCR document </a:t>
            </a:r>
            <a:r>
              <a:rPr lang="en-IN" dirty="0">
                <a:solidFill>
                  <a:srgbClr val="002060"/>
                </a:solidFill>
              </a:rPr>
              <a:t>is smaller to store on the </a:t>
            </a:r>
            <a:r>
              <a:rPr lang="en-IN" dirty="0" smtClean="0">
                <a:solidFill>
                  <a:srgbClr val="002060"/>
                </a:solidFill>
              </a:rPr>
              <a:t>computer.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/>
              <a:t>It </a:t>
            </a:r>
            <a:r>
              <a:rPr lang="en-IN" dirty="0"/>
              <a:t>can be searched or edited like other text documents.</a:t>
            </a:r>
          </a:p>
        </p:txBody>
      </p:sp>
    </p:spTree>
    <p:extLst>
      <p:ext uri="{BB962C8B-B14F-4D97-AF65-F5344CB8AC3E}">
        <p14:creationId xmlns:p14="http://schemas.microsoft.com/office/powerpoint/2010/main" val="9927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50" b="250"/>
          <a:stretch/>
        </p:blipFill>
        <p:spPr>
          <a:xfrm>
            <a:off x="2105025" y="1690688"/>
            <a:ext cx="7981950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6303" y="5980670"/>
            <a:ext cx="500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Ack</a:t>
            </a:r>
            <a:r>
              <a:rPr lang="en-IN" dirty="0" smtClean="0"/>
              <a:t>: https</a:t>
            </a:r>
            <a:r>
              <a:rPr lang="en-IN" dirty="0"/>
              <a:t>://abbyy.technology/en:features:ocr:start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OCR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5400136" y="3916392"/>
            <a:ext cx="1268083" cy="19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6491" y="4692770"/>
            <a:ext cx="1503871" cy="44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2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OCR Step 1 : Pre-Processing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Image </a:t>
            </a:r>
            <a:r>
              <a:rPr lang="en-IN" dirty="0">
                <a:solidFill>
                  <a:srgbClr val="002060"/>
                </a:solidFill>
              </a:rPr>
              <a:t>cleaning </a:t>
            </a:r>
            <a:r>
              <a:rPr lang="en-IN" dirty="0" smtClean="0">
                <a:solidFill>
                  <a:srgbClr val="002060"/>
                </a:solidFill>
              </a:rPr>
              <a:t>routines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en-IN" dirty="0" smtClean="0"/>
              <a:t>Skew correction</a:t>
            </a:r>
            <a:endParaRPr lang="en-IN" dirty="0"/>
          </a:p>
          <a:p>
            <a:r>
              <a:rPr lang="en-IN" dirty="0" err="1" smtClean="0">
                <a:solidFill>
                  <a:srgbClr val="002060"/>
                </a:solidFill>
              </a:rPr>
              <a:t>Binarisation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OCR Step 2 : Layout Analysis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Page </a:t>
            </a:r>
            <a:r>
              <a:rPr lang="en-IN" dirty="0">
                <a:solidFill>
                  <a:srgbClr val="002060"/>
                </a:solidFill>
              </a:rPr>
              <a:t>analysis is the next major routine used in character recognition process. 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sz="2800" dirty="0" smtClean="0"/>
              <a:t>Find page </a:t>
            </a:r>
            <a:r>
              <a:rPr lang="en-IN" sz="2800" dirty="0"/>
              <a:t>elements like blocks of text, tables, lines, single characters </a:t>
            </a:r>
            <a:r>
              <a:rPr lang="en-IN" sz="2800" dirty="0" smtClean="0"/>
              <a:t>. 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Line segmentation</a:t>
            </a:r>
          </a:p>
          <a:p>
            <a:r>
              <a:rPr lang="en-IN" dirty="0" smtClean="0"/>
              <a:t>The </a:t>
            </a:r>
            <a:r>
              <a:rPr lang="en-IN" dirty="0"/>
              <a:t>word </a:t>
            </a:r>
            <a:r>
              <a:rPr lang="en-IN" dirty="0" smtClean="0"/>
              <a:t>segmentation.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character segmentation separates the various letters of a word</a:t>
            </a:r>
            <a:r>
              <a:rPr lang="en-IN" dirty="0"/>
              <a:t>. </a:t>
            </a:r>
            <a:endParaRPr lang="en-IN" dirty="0" smtClean="0"/>
          </a:p>
          <a:p>
            <a:pPr lvl="1"/>
            <a:r>
              <a:rPr lang="en-IN" dirty="0" smtClean="0"/>
              <a:t>If </a:t>
            </a:r>
            <a:r>
              <a:rPr lang="en-IN" dirty="0"/>
              <a:t>the characters have </a:t>
            </a:r>
            <a:r>
              <a:rPr lang="en-IN" dirty="0" smtClean="0"/>
              <a:t>fixed pitch, </a:t>
            </a:r>
            <a:r>
              <a:rPr lang="en-IN" dirty="0"/>
              <a:t>character segmentation is easy. </a:t>
            </a:r>
          </a:p>
        </p:txBody>
      </p:sp>
    </p:spTree>
    <p:extLst>
      <p:ext uri="{BB962C8B-B14F-4D97-AF65-F5344CB8AC3E}">
        <p14:creationId xmlns:p14="http://schemas.microsoft.com/office/powerpoint/2010/main" val="19333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OCR Step 3 : Character Recognition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pixels of a scanned image has to be organised into characters.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To </a:t>
            </a:r>
            <a:r>
              <a:rPr lang="en-IN" dirty="0">
                <a:solidFill>
                  <a:srgbClr val="002060"/>
                </a:solidFill>
              </a:rPr>
              <a:t>do this a library of characters in pixel form is necessary.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/>
              <a:t>This </a:t>
            </a:r>
            <a:r>
              <a:rPr lang="en-IN" dirty="0"/>
              <a:t>library should support different fonts, styles and sizes. </a:t>
            </a:r>
            <a:endParaRPr lang="en-IN" dirty="0" smtClean="0"/>
          </a:p>
          <a:p>
            <a:r>
              <a:rPr lang="en-IN" dirty="0" smtClean="0">
                <a:solidFill>
                  <a:srgbClr val="002060"/>
                </a:solidFill>
              </a:rPr>
              <a:t>At </a:t>
            </a:r>
            <a:r>
              <a:rPr lang="en-IN" dirty="0">
                <a:solidFill>
                  <a:srgbClr val="002060"/>
                </a:solidFill>
              </a:rPr>
              <a:t>this point either a feature extraction routine or matrix matching routine compares the characters in the scanned image file to the characters in the library.</a:t>
            </a:r>
          </a:p>
        </p:txBody>
      </p:sp>
    </p:spTree>
    <p:extLst>
      <p:ext uri="{BB962C8B-B14F-4D97-AF65-F5344CB8AC3E}">
        <p14:creationId xmlns:p14="http://schemas.microsoft.com/office/powerpoint/2010/main" val="8621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</TotalTime>
  <Words>1275</Words>
  <Application>Microsoft Office PowerPoint</Application>
  <PresentationFormat>Widescreen</PresentationFormat>
  <Paragraphs>193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Monotype Corsiva</vt:lpstr>
      <vt:lpstr>Times New Roman</vt:lpstr>
      <vt:lpstr>Office Theme</vt:lpstr>
      <vt:lpstr>Implementation of a Web based  Text Extraction Tool  using Open Source Object Models </vt:lpstr>
      <vt:lpstr>Motivation</vt:lpstr>
      <vt:lpstr>Scope of this work</vt:lpstr>
      <vt:lpstr>Scanner – The tool that generates scanned documents</vt:lpstr>
      <vt:lpstr>Optical Character Recognition</vt:lpstr>
      <vt:lpstr>What is OCR</vt:lpstr>
      <vt:lpstr>OCR Step 1 : Pre-Processing </vt:lpstr>
      <vt:lpstr>OCR Step 2 : Layout Analysis</vt:lpstr>
      <vt:lpstr>OCR Step 3 : Character Recognition</vt:lpstr>
      <vt:lpstr>Microsoft Object Document Imaging (MODI)</vt:lpstr>
      <vt:lpstr>Evaluation of OCRs</vt:lpstr>
      <vt:lpstr>Documents used to check their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Inference</vt:lpstr>
      <vt:lpstr>Skew</vt:lpstr>
      <vt:lpstr>Skew correction algorithms used in our project</vt:lpstr>
      <vt:lpstr> Projection Profile algorithm </vt:lpstr>
      <vt:lpstr>Hough Transform</vt:lpstr>
      <vt:lpstr>Features of the developed Tool</vt:lpstr>
      <vt:lpstr>Architecture of the Tool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Web based  Text Extraction Tool  using open source Object Models</dc:title>
  <dc:creator>S.Rajeswari</dc:creator>
  <cp:lastModifiedBy>S.Rajeswari</cp:lastModifiedBy>
  <cp:revision>75</cp:revision>
  <cp:lastPrinted>2017-07-28T12:34:26Z</cp:lastPrinted>
  <dcterms:created xsi:type="dcterms:W3CDTF">2017-07-04T12:54:35Z</dcterms:created>
  <dcterms:modified xsi:type="dcterms:W3CDTF">2017-08-01T12:54:28Z</dcterms:modified>
</cp:coreProperties>
</file>