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67" r:id="rId2"/>
    <p:sldId id="323" r:id="rId3"/>
    <p:sldId id="293" r:id="rId4"/>
    <p:sldId id="294" r:id="rId5"/>
    <p:sldId id="313" r:id="rId6"/>
    <p:sldId id="314" r:id="rId7"/>
    <p:sldId id="298" r:id="rId8"/>
    <p:sldId id="299" r:id="rId9"/>
    <p:sldId id="300" r:id="rId10"/>
    <p:sldId id="310" r:id="rId11"/>
    <p:sldId id="309" r:id="rId12"/>
    <p:sldId id="301" r:id="rId13"/>
    <p:sldId id="311" r:id="rId14"/>
    <p:sldId id="302" r:id="rId15"/>
    <p:sldId id="315" r:id="rId16"/>
    <p:sldId id="316" r:id="rId17"/>
    <p:sldId id="317" r:id="rId18"/>
    <p:sldId id="318" r:id="rId19"/>
    <p:sldId id="319" r:id="rId20"/>
    <p:sldId id="320" r:id="rId21"/>
    <p:sldId id="321" r:id="rId22"/>
    <p:sldId id="322" r:id="rId23"/>
    <p:sldId id="307" r:id="rId24"/>
    <p:sldId id="275" r:id="rId2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6666FF"/>
    <a:srgbClr val="00CCFF"/>
    <a:srgbClr val="008000"/>
    <a:srgbClr val="5015BB"/>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41" autoAdjust="0"/>
  </p:normalViewPr>
  <p:slideViewPr>
    <p:cSldViewPr>
      <p:cViewPr varScale="1">
        <p:scale>
          <a:sx n="64" d="100"/>
          <a:sy n="64" d="100"/>
        </p:scale>
        <p:origin x="-1074" y="-96"/>
      </p:cViewPr>
      <p:guideLst>
        <p:guide orient="horz" pos="2160"/>
        <p:guide pos="2880"/>
      </p:guideLst>
    </p:cSldViewPr>
  </p:slideViewPr>
  <p:outlineViewPr>
    <p:cViewPr>
      <p:scale>
        <a:sx n="33" d="100"/>
        <a:sy n="33" d="100"/>
      </p:scale>
      <p:origin x="0" y="65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CALIBER\paper%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CALIBER\paper%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CALIBER\paper%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CALIBER\paper%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400"/>
            </a:pPr>
            <a:r>
              <a:rPr lang="en-US" sz="2400"/>
              <a:t>Uploaded Ph.D thesis into anti plagiarism software in Gauhati University</a:t>
            </a:r>
          </a:p>
        </c:rich>
      </c:tx>
      <c:layout>
        <c:manualLayout>
          <c:xMode val="edge"/>
          <c:yMode val="edge"/>
          <c:x val="0.15429444058180539"/>
          <c:y val="1.6410141553622623E-2"/>
        </c:manualLayout>
      </c:layout>
    </c:title>
    <c:plotArea>
      <c:layout/>
      <c:barChart>
        <c:barDir val="col"/>
        <c:grouping val="clustered"/>
        <c:ser>
          <c:idx val="0"/>
          <c:order val="0"/>
          <c:dLbls>
            <c:txPr>
              <a:bodyPr/>
              <a:lstStyle/>
              <a:p>
                <a:pPr>
                  <a:defRPr lang="en-US" sz="1800"/>
                </a:pPr>
                <a:endParaRPr lang="en-US"/>
              </a:p>
            </c:txPr>
            <c:showVal val="1"/>
          </c:dLbls>
          <c:cat>
            <c:multiLvlStrRef>
              <c:f>Sheet2!$A$3:$B$4</c:f>
              <c:multiLvlStrCache>
                <c:ptCount val="2"/>
                <c:lvl>
                  <c:pt idx="0">
                    <c:v>2014-15</c:v>
                  </c:pt>
                  <c:pt idx="1">
                    <c:v>2015-17</c:v>
                  </c:pt>
                </c:lvl>
                <c:lvl>
                  <c:pt idx="0">
                    <c:v>Turnitin</c:v>
                  </c:pt>
                  <c:pt idx="1">
                    <c:v>URKUND</c:v>
                  </c:pt>
                </c:lvl>
              </c:multiLvlStrCache>
            </c:multiLvlStrRef>
          </c:cat>
          <c:val>
            <c:numRef>
              <c:f>Sheet2!$C$3:$C$4</c:f>
              <c:numCache>
                <c:formatCode>General</c:formatCode>
                <c:ptCount val="2"/>
                <c:pt idx="0">
                  <c:v>239</c:v>
                </c:pt>
                <c:pt idx="1">
                  <c:v>829</c:v>
                </c:pt>
              </c:numCache>
            </c:numRef>
          </c:val>
        </c:ser>
        <c:dLbls>
          <c:showVal val="1"/>
        </c:dLbls>
        <c:overlap val="-25"/>
        <c:axId val="67304832"/>
        <c:axId val="68879488"/>
      </c:barChart>
      <c:catAx>
        <c:axId val="67304832"/>
        <c:scaling>
          <c:orientation val="minMax"/>
        </c:scaling>
        <c:axPos val="b"/>
        <c:majorTickMark val="none"/>
        <c:tickLblPos val="nextTo"/>
        <c:txPr>
          <a:bodyPr/>
          <a:lstStyle/>
          <a:p>
            <a:pPr>
              <a:defRPr lang="en-US" sz="1800"/>
            </a:pPr>
            <a:endParaRPr lang="en-US"/>
          </a:p>
        </c:txPr>
        <c:crossAx val="68879488"/>
        <c:crosses val="autoZero"/>
        <c:auto val="1"/>
        <c:lblAlgn val="ctr"/>
        <c:lblOffset val="100"/>
      </c:catAx>
      <c:valAx>
        <c:axId val="68879488"/>
        <c:scaling>
          <c:orientation val="minMax"/>
        </c:scaling>
        <c:delete val="1"/>
        <c:axPos val="l"/>
        <c:numFmt formatCode="General" sourceLinked="1"/>
        <c:tickLblPos val="none"/>
        <c:crossAx val="6730483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800"/>
            </a:pPr>
            <a:r>
              <a:rPr lang="en-US" sz="2800"/>
              <a:t>Month wise similarity</a:t>
            </a:r>
            <a:r>
              <a:rPr lang="en-US" sz="2800" baseline="0"/>
              <a:t> report uploaded through URKUND in Gauhati University</a:t>
            </a:r>
            <a:endParaRPr lang="en-US" sz="2800"/>
          </a:p>
        </c:rich>
      </c:tx>
      <c:layout/>
    </c:title>
    <c:plotArea>
      <c:layout/>
      <c:barChart>
        <c:barDir val="col"/>
        <c:grouping val="clustered"/>
        <c:ser>
          <c:idx val="0"/>
          <c:order val="0"/>
          <c:dLbls>
            <c:txPr>
              <a:bodyPr/>
              <a:lstStyle/>
              <a:p>
                <a:pPr>
                  <a:defRPr lang="en-US" sz="1800"/>
                </a:pPr>
                <a:endParaRPr lang="en-US"/>
              </a:p>
            </c:txPr>
            <c:showVal val="1"/>
          </c:dLbls>
          <c:cat>
            <c:strRef>
              <c:f>Sheet2!$A$26:$A$46</c:f>
              <c:strCache>
                <c:ptCount val="21"/>
                <c:pt idx="0">
                  <c:v>2015 Aug</c:v>
                </c:pt>
                <c:pt idx="1">
                  <c:v>2015 Sep</c:v>
                </c:pt>
                <c:pt idx="2">
                  <c:v>2015  Oct</c:v>
                </c:pt>
                <c:pt idx="3">
                  <c:v>2015 Nov</c:v>
                </c:pt>
                <c:pt idx="4">
                  <c:v>2015 Dec</c:v>
                </c:pt>
                <c:pt idx="5">
                  <c:v>2016 Jan</c:v>
                </c:pt>
                <c:pt idx="6">
                  <c:v>2016 Feb</c:v>
                </c:pt>
                <c:pt idx="7">
                  <c:v>2016 Mar </c:v>
                </c:pt>
                <c:pt idx="8">
                  <c:v>2016 Apr</c:v>
                </c:pt>
                <c:pt idx="9">
                  <c:v>2016 May</c:v>
                </c:pt>
                <c:pt idx="10">
                  <c:v>2016 Jun</c:v>
                </c:pt>
                <c:pt idx="11">
                  <c:v>2016 July</c:v>
                </c:pt>
                <c:pt idx="12">
                  <c:v>2016 Aug</c:v>
                </c:pt>
                <c:pt idx="13">
                  <c:v>2016 Sep</c:v>
                </c:pt>
                <c:pt idx="14">
                  <c:v>2016 Oct</c:v>
                </c:pt>
                <c:pt idx="15">
                  <c:v>2016 Nov</c:v>
                </c:pt>
                <c:pt idx="16">
                  <c:v>2016 Dec</c:v>
                </c:pt>
                <c:pt idx="17">
                  <c:v>2017 Jan</c:v>
                </c:pt>
                <c:pt idx="18">
                  <c:v>2017 Feb</c:v>
                </c:pt>
                <c:pt idx="19">
                  <c:v>2017 Mar</c:v>
                </c:pt>
                <c:pt idx="20">
                  <c:v>2017 Apr</c:v>
                </c:pt>
              </c:strCache>
            </c:strRef>
          </c:cat>
          <c:val>
            <c:numRef>
              <c:f>Sheet2!$B$26:$B$46</c:f>
              <c:numCache>
                <c:formatCode>General</c:formatCode>
                <c:ptCount val="21"/>
                <c:pt idx="0">
                  <c:v>144</c:v>
                </c:pt>
                <c:pt idx="1">
                  <c:v>49</c:v>
                </c:pt>
                <c:pt idx="2">
                  <c:v>26</c:v>
                </c:pt>
                <c:pt idx="3">
                  <c:v>17</c:v>
                </c:pt>
                <c:pt idx="4">
                  <c:v>20</c:v>
                </c:pt>
                <c:pt idx="5">
                  <c:v>27</c:v>
                </c:pt>
                <c:pt idx="6">
                  <c:v>23</c:v>
                </c:pt>
                <c:pt idx="7">
                  <c:v>51</c:v>
                </c:pt>
                <c:pt idx="8">
                  <c:v>49</c:v>
                </c:pt>
                <c:pt idx="9">
                  <c:v>46</c:v>
                </c:pt>
                <c:pt idx="10">
                  <c:v>45</c:v>
                </c:pt>
                <c:pt idx="11">
                  <c:v>58</c:v>
                </c:pt>
                <c:pt idx="12">
                  <c:v>63</c:v>
                </c:pt>
                <c:pt idx="13">
                  <c:v>35</c:v>
                </c:pt>
                <c:pt idx="14">
                  <c:v>8</c:v>
                </c:pt>
                <c:pt idx="15">
                  <c:v>18</c:v>
                </c:pt>
                <c:pt idx="16">
                  <c:v>30</c:v>
                </c:pt>
                <c:pt idx="17">
                  <c:v>18</c:v>
                </c:pt>
                <c:pt idx="18">
                  <c:v>22</c:v>
                </c:pt>
                <c:pt idx="19">
                  <c:v>35</c:v>
                </c:pt>
                <c:pt idx="20">
                  <c:v>44</c:v>
                </c:pt>
              </c:numCache>
            </c:numRef>
          </c:val>
        </c:ser>
        <c:axId val="68916736"/>
        <c:axId val="68918272"/>
      </c:barChart>
      <c:catAx>
        <c:axId val="68916736"/>
        <c:scaling>
          <c:orientation val="minMax"/>
        </c:scaling>
        <c:axPos val="b"/>
        <c:majorTickMark val="none"/>
        <c:tickLblPos val="nextTo"/>
        <c:txPr>
          <a:bodyPr/>
          <a:lstStyle/>
          <a:p>
            <a:pPr>
              <a:defRPr lang="en-US" sz="2000"/>
            </a:pPr>
            <a:endParaRPr lang="en-US"/>
          </a:p>
        </c:txPr>
        <c:crossAx val="68918272"/>
        <c:crosses val="autoZero"/>
        <c:auto val="1"/>
        <c:lblAlgn val="ctr"/>
        <c:lblOffset val="100"/>
      </c:catAx>
      <c:valAx>
        <c:axId val="68918272"/>
        <c:scaling>
          <c:orientation val="minMax"/>
        </c:scaling>
        <c:axPos val="l"/>
        <c:majorGridlines/>
        <c:numFmt formatCode="General" sourceLinked="1"/>
        <c:majorTickMark val="none"/>
        <c:tickLblPos val="nextTo"/>
        <c:txPr>
          <a:bodyPr/>
          <a:lstStyle/>
          <a:p>
            <a:pPr>
              <a:defRPr lang="en-US" sz="1800"/>
            </a:pPr>
            <a:endParaRPr lang="en-US"/>
          </a:p>
        </c:txPr>
        <c:crossAx val="6891673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000"/>
            </a:pPr>
            <a:r>
              <a:rPr lang="en-US" sz="2000" dirty="0"/>
              <a:t>No. of similarity report</a:t>
            </a:r>
            <a:r>
              <a:rPr lang="en-US" sz="2000" baseline="0" dirty="0"/>
              <a:t> </a:t>
            </a:r>
            <a:r>
              <a:rPr lang="en-US" sz="2000" baseline="0" dirty="0" err="1"/>
              <a:t>analysed</a:t>
            </a:r>
            <a:r>
              <a:rPr lang="en-US" sz="2000" baseline="0" dirty="0"/>
              <a:t> in different  disciplines in URKUND</a:t>
            </a:r>
            <a:endParaRPr lang="en-US" sz="2000" dirty="0"/>
          </a:p>
        </c:rich>
      </c:tx>
      <c:layout>
        <c:manualLayout>
          <c:xMode val="edge"/>
          <c:yMode val="edge"/>
          <c:x val="0.19416816084754424"/>
          <c:y val="0"/>
        </c:manualLayout>
      </c:layout>
    </c:title>
    <c:plotArea>
      <c:layout>
        <c:manualLayout>
          <c:layoutTarget val="inner"/>
          <c:xMode val="edge"/>
          <c:yMode val="edge"/>
          <c:x val="0.20350990466536181"/>
          <c:y val="5.5102949184961517E-2"/>
          <c:w val="0.79114815881955824"/>
          <c:h val="0.77550965641655456"/>
        </c:manualLayout>
      </c:layout>
      <c:barChart>
        <c:barDir val="col"/>
        <c:grouping val="clustered"/>
        <c:ser>
          <c:idx val="0"/>
          <c:order val="0"/>
          <c:dLbls>
            <c:txPr>
              <a:bodyPr/>
              <a:lstStyle/>
              <a:p>
                <a:pPr>
                  <a:defRPr lang="en-US" sz="1600"/>
                </a:pPr>
                <a:endParaRPr lang="en-US"/>
              </a:p>
            </c:txPr>
            <c:showVal val="1"/>
          </c:dLbls>
          <c:cat>
            <c:strRef>
              <c:f>Sheet1!$B$52:$B$57</c:f>
              <c:strCache>
                <c:ptCount val="6"/>
                <c:pt idx="0">
                  <c:v>Arts and Fine Arts</c:v>
                </c:pt>
                <c:pt idx="1">
                  <c:v>Science</c:v>
                </c:pt>
                <c:pt idx="2">
                  <c:v>Technology and Engineering</c:v>
                </c:pt>
                <c:pt idx="3">
                  <c:v>Commerce</c:v>
                </c:pt>
                <c:pt idx="4">
                  <c:v>Management</c:v>
                </c:pt>
                <c:pt idx="5">
                  <c:v>Law</c:v>
                </c:pt>
              </c:strCache>
            </c:strRef>
          </c:cat>
          <c:val>
            <c:numRef>
              <c:f>Sheet1!$C$52:$C$57</c:f>
              <c:numCache>
                <c:formatCode>General</c:formatCode>
                <c:ptCount val="6"/>
                <c:pt idx="0">
                  <c:v>421</c:v>
                </c:pt>
                <c:pt idx="1">
                  <c:v>329</c:v>
                </c:pt>
                <c:pt idx="2">
                  <c:v>46</c:v>
                </c:pt>
                <c:pt idx="3">
                  <c:v>23</c:v>
                </c:pt>
                <c:pt idx="4">
                  <c:v>2</c:v>
                </c:pt>
                <c:pt idx="5">
                  <c:v>24</c:v>
                </c:pt>
              </c:numCache>
            </c:numRef>
          </c:val>
        </c:ser>
        <c:axId val="69212800"/>
        <c:axId val="69222784"/>
      </c:barChart>
      <c:catAx>
        <c:axId val="69212800"/>
        <c:scaling>
          <c:orientation val="minMax"/>
        </c:scaling>
        <c:axPos val="b"/>
        <c:majorTickMark val="none"/>
        <c:tickLblPos val="nextTo"/>
        <c:txPr>
          <a:bodyPr/>
          <a:lstStyle/>
          <a:p>
            <a:pPr>
              <a:defRPr lang="en-US" sz="1800"/>
            </a:pPr>
            <a:endParaRPr lang="en-US"/>
          </a:p>
        </c:txPr>
        <c:crossAx val="69222784"/>
        <c:crosses val="autoZero"/>
        <c:auto val="1"/>
        <c:lblAlgn val="ctr"/>
        <c:lblOffset val="100"/>
      </c:catAx>
      <c:valAx>
        <c:axId val="69222784"/>
        <c:scaling>
          <c:orientation val="minMax"/>
        </c:scaling>
        <c:axPos val="l"/>
        <c:numFmt formatCode="General" sourceLinked="1"/>
        <c:majorTickMark val="none"/>
        <c:tickLblPos val="nextTo"/>
        <c:txPr>
          <a:bodyPr/>
          <a:lstStyle/>
          <a:p>
            <a:pPr>
              <a:defRPr lang="en-US" sz="1600"/>
            </a:pPr>
            <a:endParaRPr lang="en-US"/>
          </a:p>
        </c:txPr>
        <c:crossAx val="6921280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000"/>
            </a:pPr>
            <a:r>
              <a:rPr lang="en-US" sz="2000"/>
              <a:t>Max. &amp; min. similarity % found in each</a:t>
            </a:r>
            <a:r>
              <a:rPr lang="en-US" sz="2000" baseline="0"/>
              <a:t> discipline</a:t>
            </a:r>
            <a:r>
              <a:rPr lang="en-US" sz="2000"/>
              <a:t> </a:t>
            </a:r>
          </a:p>
        </c:rich>
      </c:tx>
      <c:layout/>
    </c:title>
    <c:plotArea>
      <c:layout>
        <c:manualLayout>
          <c:layoutTarget val="inner"/>
          <c:xMode val="edge"/>
          <c:yMode val="edge"/>
          <c:x val="0.14551336474061249"/>
          <c:y val="0.13971878618150249"/>
          <c:w val="0.81231609262372872"/>
          <c:h val="0.43109237825053232"/>
        </c:manualLayout>
      </c:layout>
      <c:lineChart>
        <c:grouping val="standard"/>
        <c:ser>
          <c:idx val="0"/>
          <c:order val="0"/>
          <c:tx>
            <c:strRef>
              <c:f>Sheet1!$C$83:$C$84</c:f>
              <c:strCache>
                <c:ptCount val="1"/>
                <c:pt idx="0">
                  <c:v>MINIMUM SIMILARITY  REPORT FOUND(%)</c:v>
                </c:pt>
              </c:strCache>
            </c:strRef>
          </c:tx>
          <c:dLbls>
            <c:txPr>
              <a:bodyPr/>
              <a:lstStyle/>
              <a:p>
                <a:pPr>
                  <a:defRPr lang="en-US" sz="1800"/>
                </a:pPr>
                <a:endParaRPr lang="en-US"/>
              </a:p>
            </c:txPr>
            <c:showVal val="1"/>
          </c:dLbls>
          <c:cat>
            <c:strRef>
              <c:f>Sheet1!$B$85:$B$90</c:f>
              <c:strCache>
                <c:ptCount val="6"/>
                <c:pt idx="0">
                  <c:v>Arts &amp; Fine Arts</c:v>
                </c:pt>
                <c:pt idx="1">
                  <c:v>Science</c:v>
                </c:pt>
                <c:pt idx="2">
                  <c:v>Tech &amp; Engine.</c:v>
                </c:pt>
                <c:pt idx="3">
                  <c:v>Commerce</c:v>
                </c:pt>
                <c:pt idx="4">
                  <c:v>Management</c:v>
                </c:pt>
                <c:pt idx="5">
                  <c:v>Law</c:v>
                </c:pt>
              </c:strCache>
            </c:strRef>
          </c:cat>
          <c:val>
            <c:numRef>
              <c:f>Sheet1!$C$85:$C$90</c:f>
              <c:numCache>
                <c:formatCode>General</c:formatCode>
                <c:ptCount val="6"/>
                <c:pt idx="0">
                  <c:v>0</c:v>
                </c:pt>
                <c:pt idx="1">
                  <c:v>1</c:v>
                </c:pt>
                <c:pt idx="2">
                  <c:v>1</c:v>
                </c:pt>
                <c:pt idx="3">
                  <c:v>0</c:v>
                </c:pt>
                <c:pt idx="4">
                  <c:v>7</c:v>
                </c:pt>
                <c:pt idx="5">
                  <c:v>1</c:v>
                </c:pt>
              </c:numCache>
            </c:numRef>
          </c:val>
        </c:ser>
        <c:ser>
          <c:idx val="1"/>
          <c:order val="1"/>
          <c:tx>
            <c:strRef>
              <c:f>Sheet1!$D$83:$D$84</c:f>
              <c:strCache>
                <c:ptCount val="1"/>
                <c:pt idx="0">
                  <c:v>MAXIMUM SIMILARITY  REPORT FOUND(%)</c:v>
                </c:pt>
              </c:strCache>
            </c:strRef>
          </c:tx>
          <c:dLbls>
            <c:txPr>
              <a:bodyPr/>
              <a:lstStyle/>
              <a:p>
                <a:pPr>
                  <a:defRPr lang="en-US" sz="1800"/>
                </a:pPr>
                <a:endParaRPr lang="en-US"/>
              </a:p>
            </c:txPr>
            <c:showVal val="1"/>
          </c:dLbls>
          <c:cat>
            <c:strRef>
              <c:f>Sheet1!$B$85:$B$90</c:f>
              <c:strCache>
                <c:ptCount val="6"/>
                <c:pt idx="0">
                  <c:v>Arts &amp; Fine Arts</c:v>
                </c:pt>
                <c:pt idx="1">
                  <c:v>Science</c:v>
                </c:pt>
                <c:pt idx="2">
                  <c:v>Tech &amp; Engine.</c:v>
                </c:pt>
                <c:pt idx="3">
                  <c:v>Commerce</c:v>
                </c:pt>
                <c:pt idx="4">
                  <c:v>Management</c:v>
                </c:pt>
                <c:pt idx="5">
                  <c:v>Law</c:v>
                </c:pt>
              </c:strCache>
            </c:strRef>
          </c:cat>
          <c:val>
            <c:numRef>
              <c:f>Sheet1!$D$85:$D$90</c:f>
              <c:numCache>
                <c:formatCode>General</c:formatCode>
                <c:ptCount val="6"/>
                <c:pt idx="0">
                  <c:v>18</c:v>
                </c:pt>
                <c:pt idx="1">
                  <c:v>19</c:v>
                </c:pt>
                <c:pt idx="2">
                  <c:v>11</c:v>
                </c:pt>
                <c:pt idx="3">
                  <c:v>19</c:v>
                </c:pt>
                <c:pt idx="4">
                  <c:v>14</c:v>
                </c:pt>
                <c:pt idx="5">
                  <c:v>14</c:v>
                </c:pt>
              </c:numCache>
            </c:numRef>
          </c:val>
        </c:ser>
        <c:marker val="1"/>
        <c:axId val="69356160"/>
        <c:axId val="69382528"/>
      </c:lineChart>
      <c:catAx>
        <c:axId val="69356160"/>
        <c:scaling>
          <c:orientation val="minMax"/>
        </c:scaling>
        <c:axPos val="b"/>
        <c:majorTickMark val="none"/>
        <c:tickLblPos val="nextTo"/>
        <c:txPr>
          <a:bodyPr/>
          <a:lstStyle/>
          <a:p>
            <a:pPr>
              <a:defRPr lang="en-US" sz="1800"/>
            </a:pPr>
            <a:endParaRPr lang="en-US"/>
          </a:p>
        </c:txPr>
        <c:crossAx val="69382528"/>
        <c:crosses val="autoZero"/>
        <c:auto val="1"/>
        <c:lblAlgn val="ctr"/>
        <c:lblOffset val="100"/>
      </c:catAx>
      <c:valAx>
        <c:axId val="69382528"/>
        <c:scaling>
          <c:orientation val="minMax"/>
        </c:scaling>
        <c:axPos val="l"/>
        <c:majorGridlines/>
        <c:title>
          <c:tx>
            <c:rich>
              <a:bodyPr/>
              <a:lstStyle/>
              <a:p>
                <a:pPr>
                  <a:defRPr lang="en-US" sz="1800"/>
                </a:pPr>
                <a:r>
                  <a:rPr lang="en-US" sz="1800"/>
                  <a:t>% of similarity report</a:t>
                </a:r>
              </a:p>
            </c:rich>
          </c:tx>
          <c:layout/>
        </c:title>
        <c:numFmt formatCode="General" sourceLinked="1"/>
        <c:majorTickMark val="none"/>
        <c:tickLblPos val="nextTo"/>
        <c:txPr>
          <a:bodyPr/>
          <a:lstStyle/>
          <a:p>
            <a:pPr>
              <a:defRPr lang="en-US" sz="1600"/>
            </a:pPr>
            <a:endParaRPr lang="en-US"/>
          </a:p>
        </c:txPr>
        <c:crossAx val="69356160"/>
        <c:crosses val="autoZero"/>
        <c:crossBetween val="between"/>
      </c:valAx>
    </c:plotArea>
    <c:legend>
      <c:legendPos val="r"/>
      <c:layout>
        <c:manualLayout>
          <c:xMode val="edge"/>
          <c:yMode val="edge"/>
          <c:x val="6.0160143829801505E-2"/>
          <c:y val="0.75319067294882047"/>
          <c:w val="0.92317335597320949"/>
          <c:h val="0.15211034496387651"/>
        </c:manualLayout>
      </c:layout>
      <c:txPr>
        <a:bodyPr/>
        <a:lstStyle/>
        <a:p>
          <a:pPr>
            <a:defRPr lang="en-US" sz="18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IN"/>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6C657028-1FE5-4209-84A7-DA93CF3C7A26}" type="datetimeFigureOut">
              <a:rPr lang="en-US" smtClean="0"/>
              <a:pPr/>
              <a:t>29/7/2017</a:t>
            </a:fld>
            <a:endParaRPr lang="en-IN"/>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IN"/>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IN"/>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F60CCD34-1DCF-46B2-A90F-D2446D2DC73A}" type="slidenum">
              <a:rPr lang="en-IN" smtClean="0"/>
              <a:pPr/>
              <a:t>‹#›</a:t>
            </a:fld>
            <a:endParaRPr lang="en-IN"/>
          </a:p>
        </p:txBody>
      </p:sp>
    </p:spTree>
    <p:extLst>
      <p:ext uri="{BB962C8B-B14F-4D97-AF65-F5344CB8AC3E}">
        <p14:creationId xmlns:p14="http://schemas.microsoft.com/office/powerpoint/2010/main" xmlns="" val="424676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0CCD34-1DCF-46B2-A90F-D2446D2DC73A}" type="slidenum">
              <a:rPr lang="en-IN" smtClean="0"/>
              <a:pPr/>
              <a:t>1</a:t>
            </a:fld>
            <a:endParaRPr lang="en-IN"/>
          </a:p>
        </p:txBody>
      </p:sp>
    </p:spTree>
    <p:extLst>
      <p:ext uri="{BB962C8B-B14F-4D97-AF65-F5344CB8AC3E}">
        <p14:creationId xmlns:p14="http://schemas.microsoft.com/office/powerpoint/2010/main" xmlns="" val="406588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0CCD34-1DCF-46B2-A90F-D2446D2DC73A}" type="slidenum">
              <a:rPr lang="en-IN" smtClean="0"/>
              <a:pPr/>
              <a:t>14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0CCD34-1DCF-46B2-A90F-D2446D2DC73A}" type="slidenum">
              <a:rPr lang="en-IN" smtClean="0"/>
              <a:pPr/>
              <a:t>19</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0CCD34-1DCF-46B2-A90F-D2446D2DC73A}" type="slidenum">
              <a:rPr lang="en-IN" smtClean="0"/>
              <a:pPr/>
              <a:t>21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2D83E5-0C0E-4EA4-B368-D35192702FF6}" type="datetimeFigureOut">
              <a:rPr lang="en-US" smtClean="0"/>
              <a:pPr/>
              <a:t>29/7/2017</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41D7307-4183-430A-8884-0E93862A22FE}"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2D83E5-0C0E-4EA4-B368-D35192702FF6}" type="datetimeFigureOut">
              <a:rPr lang="en-US" smtClean="0"/>
              <a:pPr/>
              <a:t>29/7/2017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1D7307-4183-430A-8884-0E93862A22F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2D83E5-0C0E-4EA4-B368-D35192702FF6}" type="datetimeFigureOut">
              <a:rPr lang="en-US" smtClean="0"/>
              <a:pPr/>
              <a:t>29/7/2017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1D7307-4183-430A-8884-0E93862A22F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62D83E5-0C0E-4EA4-B368-D35192702FF6}" type="datetimeFigureOut">
              <a:rPr lang="en-US" smtClean="0"/>
              <a:pPr/>
              <a:t>29/7/2017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1D7307-4183-430A-8884-0E93862A22FE}"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2D83E5-0C0E-4EA4-B368-D35192702FF6}" type="datetimeFigureOut">
              <a:rPr lang="en-US" smtClean="0"/>
              <a:pPr/>
              <a:t>29/7/2017</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41D7307-4183-430A-8884-0E93862A22FE}"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62D83E5-0C0E-4EA4-B368-D35192702FF6}" type="datetimeFigureOut">
              <a:rPr lang="en-US" smtClean="0"/>
              <a:pPr/>
              <a:t>29/7/2017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1D7307-4183-430A-8884-0E93862A22FE}"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62D83E5-0C0E-4EA4-B368-D35192702FF6}" type="datetimeFigureOut">
              <a:rPr lang="en-US" smtClean="0"/>
              <a:pPr/>
              <a:t>29/7/2017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41D7307-4183-430A-8884-0E93862A22FE}"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2D83E5-0C0E-4EA4-B368-D35192702FF6}" type="datetimeFigureOut">
              <a:rPr lang="en-US" smtClean="0"/>
              <a:pPr/>
              <a:t>29/7/2017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41D7307-4183-430A-8884-0E93862A22F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D83E5-0C0E-4EA4-B368-D35192702FF6}" type="datetimeFigureOut">
              <a:rPr lang="en-US" smtClean="0"/>
              <a:pPr/>
              <a:t>29/7/2017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41D7307-4183-430A-8884-0E93862A22F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2D83E5-0C0E-4EA4-B368-D35192702FF6}" type="datetimeFigureOut">
              <a:rPr lang="en-US" smtClean="0"/>
              <a:pPr/>
              <a:t>29/7/2017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1D7307-4183-430A-8884-0E93862A22FE}"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2D83E5-0C0E-4EA4-B368-D35192702FF6}" type="datetimeFigureOut">
              <a:rPr lang="en-US" smtClean="0"/>
              <a:pPr/>
              <a:t>29/7/2017</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C41D7307-4183-430A-8884-0E93862A22FE}"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62D83E5-0C0E-4EA4-B368-D35192702FF6}" type="datetimeFigureOut">
              <a:rPr lang="en-US" smtClean="0"/>
              <a:pPr/>
              <a:t>29/7/2017</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41D7307-4183-430A-8884-0E93862A22F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pathak@gauhati.ac.i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04800"/>
            <a:ext cx="8401080" cy="1409688"/>
          </a:xfrm>
        </p:spPr>
        <p:txBody>
          <a:bodyPr>
            <a:normAutofit/>
          </a:bodyPr>
          <a:lstStyle/>
          <a:p>
            <a:pPr algn="just"/>
            <a:r>
              <a:rPr lang="en-IN" sz="3200" b="1" dirty="0" smtClean="0"/>
              <a:t>Functioning of ‘Research’ Tools in the Enrichment of Research in K. K. </a:t>
            </a:r>
            <a:r>
              <a:rPr lang="en-IN" sz="3200" b="1" dirty="0" err="1" smtClean="0"/>
              <a:t>Handiqui</a:t>
            </a:r>
            <a:r>
              <a:rPr lang="en-IN" sz="3200" b="1" dirty="0" smtClean="0"/>
              <a:t> Library, </a:t>
            </a:r>
            <a:r>
              <a:rPr lang="en-IN" sz="3200" b="1" dirty="0" err="1" smtClean="0"/>
              <a:t>Gauhati</a:t>
            </a:r>
            <a:r>
              <a:rPr lang="en-IN" sz="3200" b="1" dirty="0" smtClean="0"/>
              <a:t> University</a:t>
            </a:r>
            <a:endParaRPr lang="en-IN" sz="2700" b="1" dirty="0">
              <a:solidFill>
                <a:srgbClr val="00B050"/>
              </a:solidFill>
            </a:endParaRPr>
          </a:p>
        </p:txBody>
      </p:sp>
      <p:sp>
        <p:nvSpPr>
          <p:cNvPr id="5" name="TextBox 4"/>
          <p:cNvSpPr txBox="1"/>
          <p:nvPr/>
        </p:nvSpPr>
        <p:spPr>
          <a:xfrm>
            <a:off x="1714480" y="5500702"/>
            <a:ext cx="6215106" cy="923330"/>
          </a:xfrm>
          <a:prstGeom prst="rect">
            <a:avLst/>
          </a:prstGeom>
          <a:noFill/>
        </p:spPr>
        <p:txBody>
          <a:bodyPr wrap="square" rtlCol="0">
            <a:spAutoFit/>
          </a:bodyPr>
          <a:lstStyle/>
          <a:p>
            <a:endParaRPr lang="en-IN" dirty="0" smtClean="0"/>
          </a:p>
          <a:p>
            <a:endParaRPr lang="en-IN" dirty="0" smtClean="0"/>
          </a:p>
          <a:p>
            <a:endParaRPr lang="en-IN" dirty="0"/>
          </a:p>
        </p:txBody>
      </p:sp>
      <p:sp>
        <p:nvSpPr>
          <p:cNvPr id="6" name="TextBox 5"/>
          <p:cNvSpPr txBox="1"/>
          <p:nvPr/>
        </p:nvSpPr>
        <p:spPr>
          <a:xfrm>
            <a:off x="395536" y="5015843"/>
            <a:ext cx="8284149" cy="1323439"/>
          </a:xfrm>
          <a:prstGeom prst="rect">
            <a:avLst/>
          </a:prstGeom>
          <a:noFill/>
        </p:spPr>
        <p:txBody>
          <a:bodyPr wrap="square" rtlCol="0">
            <a:spAutoFit/>
          </a:bodyPr>
          <a:lstStyle/>
          <a:p>
            <a:r>
              <a:rPr lang="en-IN" sz="2000" dirty="0" err="1" smtClean="0">
                <a:solidFill>
                  <a:srgbClr val="7030A0"/>
                </a:solidFill>
              </a:rPr>
              <a:t>Nitya</a:t>
            </a:r>
            <a:r>
              <a:rPr lang="en-IN" sz="2000" dirty="0" smtClean="0">
                <a:solidFill>
                  <a:srgbClr val="7030A0"/>
                </a:solidFill>
              </a:rPr>
              <a:t> Nanda Pathak					</a:t>
            </a:r>
            <a:r>
              <a:rPr lang="en-IN" sz="2000" dirty="0" err="1" smtClean="0">
                <a:solidFill>
                  <a:srgbClr val="7030A0"/>
                </a:solidFill>
              </a:rPr>
              <a:t>Konika</a:t>
            </a:r>
            <a:r>
              <a:rPr lang="en-IN" sz="2000" dirty="0" smtClean="0">
                <a:solidFill>
                  <a:srgbClr val="7030A0"/>
                </a:solidFill>
              </a:rPr>
              <a:t> </a:t>
            </a:r>
            <a:r>
              <a:rPr lang="en-IN" sz="2000" dirty="0" err="1" smtClean="0">
                <a:solidFill>
                  <a:srgbClr val="7030A0"/>
                </a:solidFill>
              </a:rPr>
              <a:t>Malakar</a:t>
            </a:r>
            <a:endParaRPr lang="en-IN" sz="2000" dirty="0" smtClean="0">
              <a:solidFill>
                <a:srgbClr val="7030A0"/>
              </a:solidFill>
            </a:endParaRPr>
          </a:p>
          <a:p>
            <a:r>
              <a:rPr lang="en-IN" sz="2000" dirty="0" smtClean="0">
                <a:solidFill>
                  <a:srgbClr val="7030A0"/>
                </a:solidFill>
              </a:rPr>
              <a:t>Assistant Librarian					Library Assistant</a:t>
            </a:r>
          </a:p>
          <a:p>
            <a:r>
              <a:rPr lang="en-IN" sz="2000" dirty="0" err="1" smtClean="0">
                <a:solidFill>
                  <a:srgbClr val="7030A0"/>
                </a:solidFill>
              </a:rPr>
              <a:t>K.K.H.Library</a:t>
            </a:r>
            <a:r>
              <a:rPr lang="en-IN" sz="2000" dirty="0" smtClean="0">
                <a:solidFill>
                  <a:srgbClr val="7030A0"/>
                </a:solidFill>
              </a:rPr>
              <a:t>, </a:t>
            </a:r>
            <a:r>
              <a:rPr lang="en-IN" sz="2000" dirty="0" err="1" smtClean="0">
                <a:solidFill>
                  <a:srgbClr val="7030A0"/>
                </a:solidFill>
              </a:rPr>
              <a:t>Gauhati</a:t>
            </a:r>
            <a:r>
              <a:rPr lang="en-IN" sz="2000" dirty="0" smtClean="0">
                <a:solidFill>
                  <a:srgbClr val="7030A0"/>
                </a:solidFill>
              </a:rPr>
              <a:t> University         		</a:t>
            </a:r>
            <a:r>
              <a:rPr lang="en-IN" sz="2000" dirty="0" err="1" smtClean="0">
                <a:solidFill>
                  <a:srgbClr val="7030A0"/>
                </a:solidFill>
              </a:rPr>
              <a:t>K.K.H.Library</a:t>
            </a:r>
            <a:r>
              <a:rPr lang="en-IN" sz="2000" dirty="0" smtClean="0">
                <a:solidFill>
                  <a:srgbClr val="7030A0"/>
                </a:solidFill>
              </a:rPr>
              <a:t>, GU</a:t>
            </a:r>
          </a:p>
          <a:p>
            <a:r>
              <a:rPr lang="en-IN" sz="2000" dirty="0" smtClean="0">
                <a:solidFill>
                  <a:srgbClr val="FFC000"/>
                </a:solidFill>
                <a:hlinkClick r:id="rId3"/>
              </a:rPr>
              <a:t>npathak@gauhati.ac.in</a:t>
            </a:r>
            <a:r>
              <a:rPr lang="en-IN" sz="2000" dirty="0" smtClean="0">
                <a:solidFill>
                  <a:srgbClr val="FFC000"/>
                </a:solidFill>
              </a:rPr>
              <a:t>				konikamalakar@yahoo.com</a:t>
            </a:r>
            <a:endParaRPr lang="en-IN" sz="2000" dirty="0">
              <a:solidFill>
                <a:srgbClr val="FFC000"/>
              </a:solidFill>
            </a:endParaRPr>
          </a:p>
        </p:txBody>
      </p:sp>
      <p:pic>
        <p:nvPicPr>
          <p:cNvPr id="7" name="Picture 6" descr="Image result for www.g"/>
          <p:cNvPicPr/>
          <p:nvPr/>
        </p:nvPicPr>
        <p:blipFill>
          <a:blip r:embed="rId4" cstate="print"/>
          <a:srcRect/>
          <a:stretch>
            <a:fillRect/>
          </a:stretch>
        </p:blipFill>
        <p:spPr bwMode="auto">
          <a:xfrm>
            <a:off x="611560" y="836712"/>
            <a:ext cx="7920880" cy="5616624"/>
          </a:xfrm>
          <a:prstGeom prst="rect">
            <a:avLst/>
          </a:prstGeom>
          <a:noFill/>
          <a:ln w="9525">
            <a:noFill/>
            <a:miter lim="800000"/>
            <a:headEnd/>
            <a:tailEnd/>
          </a:ln>
        </p:spPr>
      </p:pic>
    </p:spTree>
  </p:cSld>
  <p:clrMapOvr>
    <a:masterClrMapping/>
  </p:clrMapOvr>
  <p:transition spd="med" advClick="0" advTm="5000">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3040" y="764704"/>
            <a:ext cx="7853415" cy="584775"/>
          </a:xfrm>
          <a:prstGeom prst="rect">
            <a:avLst/>
          </a:prstGeom>
        </p:spPr>
        <p:txBody>
          <a:bodyPr wrap="square">
            <a:spAutoFit/>
          </a:bodyPr>
          <a:lstStyle/>
          <a:p>
            <a:pPr marL="914400" lvl="1" indent="-457200"/>
            <a:r>
              <a:rPr lang="en-IN" sz="3200" b="1" dirty="0" smtClean="0"/>
              <a:t>Anti plagiarism software in </a:t>
            </a:r>
            <a:r>
              <a:rPr lang="en-IN" sz="3200" b="1" dirty="0" err="1" smtClean="0"/>
              <a:t>Gauhati</a:t>
            </a:r>
            <a:r>
              <a:rPr lang="en-IN" sz="3200" b="1" dirty="0" smtClean="0"/>
              <a:t> University</a:t>
            </a:r>
            <a:endParaRPr lang="en-US" sz="3200" b="1" dirty="0"/>
          </a:p>
        </p:txBody>
      </p:sp>
      <p:graphicFrame>
        <p:nvGraphicFramePr>
          <p:cNvPr id="6" name="Chart 5"/>
          <p:cNvGraphicFramePr/>
          <p:nvPr/>
        </p:nvGraphicFramePr>
        <p:xfrm>
          <a:off x="2287236" y="1571612"/>
          <a:ext cx="6070977" cy="464347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rot="16200000">
            <a:off x="-142646" y="3177273"/>
            <a:ext cx="3429024" cy="646331"/>
          </a:xfrm>
          <a:prstGeom prst="rect">
            <a:avLst/>
          </a:prstGeom>
        </p:spPr>
        <p:txBody>
          <a:bodyPr wrap="square">
            <a:spAutoFit/>
          </a:bodyPr>
          <a:lstStyle/>
          <a:p>
            <a:r>
              <a:rPr lang="en-IN" sz="3600" dirty="0" smtClean="0"/>
              <a:t>April</a:t>
            </a:r>
            <a:r>
              <a:rPr lang="en-IN" sz="3600" b="1" dirty="0" smtClean="0"/>
              <a:t> </a:t>
            </a:r>
            <a:r>
              <a:rPr lang="en-IN" sz="3600" dirty="0" smtClean="0"/>
              <a:t>30, 2017 </a:t>
            </a:r>
            <a:endParaRPr lang="en-GB" sz="3600" dirty="0"/>
          </a:p>
        </p:txBody>
      </p:sp>
      <p:sp>
        <p:nvSpPr>
          <p:cNvPr id="9" name="Rectangle 8"/>
          <p:cNvSpPr/>
          <p:nvPr/>
        </p:nvSpPr>
        <p:spPr>
          <a:xfrm rot="16200000">
            <a:off x="-1613460" y="2850860"/>
            <a:ext cx="4429161" cy="584775"/>
          </a:xfrm>
          <a:prstGeom prst="rect">
            <a:avLst/>
          </a:prstGeom>
        </p:spPr>
        <p:txBody>
          <a:bodyPr wrap="square">
            <a:spAutoFit/>
          </a:bodyPr>
          <a:lstStyle/>
          <a:p>
            <a:r>
              <a:rPr lang="en-IN" sz="3200" dirty="0" smtClean="0"/>
              <a:t>Analysis from </a:t>
            </a:r>
            <a:r>
              <a:rPr lang="en-IN" sz="3200" dirty="0" err="1" smtClean="0"/>
              <a:t>Turnitin</a:t>
            </a:r>
            <a:r>
              <a:rPr lang="en-IN" sz="3200" dirty="0" smtClean="0"/>
              <a:t>/URKUND</a:t>
            </a:r>
            <a:endParaRPr lang="en-GB" sz="3200" dirty="0"/>
          </a:p>
        </p:txBody>
      </p:sp>
    </p:spTree>
    <p:extLst>
      <p:ext uri="{BB962C8B-B14F-4D97-AF65-F5344CB8AC3E}">
        <p14:creationId xmlns:p14="http://schemas.microsoft.com/office/powerpoint/2010/main" xmlns="" val="2229197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784090" y="3284233"/>
            <a:ext cx="4858124" cy="575626"/>
          </a:xfrm>
        </p:spPr>
        <p:txBody>
          <a:bodyPr>
            <a:normAutofit fontScale="90000"/>
          </a:bodyPr>
          <a:lstStyle/>
          <a:p>
            <a:r>
              <a:rPr lang="en-IN" b="1" dirty="0" smtClean="0"/>
              <a:t>Analysis</a:t>
            </a:r>
            <a:r>
              <a:rPr lang="en-IN" dirty="0" smtClean="0"/>
              <a:t>  </a:t>
            </a:r>
            <a:r>
              <a:rPr lang="en-IN" b="1" dirty="0" smtClean="0"/>
              <a:t>from  URKUND</a:t>
            </a:r>
            <a:endParaRPr lang="en-IN" b="1" dirty="0"/>
          </a:p>
        </p:txBody>
      </p:sp>
      <p:sp>
        <p:nvSpPr>
          <p:cNvPr id="3" name="Content Placeholder 2"/>
          <p:cNvSpPr>
            <a:spLocks noGrp="1"/>
          </p:cNvSpPr>
          <p:nvPr>
            <p:ph sz="quarter" idx="1"/>
          </p:nvPr>
        </p:nvSpPr>
        <p:spPr>
          <a:xfrm>
            <a:off x="611560" y="476672"/>
            <a:ext cx="8075240" cy="6000328"/>
          </a:xfrm>
        </p:spPr>
        <p:txBody>
          <a:bodyPr/>
          <a:lstStyle/>
          <a:p>
            <a:pPr lvl="1">
              <a:buNone/>
            </a:pPr>
            <a:endParaRPr lang="en-US" b="1" dirty="0"/>
          </a:p>
          <a:p>
            <a:pPr lvl="1"/>
            <a:endParaRPr lang="en-US" b="1" dirty="0" smtClean="0"/>
          </a:p>
          <a:p>
            <a:pPr lvl="1"/>
            <a:endParaRPr lang="en-US" b="1" dirty="0"/>
          </a:p>
          <a:p>
            <a:pPr lvl="1"/>
            <a:endParaRPr lang="en-US" b="1" dirty="0" smtClean="0"/>
          </a:p>
          <a:p>
            <a:pPr marL="320040" lvl="1" indent="0">
              <a:buNone/>
            </a:pPr>
            <a:endParaRPr lang="en-US" b="1" dirty="0"/>
          </a:p>
          <a:p>
            <a:pPr lvl="1"/>
            <a:endParaRPr lang="en-US" b="1" dirty="0" smtClean="0"/>
          </a:p>
          <a:p>
            <a:pPr lvl="1"/>
            <a:endParaRPr lang="en-US" b="1" dirty="0"/>
          </a:p>
          <a:p>
            <a:pPr>
              <a:buNone/>
            </a:pPr>
            <a:endParaRPr lang="en-IN" sz="2400" dirty="0"/>
          </a:p>
        </p:txBody>
      </p:sp>
      <p:graphicFrame>
        <p:nvGraphicFramePr>
          <p:cNvPr id="7" name="Chart 6"/>
          <p:cNvGraphicFramePr/>
          <p:nvPr/>
        </p:nvGraphicFramePr>
        <p:xfrm>
          <a:off x="1071538" y="428604"/>
          <a:ext cx="7786742" cy="6072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688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582594"/>
          </a:xfrm>
        </p:spPr>
        <p:txBody>
          <a:bodyPr>
            <a:normAutofit/>
          </a:bodyPr>
          <a:lstStyle/>
          <a:p>
            <a:r>
              <a:rPr lang="en-IN" sz="2800" b="1" dirty="0" smtClean="0"/>
              <a:t>URKUND Similarity Index Report</a:t>
            </a:r>
            <a:endParaRPr lang="en-IN" sz="2600" dirty="0"/>
          </a:p>
        </p:txBody>
      </p:sp>
      <p:sp>
        <p:nvSpPr>
          <p:cNvPr id="3" name="Content Placeholder 2"/>
          <p:cNvSpPr>
            <a:spLocks noGrp="1"/>
          </p:cNvSpPr>
          <p:nvPr>
            <p:ph sz="quarter" idx="1"/>
          </p:nvPr>
        </p:nvSpPr>
        <p:spPr/>
        <p:txBody>
          <a:bodyPr>
            <a:normAutofit/>
          </a:bodyPr>
          <a:lstStyle/>
          <a:p>
            <a:endParaRPr lang="en-US" dirty="0" smtClean="0"/>
          </a:p>
          <a:p>
            <a:endParaRPr lang="en-US" dirty="0" smtClean="0"/>
          </a:p>
          <a:p>
            <a:endParaRPr lang="en-US" dirty="0"/>
          </a:p>
          <a:p>
            <a:endParaRPr lang="en-US" dirty="0" smtClean="0"/>
          </a:p>
          <a:p>
            <a:endParaRPr lang="en-US" dirty="0"/>
          </a:p>
          <a:p>
            <a:pPr marL="0" indent="0">
              <a:buNone/>
            </a:pPr>
            <a:endParaRPr lang="en-US" dirty="0" smtClean="0"/>
          </a:p>
          <a:p>
            <a:endParaRPr lang="en-US" dirty="0" smtClean="0"/>
          </a:p>
          <a:p>
            <a:endParaRPr lang="en-US" dirty="0"/>
          </a:p>
          <a:p>
            <a:endParaRPr lang="en-US" dirty="0" smtClean="0"/>
          </a:p>
          <a:p>
            <a:endParaRPr lang="en-US" dirty="0" smtClean="0"/>
          </a:p>
          <a:p>
            <a:endParaRPr lang="en-IN" dirty="0"/>
          </a:p>
        </p:txBody>
      </p:sp>
      <p:graphicFrame>
        <p:nvGraphicFramePr>
          <p:cNvPr id="6" name="Chart 5"/>
          <p:cNvGraphicFramePr/>
          <p:nvPr/>
        </p:nvGraphicFramePr>
        <p:xfrm>
          <a:off x="4067944" y="692696"/>
          <a:ext cx="4786346" cy="58556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nvGraphicFramePr>
        <p:xfrm>
          <a:off x="785786" y="928671"/>
          <a:ext cx="3131643" cy="5643602"/>
        </p:xfrm>
        <a:graphic>
          <a:graphicData uri="http://schemas.openxmlformats.org/drawingml/2006/table">
            <a:tbl>
              <a:tblPr firstRow="1" bandRow="1">
                <a:tableStyleId>{5C22544A-7EE6-4342-B048-85BDC9FD1C3A}</a:tableStyleId>
              </a:tblPr>
              <a:tblGrid>
                <a:gridCol w="1544708"/>
                <a:gridCol w="1586935"/>
              </a:tblGrid>
              <a:tr h="807942">
                <a:tc rowSpan="2">
                  <a:txBody>
                    <a:bodyPr/>
                    <a:lstStyle/>
                    <a:p>
                      <a:pPr algn="ctr">
                        <a:lnSpc>
                          <a:spcPct val="115000"/>
                        </a:lnSpc>
                        <a:spcAft>
                          <a:spcPts val="0"/>
                        </a:spcAft>
                      </a:pPr>
                      <a:r>
                        <a:rPr lang="en-US" sz="1600" dirty="0">
                          <a:solidFill>
                            <a:srgbClr val="000000"/>
                          </a:solidFill>
                          <a:latin typeface="Arial"/>
                          <a:ea typeface="Times New Roman"/>
                          <a:cs typeface="Times New Roman"/>
                        </a:rPr>
                        <a:t>DISCIPLINES</a:t>
                      </a:r>
                      <a:endParaRPr lang="en-GB" sz="16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1800" dirty="0">
                          <a:solidFill>
                            <a:srgbClr val="000000"/>
                          </a:solidFill>
                          <a:latin typeface="Arial"/>
                          <a:ea typeface="Times New Roman"/>
                          <a:cs typeface="Times New Roman"/>
                        </a:rPr>
                        <a:t>TOTAL NO. OF</a:t>
                      </a:r>
                      <a:endParaRPr lang="en-GB" sz="1800" dirty="0">
                        <a:latin typeface="Calibri"/>
                        <a:ea typeface="Calibri"/>
                        <a:cs typeface="Times New Roman"/>
                      </a:endParaRPr>
                    </a:p>
                  </a:txBody>
                  <a:tcPr marL="68580" marR="68580" marT="0" marB="0" anchor="b"/>
                </a:tc>
              </a:tr>
              <a:tr h="1069059">
                <a:tc vMerge="1">
                  <a:txBody>
                    <a:bodyPr/>
                    <a:lstStyle/>
                    <a:p>
                      <a:endParaRPr lang="en-GB"/>
                    </a:p>
                  </a:txBody>
                  <a:tcPr/>
                </a:tc>
                <a:tc>
                  <a:txBody>
                    <a:bodyPr/>
                    <a:lstStyle/>
                    <a:p>
                      <a:pPr algn="ctr">
                        <a:lnSpc>
                          <a:spcPct val="115000"/>
                        </a:lnSpc>
                        <a:spcAft>
                          <a:spcPts val="0"/>
                        </a:spcAft>
                      </a:pPr>
                      <a:r>
                        <a:rPr lang="en-US" sz="1800" dirty="0">
                          <a:solidFill>
                            <a:srgbClr val="000000"/>
                          </a:solidFill>
                          <a:latin typeface="Arial"/>
                          <a:ea typeface="Times New Roman"/>
                          <a:cs typeface="Times New Roman"/>
                        </a:rPr>
                        <a:t>SIMILARITY REPORT ANALYZED</a:t>
                      </a:r>
                      <a:endParaRPr lang="en-GB" sz="1800" dirty="0">
                        <a:latin typeface="Calibri"/>
                        <a:ea typeface="Calibri"/>
                        <a:cs typeface="Times New Roman"/>
                      </a:endParaRPr>
                    </a:p>
                  </a:txBody>
                  <a:tcPr marL="68580" marR="68580" marT="0" marB="0" anchor="b"/>
                </a:tc>
              </a:tr>
              <a:tr h="807942">
                <a:tc>
                  <a:txBody>
                    <a:bodyPr/>
                    <a:lstStyle/>
                    <a:p>
                      <a:pPr algn="ctr">
                        <a:lnSpc>
                          <a:spcPct val="115000"/>
                        </a:lnSpc>
                        <a:spcAft>
                          <a:spcPts val="0"/>
                        </a:spcAft>
                      </a:pPr>
                      <a:r>
                        <a:rPr lang="en-US" sz="1600" dirty="0">
                          <a:solidFill>
                            <a:srgbClr val="000000"/>
                          </a:solidFill>
                          <a:latin typeface="Arial"/>
                          <a:ea typeface="Times New Roman"/>
                          <a:cs typeface="Times New Roman"/>
                        </a:rPr>
                        <a:t>Arts and Fine Arts</a:t>
                      </a:r>
                      <a:endParaRPr lang="en-GB" sz="1600" dirty="0">
                        <a:latin typeface="Calibri"/>
                        <a:ea typeface="Calibri"/>
                        <a:cs typeface="Times New Roman"/>
                      </a:endParaRPr>
                    </a:p>
                  </a:txBody>
                  <a:tcPr marL="68580" marR="68580" marT="0" marB="0"/>
                </a:tc>
                <a:tc>
                  <a:txBody>
                    <a:bodyPr/>
                    <a:lstStyle/>
                    <a:p>
                      <a:pPr algn="ctr">
                        <a:lnSpc>
                          <a:spcPct val="115000"/>
                        </a:lnSpc>
                        <a:spcAft>
                          <a:spcPts val="0"/>
                        </a:spcAft>
                      </a:pPr>
                      <a:r>
                        <a:rPr lang="en-US" sz="1800" dirty="0">
                          <a:solidFill>
                            <a:srgbClr val="000000"/>
                          </a:solidFill>
                          <a:latin typeface="Arial"/>
                          <a:ea typeface="Times New Roman"/>
                          <a:cs typeface="Times New Roman"/>
                        </a:rPr>
                        <a:t>421</a:t>
                      </a:r>
                      <a:endParaRPr lang="en-GB" sz="1800" dirty="0">
                        <a:latin typeface="Calibri"/>
                        <a:ea typeface="Calibri"/>
                        <a:cs typeface="Times New Roman"/>
                      </a:endParaRPr>
                    </a:p>
                  </a:txBody>
                  <a:tcPr marL="68580" marR="68580" marT="0" marB="0" anchor="b"/>
                </a:tc>
              </a:tr>
              <a:tr h="534239">
                <a:tc>
                  <a:txBody>
                    <a:bodyPr/>
                    <a:lstStyle/>
                    <a:p>
                      <a:pPr algn="ctr">
                        <a:lnSpc>
                          <a:spcPct val="115000"/>
                        </a:lnSpc>
                        <a:spcAft>
                          <a:spcPts val="0"/>
                        </a:spcAft>
                      </a:pPr>
                      <a:r>
                        <a:rPr lang="en-US" sz="1600" dirty="0">
                          <a:solidFill>
                            <a:srgbClr val="000000"/>
                          </a:solidFill>
                          <a:latin typeface="Arial"/>
                          <a:ea typeface="Times New Roman"/>
                          <a:cs typeface="Times New Roman"/>
                        </a:rPr>
                        <a:t>Science</a:t>
                      </a:r>
                      <a:endParaRPr lang="en-GB" sz="1600" dirty="0">
                        <a:latin typeface="Calibri"/>
                        <a:ea typeface="Calibri"/>
                        <a:cs typeface="Times New Roman"/>
                      </a:endParaRPr>
                    </a:p>
                  </a:txBody>
                  <a:tcPr marL="68580" marR="68580" marT="0" marB="0"/>
                </a:tc>
                <a:tc>
                  <a:txBody>
                    <a:bodyPr/>
                    <a:lstStyle/>
                    <a:p>
                      <a:pPr algn="ctr">
                        <a:lnSpc>
                          <a:spcPct val="115000"/>
                        </a:lnSpc>
                        <a:spcAft>
                          <a:spcPts val="0"/>
                        </a:spcAft>
                      </a:pPr>
                      <a:r>
                        <a:rPr lang="en-US" sz="1800" dirty="0">
                          <a:solidFill>
                            <a:srgbClr val="000000"/>
                          </a:solidFill>
                          <a:latin typeface="Arial"/>
                          <a:ea typeface="Times New Roman"/>
                          <a:cs typeface="Times New Roman"/>
                        </a:rPr>
                        <a:t>329</a:t>
                      </a:r>
                      <a:endParaRPr lang="en-GB" sz="1800" dirty="0">
                        <a:latin typeface="Calibri"/>
                        <a:ea typeface="Calibri"/>
                        <a:cs typeface="Times New Roman"/>
                      </a:endParaRPr>
                    </a:p>
                  </a:txBody>
                  <a:tcPr marL="68580" marR="68580" marT="0" marB="0" anchor="b"/>
                </a:tc>
              </a:tr>
              <a:tr h="821703">
                <a:tc>
                  <a:txBody>
                    <a:bodyPr/>
                    <a:lstStyle/>
                    <a:p>
                      <a:pPr algn="ctr">
                        <a:lnSpc>
                          <a:spcPct val="115000"/>
                        </a:lnSpc>
                        <a:spcAft>
                          <a:spcPts val="0"/>
                        </a:spcAft>
                      </a:pPr>
                      <a:r>
                        <a:rPr lang="en-US" sz="1600" dirty="0">
                          <a:solidFill>
                            <a:srgbClr val="000000"/>
                          </a:solidFill>
                          <a:latin typeface="Arial"/>
                          <a:ea typeface="Times New Roman"/>
                          <a:cs typeface="Times New Roman"/>
                        </a:rPr>
                        <a:t>Technology and Engineering</a:t>
                      </a:r>
                      <a:endParaRPr lang="en-GB" sz="1600" dirty="0">
                        <a:latin typeface="Calibri"/>
                        <a:ea typeface="Calibri"/>
                        <a:cs typeface="Times New Roman"/>
                      </a:endParaRPr>
                    </a:p>
                  </a:txBody>
                  <a:tcPr marL="68580" marR="68580" marT="0" marB="0"/>
                </a:tc>
                <a:tc>
                  <a:txBody>
                    <a:bodyPr/>
                    <a:lstStyle/>
                    <a:p>
                      <a:pPr algn="ctr">
                        <a:lnSpc>
                          <a:spcPct val="115000"/>
                        </a:lnSpc>
                        <a:spcAft>
                          <a:spcPts val="0"/>
                        </a:spcAft>
                      </a:pPr>
                      <a:r>
                        <a:rPr lang="en-US" sz="1800" dirty="0">
                          <a:solidFill>
                            <a:srgbClr val="000000"/>
                          </a:solidFill>
                          <a:latin typeface="Arial"/>
                          <a:ea typeface="Times New Roman"/>
                          <a:cs typeface="Times New Roman"/>
                        </a:rPr>
                        <a:t>16</a:t>
                      </a:r>
                      <a:endParaRPr lang="en-GB" sz="1800" dirty="0">
                        <a:latin typeface="Calibri"/>
                        <a:ea typeface="Calibri"/>
                        <a:cs typeface="Times New Roman"/>
                      </a:endParaRPr>
                    </a:p>
                  </a:txBody>
                  <a:tcPr marL="68580" marR="68580" marT="0" marB="0" anchor="b"/>
                </a:tc>
              </a:tr>
              <a:tr h="534239">
                <a:tc>
                  <a:txBody>
                    <a:bodyPr/>
                    <a:lstStyle/>
                    <a:p>
                      <a:pPr algn="ctr">
                        <a:lnSpc>
                          <a:spcPct val="115000"/>
                        </a:lnSpc>
                        <a:spcAft>
                          <a:spcPts val="0"/>
                        </a:spcAft>
                      </a:pPr>
                      <a:r>
                        <a:rPr lang="en-US" sz="1600" dirty="0">
                          <a:solidFill>
                            <a:srgbClr val="000000"/>
                          </a:solidFill>
                          <a:latin typeface="Arial"/>
                          <a:ea typeface="Times New Roman"/>
                          <a:cs typeface="Times New Roman"/>
                        </a:rPr>
                        <a:t>Commerce</a:t>
                      </a:r>
                      <a:endParaRPr lang="en-GB" sz="1600" dirty="0">
                        <a:latin typeface="Calibri"/>
                        <a:ea typeface="Calibri"/>
                        <a:cs typeface="Times New Roman"/>
                      </a:endParaRPr>
                    </a:p>
                  </a:txBody>
                  <a:tcPr marL="68580" marR="68580" marT="0" marB="0"/>
                </a:tc>
                <a:tc>
                  <a:txBody>
                    <a:bodyPr/>
                    <a:lstStyle/>
                    <a:p>
                      <a:pPr algn="ctr">
                        <a:lnSpc>
                          <a:spcPct val="115000"/>
                        </a:lnSpc>
                        <a:spcAft>
                          <a:spcPts val="0"/>
                        </a:spcAft>
                      </a:pPr>
                      <a:r>
                        <a:rPr lang="en-US" sz="1800" dirty="0">
                          <a:solidFill>
                            <a:srgbClr val="000000"/>
                          </a:solidFill>
                          <a:latin typeface="Arial"/>
                          <a:ea typeface="Times New Roman"/>
                          <a:cs typeface="Times New Roman"/>
                        </a:rPr>
                        <a:t>23</a:t>
                      </a:r>
                      <a:endParaRPr lang="en-GB" sz="1800" dirty="0">
                        <a:latin typeface="Calibri"/>
                        <a:ea typeface="Calibri"/>
                        <a:cs typeface="Times New Roman"/>
                      </a:endParaRPr>
                    </a:p>
                  </a:txBody>
                  <a:tcPr marL="68580" marR="68580" marT="0" marB="0" anchor="b"/>
                </a:tc>
              </a:tr>
              <a:tr h="534239">
                <a:tc>
                  <a:txBody>
                    <a:bodyPr/>
                    <a:lstStyle/>
                    <a:p>
                      <a:pPr algn="ctr">
                        <a:lnSpc>
                          <a:spcPct val="115000"/>
                        </a:lnSpc>
                        <a:spcAft>
                          <a:spcPts val="0"/>
                        </a:spcAft>
                      </a:pPr>
                      <a:r>
                        <a:rPr lang="en-US" sz="1600" dirty="0">
                          <a:solidFill>
                            <a:srgbClr val="000000"/>
                          </a:solidFill>
                          <a:latin typeface="Arial"/>
                          <a:ea typeface="Times New Roman"/>
                          <a:cs typeface="Times New Roman"/>
                        </a:rPr>
                        <a:t>Management</a:t>
                      </a:r>
                      <a:endParaRPr lang="en-GB" sz="1600" dirty="0">
                        <a:latin typeface="Calibri"/>
                        <a:ea typeface="Calibri"/>
                        <a:cs typeface="Times New Roman"/>
                      </a:endParaRPr>
                    </a:p>
                  </a:txBody>
                  <a:tcPr marL="68580" marR="68580" marT="0" marB="0"/>
                </a:tc>
                <a:tc>
                  <a:txBody>
                    <a:bodyPr/>
                    <a:lstStyle/>
                    <a:p>
                      <a:pPr algn="ctr">
                        <a:lnSpc>
                          <a:spcPct val="115000"/>
                        </a:lnSpc>
                        <a:spcAft>
                          <a:spcPts val="0"/>
                        </a:spcAft>
                      </a:pPr>
                      <a:r>
                        <a:rPr lang="en-US" sz="1800" dirty="0">
                          <a:solidFill>
                            <a:srgbClr val="000000"/>
                          </a:solidFill>
                          <a:latin typeface="Arial"/>
                          <a:ea typeface="Times New Roman"/>
                          <a:cs typeface="Times New Roman"/>
                        </a:rPr>
                        <a:t>2</a:t>
                      </a:r>
                      <a:endParaRPr lang="en-GB" sz="1800" dirty="0">
                        <a:latin typeface="Calibri"/>
                        <a:ea typeface="Calibri"/>
                        <a:cs typeface="Times New Roman"/>
                      </a:endParaRPr>
                    </a:p>
                  </a:txBody>
                  <a:tcPr marL="68580" marR="68580" marT="0" marB="0" anchor="b"/>
                </a:tc>
              </a:tr>
              <a:tr h="53423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solidFill>
                            <a:srgbClr val="000000"/>
                          </a:solidFill>
                          <a:latin typeface="Arial"/>
                          <a:ea typeface="Times New Roman"/>
                          <a:cs typeface="Times New Roman"/>
                        </a:rPr>
                        <a:t>Law</a:t>
                      </a:r>
                      <a:endParaRPr lang="en-GB" sz="1600" dirty="0" smtClean="0">
                        <a:latin typeface="Calibri"/>
                        <a:ea typeface="Calibri"/>
                        <a:cs typeface="Times New Roman"/>
                      </a:endParaRPr>
                    </a:p>
                  </a:txBody>
                  <a:tcPr marL="68580" marR="68580" marT="0" marB="0"/>
                </a:tc>
                <a:tc>
                  <a:txBody>
                    <a:bodyPr/>
                    <a:lstStyle/>
                    <a:p>
                      <a:pPr algn="ctr">
                        <a:lnSpc>
                          <a:spcPct val="115000"/>
                        </a:lnSpc>
                        <a:spcAft>
                          <a:spcPts val="0"/>
                        </a:spcAft>
                      </a:pPr>
                      <a:r>
                        <a:rPr lang="en-US" sz="1800" dirty="0">
                          <a:solidFill>
                            <a:srgbClr val="000000"/>
                          </a:solidFill>
                          <a:latin typeface="Arial"/>
                          <a:ea typeface="Times New Roman"/>
                          <a:cs typeface="Times New Roman"/>
                        </a:rPr>
                        <a:t>24</a:t>
                      </a:r>
                      <a:endParaRPr lang="en-GB" sz="1800" dirty="0">
                        <a:latin typeface="Calibri"/>
                        <a:ea typeface="Calibri"/>
                        <a:cs typeface="Times New Roman"/>
                      </a:endParaRPr>
                    </a:p>
                  </a:txBody>
                  <a:tcPr marL="68580" marR="68580" marT="0" marB="0" anchor="b"/>
                </a:tc>
              </a:tr>
            </a:tbl>
          </a:graphicData>
        </a:graphic>
      </p:graphicFrame>
      <p:sp>
        <p:nvSpPr>
          <p:cNvPr id="8" name="Rectangle 7"/>
          <p:cNvSpPr/>
          <p:nvPr/>
        </p:nvSpPr>
        <p:spPr>
          <a:xfrm rot="16200000">
            <a:off x="-2161502" y="3532656"/>
            <a:ext cx="5256583" cy="584775"/>
          </a:xfrm>
          <a:prstGeom prst="rect">
            <a:avLst/>
          </a:prstGeom>
        </p:spPr>
        <p:txBody>
          <a:bodyPr wrap="square">
            <a:spAutoFit/>
          </a:bodyPr>
          <a:lstStyle/>
          <a:p>
            <a:pPr algn="ctr"/>
            <a:r>
              <a:rPr lang="en-IN" sz="3200" dirty="0" smtClean="0"/>
              <a:t>Analysis from URKUND</a:t>
            </a:r>
            <a:endParaRPr lang="en-GB" sz="3200" dirty="0"/>
          </a:p>
        </p:txBody>
      </p:sp>
    </p:spTree>
    <p:extLst>
      <p:ext uri="{BB962C8B-B14F-4D97-AF65-F5344CB8AC3E}">
        <p14:creationId xmlns:p14="http://schemas.microsoft.com/office/powerpoint/2010/main" xmlns="" val="1561260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r>
              <a:rPr lang="en-US" dirty="0"/>
              <a:t/>
            </a:r>
            <a:br>
              <a:rPr lang="en-US" dirty="0"/>
            </a:br>
            <a:endParaRPr lang="en-IN" dirty="0"/>
          </a:p>
        </p:txBody>
      </p:sp>
      <p:graphicFrame>
        <p:nvGraphicFramePr>
          <p:cNvPr id="4" name="Content Placeholder 3"/>
          <p:cNvGraphicFramePr>
            <a:graphicFrameLocks noGrp="1"/>
          </p:cNvGraphicFramePr>
          <p:nvPr>
            <p:ph sz="quarter" idx="1"/>
          </p:nvPr>
        </p:nvGraphicFramePr>
        <p:xfrm>
          <a:off x="357158" y="357166"/>
          <a:ext cx="3786214" cy="6072229"/>
        </p:xfrm>
        <a:graphic>
          <a:graphicData uri="http://schemas.openxmlformats.org/drawingml/2006/table">
            <a:tbl>
              <a:tblPr firstRow="1" bandRow="1">
                <a:tableStyleId>{5C22544A-7EE6-4342-B048-85BDC9FD1C3A}</a:tableStyleId>
              </a:tblPr>
              <a:tblGrid>
                <a:gridCol w="1180578"/>
                <a:gridCol w="1212851"/>
                <a:gridCol w="1392785"/>
              </a:tblGrid>
              <a:tr h="849865">
                <a:tc rowSpan="2">
                  <a:txBody>
                    <a:bodyPr/>
                    <a:lstStyle/>
                    <a:p>
                      <a:pPr algn="ctr">
                        <a:lnSpc>
                          <a:spcPct val="115000"/>
                        </a:lnSpc>
                        <a:spcAft>
                          <a:spcPts val="0"/>
                        </a:spcAft>
                      </a:pPr>
                      <a:r>
                        <a:rPr lang="en-US" sz="1600" dirty="0">
                          <a:solidFill>
                            <a:srgbClr val="000000"/>
                          </a:solidFill>
                          <a:latin typeface="Arial"/>
                          <a:ea typeface="Times New Roman"/>
                          <a:cs typeface="Times New Roman"/>
                        </a:rPr>
                        <a:t>DISCIPLINES</a:t>
                      </a:r>
                      <a:endParaRPr lang="en-GB" sz="16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1600" dirty="0">
                          <a:solidFill>
                            <a:srgbClr val="000000"/>
                          </a:solidFill>
                          <a:latin typeface="Arial"/>
                          <a:ea typeface="Times New Roman"/>
                          <a:cs typeface="Times New Roman"/>
                        </a:rPr>
                        <a:t>MINIMUM SIMILARITY</a:t>
                      </a:r>
                      <a:endParaRPr lang="en-GB" sz="16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1600" dirty="0">
                          <a:solidFill>
                            <a:srgbClr val="000000"/>
                          </a:solidFill>
                          <a:latin typeface="Arial"/>
                          <a:ea typeface="Times New Roman"/>
                          <a:cs typeface="Times New Roman"/>
                        </a:rPr>
                        <a:t>MAXIMUM SIMILARITY</a:t>
                      </a:r>
                      <a:endParaRPr lang="en-GB" sz="1600" dirty="0">
                        <a:latin typeface="Calibri"/>
                        <a:ea typeface="Calibri"/>
                        <a:cs typeface="Times New Roman"/>
                      </a:endParaRPr>
                    </a:p>
                  </a:txBody>
                  <a:tcPr marL="68580" marR="68580" marT="0" marB="0" anchor="b"/>
                </a:tc>
              </a:tr>
              <a:tr h="849865">
                <a:tc vMerge="1">
                  <a:txBody>
                    <a:bodyPr/>
                    <a:lstStyle/>
                    <a:p>
                      <a:endParaRPr lang="en-GB"/>
                    </a:p>
                  </a:txBody>
                  <a:tcPr/>
                </a:tc>
                <a:tc>
                  <a:txBody>
                    <a:bodyPr/>
                    <a:lstStyle/>
                    <a:p>
                      <a:pPr algn="ctr">
                        <a:lnSpc>
                          <a:spcPct val="115000"/>
                        </a:lnSpc>
                        <a:spcAft>
                          <a:spcPts val="0"/>
                        </a:spcAft>
                      </a:pPr>
                      <a:r>
                        <a:rPr lang="en-US" sz="1600" dirty="0">
                          <a:solidFill>
                            <a:srgbClr val="000000"/>
                          </a:solidFill>
                          <a:latin typeface="Arial"/>
                          <a:ea typeface="Times New Roman"/>
                          <a:cs typeface="Times New Roman"/>
                        </a:rPr>
                        <a:t>REPORT FOUND (%)</a:t>
                      </a:r>
                      <a:endParaRPr lang="en-GB" sz="16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1600" dirty="0">
                          <a:solidFill>
                            <a:srgbClr val="000000"/>
                          </a:solidFill>
                          <a:latin typeface="Arial"/>
                          <a:ea typeface="Times New Roman"/>
                          <a:cs typeface="Times New Roman"/>
                        </a:rPr>
                        <a:t>REPORT FOUND (%)</a:t>
                      </a:r>
                      <a:endParaRPr lang="en-GB" sz="1600" dirty="0">
                        <a:latin typeface="Calibri"/>
                        <a:ea typeface="Calibri"/>
                        <a:cs typeface="Times New Roman"/>
                      </a:endParaRPr>
                    </a:p>
                  </a:txBody>
                  <a:tcPr marL="68580" marR="68580" marT="0" marB="0" anchor="b"/>
                </a:tc>
              </a:tr>
              <a:tr h="849865">
                <a:tc>
                  <a:txBody>
                    <a:bodyPr/>
                    <a:lstStyle/>
                    <a:p>
                      <a:pPr algn="ctr">
                        <a:lnSpc>
                          <a:spcPct val="115000"/>
                        </a:lnSpc>
                        <a:spcAft>
                          <a:spcPts val="0"/>
                        </a:spcAft>
                      </a:pPr>
                      <a:r>
                        <a:rPr lang="en-US" sz="1600" dirty="0">
                          <a:solidFill>
                            <a:srgbClr val="000000"/>
                          </a:solidFill>
                          <a:latin typeface="Arial"/>
                          <a:ea typeface="Times New Roman"/>
                          <a:cs typeface="Times New Roman"/>
                        </a:rPr>
                        <a:t>Arts and Fine Arts</a:t>
                      </a:r>
                      <a:endParaRPr lang="en-GB" sz="1600" dirty="0">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a:solidFill>
                            <a:srgbClr val="000000"/>
                          </a:solidFill>
                          <a:latin typeface="Arial"/>
                          <a:ea typeface="Times New Roman"/>
                          <a:cs typeface="Times New Roman"/>
                        </a:rPr>
                        <a:t>0</a:t>
                      </a:r>
                      <a:endParaRPr lang="en-GB" sz="16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1600" dirty="0">
                          <a:solidFill>
                            <a:srgbClr val="000000"/>
                          </a:solidFill>
                          <a:latin typeface="Arial"/>
                          <a:ea typeface="Times New Roman"/>
                          <a:cs typeface="Times New Roman"/>
                        </a:rPr>
                        <a:t>18</a:t>
                      </a:r>
                      <a:endParaRPr lang="en-GB" sz="1600" dirty="0">
                        <a:latin typeface="Calibri"/>
                        <a:ea typeface="Calibri"/>
                        <a:cs typeface="Times New Roman"/>
                      </a:endParaRPr>
                    </a:p>
                  </a:txBody>
                  <a:tcPr marL="68580" marR="68580" marT="0" marB="0" anchor="b"/>
                </a:tc>
              </a:tr>
              <a:tr h="561959">
                <a:tc>
                  <a:txBody>
                    <a:bodyPr/>
                    <a:lstStyle/>
                    <a:p>
                      <a:pPr algn="ctr">
                        <a:lnSpc>
                          <a:spcPct val="115000"/>
                        </a:lnSpc>
                        <a:spcAft>
                          <a:spcPts val="0"/>
                        </a:spcAft>
                      </a:pPr>
                      <a:r>
                        <a:rPr lang="en-US" sz="1600" dirty="0">
                          <a:solidFill>
                            <a:srgbClr val="000000"/>
                          </a:solidFill>
                          <a:latin typeface="Arial"/>
                          <a:ea typeface="Times New Roman"/>
                          <a:cs typeface="Times New Roman"/>
                        </a:rPr>
                        <a:t>Science</a:t>
                      </a:r>
                      <a:endParaRPr lang="en-GB" sz="1600" dirty="0">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a:solidFill>
                            <a:srgbClr val="000000"/>
                          </a:solidFill>
                          <a:latin typeface="Arial"/>
                          <a:ea typeface="Times New Roman"/>
                          <a:cs typeface="Times New Roman"/>
                        </a:rPr>
                        <a:t>1</a:t>
                      </a:r>
                      <a:endParaRPr lang="en-GB" sz="16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1600" dirty="0">
                          <a:solidFill>
                            <a:srgbClr val="000000"/>
                          </a:solidFill>
                          <a:latin typeface="Arial"/>
                          <a:ea typeface="Times New Roman"/>
                          <a:cs typeface="Times New Roman"/>
                        </a:rPr>
                        <a:t>19</a:t>
                      </a:r>
                      <a:endParaRPr lang="en-GB" sz="1600" dirty="0">
                        <a:latin typeface="Calibri"/>
                        <a:ea typeface="Calibri"/>
                        <a:cs typeface="Times New Roman"/>
                      </a:endParaRPr>
                    </a:p>
                  </a:txBody>
                  <a:tcPr marL="68580" marR="68580" marT="0" marB="0" anchor="b"/>
                </a:tc>
              </a:tr>
              <a:tr h="1274798">
                <a:tc>
                  <a:txBody>
                    <a:bodyPr/>
                    <a:lstStyle/>
                    <a:p>
                      <a:pPr algn="ctr">
                        <a:lnSpc>
                          <a:spcPct val="115000"/>
                        </a:lnSpc>
                        <a:spcAft>
                          <a:spcPts val="0"/>
                        </a:spcAft>
                      </a:pPr>
                      <a:r>
                        <a:rPr lang="en-US" sz="1600" dirty="0">
                          <a:solidFill>
                            <a:srgbClr val="000000"/>
                          </a:solidFill>
                          <a:latin typeface="Arial"/>
                          <a:ea typeface="Times New Roman"/>
                          <a:cs typeface="Times New Roman"/>
                        </a:rPr>
                        <a:t>Technology and Engineering</a:t>
                      </a:r>
                      <a:endParaRPr lang="en-GB" sz="1600" dirty="0">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a:solidFill>
                            <a:srgbClr val="000000"/>
                          </a:solidFill>
                          <a:latin typeface="Arial"/>
                          <a:ea typeface="Times New Roman"/>
                          <a:cs typeface="Times New Roman"/>
                        </a:rPr>
                        <a:t>1</a:t>
                      </a:r>
                      <a:endParaRPr lang="en-GB" sz="16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1600" dirty="0" smtClean="0">
                          <a:solidFill>
                            <a:srgbClr val="000000"/>
                          </a:solidFill>
                          <a:latin typeface="Arial"/>
                          <a:ea typeface="Times New Roman"/>
                          <a:cs typeface="Times New Roman"/>
                        </a:rPr>
                        <a:t>11</a:t>
                      </a:r>
                      <a:endParaRPr lang="en-GB" sz="1600" dirty="0">
                        <a:latin typeface="Calibri"/>
                        <a:ea typeface="Calibri"/>
                        <a:cs typeface="Times New Roman"/>
                      </a:endParaRPr>
                    </a:p>
                  </a:txBody>
                  <a:tcPr marL="68580" marR="68580" marT="0" marB="0" anchor="b"/>
                </a:tc>
              </a:tr>
              <a:tr h="561959">
                <a:tc>
                  <a:txBody>
                    <a:bodyPr/>
                    <a:lstStyle/>
                    <a:p>
                      <a:pPr algn="ctr">
                        <a:lnSpc>
                          <a:spcPct val="115000"/>
                        </a:lnSpc>
                        <a:spcAft>
                          <a:spcPts val="0"/>
                        </a:spcAft>
                      </a:pPr>
                      <a:r>
                        <a:rPr lang="en-US" sz="1600" dirty="0">
                          <a:solidFill>
                            <a:srgbClr val="000000"/>
                          </a:solidFill>
                          <a:latin typeface="Arial"/>
                          <a:ea typeface="Times New Roman"/>
                          <a:cs typeface="Times New Roman"/>
                        </a:rPr>
                        <a:t>Commerce</a:t>
                      </a:r>
                      <a:endParaRPr lang="en-GB" sz="1600" dirty="0">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a:solidFill>
                            <a:srgbClr val="000000"/>
                          </a:solidFill>
                          <a:latin typeface="Arial"/>
                          <a:ea typeface="Times New Roman"/>
                          <a:cs typeface="Times New Roman"/>
                        </a:rPr>
                        <a:t>0</a:t>
                      </a:r>
                      <a:endParaRPr lang="en-GB" sz="16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1600" dirty="0">
                          <a:solidFill>
                            <a:srgbClr val="000000"/>
                          </a:solidFill>
                          <a:latin typeface="Arial"/>
                          <a:ea typeface="Times New Roman"/>
                          <a:cs typeface="Times New Roman"/>
                        </a:rPr>
                        <a:t>19</a:t>
                      </a:r>
                      <a:endParaRPr lang="en-GB" sz="1600" dirty="0">
                        <a:latin typeface="Calibri"/>
                        <a:ea typeface="Calibri"/>
                        <a:cs typeface="Times New Roman"/>
                      </a:endParaRPr>
                    </a:p>
                  </a:txBody>
                  <a:tcPr marL="68580" marR="68580" marT="0" marB="0" anchor="b"/>
                </a:tc>
              </a:tr>
              <a:tr h="561959">
                <a:tc>
                  <a:txBody>
                    <a:bodyPr/>
                    <a:lstStyle/>
                    <a:p>
                      <a:pPr algn="ctr">
                        <a:lnSpc>
                          <a:spcPct val="115000"/>
                        </a:lnSpc>
                        <a:spcAft>
                          <a:spcPts val="0"/>
                        </a:spcAft>
                      </a:pPr>
                      <a:r>
                        <a:rPr lang="en-US" sz="1600" dirty="0">
                          <a:solidFill>
                            <a:srgbClr val="000000"/>
                          </a:solidFill>
                          <a:latin typeface="Arial"/>
                          <a:ea typeface="Times New Roman"/>
                          <a:cs typeface="Times New Roman"/>
                        </a:rPr>
                        <a:t>Management</a:t>
                      </a:r>
                      <a:endParaRPr lang="en-GB" sz="1600" dirty="0">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a:solidFill>
                            <a:srgbClr val="000000"/>
                          </a:solidFill>
                          <a:latin typeface="Arial"/>
                          <a:ea typeface="Times New Roman"/>
                          <a:cs typeface="Times New Roman"/>
                        </a:rPr>
                        <a:t>7</a:t>
                      </a:r>
                      <a:endParaRPr lang="en-GB" sz="16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1600" dirty="0">
                          <a:solidFill>
                            <a:srgbClr val="000000"/>
                          </a:solidFill>
                          <a:latin typeface="Arial"/>
                          <a:ea typeface="Times New Roman"/>
                          <a:cs typeface="Times New Roman"/>
                        </a:rPr>
                        <a:t>14</a:t>
                      </a:r>
                      <a:endParaRPr lang="en-GB" sz="1600" dirty="0">
                        <a:latin typeface="Calibri"/>
                        <a:ea typeface="Calibri"/>
                        <a:cs typeface="Times New Roman"/>
                      </a:endParaRPr>
                    </a:p>
                  </a:txBody>
                  <a:tcPr marL="68580" marR="68580" marT="0" marB="0" anchor="b"/>
                </a:tc>
              </a:tr>
              <a:tr h="56195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solidFill>
                            <a:srgbClr val="000000"/>
                          </a:solidFill>
                          <a:latin typeface="Arial"/>
                          <a:ea typeface="Times New Roman"/>
                          <a:cs typeface="Times New Roman"/>
                        </a:rPr>
                        <a:t>Law</a:t>
                      </a:r>
                      <a:endParaRPr lang="en-GB" sz="1600" dirty="0" smtClean="0">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smtClean="0">
                          <a:solidFill>
                            <a:srgbClr val="000000"/>
                          </a:solidFill>
                          <a:latin typeface="Arial"/>
                          <a:ea typeface="Times New Roman"/>
                          <a:cs typeface="Times New Roman"/>
                        </a:rPr>
                        <a:t>1</a:t>
                      </a:r>
                      <a:endParaRPr lang="en-GB" sz="16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US" sz="1600" dirty="0" smtClean="0">
                          <a:solidFill>
                            <a:srgbClr val="000000"/>
                          </a:solidFill>
                          <a:latin typeface="Arial"/>
                          <a:ea typeface="Times New Roman"/>
                          <a:cs typeface="Times New Roman"/>
                        </a:rPr>
                        <a:t>14</a:t>
                      </a:r>
                      <a:endParaRPr lang="en-GB" sz="1600" dirty="0">
                        <a:latin typeface="Calibri"/>
                        <a:ea typeface="Calibri"/>
                        <a:cs typeface="Times New Roman"/>
                      </a:endParaRPr>
                    </a:p>
                  </a:txBody>
                  <a:tcPr marL="68580" marR="68580" marT="0" marB="0" anchor="b"/>
                </a:tc>
              </a:tr>
            </a:tbl>
          </a:graphicData>
        </a:graphic>
      </p:graphicFrame>
      <p:graphicFrame>
        <p:nvGraphicFramePr>
          <p:cNvPr id="6" name="Chart 5"/>
          <p:cNvGraphicFramePr/>
          <p:nvPr/>
        </p:nvGraphicFramePr>
        <p:xfrm>
          <a:off x="4214810" y="357166"/>
          <a:ext cx="4505325" cy="607223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296147" y="6143711"/>
            <a:ext cx="2876813" cy="523220"/>
          </a:xfrm>
          <a:prstGeom prst="rect">
            <a:avLst/>
          </a:prstGeom>
        </p:spPr>
        <p:txBody>
          <a:bodyPr wrap="none">
            <a:spAutoFit/>
          </a:bodyPr>
          <a:lstStyle/>
          <a:p>
            <a:r>
              <a:rPr lang="en-IN" sz="2800" dirty="0" smtClean="0"/>
              <a:t>Analysis from URKUND</a:t>
            </a:r>
            <a:endParaRPr lang="en-GB" sz="2800" dirty="0"/>
          </a:p>
        </p:txBody>
      </p:sp>
    </p:spTree>
    <p:extLst>
      <p:ext uri="{BB962C8B-B14F-4D97-AF65-F5344CB8AC3E}">
        <p14:creationId xmlns:p14="http://schemas.microsoft.com/office/powerpoint/2010/main" xmlns="" val="328926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6200000">
            <a:off x="-2529119" y="2971614"/>
            <a:ext cx="6500834" cy="557605"/>
          </a:xfrm>
        </p:spPr>
        <p:txBody>
          <a:bodyPr>
            <a:normAutofit/>
          </a:bodyPr>
          <a:lstStyle/>
          <a:p>
            <a:r>
              <a:rPr lang="en-IN" sz="2400" b="1" dirty="0" smtClean="0"/>
              <a:t>Data Analysis from  the collected questionnaire</a:t>
            </a:r>
            <a:endParaRPr lang="en-IN" sz="2400" dirty="0"/>
          </a:p>
        </p:txBody>
      </p:sp>
      <p:graphicFrame>
        <p:nvGraphicFramePr>
          <p:cNvPr id="5" name="Content Placeholder 4"/>
          <p:cNvGraphicFramePr>
            <a:graphicFrameLocks noGrp="1"/>
          </p:cNvGraphicFramePr>
          <p:nvPr>
            <p:ph sz="quarter" idx="4294967295"/>
          </p:nvPr>
        </p:nvGraphicFramePr>
        <p:xfrm>
          <a:off x="1142976" y="1571612"/>
          <a:ext cx="7500989" cy="4857786"/>
        </p:xfrm>
        <a:graphic>
          <a:graphicData uri="http://schemas.openxmlformats.org/drawingml/2006/table">
            <a:tbl>
              <a:tblPr firstRow="1" bandRow="1">
                <a:tableStyleId>{5C22544A-7EE6-4342-B048-85BDC9FD1C3A}</a:tableStyleId>
              </a:tblPr>
              <a:tblGrid>
                <a:gridCol w="3429024"/>
                <a:gridCol w="1938063"/>
                <a:gridCol w="2133902"/>
              </a:tblGrid>
              <a:tr h="870741">
                <a:tc>
                  <a:txBody>
                    <a:bodyPr/>
                    <a:lstStyle/>
                    <a:p>
                      <a:pPr algn="just">
                        <a:lnSpc>
                          <a:spcPct val="115000"/>
                        </a:lnSpc>
                        <a:spcAft>
                          <a:spcPts val="0"/>
                        </a:spcAft>
                      </a:pPr>
                      <a:r>
                        <a:rPr lang="en-IN" sz="2800" dirty="0">
                          <a:latin typeface="Arial"/>
                          <a:ea typeface="Calibri"/>
                          <a:cs typeface="Times New Roman"/>
                        </a:rPr>
                        <a:t>Stream</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dirty="0">
                          <a:latin typeface="Arial"/>
                          <a:ea typeface="Calibri"/>
                          <a:cs typeface="Times New Roman"/>
                        </a:rPr>
                        <a:t>Response</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Percentage</a:t>
                      </a:r>
                      <a:endParaRPr lang="en-GB" sz="2800">
                        <a:latin typeface="Calibri"/>
                        <a:ea typeface="Calibri"/>
                        <a:cs typeface="Times New Roman"/>
                      </a:endParaRPr>
                    </a:p>
                  </a:txBody>
                  <a:tcPr marL="68580" marR="68580" marT="0" marB="0"/>
                </a:tc>
              </a:tr>
              <a:tr h="572685">
                <a:tc>
                  <a:txBody>
                    <a:bodyPr/>
                    <a:lstStyle/>
                    <a:p>
                      <a:pPr algn="just">
                        <a:lnSpc>
                          <a:spcPct val="115000"/>
                        </a:lnSpc>
                        <a:spcAft>
                          <a:spcPts val="0"/>
                        </a:spcAft>
                      </a:pPr>
                      <a:r>
                        <a:rPr lang="en-IN" sz="2800" dirty="0">
                          <a:latin typeface="Arial"/>
                          <a:ea typeface="Calibri"/>
                          <a:cs typeface="Times New Roman"/>
                        </a:rPr>
                        <a:t>Arts and Fine Arts</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a:solidFill>
                            <a:srgbClr val="000000"/>
                          </a:solidFill>
                          <a:latin typeface="Arial"/>
                          <a:ea typeface="Calibri"/>
                          <a:cs typeface="Times New Roman"/>
                        </a:rPr>
                        <a:t>43</a:t>
                      </a:r>
                      <a:endParaRPr lang="en-GB" sz="2800">
                        <a:latin typeface="Calibri"/>
                        <a:ea typeface="Calibri"/>
                        <a:cs typeface="Times New Roman"/>
                      </a:endParaRPr>
                    </a:p>
                  </a:txBody>
                  <a:tcPr marL="68580" marR="68580" marT="0" marB="0" anchor="b"/>
                </a:tc>
                <a:tc>
                  <a:txBody>
                    <a:bodyPr/>
                    <a:lstStyle/>
                    <a:p>
                      <a:pPr algn="ctr">
                        <a:lnSpc>
                          <a:spcPct val="115000"/>
                        </a:lnSpc>
                        <a:spcAft>
                          <a:spcPts val="0"/>
                        </a:spcAft>
                      </a:pPr>
                      <a:r>
                        <a:rPr lang="en-IN" sz="2800" dirty="0">
                          <a:latin typeface="Arial"/>
                          <a:ea typeface="Calibri"/>
                          <a:cs typeface="Times New Roman"/>
                        </a:rPr>
                        <a:t>28.10</a:t>
                      </a:r>
                      <a:endParaRPr lang="en-GB" sz="2800" dirty="0">
                        <a:latin typeface="Calibri"/>
                        <a:ea typeface="Calibri"/>
                        <a:cs typeface="Times New Roman"/>
                      </a:endParaRPr>
                    </a:p>
                  </a:txBody>
                  <a:tcPr marL="68580" marR="68580" marT="0" marB="0"/>
                </a:tc>
              </a:tr>
              <a:tr h="572685">
                <a:tc>
                  <a:txBody>
                    <a:bodyPr/>
                    <a:lstStyle/>
                    <a:p>
                      <a:pPr algn="just">
                        <a:lnSpc>
                          <a:spcPct val="115000"/>
                        </a:lnSpc>
                        <a:spcAft>
                          <a:spcPts val="0"/>
                        </a:spcAft>
                      </a:pPr>
                      <a:r>
                        <a:rPr lang="en-IN" sz="2800" dirty="0">
                          <a:latin typeface="Arial"/>
                          <a:ea typeface="Calibri"/>
                          <a:cs typeface="Times New Roman"/>
                        </a:rPr>
                        <a:t>Science</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a:solidFill>
                            <a:srgbClr val="000000"/>
                          </a:solidFill>
                          <a:latin typeface="Arial"/>
                          <a:ea typeface="Calibri"/>
                          <a:cs typeface="Times New Roman"/>
                        </a:rPr>
                        <a:t>52</a:t>
                      </a:r>
                      <a:endParaRPr lang="en-GB" sz="2800">
                        <a:latin typeface="Calibri"/>
                        <a:ea typeface="Calibri"/>
                        <a:cs typeface="Times New Roman"/>
                      </a:endParaRPr>
                    </a:p>
                  </a:txBody>
                  <a:tcPr marL="68580" marR="68580" marT="0" marB="0" anchor="b"/>
                </a:tc>
                <a:tc>
                  <a:txBody>
                    <a:bodyPr/>
                    <a:lstStyle/>
                    <a:p>
                      <a:pPr algn="ctr">
                        <a:lnSpc>
                          <a:spcPct val="115000"/>
                        </a:lnSpc>
                        <a:spcAft>
                          <a:spcPts val="0"/>
                        </a:spcAft>
                      </a:pPr>
                      <a:r>
                        <a:rPr lang="en-IN" sz="2800">
                          <a:latin typeface="Arial"/>
                          <a:ea typeface="Calibri"/>
                          <a:cs typeface="Times New Roman"/>
                        </a:rPr>
                        <a:t>33.98</a:t>
                      </a:r>
                      <a:endParaRPr lang="en-GB" sz="2800">
                        <a:latin typeface="Calibri"/>
                        <a:ea typeface="Calibri"/>
                        <a:cs typeface="Times New Roman"/>
                      </a:endParaRPr>
                    </a:p>
                  </a:txBody>
                  <a:tcPr marL="68580" marR="68580" marT="0" marB="0"/>
                </a:tc>
              </a:tr>
              <a:tr h="1123620">
                <a:tc>
                  <a:txBody>
                    <a:bodyPr/>
                    <a:lstStyle/>
                    <a:p>
                      <a:pPr algn="just">
                        <a:lnSpc>
                          <a:spcPct val="115000"/>
                        </a:lnSpc>
                        <a:spcAft>
                          <a:spcPts val="0"/>
                        </a:spcAft>
                      </a:pPr>
                      <a:r>
                        <a:rPr lang="en-IN" sz="2800" dirty="0" smtClean="0">
                          <a:latin typeface="Arial"/>
                          <a:ea typeface="Calibri"/>
                          <a:cs typeface="Times New Roman"/>
                        </a:rPr>
                        <a:t>Technology</a:t>
                      </a:r>
                      <a:r>
                        <a:rPr lang="en-IN" sz="2800" baseline="0" dirty="0" smtClean="0">
                          <a:latin typeface="Arial"/>
                          <a:ea typeface="Calibri"/>
                          <a:cs typeface="Times New Roman"/>
                        </a:rPr>
                        <a:t> </a:t>
                      </a:r>
                      <a:r>
                        <a:rPr lang="en-IN" sz="2800" dirty="0" smtClean="0">
                          <a:latin typeface="Arial"/>
                          <a:ea typeface="Calibri"/>
                          <a:cs typeface="Times New Roman"/>
                        </a:rPr>
                        <a:t>and Engineering</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dirty="0">
                          <a:solidFill>
                            <a:srgbClr val="000000"/>
                          </a:solidFill>
                          <a:latin typeface="Arial"/>
                          <a:ea typeface="Calibri"/>
                          <a:cs typeface="Times New Roman"/>
                        </a:rPr>
                        <a:t>22</a:t>
                      </a:r>
                      <a:endParaRPr lang="en-GB" sz="28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IN" sz="2800" dirty="0" smtClean="0">
                          <a:latin typeface="Arial"/>
                          <a:ea typeface="Calibri"/>
                          <a:cs typeface="Times New Roman"/>
                        </a:rPr>
                        <a:t>14.37</a:t>
                      </a:r>
                      <a:endParaRPr lang="en-GB" sz="2800" dirty="0">
                        <a:latin typeface="Calibri"/>
                        <a:ea typeface="Calibri"/>
                        <a:cs typeface="Times New Roman"/>
                      </a:endParaRPr>
                    </a:p>
                  </a:txBody>
                  <a:tcPr marL="68580" marR="68580" marT="0" marB="0"/>
                </a:tc>
              </a:tr>
              <a:tr h="572685">
                <a:tc>
                  <a:txBody>
                    <a:bodyPr/>
                    <a:lstStyle/>
                    <a:p>
                      <a:pPr algn="just">
                        <a:lnSpc>
                          <a:spcPct val="115000"/>
                        </a:lnSpc>
                        <a:spcAft>
                          <a:spcPts val="0"/>
                        </a:spcAft>
                      </a:pPr>
                      <a:r>
                        <a:rPr lang="en-IN" sz="2800" dirty="0">
                          <a:latin typeface="Arial"/>
                          <a:ea typeface="Calibri"/>
                          <a:cs typeface="Times New Roman"/>
                        </a:rPr>
                        <a:t>Commerce</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a:solidFill>
                            <a:srgbClr val="000000"/>
                          </a:solidFill>
                          <a:latin typeface="Arial"/>
                          <a:ea typeface="Calibri"/>
                          <a:cs typeface="Times New Roman"/>
                        </a:rPr>
                        <a:t>15</a:t>
                      </a:r>
                      <a:endParaRPr lang="en-GB" sz="2800">
                        <a:latin typeface="Calibri"/>
                        <a:ea typeface="Calibri"/>
                        <a:cs typeface="Times New Roman"/>
                      </a:endParaRPr>
                    </a:p>
                  </a:txBody>
                  <a:tcPr marL="68580" marR="68580" marT="0" marB="0" anchor="b"/>
                </a:tc>
                <a:tc>
                  <a:txBody>
                    <a:bodyPr/>
                    <a:lstStyle/>
                    <a:p>
                      <a:pPr algn="ctr">
                        <a:lnSpc>
                          <a:spcPct val="115000"/>
                        </a:lnSpc>
                        <a:spcAft>
                          <a:spcPts val="0"/>
                        </a:spcAft>
                      </a:pPr>
                      <a:r>
                        <a:rPr lang="en-IN" sz="2800">
                          <a:latin typeface="Arial"/>
                          <a:ea typeface="Calibri"/>
                          <a:cs typeface="Times New Roman"/>
                        </a:rPr>
                        <a:t>9.8</a:t>
                      </a:r>
                      <a:endParaRPr lang="en-GB" sz="2800">
                        <a:latin typeface="Calibri"/>
                        <a:ea typeface="Calibri"/>
                        <a:cs typeface="Times New Roman"/>
                      </a:endParaRPr>
                    </a:p>
                  </a:txBody>
                  <a:tcPr marL="68580" marR="68580" marT="0" marB="0"/>
                </a:tc>
              </a:tr>
              <a:tr h="572685">
                <a:tc>
                  <a:txBody>
                    <a:bodyPr/>
                    <a:lstStyle/>
                    <a:p>
                      <a:pPr algn="just">
                        <a:lnSpc>
                          <a:spcPct val="115000"/>
                        </a:lnSpc>
                        <a:spcAft>
                          <a:spcPts val="0"/>
                        </a:spcAft>
                      </a:pPr>
                      <a:r>
                        <a:rPr lang="en-IN" sz="2800" dirty="0">
                          <a:latin typeface="Arial"/>
                          <a:ea typeface="Calibri"/>
                          <a:cs typeface="Times New Roman"/>
                        </a:rPr>
                        <a:t>Management</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dirty="0">
                          <a:solidFill>
                            <a:srgbClr val="000000"/>
                          </a:solidFill>
                          <a:latin typeface="Arial"/>
                          <a:ea typeface="Calibri"/>
                          <a:cs typeface="Times New Roman"/>
                        </a:rPr>
                        <a:t>12</a:t>
                      </a:r>
                      <a:endParaRPr lang="en-GB" sz="2800" dirty="0">
                        <a:latin typeface="Calibri"/>
                        <a:ea typeface="Calibri"/>
                        <a:cs typeface="Times New Roman"/>
                      </a:endParaRPr>
                    </a:p>
                  </a:txBody>
                  <a:tcPr marL="68580" marR="68580" marT="0" marB="0" anchor="b"/>
                </a:tc>
                <a:tc>
                  <a:txBody>
                    <a:bodyPr/>
                    <a:lstStyle/>
                    <a:p>
                      <a:pPr algn="ctr">
                        <a:lnSpc>
                          <a:spcPct val="115000"/>
                        </a:lnSpc>
                        <a:spcAft>
                          <a:spcPts val="0"/>
                        </a:spcAft>
                      </a:pPr>
                      <a:r>
                        <a:rPr lang="en-IN" sz="2800" dirty="0">
                          <a:latin typeface="Arial"/>
                          <a:ea typeface="Calibri"/>
                          <a:cs typeface="Times New Roman"/>
                        </a:rPr>
                        <a:t>7.84</a:t>
                      </a:r>
                      <a:endParaRPr lang="en-GB" sz="2800" dirty="0">
                        <a:latin typeface="Calibri"/>
                        <a:ea typeface="Calibri"/>
                        <a:cs typeface="Times New Roman"/>
                      </a:endParaRPr>
                    </a:p>
                  </a:txBody>
                  <a:tcPr marL="68580" marR="68580" marT="0" marB="0"/>
                </a:tc>
              </a:tr>
              <a:tr h="572685">
                <a:tc>
                  <a:txBody>
                    <a:bodyPr/>
                    <a:lstStyle/>
                    <a:p>
                      <a:pPr algn="just">
                        <a:lnSpc>
                          <a:spcPct val="115000"/>
                        </a:lnSpc>
                        <a:spcAft>
                          <a:spcPts val="0"/>
                        </a:spcAft>
                      </a:pPr>
                      <a:r>
                        <a:rPr lang="en-IN" sz="2800" dirty="0">
                          <a:latin typeface="Arial"/>
                          <a:ea typeface="Calibri"/>
                          <a:cs typeface="Times New Roman"/>
                        </a:rPr>
                        <a:t>Law </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a:solidFill>
                            <a:srgbClr val="000000"/>
                          </a:solidFill>
                          <a:latin typeface="Arial"/>
                          <a:ea typeface="Calibri"/>
                          <a:cs typeface="Times New Roman"/>
                        </a:rPr>
                        <a:t>9</a:t>
                      </a:r>
                      <a:endParaRPr lang="en-GB" sz="2800">
                        <a:latin typeface="Calibri"/>
                        <a:ea typeface="Calibri"/>
                        <a:cs typeface="Times New Roman"/>
                      </a:endParaRPr>
                    </a:p>
                  </a:txBody>
                  <a:tcPr marL="68580" marR="68580" marT="0" marB="0" anchor="b"/>
                </a:tc>
                <a:tc>
                  <a:txBody>
                    <a:bodyPr/>
                    <a:lstStyle/>
                    <a:p>
                      <a:pPr algn="ctr">
                        <a:lnSpc>
                          <a:spcPct val="115000"/>
                        </a:lnSpc>
                        <a:spcAft>
                          <a:spcPts val="0"/>
                        </a:spcAft>
                      </a:pPr>
                      <a:r>
                        <a:rPr lang="en-IN" sz="2800" dirty="0">
                          <a:latin typeface="Arial"/>
                          <a:ea typeface="Calibri"/>
                          <a:cs typeface="Times New Roman"/>
                        </a:rPr>
                        <a:t>5.88</a:t>
                      </a:r>
                      <a:endParaRPr lang="en-GB" sz="2800" dirty="0">
                        <a:latin typeface="Calibri"/>
                        <a:ea typeface="Calibri"/>
                        <a:cs typeface="Times New Roman"/>
                      </a:endParaRPr>
                    </a:p>
                  </a:txBody>
                  <a:tcPr marL="68580" marR="68580" marT="0" marB="0"/>
                </a:tc>
              </a:tr>
            </a:tbl>
          </a:graphicData>
        </a:graphic>
      </p:graphicFrame>
      <p:sp>
        <p:nvSpPr>
          <p:cNvPr id="7" name="Rectangle 6"/>
          <p:cNvSpPr/>
          <p:nvPr/>
        </p:nvSpPr>
        <p:spPr>
          <a:xfrm>
            <a:off x="1500166" y="714356"/>
            <a:ext cx="7143800" cy="714380"/>
          </a:xfrm>
          <a:prstGeom prst="rect">
            <a:avLst/>
          </a:prstGeom>
        </p:spPr>
        <p:txBody>
          <a:bodyPr wrap="square">
            <a:spAutoFit/>
          </a:bodyPr>
          <a:lstStyle/>
          <a:p>
            <a:r>
              <a:rPr lang="en-IN" sz="4000" dirty="0" smtClean="0"/>
              <a:t>Responses from different streams</a:t>
            </a:r>
            <a:endParaRPr lang="en-GB" sz="4000" dirty="0"/>
          </a:p>
        </p:txBody>
      </p:sp>
    </p:spTree>
    <p:extLst>
      <p:ext uri="{BB962C8B-B14F-4D97-AF65-F5344CB8AC3E}">
        <p14:creationId xmlns:p14="http://schemas.microsoft.com/office/powerpoint/2010/main" xmlns="" val="4202772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57166"/>
            <a:ext cx="8786874" cy="1000132"/>
          </a:xfrm>
        </p:spPr>
        <p:txBody>
          <a:bodyPr>
            <a:normAutofit fontScale="90000"/>
          </a:bodyPr>
          <a:lstStyle/>
          <a:p>
            <a:pPr algn="ctr"/>
            <a:r>
              <a:rPr lang="en-IN" b="1" dirty="0" smtClean="0"/>
              <a:t>Use of Website/Internet Resources in Research Work</a:t>
            </a:r>
            <a:endParaRPr lang="en-GB" b="1" dirty="0"/>
          </a:p>
        </p:txBody>
      </p:sp>
      <p:graphicFrame>
        <p:nvGraphicFramePr>
          <p:cNvPr id="4" name="Content Placeholder 3"/>
          <p:cNvGraphicFramePr>
            <a:graphicFrameLocks noGrp="1"/>
          </p:cNvGraphicFramePr>
          <p:nvPr>
            <p:ph sz="quarter" idx="1"/>
          </p:nvPr>
        </p:nvGraphicFramePr>
        <p:xfrm>
          <a:off x="857224" y="1357298"/>
          <a:ext cx="7772400" cy="3435096"/>
        </p:xfrm>
        <a:graphic>
          <a:graphicData uri="http://schemas.openxmlformats.org/drawingml/2006/table">
            <a:tbl>
              <a:tblPr firstRow="1" bandRow="1">
                <a:tableStyleId>{5C22544A-7EE6-4342-B048-85BDC9FD1C3A}</a:tableStyleId>
              </a:tblPr>
              <a:tblGrid>
                <a:gridCol w="4714908"/>
                <a:gridCol w="1728774"/>
                <a:gridCol w="1328718"/>
              </a:tblGrid>
              <a:tr h="370840">
                <a:tc>
                  <a:txBody>
                    <a:bodyPr/>
                    <a:lstStyle/>
                    <a:p>
                      <a:pPr algn="just">
                        <a:lnSpc>
                          <a:spcPct val="115000"/>
                        </a:lnSpc>
                        <a:spcAft>
                          <a:spcPts val="0"/>
                        </a:spcAft>
                      </a:pPr>
                      <a:r>
                        <a:rPr lang="en-IN" sz="2800" dirty="0">
                          <a:latin typeface="Arial"/>
                          <a:ea typeface="Calibri"/>
                          <a:cs typeface="Times New Roman"/>
                        </a:rPr>
                        <a:t>How often do you use the Internet/Websites resources to Complete your Research work</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Responses</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dirty="0">
                          <a:latin typeface="Arial"/>
                          <a:ea typeface="Calibri"/>
                          <a:cs typeface="Times New Roman"/>
                        </a:rPr>
                        <a:t>%</a:t>
                      </a:r>
                      <a:endParaRPr lang="en-GB" sz="2800" dirty="0">
                        <a:latin typeface="Calibri"/>
                        <a:ea typeface="Calibri"/>
                        <a:cs typeface="Times New Roman"/>
                      </a:endParaRPr>
                    </a:p>
                  </a:txBody>
                  <a:tcPr marL="68580" marR="68580" marT="0" marB="0"/>
                </a:tc>
              </a:tr>
              <a:tr h="370840">
                <a:tc>
                  <a:txBody>
                    <a:bodyPr/>
                    <a:lstStyle/>
                    <a:p>
                      <a:pPr algn="just">
                        <a:lnSpc>
                          <a:spcPct val="115000"/>
                        </a:lnSpc>
                        <a:spcAft>
                          <a:spcPts val="0"/>
                        </a:spcAft>
                      </a:pPr>
                      <a:r>
                        <a:rPr lang="en-IN" sz="2800">
                          <a:latin typeface="Arial"/>
                          <a:ea typeface="Calibri"/>
                          <a:cs typeface="Times New Roman"/>
                        </a:rPr>
                        <a:t>Very often</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81</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52.94</a:t>
                      </a:r>
                      <a:endParaRPr lang="en-GB" sz="2800">
                        <a:latin typeface="Calibri"/>
                        <a:ea typeface="Calibri"/>
                        <a:cs typeface="Times New Roman"/>
                      </a:endParaRPr>
                    </a:p>
                  </a:txBody>
                  <a:tcPr marL="68580" marR="68580" marT="0" marB="0"/>
                </a:tc>
              </a:tr>
              <a:tr h="370840">
                <a:tc>
                  <a:txBody>
                    <a:bodyPr/>
                    <a:lstStyle/>
                    <a:p>
                      <a:pPr algn="just">
                        <a:lnSpc>
                          <a:spcPct val="115000"/>
                        </a:lnSpc>
                        <a:spcAft>
                          <a:spcPts val="0"/>
                        </a:spcAft>
                      </a:pPr>
                      <a:r>
                        <a:rPr lang="en-IN" sz="2800">
                          <a:latin typeface="Arial"/>
                          <a:ea typeface="Calibri"/>
                          <a:cs typeface="Times New Roman"/>
                        </a:rPr>
                        <a:t>Often</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36</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23.52</a:t>
                      </a:r>
                      <a:endParaRPr lang="en-GB" sz="2800">
                        <a:latin typeface="Calibri"/>
                        <a:ea typeface="Calibri"/>
                        <a:cs typeface="Times New Roman"/>
                      </a:endParaRPr>
                    </a:p>
                  </a:txBody>
                  <a:tcPr marL="68580" marR="68580" marT="0" marB="0"/>
                </a:tc>
              </a:tr>
              <a:tr h="370840">
                <a:tc>
                  <a:txBody>
                    <a:bodyPr/>
                    <a:lstStyle/>
                    <a:p>
                      <a:pPr algn="just">
                        <a:lnSpc>
                          <a:spcPct val="115000"/>
                        </a:lnSpc>
                        <a:spcAft>
                          <a:spcPts val="0"/>
                        </a:spcAft>
                      </a:pPr>
                      <a:r>
                        <a:rPr lang="en-IN" sz="2800">
                          <a:latin typeface="Arial"/>
                          <a:ea typeface="Calibri"/>
                          <a:cs typeface="Times New Roman"/>
                        </a:rPr>
                        <a:t>Sometimes</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36</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23.52</a:t>
                      </a:r>
                      <a:endParaRPr lang="en-GB" sz="2800">
                        <a:latin typeface="Calibri"/>
                        <a:ea typeface="Calibri"/>
                        <a:cs typeface="Times New Roman"/>
                      </a:endParaRPr>
                    </a:p>
                  </a:txBody>
                  <a:tcPr marL="68580" marR="68580" marT="0" marB="0"/>
                </a:tc>
              </a:tr>
              <a:tr h="370840">
                <a:tc>
                  <a:txBody>
                    <a:bodyPr/>
                    <a:lstStyle/>
                    <a:p>
                      <a:pPr algn="just">
                        <a:lnSpc>
                          <a:spcPct val="115000"/>
                        </a:lnSpc>
                        <a:spcAft>
                          <a:spcPts val="0"/>
                        </a:spcAft>
                      </a:pPr>
                      <a:r>
                        <a:rPr lang="en-IN" sz="2800" dirty="0">
                          <a:latin typeface="Arial"/>
                          <a:ea typeface="Calibri"/>
                          <a:cs typeface="Times New Roman"/>
                        </a:rPr>
                        <a:t>N/R</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00</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dirty="0">
                          <a:latin typeface="Arial"/>
                          <a:ea typeface="Calibri"/>
                          <a:cs typeface="Times New Roman"/>
                        </a:rPr>
                        <a:t>0</a:t>
                      </a:r>
                      <a:endParaRPr lang="en-GB" sz="2800" dirty="0">
                        <a:latin typeface="Calibri"/>
                        <a:ea typeface="Calibri"/>
                        <a:cs typeface="Times New Roman"/>
                      </a:endParaRPr>
                    </a:p>
                  </a:txBody>
                  <a:tcPr marL="68580" marR="68580" marT="0" marB="0"/>
                </a:tc>
              </a:tr>
            </a:tbl>
          </a:graphicData>
        </a:graphic>
      </p:graphicFrame>
      <p:sp>
        <p:nvSpPr>
          <p:cNvPr id="6" name="Rectangle 5"/>
          <p:cNvSpPr/>
          <p:nvPr/>
        </p:nvSpPr>
        <p:spPr>
          <a:xfrm>
            <a:off x="3563888" y="5845750"/>
            <a:ext cx="5437268" cy="830997"/>
          </a:xfrm>
          <a:prstGeom prst="rect">
            <a:avLst/>
          </a:prstGeom>
        </p:spPr>
        <p:txBody>
          <a:bodyPr wrap="square">
            <a:spAutoFit/>
          </a:bodyPr>
          <a:lstStyle/>
          <a:p>
            <a:r>
              <a:rPr lang="en-IN" sz="2400" b="1" dirty="0" smtClean="0"/>
              <a:t>Data Analysis from  the collected questionnaire</a:t>
            </a:r>
            <a:endParaRPr lang="en-GB" sz="2400" dirty="0"/>
          </a:p>
        </p:txBody>
      </p:sp>
      <p:pic>
        <p:nvPicPr>
          <p:cNvPr id="7" name="Picture 6" descr="Image result for internet symbol"/>
          <p:cNvPicPr/>
          <p:nvPr/>
        </p:nvPicPr>
        <p:blipFill>
          <a:blip r:embed="rId2" cstate="print"/>
          <a:srcRect/>
          <a:stretch>
            <a:fillRect/>
          </a:stretch>
        </p:blipFill>
        <p:spPr bwMode="auto">
          <a:xfrm>
            <a:off x="357158" y="5286388"/>
            <a:ext cx="3286148"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References/Bibliography in the research work</a:t>
            </a:r>
            <a:endParaRPr lang="en-GB" b="1" dirty="0"/>
          </a:p>
        </p:txBody>
      </p:sp>
      <p:graphicFrame>
        <p:nvGraphicFramePr>
          <p:cNvPr id="4" name="Content Placeholder 3"/>
          <p:cNvGraphicFramePr>
            <a:graphicFrameLocks noGrp="1"/>
          </p:cNvGraphicFramePr>
          <p:nvPr>
            <p:ph sz="quarter" idx="1"/>
          </p:nvPr>
        </p:nvGraphicFramePr>
        <p:xfrm>
          <a:off x="785786" y="1772814"/>
          <a:ext cx="7772400" cy="4581878"/>
        </p:xfrm>
        <a:graphic>
          <a:graphicData uri="http://schemas.openxmlformats.org/drawingml/2006/table">
            <a:tbl>
              <a:tblPr firstRow="1" bandRow="1">
                <a:tableStyleId>{5C22544A-7EE6-4342-B048-85BDC9FD1C3A}</a:tableStyleId>
              </a:tblPr>
              <a:tblGrid>
                <a:gridCol w="4300542"/>
                <a:gridCol w="2149968"/>
                <a:gridCol w="1321890"/>
              </a:tblGrid>
              <a:tr h="2290938">
                <a:tc>
                  <a:txBody>
                    <a:bodyPr/>
                    <a:lstStyle/>
                    <a:p>
                      <a:pPr algn="just">
                        <a:lnSpc>
                          <a:spcPct val="115000"/>
                        </a:lnSpc>
                        <a:spcAft>
                          <a:spcPts val="0"/>
                        </a:spcAft>
                      </a:pPr>
                      <a:r>
                        <a:rPr lang="en-IN" sz="2800" dirty="0">
                          <a:latin typeface="Arial"/>
                          <a:ea typeface="Calibri"/>
                          <a:cs typeface="Times New Roman"/>
                        </a:rPr>
                        <a:t>How often do you correctly cite references to what is used in your Research work</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Responses</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a:t>
                      </a:r>
                      <a:endParaRPr lang="en-GB" sz="2800">
                        <a:latin typeface="Calibri"/>
                        <a:ea typeface="Calibri"/>
                        <a:cs typeface="Times New Roman"/>
                      </a:endParaRPr>
                    </a:p>
                  </a:txBody>
                  <a:tcPr marL="68580" marR="68580" marT="0" marB="0"/>
                </a:tc>
              </a:tr>
              <a:tr h="572735">
                <a:tc>
                  <a:txBody>
                    <a:bodyPr/>
                    <a:lstStyle/>
                    <a:p>
                      <a:pPr algn="just">
                        <a:lnSpc>
                          <a:spcPct val="115000"/>
                        </a:lnSpc>
                        <a:spcAft>
                          <a:spcPts val="0"/>
                        </a:spcAft>
                      </a:pPr>
                      <a:r>
                        <a:rPr lang="en-IN" sz="2800">
                          <a:latin typeface="Arial"/>
                          <a:ea typeface="Calibri"/>
                          <a:cs typeface="Times New Roman"/>
                        </a:rPr>
                        <a:t>Very often</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81</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52.94</a:t>
                      </a:r>
                      <a:endParaRPr lang="en-GB" sz="2800">
                        <a:latin typeface="Calibri"/>
                        <a:ea typeface="Calibri"/>
                        <a:cs typeface="Times New Roman"/>
                      </a:endParaRPr>
                    </a:p>
                  </a:txBody>
                  <a:tcPr marL="68580" marR="68580" marT="0" marB="0"/>
                </a:tc>
              </a:tr>
              <a:tr h="572735">
                <a:tc>
                  <a:txBody>
                    <a:bodyPr/>
                    <a:lstStyle/>
                    <a:p>
                      <a:pPr algn="just">
                        <a:lnSpc>
                          <a:spcPct val="115000"/>
                        </a:lnSpc>
                        <a:spcAft>
                          <a:spcPts val="0"/>
                        </a:spcAft>
                      </a:pPr>
                      <a:r>
                        <a:rPr lang="en-IN" sz="2800">
                          <a:latin typeface="Arial"/>
                          <a:ea typeface="Calibri"/>
                          <a:cs typeface="Times New Roman"/>
                        </a:rPr>
                        <a:t>Often</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18</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11.76</a:t>
                      </a:r>
                      <a:endParaRPr lang="en-GB" sz="2800">
                        <a:latin typeface="Calibri"/>
                        <a:ea typeface="Calibri"/>
                        <a:cs typeface="Times New Roman"/>
                      </a:endParaRPr>
                    </a:p>
                  </a:txBody>
                  <a:tcPr marL="68580" marR="68580" marT="0" marB="0"/>
                </a:tc>
              </a:tr>
              <a:tr h="572735">
                <a:tc>
                  <a:txBody>
                    <a:bodyPr/>
                    <a:lstStyle/>
                    <a:p>
                      <a:pPr algn="just">
                        <a:lnSpc>
                          <a:spcPct val="115000"/>
                        </a:lnSpc>
                        <a:spcAft>
                          <a:spcPts val="0"/>
                        </a:spcAft>
                      </a:pPr>
                      <a:r>
                        <a:rPr lang="en-IN" sz="2800">
                          <a:latin typeface="Arial"/>
                          <a:ea typeface="Calibri"/>
                          <a:cs typeface="Times New Roman"/>
                        </a:rPr>
                        <a:t>Sometimes</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54</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35.29</a:t>
                      </a:r>
                      <a:endParaRPr lang="en-GB" sz="2800">
                        <a:latin typeface="Calibri"/>
                        <a:ea typeface="Calibri"/>
                        <a:cs typeface="Times New Roman"/>
                      </a:endParaRPr>
                    </a:p>
                  </a:txBody>
                  <a:tcPr marL="68580" marR="68580" marT="0" marB="0"/>
                </a:tc>
              </a:tr>
              <a:tr h="572735">
                <a:tc>
                  <a:txBody>
                    <a:bodyPr/>
                    <a:lstStyle/>
                    <a:p>
                      <a:pPr algn="just">
                        <a:lnSpc>
                          <a:spcPct val="115000"/>
                        </a:lnSpc>
                        <a:spcAft>
                          <a:spcPts val="0"/>
                        </a:spcAft>
                      </a:pPr>
                      <a:r>
                        <a:rPr lang="en-IN" sz="2800" dirty="0">
                          <a:latin typeface="Arial"/>
                          <a:ea typeface="Calibri"/>
                          <a:cs typeface="Times New Roman"/>
                        </a:rPr>
                        <a:t>N/R</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IN" sz="2800">
                          <a:latin typeface="Arial"/>
                          <a:ea typeface="Calibri"/>
                          <a:cs typeface="Times New Roman"/>
                        </a:rPr>
                        <a:t>00</a:t>
                      </a:r>
                      <a:endParaRPr lang="en-GB" sz="2800">
                        <a:latin typeface="Calibri"/>
                        <a:ea typeface="Calibri"/>
                        <a:cs typeface="Times New Roman"/>
                      </a:endParaRPr>
                    </a:p>
                  </a:txBody>
                  <a:tcPr marL="68580" marR="68580" marT="0" marB="0"/>
                </a:tc>
                <a:tc>
                  <a:txBody>
                    <a:bodyPr/>
                    <a:lstStyle/>
                    <a:p>
                      <a:pPr algn="ctr">
                        <a:lnSpc>
                          <a:spcPct val="115000"/>
                        </a:lnSpc>
                        <a:spcAft>
                          <a:spcPts val="0"/>
                        </a:spcAft>
                      </a:pPr>
                      <a:r>
                        <a:rPr lang="en-IN" sz="2800" dirty="0">
                          <a:latin typeface="Arial"/>
                          <a:ea typeface="Calibri"/>
                          <a:cs typeface="Times New Roman"/>
                        </a:rPr>
                        <a:t>0</a:t>
                      </a:r>
                      <a:endParaRPr lang="en-GB" sz="2800" dirty="0">
                        <a:latin typeface="Calibri"/>
                        <a:ea typeface="Calibri"/>
                        <a:cs typeface="Times New Roman"/>
                      </a:endParaRPr>
                    </a:p>
                  </a:txBody>
                  <a:tcPr marL="68580" marR="68580" marT="0" marB="0"/>
                </a:tc>
              </a:tr>
            </a:tbl>
          </a:graphicData>
        </a:graphic>
      </p:graphicFrame>
      <p:sp>
        <p:nvSpPr>
          <p:cNvPr id="5" name="Rectangle 4"/>
          <p:cNvSpPr/>
          <p:nvPr/>
        </p:nvSpPr>
        <p:spPr>
          <a:xfrm rot="16200000">
            <a:off x="-2662531" y="3162163"/>
            <a:ext cx="6408713" cy="461665"/>
          </a:xfrm>
          <a:prstGeom prst="rect">
            <a:avLst/>
          </a:prstGeom>
        </p:spPr>
        <p:txBody>
          <a:bodyPr wrap="square">
            <a:spAutoFit/>
          </a:bodyPr>
          <a:lstStyle/>
          <a:p>
            <a:r>
              <a:rPr lang="en-IN" sz="2400" b="1" dirty="0" smtClean="0"/>
              <a:t>Data Analysis from  the collected questionnaire</a:t>
            </a:r>
            <a:endParaRPr lang="en-GB"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txBody>
          <a:bodyPr>
            <a:normAutofit/>
          </a:bodyPr>
          <a:lstStyle/>
          <a:p>
            <a:r>
              <a:rPr lang="en-IN" b="1" dirty="0" smtClean="0"/>
              <a:t>Research Work and Resources</a:t>
            </a:r>
            <a:endParaRPr lang="en-GB" b="1" dirty="0"/>
          </a:p>
        </p:txBody>
      </p:sp>
      <p:graphicFrame>
        <p:nvGraphicFramePr>
          <p:cNvPr id="4" name="Content Placeholder 3"/>
          <p:cNvGraphicFramePr>
            <a:graphicFrameLocks noGrp="1"/>
          </p:cNvGraphicFramePr>
          <p:nvPr>
            <p:ph sz="quarter" idx="1"/>
          </p:nvPr>
        </p:nvGraphicFramePr>
        <p:xfrm>
          <a:off x="539552" y="2420888"/>
          <a:ext cx="8161510" cy="3744417"/>
        </p:xfrm>
        <a:graphic>
          <a:graphicData uri="http://schemas.openxmlformats.org/drawingml/2006/table">
            <a:tbl>
              <a:tblPr firstRow="1" bandRow="1">
                <a:tableStyleId>{5C22544A-7EE6-4342-B048-85BDC9FD1C3A}</a:tableStyleId>
              </a:tblPr>
              <a:tblGrid>
                <a:gridCol w="5025965"/>
                <a:gridCol w="1886803"/>
                <a:gridCol w="1248742"/>
              </a:tblGrid>
              <a:tr h="1872209">
                <a:tc>
                  <a:txBody>
                    <a:bodyPr/>
                    <a:lstStyle/>
                    <a:p>
                      <a:pPr algn="just">
                        <a:lnSpc>
                          <a:spcPct val="115000"/>
                        </a:lnSpc>
                        <a:spcAft>
                          <a:spcPts val="0"/>
                        </a:spcAft>
                      </a:pPr>
                      <a:r>
                        <a:rPr lang="en-IN" sz="2400" dirty="0">
                          <a:latin typeface="Arial"/>
                          <a:ea typeface="Calibri"/>
                          <a:cs typeface="Times New Roman"/>
                        </a:rPr>
                        <a:t>How often do you use the Academic and Electronic Resources for your Research Work provided by KKHL, GU</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Responses</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endParaRPr lang="en-IN" sz="2400" dirty="0" smtClean="0">
                        <a:latin typeface="Arial"/>
                        <a:ea typeface="Calibri"/>
                        <a:cs typeface="Times New Roman"/>
                      </a:endParaRPr>
                    </a:p>
                    <a:p>
                      <a:pPr algn="ctr">
                        <a:lnSpc>
                          <a:spcPct val="115000"/>
                        </a:lnSpc>
                        <a:spcAft>
                          <a:spcPts val="0"/>
                        </a:spcAft>
                      </a:pPr>
                      <a:endParaRPr lang="en-IN" sz="2400" dirty="0" smtClean="0">
                        <a:latin typeface="Arial"/>
                        <a:ea typeface="Calibri"/>
                        <a:cs typeface="Times New Roman"/>
                      </a:endParaRPr>
                    </a:p>
                    <a:p>
                      <a:pPr algn="ctr">
                        <a:lnSpc>
                          <a:spcPct val="115000"/>
                        </a:lnSpc>
                        <a:spcAft>
                          <a:spcPts val="0"/>
                        </a:spcAft>
                      </a:pPr>
                      <a:r>
                        <a:rPr lang="en-IN" sz="2400" dirty="0" smtClean="0">
                          <a:latin typeface="Arial"/>
                          <a:ea typeface="Calibri"/>
                          <a:cs typeface="Times New Roman"/>
                        </a:rPr>
                        <a:t>%</a:t>
                      </a:r>
                      <a:endParaRPr lang="en-GB" sz="2400" dirty="0">
                        <a:latin typeface="Calibri"/>
                        <a:ea typeface="Calibri"/>
                        <a:cs typeface="Times New Roman"/>
                      </a:endParaRPr>
                    </a:p>
                  </a:txBody>
                  <a:tcPr marL="68580" marR="68580" marT="0" marB="0"/>
                </a:tc>
              </a:tr>
              <a:tr h="468052">
                <a:tc>
                  <a:txBody>
                    <a:bodyPr/>
                    <a:lstStyle/>
                    <a:p>
                      <a:pPr algn="just">
                        <a:lnSpc>
                          <a:spcPct val="115000"/>
                        </a:lnSpc>
                        <a:spcAft>
                          <a:spcPts val="0"/>
                        </a:spcAft>
                      </a:pPr>
                      <a:r>
                        <a:rPr lang="en-IN" sz="2400">
                          <a:latin typeface="Arial"/>
                          <a:ea typeface="Calibri"/>
                          <a:cs typeface="Times New Roman"/>
                        </a:rPr>
                        <a:t>Very often</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63</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41.17</a:t>
                      </a:r>
                      <a:endParaRPr lang="en-GB" sz="2400">
                        <a:latin typeface="Calibri"/>
                        <a:ea typeface="Calibri"/>
                        <a:cs typeface="Times New Roman"/>
                      </a:endParaRPr>
                    </a:p>
                  </a:txBody>
                  <a:tcPr marL="68580" marR="68580" marT="0" marB="0"/>
                </a:tc>
              </a:tr>
              <a:tr h="468052">
                <a:tc>
                  <a:txBody>
                    <a:bodyPr/>
                    <a:lstStyle/>
                    <a:p>
                      <a:pPr algn="just">
                        <a:lnSpc>
                          <a:spcPct val="115000"/>
                        </a:lnSpc>
                        <a:spcAft>
                          <a:spcPts val="0"/>
                        </a:spcAft>
                      </a:pPr>
                      <a:r>
                        <a:rPr lang="en-IN" sz="2400" dirty="0">
                          <a:latin typeface="Arial"/>
                          <a:ea typeface="Calibri"/>
                          <a:cs typeface="Times New Roman"/>
                        </a:rPr>
                        <a:t>Often</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36</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23.52</a:t>
                      </a:r>
                      <a:endParaRPr lang="en-GB" sz="2400">
                        <a:latin typeface="Calibri"/>
                        <a:ea typeface="Calibri"/>
                        <a:cs typeface="Times New Roman"/>
                      </a:endParaRPr>
                    </a:p>
                  </a:txBody>
                  <a:tcPr marL="68580" marR="68580" marT="0" marB="0"/>
                </a:tc>
              </a:tr>
              <a:tr h="468052">
                <a:tc>
                  <a:txBody>
                    <a:bodyPr/>
                    <a:lstStyle/>
                    <a:p>
                      <a:pPr algn="just">
                        <a:lnSpc>
                          <a:spcPct val="115000"/>
                        </a:lnSpc>
                        <a:spcAft>
                          <a:spcPts val="0"/>
                        </a:spcAft>
                      </a:pPr>
                      <a:r>
                        <a:rPr lang="en-IN" sz="2400" dirty="0">
                          <a:latin typeface="Arial"/>
                          <a:ea typeface="Calibri"/>
                          <a:cs typeface="Times New Roman"/>
                        </a:rPr>
                        <a:t>Sometimes</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40</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26.13</a:t>
                      </a:r>
                      <a:endParaRPr lang="en-GB" sz="2400">
                        <a:latin typeface="Calibri"/>
                        <a:ea typeface="Calibri"/>
                        <a:cs typeface="Times New Roman"/>
                      </a:endParaRPr>
                    </a:p>
                  </a:txBody>
                  <a:tcPr marL="68580" marR="68580" marT="0" marB="0"/>
                </a:tc>
              </a:tr>
              <a:tr h="468052">
                <a:tc>
                  <a:txBody>
                    <a:bodyPr/>
                    <a:lstStyle/>
                    <a:p>
                      <a:pPr algn="just">
                        <a:lnSpc>
                          <a:spcPct val="115000"/>
                        </a:lnSpc>
                        <a:spcAft>
                          <a:spcPts val="0"/>
                        </a:spcAft>
                      </a:pPr>
                      <a:r>
                        <a:rPr lang="en-IN" sz="2400" dirty="0">
                          <a:latin typeface="Arial"/>
                          <a:ea typeface="Calibri"/>
                          <a:cs typeface="Times New Roman"/>
                        </a:rPr>
                        <a:t>N/R</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9</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5.88</a:t>
                      </a:r>
                      <a:endParaRPr lang="en-GB" sz="2400" dirty="0">
                        <a:latin typeface="Calibri"/>
                        <a:ea typeface="Calibri"/>
                        <a:cs typeface="Times New Roman"/>
                      </a:endParaRPr>
                    </a:p>
                  </a:txBody>
                  <a:tcPr marL="68580" marR="68580" marT="0" marB="0"/>
                </a:tc>
              </a:tr>
            </a:tbl>
          </a:graphicData>
        </a:graphic>
      </p:graphicFrame>
      <p:pic>
        <p:nvPicPr>
          <p:cNvPr id="5" name="Picture 4" descr="Image result for books symbol"/>
          <p:cNvPicPr/>
          <p:nvPr/>
        </p:nvPicPr>
        <p:blipFill>
          <a:blip r:embed="rId2" cstate="print"/>
          <a:srcRect/>
          <a:stretch>
            <a:fillRect/>
          </a:stretch>
        </p:blipFill>
        <p:spPr bwMode="auto">
          <a:xfrm>
            <a:off x="7308304" y="188640"/>
            <a:ext cx="1835696"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2594"/>
          </a:xfrm>
        </p:spPr>
        <p:txBody>
          <a:bodyPr>
            <a:normAutofit fontScale="90000"/>
          </a:bodyPr>
          <a:lstStyle/>
          <a:p>
            <a:r>
              <a:rPr lang="en-IN" dirty="0" smtClean="0"/>
              <a:t>Pressure of obtaining the Ph. D </a:t>
            </a:r>
            <a:r>
              <a:rPr lang="en-GB" dirty="0" smtClean="0"/>
              <a:t>Degree</a:t>
            </a:r>
            <a:endParaRPr lang="en-GB" dirty="0"/>
          </a:p>
        </p:txBody>
      </p:sp>
      <p:graphicFrame>
        <p:nvGraphicFramePr>
          <p:cNvPr id="4" name="Content Placeholder 3"/>
          <p:cNvGraphicFramePr>
            <a:graphicFrameLocks noGrp="1"/>
          </p:cNvGraphicFramePr>
          <p:nvPr>
            <p:ph sz="quarter" idx="1"/>
          </p:nvPr>
        </p:nvGraphicFramePr>
        <p:xfrm>
          <a:off x="467543" y="908720"/>
          <a:ext cx="8275318" cy="2474471"/>
        </p:xfrm>
        <a:graphic>
          <a:graphicData uri="http://schemas.openxmlformats.org/drawingml/2006/table">
            <a:tbl>
              <a:tblPr firstRow="1" bandRow="1">
                <a:tableStyleId>{5C22544A-7EE6-4342-B048-85BDC9FD1C3A}</a:tableStyleId>
              </a:tblPr>
              <a:tblGrid>
                <a:gridCol w="5085900"/>
                <a:gridCol w="1926845"/>
                <a:gridCol w="1262573"/>
              </a:tblGrid>
              <a:tr h="1212599">
                <a:tc>
                  <a:txBody>
                    <a:bodyPr/>
                    <a:lstStyle/>
                    <a:p>
                      <a:pPr algn="just">
                        <a:lnSpc>
                          <a:spcPct val="115000"/>
                        </a:lnSpc>
                        <a:spcAft>
                          <a:spcPts val="0"/>
                        </a:spcAft>
                      </a:pPr>
                      <a:r>
                        <a:rPr lang="en-IN" sz="2400" dirty="0">
                          <a:latin typeface="Arial"/>
                          <a:ea typeface="Calibri"/>
                          <a:cs typeface="Times New Roman"/>
                        </a:rPr>
                        <a:t>Do the  pressures of obtaining PH.D Degree lead you to think of plagiarism ?</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Responses</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a:t>
                      </a:r>
                      <a:endParaRPr lang="en-GB" sz="2400">
                        <a:latin typeface="Calibri"/>
                        <a:ea typeface="Calibri"/>
                        <a:cs typeface="Times New Roman"/>
                      </a:endParaRPr>
                    </a:p>
                  </a:txBody>
                  <a:tcPr marL="68580" marR="68580" marT="0" marB="0"/>
                </a:tc>
              </a:tr>
              <a:tr h="411891">
                <a:tc>
                  <a:txBody>
                    <a:bodyPr/>
                    <a:lstStyle/>
                    <a:p>
                      <a:pPr algn="just">
                        <a:lnSpc>
                          <a:spcPct val="115000"/>
                        </a:lnSpc>
                        <a:spcAft>
                          <a:spcPts val="0"/>
                        </a:spcAft>
                      </a:pPr>
                      <a:r>
                        <a:rPr lang="en-IN" sz="2400" dirty="0">
                          <a:latin typeface="Arial"/>
                          <a:ea typeface="Calibri"/>
                          <a:cs typeface="Times New Roman"/>
                        </a:rPr>
                        <a:t>Yes</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18</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11.76</a:t>
                      </a:r>
                      <a:endParaRPr lang="en-GB" sz="2400">
                        <a:latin typeface="Calibri"/>
                        <a:ea typeface="Calibri"/>
                        <a:cs typeface="Times New Roman"/>
                      </a:endParaRPr>
                    </a:p>
                  </a:txBody>
                  <a:tcPr marL="68580" marR="68580" marT="0" marB="0"/>
                </a:tc>
              </a:tr>
              <a:tr h="411891">
                <a:tc>
                  <a:txBody>
                    <a:bodyPr/>
                    <a:lstStyle/>
                    <a:p>
                      <a:pPr algn="just">
                        <a:lnSpc>
                          <a:spcPct val="115000"/>
                        </a:lnSpc>
                        <a:spcAft>
                          <a:spcPts val="0"/>
                        </a:spcAft>
                      </a:pPr>
                      <a:r>
                        <a:rPr lang="en-IN" sz="2400" dirty="0">
                          <a:latin typeface="Arial"/>
                          <a:ea typeface="Calibri"/>
                          <a:cs typeface="Times New Roman"/>
                        </a:rPr>
                        <a:t>No</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108</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70.58</a:t>
                      </a:r>
                      <a:endParaRPr lang="en-GB" sz="2400">
                        <a:latin typeface="Calibri"/>
                        <a:ea typeface="Calibri"/>
                        <a:cs typeface="Times New Roman"/>
                      </a:endParaRPr>
                    </a:p>
                  </a:txBody>
                  <a:tcPr marL="68580" marR="68580" marT="0" marB="0"/>
                </a:tc>
              </a:tr>
              <a:tr h="411891">
                <a:tc>
                  <a:txBody>
                    <a:bodyPr/>
                    <a:lstStyle/>
                    <a:p>
                      <a:pPr algn="just">
                        <a:lnSpc>
                          <a:spcPct val="115000"/>
                        </a:lnSpc>
                        <a:spcAft>
                          <a:spcPts val="0"/>
                        </a:spcAft>
                      </a:pPr>
                      <a:r>
                        <a:rPr lang="en-IN" sz="2400" dirty="0">
                          <a:latin typeface="Arial"/>
                          <a:ea typeface="Calibri"/>
                          <a:cs typeface="Times New Roman"/>
                        </a:rPr>
                        <a:t>N/R</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18</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11.76</a:t>
                      </a:r>
                      <a:endParaRPr lang="en-GB" sz="2400" dirty="0">
                        <a:latin typeface="Calibri"/>
                        <a:ea typeface="Calibri"/>
                        <a:cs typeface="Times New Roman"/>
                      </a:endParaRPr>
                    </a:p>
                  </a:txBody>
                  <a:tcPr marL="68580" marR="68580" marT="0" marB="0"/>
                </a:tc>
              </a:tr>
            </a:tbl>
          </a:graphicData>
        </a:graphic>
      </p:graphicFrame>
      <p:sp>
        <p:nvSpPr>
          <p:cNvPr id="5" name="Rectangle 4"/>
          <p:cNvSpPr/>
          <p:nvPr/>
        </p:nvSpPr>
        <p:spPr>
          <a:xfrm>
            <a:off x="1021722" y="3356992"/>
            <a:ext cx="4407534" cy="646331"/>
          </a:xfrm>
          <a:prstGeom prst="rect">
            <a:avLst/>
          </a:prstGeom>
        </p:spPr>
        <p:txBody>
          <a:bodyPr wrap="square">
            <a:spAutoFit/>
          </a:bodyPr>
          <a:lstStyle/>
          <a:p>
            <a:r>
              <a:rPr lang="en-IN" sz="3600" dirty="0" smtClean="0">
                <a:latin typeface="+mj-lt"/>
                <a:cs typeface="Arial" pitchFamily="34" charset="0"/>
              </a:rPr>
              <a:t>Personal Rating</a:t>
            </a:r>
            <a:endParaRPr lang="en-GB" sz="3600" dirty="0">
              <a:latin typeface="+mj-lt"/>
              <a:cs typeface="Arial" pitchFamily="34" charset="0"/>
            </a:endParaRPr>
          </a:p>
        </p:txBody>
      </p:sp>
      <p:graphicFrame>
        <p:nvGraphicFramePr>
          <p:cNvPr id="6" name="Table 5"/>
          <p:cNvGraphicFramePr>
            <a:graphicFrameLocks noGrp="1"/>
          </p:cNvGraphicFramePr>
          <p:nvPr/>
        </p:nvGraphicFramePr>
        <p:xfrm>
          <a:off x="467544" y="4005064"/>
          <a:ext cx="8280920" cy="2523744"/>
        </p:xfrm>
        <a:graphic>
          <a:graphicData uri="http://schemas.openxmlformats.org/drawingml/2006/table">
            <a:tbl>
              <a:tblPr firstRow="1" bandRow="1">
                <a:tableStyleId>{5C22544A-7EE6-4342-B048-85BDC9FD1C3A}</a:tableStyleId>
              </a:tblPr>
              <a:tblGrid>
                <a:gridCol w="5080736"/>
                <a:gridCol w="1936757"/>
                <a:gridCol w="1263427"/>
              </a:tblGrid>
              <a:tr h="1199312">
                <a:tc>
                  <a:txBody>
                    <a:bodyPr/>
                    <a:lstStyle/>
                    <a:p>
                      <a:pPr algn="just">
                        <a:lnSpc>
                          <a:spcPct val="115000"/>
                        </a:lnSpc>
                        <a:spcAft>
                          <a:spcPts val="0"/>
                        </a:spcAft>
                      </a:pPr>
                      <a:r>
                        <a:rPr lang="en-IN" sz="2400" dirty="0">
                          <a:latin typeface="Arial"/>
                          <a:ea typeface="Calibri"/>
                          <a:cs typeface="Times New Roman"/>
                        </a:rPr>
                        <a:t>How do you personally rate the KKHL initiative of providing Plagiarism software ?</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Responses</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a:t>
                      </a:r>
                      <a:endParaRPr lang="en-GB" sz="2400" dirty="0">
                        <a:latin typeface="Calibri"/>
                        <a:ea typeface="Calibri"/>
                        <a:cs typeface="Times New Roman"/>
                      </a:endParaRPr>
                    </a:p>
                  </a:txBody>
                  <a:tcPr marL="68580" marR="68580" marT="0" marB="0"/>
                </a:tc>
              </a:tr>
              <a:tr h="404504">
                <a:tc>
                  <a:txBody>
                    <a:bodyPr/>
                    <a:lstStyle/>
                    <a:p>
                      <a:pPr algn="just">
                        <a:lnSpc>
                          <a:spcPct val="115000"/>
                        </a:lnSpc>
                        <a:spcAft>
                          <a:spcPts val="0"/>
                        </a:spcAft>
                      </a:pPr>
                      <a:r>
                        <a:rPr lang="en-IN" sz="2400" dirty="0">
                          <a:latin typeface="Arial"/>
                          <a:ea typeface="Calibri"/>
                          <a:cs typeface="Times New Roman"/>
                        </a:rPr>
                        <a:t>Highly Appreciable</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99</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64.70</a:t>
                      </a:r>
                      <a:endParaRPr lang="en-GB" sz="2400">
                        <a:latin typeface="Calibri"/>
                        <a:ea typeface="Calibri"/>
                        <a:cs typeface="Times New Roman"/>
                      </a:endParaRPr>
                    </a:p>
                  </a:txBody>
                  <a:tcPr marL="68580" marR="68580" marT="0" marB="0"/>
                </a:tc>
              </a:tr>
              <a:tr h="404504">
                <a:tc>
                  <a:txBody>
                    <a:bodyPr/>
                    <a:lstStyle/>
                    <a:p>
                      <a:pPr algn="just">
                        <a:lnSpc>
                          <a:spcPct val="115000"/>
                        </a:lnSpc>
                        <a:spcAft>
                          <a:spcPts val="0"/>
                        </a:spcAft>
                      </a:pPr>
                      <a:r>
                        <a:rPr lang="en-IN" sz="2400" dirty="0">
                          <a:latin typeface="Arial"/>
                          <a:ea typeface="Calibri"/>
                          <a:cs typeface="Times New Roman"/>
                        </a:rPr>
                        <a:t>Appreciable</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45</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29.41</a:t>
                      </a:r>
                      <a:endParaRPr lang="en-GB" sz="2400">
                        <a:latin typeface="Calibri"/>
                        <a:ea typeface="Calibri"/>
                        <a:cs typeface="Times New Roman"/>
                      </a:endParaRPr>
                    </a:p>
                  </a:txBody>
                  <a:tcPr marL="68580" marR="68580" marT="0" marB="0"/>
                </a:tc>
              </a:tr>
              <a:tr h="404504">
                <a:tc>
                  <a:txBody>
                    <a:bodyPr/>
                    <a:lstStyle/>
                    <a:p>
                      <a:pPr algn="just">
                        <a:lnSpc>
                          <a:spcPct val="115000"/>
                        </a:lnSpc>
                        <a:spcAft>
                          <a:spcPts val="0"/>
                        </a:spcAft>
                      </a:pPr>
                      <a:r>
                        <a:rPr lang="en-IN" sz="2400" dirty="0">
                          <a:latin typeface="Arial"/>
                          <a:ea typeface="Calibri"/>
                          <a:cs typeface="Times New Roman"/>
                        </a:rPr>
                        <a:t>Not appreciable</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9</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5.88</a:t>
                      </a:r>
                      <a:endParaRPr lang="en-GB"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778098"/>
          </a:xfrm>
        </p:spPr>
        <p:txBody>
          <a:bodyPr/>
          <a:lstStyle/>
          <a:p>
            <a:r>
              <a:rPr lang="en-IN" dirty="0" smtClean="0"/>
              <a:t>Support by Similarity Report</a:t>
            </a:r>
            <a:endParaRPr lang="en-GB" dirty="0"/>
          </a:p>
        </p:txBody>
      </p:sp>
      <p:graphicFrame>
        <p:nvGraphicFramePr>
          <p:cNvPr id="4" name="Content Placeholder 3"/>
          <p:cNvGraphicFramePr>
            <a:graphicFrameLocks noGrp="1"/>
          </p:cNvGraphicFramePr>
          <p:nvPr>
            <p:ph sz="quarter" idx="1"/>
          </p:nvPr>
        </p:nvGraphicFramePr>
        <p:xfrm>
          <a:off x="395536" y="1052736"/>
          <a:ext cx="8032407" cy="2304255"/>
        </p:xfrm>
        <a:graphic>
          <a:graphicData uri="http://schemas.openxmlformats.org/drawingml/2006/table">
            <a:tbl>
              <a:tblPr firstRow="1" bandRow="1">
                <a:tableStyleId>{5C22544A-7EE6-4342-B048-85BDC9FD1C3A}</a:tableStyleId>
              </a:tblPr>
              <a:tblGrid>
                <a:gridCol w="4752528"/>
                <a:gridCol w="1906712"/>
                <a:gridCol w="1373167"/>
              </a:tblGrid>
              <a:tr h="903687">
                <a:tc>
                  <a:txBody>
                    <a:bodyPr/>
                    <a:lstStyle/>
                    <a:p>
                      <a:pPr algn="just">
                        <a:lnSpc>
                          <a:spcPct val="115000"/>
                        </a:lnSpc>
                        <a:spcAft>
                          <a:spcPts val="0"/>
                        </a:spcAft>
                      </a:pPr>
                      <a:r>
                        <a:rPr lang="en-IN" sz="2400" dirty="0">
                          <a:latin typeface="Arial"/>
                          <a:ea typeface="Calibri"/>
                          <a:cs typeface="Times New Roman"/>
                        </a:rPr>
                        <a:t>Does similarity report help in improving  research work</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Responses</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a:t>
                      </a:r>
                      <a:endParaRPr lang="en-GB" sz="2400">
                        <a:latin typeface="Calibri"/>
                        <a:ea typeface="Calibri"/>
                        <a:cs typeface="Times New Roman"/>
                      </a:endParaRPr>
                    </a:p>
                  </a:txBody>
                  <a:tcPr marL="68580" marR="68580" marT="0" marB="0"/>
                </a:tc>
              </a:tr>
              <a:tr h="466856">
                <a:tc>
                  <a:txBody>
                    <a:bodyPr/>
                    <a:lstStyle/>
                    <a:p>
                      <a:pPr algn="just">
                        <a:lnSpc>
                          <a:spcPct val="115000"/>
                        </a:lnSpc>
                        <a:spcAft>
                          <a:spcPts val="0"/>
                        </a:spcAft>
                      </a:pPr>
                      <a:r>
                        <a:rPr lang="en-IN" sz="2400" dirty="0">
                          <a:latin typeface="Arial"/>
                          <a:ea typeface="Calibri"/>
                          <a:cs typeface="Times New Roman"/>
                        </a:rPr>
                        <a:t>Yes</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126</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82.35</a:t>
                      </a:r>
                      <a:endParaRPr lang="en-GB" sz="2400">
                        <a:latin typeface="Calibri"/>
                        <a:ea typeface="Calibri"/>
                        <a:cs typeface="Times New Roman"/>
                      </a:endParaRPr>
                    </a:p>
                  </a:txBody>
                  <a:tcPr marL="68580" marR="68580" marT="0" marB="0"/>
                </a:tc>
              </a:tr>
              <a:tr h="466856">
                <a:tc>
                  <a:txBody>
                    <a:bodyPr/>
                    <a:lstStyle/>
                    <a:p>
                      <a:pPr algn="just">
                        <a:lnSpc>
                          <a:spcPct val="115000"/>
                        </a:lnSpc>
                        <a:spcAft>
                          <a:spcPts val="0"/>
                        </a:spcAft>
                      </a:pPr>
                      <a:r>
                        <a:rPr lang="en-IN" sz="2400" dirty="0" smtClean="0">
                          <a:latin typeface="Arial"/>
                          <a:ea typeface="Calibri"/>
                          <a:cs typeface="Times New Roman"/>
                        </a:rPr>
                        <a:t>No</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9</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5.88</a:t>
                      </a:r>
                      <a:endParaRPr lang="en-GB" sz="2400">
                        <a:latin typeface="Calibri"/>
                        <a:ea typeface="Calibri"/>
                        <a:cs typeface="Times New Roman"/>
                      </a:endParaRPr>
                    </a:p>
                  </a:txBody>
                  <a:tcPr marL="68580" marR="68580" marT="0" marB="0"/>
                </a:tc>
              </a:tr>
              <a:tr h="466856">
                <a:tc>
                  <a:txBody>
                    <a:bodyPr/>
                    <a:lstStyle/>
                    <a:p>
                      <a:pPr algn="just">
                        <a:lnSpc>
                          <a:spcPct val="115000"/>
                        </a:lnSpc>
                        <a:spcAft>
                          <a:spcPts val="0"/>
                        </a:spcAft>
                      </a:pPr>
                      <a:r>
                        <a:rPr lang="en-IN" sz="2400">
                          <a:latin typeface="Arial"/>
                          <a:ea typeface="Calibri"/>
                          <a:cs typeface="Times New Roman"/>
                        </a:rPr>
                        <a:t>N/R</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18</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11.76</a:t>
                      </a:r>
                      <a:endParaRPr lang="en-GB" sz="2400" dirty="0">
                        <a:latin typeface="Calibri"/>
                        <a:ea typeface="Calibri"/>
                        <a:cs typeface="Times New Roman"/>
                      </a:endParaRPr>
                    </a:p>
                  </a:txBody>
                  <a:tcPr marL="68580" marR="68580" marT="0" marB="0"/>
                </a:tc>
              </a:tr>
            </a:tbl>
          </a:graphicData>
        </a:graphic>
      </p:graphicFrame>
      <p:sp>
        <p:nvSpPr>
          <p:cNvPr id="5" name="Rectangle 4"/>
          <p:cNvSpPr/>
          <p:nvPr/>
        </p:nvSpPr>
        <p:spPr>
          <a:xfrm>
            <a:off x="1000100" y="3356992"/>
            <a:ext cx="5357850" cy="707886"/>
          </a:xfrm>
          <a:prstGeom prst="rect">
            <a:avLst/>
          </a:prstGeom>
        </p:spPr>
        <p:txBody>
          <a:bodyPr wrap="square">
            <a:spAutoFit/>
          </a:bodyPr>
          <a:lstStyle/>
          <a:p>
            <a:r>
              <a:rPr lang="en-IN" sz="4000" dirty="0" smtClean="0">
                <a:latin typeface="+mj-lt"/>
              </a:rPr>
              <a:t>Instant feedback</a:t>
            </a:r>
            <a:endParaRPr lang="en-GB" sz="4000" dirty="0">
              <a:latin typeface="+mj-lt"/>
            </a:endParaRPr>
          </a:p>
        </p:txBody>
      </p:sp>
      <p:graphicFrame>
        <p:nvGraphicFramePr>
          <p:cNvPr id="6" name="Content Placeholder 3"/>
          <p:cNvGraphicFramePr>
            <a:graphicFrameLocks/>
          </p:cNvGraphicFramePr>
          <p:nvPr/>
        </p:nvGraphicFramePr>
        <p:xfrm>
          <a:off x="467544" y="3933056"/>
          <a:ext cx="7960398" cy="2592288"/>
        </p:xfrm>
        <a:graphic>
          <a:graphicData uri="http://schemas.openxmlformats.org/drawingml/2006/table">
            <a:tbl>
              <a:tblPr firstRow="1" bandRow="1">
                <a:tableStyleId>{5C22544A-7EE6-4342-B048-85BDC9FD1C3A}</a:tableStyleId>
              </a:tblPr>
              <a:tblGrid>
                <a:gridCol w="4752528"/>
                <a:gridCol w="1847013"/>
                <a:gridCol w="1360857"/>
              </a:tblGrid>
              <a:tr h="1296144">
                <a:tc>
                  <a:txBody>
                    <a:bodyPr/>
                    <a:lstStyle/>
                    <a:p>
                      <a:pPr algn="just">
                        <a:lnSpc>
                          <a:spcPct val="115000"/>
                        </a:lnSpc>
                        <a:spcAft>
                          <a:spcPts val="0"/>
                        </a:spcAft>
                      </a:pPr>
                      <a:r>
                        <a:rPr lang="en-IN" sz="2400" dirty="0">
                          <a:latin typeface="Arial"/>
                          <a:ea typeface="Calibri"/>
                          <a:cs typeface="Times New Roman"/>
                        </a:rPr>
                        <a:t>Does your Guides/supervisors provide instant feedback through URKUND ?</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Responses</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a:t>
                      </a:r>
                      <a:endParaRPr lang="en-GB" sz="2400">
                        <a:latin typeface="Calibri"/>
                        <a:ea typeface="Calibri"/>
                        <a:cs typeface="Times New Roman"/>
                      </a:endParaRPr>
                    </a:p>
                  </a:txBody>
                  <a:tcPr marL="68580" marR="68580" marT="0" marB="0"/>
                </a:tc>
              </a:tr>
              <a:tr h="432048">
                <a:tc>
                  <a:txBody>
                    <a:bodyPr/>
                    <a:lstStyle/>
                    <a:p>
                      <a:pPr algn="just">
                        <a:lnSpc>
                          <a:spcPct val="115000"/>
                        </a:lnSpc>
                        <a:spcAft>
                          <a:spcPts val="0"/>
                        </a:spcAft>
                      </a:pPr>
                      <a:r>
                        <a:rPr lang="en-IN" sz="2400">
                          <a:latin typeface="Arial"/>
                          <a:ea typeface="Calibri"/>
                          <a:cs typeface="Times New Roman"/>
                        </a:rPr>
                        <a:t>Yes</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54</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35.29</a:t>
                      </a:r>
                      <a:endParaRPr lang="en-GB" sz="2400">
                        <a:latin typeface="Calibri"/>
                        <a:ea typeface="Calibri"/>
                        <a:cs typeface="Times New Roman"/>
                      </a:endParaRPr>
                    </a:p>
                  </a:txBody>
                  <a:tcPr marL="68580" marR="68580" marT="0" marB="0"/>
                </a:tc>
              </a:tr>
              <a:tr h="432048">
                <a:tc>
                  <a:txBody>
                    <a:bodyPr/>
                    <a:lstStyle/>
                    <a:p>
                      <a:pPr algn="just">
                        <a:lnSpc>
                          <a:spcPct val="115000"/>
                        </a:lnSpc>
                        <a:spcAft>
                          <a:spcPts val="0"/>
                        </a:spcAft>
                      </a:pPr>
                      <a:r>
                        <a:rPr lang="en-IN" sz="2400">
                          <a:latin typeface="Arial"/>
                          <a:ea typeface="Calibri"/>
                          <a:cs typeface="Times New Roman"/>
                        </a:rPr>
                        <a:t>No</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36</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23.52</a:t>
                      </a:r>
                      <a:endParaRPr lang="en-GB" sz="2400">
                        <a:latin typeface="Calibri"/>
                        <a:ea typeface="Calibri"/>
                        <a:cs typeface="Times New Roman"/>
                      </a:endParaRPr>
                    </a:p>
                  </a:txBody>
                  <a:tcPr marL="68580" marR="68580" marT="0" marB="0"/>
                </a:tc>
              </a:tr>
              <a:tr h="432048">
                <a:tc>
                  <a:txBody>
                    <a:bodyPr/>
                    <a:lstStyle/>
                    <a:p>
                      <a:pPr algn="just">
                        <a:lnSpc>
                          <a:spcPct val="115000"/>
                        </a:lnSpc>
                        <a:spcAft>
                          <a:spcPts val="0"/>
                        </a:spcAft>
                      </a:pPr>
                      <a:r>
                        <a:rPr lang="en-IN" sz="2400">
                          <a:latin typeface="Arial"/>
                          <a:ea typeface="Calibri"/>
                          <a:cs typeface="Times New Roman"/>
                        </a:rPr>
                        <a:t>N/R</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63</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41.17</a:t>
                      </a:r>
                      <a:endParaRPr lang="en-GB"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Image result for abstract background"/>
          <p:cNvPicPr>
            <a:picLocks noGrp="1" noChangeAspect="1" noChangeArrowheads="1"/>
          </p:cNvPicPr>
          <p:nvPr>
            <p:ph sz="quarter" idx="1"/>
          </p:nvPr>
        </p:nvPicPr>
        <p:blipFill>
          <a:blip r:embed="rId2"/>
          <a:srcRect/>
          <a:stretch>
            <a:fillRect/>
          </a:stretch>
        </p:blipFill>
        <p:spPr bwMode="auto">
          <a:xfrm>
            <a:off x="214282" y="219052"/>
            <a:ext cx="8715436" cy="6424658"/>
          </a:xfrm>
          <a:prstGeom prst="rect">
            <a:avLst/>
          </a:prstGeom>
          <a:noFill/>
        </p:spPr>
      </p:pic>
      <p:sp>
        <p:nvSpPr>
          <p:cNvPr id="5" name="Rectangle 4"/>
          <p:cNvSpPr/>
          <p:nvPr/>
        </p:nvSpPr>
        <p:spPr>
          <a:xfrm rot="19604527">
            <a:off x="397287" y="571141"/>
            <a:ext cx="2558987" cy="923330"/>
          </a:xfrm>
          <a:prstGeom prst="rect">
            <a:avLst/>
          </a:prstGeom>
        </p:spPr>
        <p:txBody>
          <a:bodyPr wrap="square">
            <a:spAutoFit/>
          </a:bodyPr>
          <a:lstStyle/>
          <a:p>
            <a:r>
              <a:rPr lang="en-IN" sz="5400" dirty="0" smtClean="0"/>
              <a:t>Abstract :</a:t>
            </a:r>
            <a:endParaRPr lang="en-US" sz="5400" dirty="0"/>
          </a:p>
        </p:txBody>
      </p:sp>
      <p:sp>
        <p:nvSpPr>
          <p:cNvPr id="6" name="Rectangle 5"/>
          <p:cNvSpPr/>
          <p:nvPr/>
        </p:nvSpPr>
        <p:spPr>
          <a:xfrm>
            <a:off x="500034" y="1643050"/>
            <a:ext cx="8358246" cy="5016758"/>
          </a:xfrm>
          <a:prstGeom prst="rect">
            <a:avLst/>
          </a:prstGeom>
        </p:spPr>
        <p:txBody>
          <a:bodyPr wrap="square">
            <a:spAutoFit/>
          </a:bodyPr>
          <a:lstStyle/>
          <a:p>
            <a:pPr algn="just">
              <a:buFont typeface="Arial" pitchFamily="34" charset="0"/>
              <a:buChar char="•"/>
            </a:pPr>
            <a:r>
              <a:rPr lang="en-IN" sz="3200" dirty="0" smtClean="0"/>
              <a:t> Overview of the quality of research as enhanced by the ‘Research’ Tools in knowledge management practices in K. K. </a:t>
            </a:r>
            <a:r>
              <a:rPr lang="en-IN" sz="3200" dirty="0" err="1" smtClean="0"/>
              <a:t>Handiqui</a:t>
            </a:r>
            <a:r>
              <a:rPr lang="en-IN" sz="3200" dirty="0" smtClean="0"/>
              <a:t> Library, </a:t>
            </a:r>
            <a:r>
              <a:rPr lang="en-IN" sz="3200" dirty="0" err="1" smtClean="0"/>
              <a:t>Gauhati</a:t>
            </a:r>
            <a:r>
              <a:rPr lang="en-IN" sz="3200" dirty="0" smtClean="0"/>
              <a:t> University</a:t>
            </a:r>
          </a:p>
          <a:p>
            <a:pPr algn="just">
              <a:buFont typeface="Arial" pitchFamily="34" charset="0"/>
              <a:buChar char="•"/>
            </a:pPr>
            <a:endParaRPr lang="en-IN" sz="3200" dirty="0" smtClean="0"/>
          </a:p>
          <a:p>
            <a:pPr algn="just">
              <a:buFont typeface="Arial" pitchFamily="34" charset="0"/>
              <a:buChar char="•"/>
            </a:pPr>
            <a:r>
              <a:rPr lang="en-IN" sz="3200" dirty="0" smtClean="0"/>
              <a:t> Investigates the potentiality of digital scholarship with the help of Internet and website. </a:t>
            </a:r>
          </a:p>
          <a:p>
            <a:pPr algn="just"/>
            <a:endParaRPr lang="en-IN" sz="3200" dirty="0" smtClean="0"/>
          </a:p>
          <a:p>
            <a:pPr algn="just">
              <a:buFont typeface="Arial" pitchFamily="34" charset="0"/>
              <a:buChar char="•"/>
            </a:pPr>
            <a:r>
              <a:rPr lang="en-IN" sz="3200" dirty="0" smtClean="0"/>
              <a:t> The paper identifies the strengths and opportunities of the ‘research’ tools in improving the quality of research in the near future.</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1143000"/>
          </a:xfrm>
        </p:spPr>
        <p:txBody>
          <a:bodyPr>
            <a:normAutofit/>
          </a:bodyPr>
          <a:lstStyle/>
          <a:p>
            <a:r>
              <a:rPr lang="en-IN" b="1" dirty="0" smtClean="0"/>
              <a:t>Reference Management and  Citation Tools </a:t>
            </a:r>
            <a:endParaRPr lang="en-GB" b="1" dirty="0"/>
          </a:p>
        </p:txBody>
      </p:sp>
      <p:graphicFrame>
        <p:nvGraphicFramePr>
          <p:cNvPr id="4" name="Content Placeholder 3"/>
          <p:cNvGraphicFramePr>
            <a:graphicFrameLocks noGrp="1"/>
          </p:cNvGraphicFramePr>
          <p:nvPr>
            <p:ph sz="quarter" idx="1"/>
          </p:nvPr>
        </p:nvGraphicFramePr>
        <p:xfrm>
          <a:off x="500034" y="1857365"/>
          <a:ext cx="8186766" cy="4247062"/>
        </p:xfrm>
        <a:graphic>
          <a:graphicData uri="http://schemas.openxmlformats.org/drawingml/2006/table">
            <a:tbl>
              <a:tblPr firstRow="1" bandRow="1">
                <a:tableStyleId>{5C22544A-7EE6-4342-B048-85BDC9FD1C3A}</a:tableStyleId>
              </a:tblPr>
              <a:tblGrid>
                <a:gridCol w="5357527"/>
                <a:gridCol w="1655423"/>
                <a:gridCol w="1173816"/>
              </a:tblGrid>
              <a:tr h="1292489">
                <a:tc>
                  <a:txBody>
                    <a:bodyPr/>
                    <a:lstStyle/>
                    <a:p>
                      <a:pPr algn="just">
                        <a:lnSpc>
                          <a:spcPct val="115000"/>
                        </a:lnSpc>
                        <a:spcAft>
                          <a:spcPts val="0"/>
                        </a:spcAft>
                      </a:pPr>
                      <a:r>
                        <a:rPr lang="en-IN" sz="2400" dirty="0">
                          <a:latin typeface="Arial"/>
                          <a:ea typeface="Calibri"/>
                          <a:cs typeface="Times New Roman"/>
                        </a:rPr>
                        <a:t>Which of the citation tools and Reference Management Tools have you used</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Responses</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a:t>
                      </a:r>
                      <a:endParaRPr lang="en-GB" sz="2400">
                        <a:latin typeface="Calibri"/>
                        <a:ea typeface="Calibri"/>
                        <a:cs typeface="Times New Roman"/>
                      </a:endParaRPr>
                    </a:p>
                  </a:txBody>
                  <a:tcPr marL="68580" marR="68580" marT="0" marB="0"/>
                </a:tc>
              </a:tr>
              <a:tr h="430829">
                <a:tc>
                  <a:txBody>
                    <a:bodyPr/>
                    <a:lstStyle/>
                    <a:p>
                      <a:pPr algn="just">
                        <a:lnSpc>
                          <a:spcPct val="115000"/>
                        </a:lnSpc>
                        <a:spcAft>
                          <a:spcPts val="0"/>
                        </a:spcAft>
                      </a:pPr>
                      <a:r>
                        <a:rPr lang="en-IN" sz="2400" dirty="0" smtClean="0">
                          <a:latin typeface="Arial"/>
                          <a:ea typeface="Calibri"/>
                          <a:cs typeface="Times New Roman"/>
                        </a:rPr>
                        <a:t>                                     </a:t>
                      </a:r>
                    </a:p>
                    <a:p>
                      <a:pPr algn="just">
                        <a:lnSpc>
                          <a:spcPct val="115000"/>
                        </a:lnSpc>
                        <a:spcAft>
                          <a:spcPts val="0"/>
                        </a:spcAft>
                      </a:pPr>
                      <a:r>
                        <a:rPr lang="en-IN" sz="2400" dirty="0" smtClean="0">
                          <a:latin typeface="Arial"/>
                          <a:ea typeface="Calibri"/>
                          <a:cs typeface="Times New Roman"/>
                        </a:rPr>
                        <a:t>         M </a:t>
                      </a:r>
                      <a:r>
                        <a:rPr lang="en-IN" sz="2400" dirty="0" err="1" smtClean="0">
                          <a:latin typeface="Arial"/>
                          <a:ea typeface="Calibri"/>
                          <a:cs typeface="Times New Roman"/>
                        </a:rPr>
                        <a:t>endely</a:t>
                      </a:r>
                      <a:endParaRPr lang="en-IN" sz="2400" dirty="0" smtClean="0">
                        <a:latin typeface="Arial"/>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18</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11.76</a:t>
                      </a:r>
                      <a:endParaRPr lang="en-GB" sz="2400">
                        <a:latin typeface="Calibri"/>
                        <a:ea typeface="Calibri"/>
                        <a:cs typeface="Times New Roman"/>
                      </a:endParaRPr>
                    </a:p>
                  </a:txBody>
                  <a:tcPr marL="68580" marR="68580" marT="0" marB="0"/>
                </a:tc>
              </a:tr>
              <a:tr h="430829">
                <a:tc>
                  <a:txBody>
                    <a:bodyPr/>
                    <a:lstStyle/>
                    <a:p>
                      <a:pPr algn="just">
                        <a:lnSpc>
                          <a:spcPct val="115000"/>
                        </a:lnSpc>
                        <a:spcAft>
                          <a:spcPts val="0"/>
                        </a:spcAft>
                      </a:pPr>
                      <a:endParaRPr lang="en-IN" sz="2400" dirty="0" smtClean="0">
                        <a:latin typeface="Arial"/>
                        <a:ea typeface="Calibri"/>
                        <a:cs typeface="Times New Roman"/>
                      </a:endParaRPr>
                    </a:p>
                    <a:p>
                      <a:pPr algn="just">
                        <a:lnSpc>
                          <a:spcPct val="115000"/>
                        </a:lnSpc>
                        <a:spcAft>
                          <a:spcPts val="0"/>
                        </a:spcAft>
                      </a:pPr>
                      <a:r>
                        <a:rPr lang="en-IN" sz="2400" dirty="0" smtClean="0">
                          <a:latin typeface="Arial"/>
                          <a:ea typeface="Calibri"/>
                          <a:cs typeface="Times New Roman"/>
                        </a:rPr>
                        <a:t>     </a:t>
                      </a:r>
                      <a:r>
                        <a:rPr lang="en-IN" sz="2400" baseline="0" dirty="0" smtClean="0">
                          <a:latin typeface="Arial"/>
                          <a:ea typeface="Calibri"/>
                          <a:cs typeface="Times New Roman"/>
                        </a:rPr>
                        <a:t>   </a:t>
                      </a:r>
                      <a:r>
                        <a:rPr lang="en-IN" sz="2400" dirty="0" smtClean="0">
                          <a:latin typeface="Arial"/>
                          <a:ea typeface="Calibri"/>
                          <a:cs typeface="Times New Roman"/>
                        </a:rPr>
                        <a:t>Z </a:t>
                      </a:r>
                      <a:r>
                        <a:rPr lang="en-IN" sz="2400" dirty="0" err="1" smtClean="0">
                          <a:latin typeface="Arial"/>
                          <a:ea typeface="Calibri"/>
                          <a:cs typeface="Times New Roman"/>
                        </a:rPr>
                        <a:t>otero</a:t>
                      </a:r>
                      <a:endParaRPr lang="en-IN" sz="2400" dirty="0" smtClean="0">
                        <a:latin typeface="Arial"/>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18</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11.76</a:t>
                      </a:r>
                      <a:endParaRPr lang="en-GB" sz="2400">
                        <a:latin typeface="Calibri"/>
                        <a:ea typeface="Calibri"/>
                        <a:cs typeface="Times New Roman"/>
                      </a:endParaRPr>
                    </a:p>
                  </a:txBody>
                  <a:tcPr marL="68580" marR="68580" marT="0" marB="0"/>
                </a:tc>
              </a:tr>
              <a:tr h="430829">
                <a:tc>
                  <a:txBody>
                    <a:bodyPr/>
                    <a:lstStyle/>
                    <a:p>
                      <a:pPr algn="just">
                        <a:lnSpc>
                          <a:spcPct val="115000"/>
                        </a:lnSpc>
                        <a:spcAft>
                          <a:spcPts val="0"/>
                        </a:spcAft>
                      </a:pPr>
                      <a:r>
                        <a:rPr lang="en-IN" sz="2400" dirty="0" err="1" smtClean="0">
                          <a:latin typeface="Arial"/>
                          <a:ea typeface="Calibri"/>
                          <a:cs typeface="Times New Roman"/>
                        </a:rPr>
                        <a:t>Bibexcel</a:t>
                      </a:r>
                      <a:endParaRPr lang="en-IN" sz="2400" dirty="0" smtClean="0">
                        <a:latin typeface="Arial"/>
                        <a:ea typeface="Calibri"/>
                        <a:cs typeface="Times New Roman"/>
                      </a:endParaRPr>
                    </a:p>
                    <a:p>
                      <a:pPr algn="just">
                        <a:lnSpc>
                          <a:spcPct val="115000"/>
                        </a:lnSpc>
                        <a:spcAft>
                          <a:spcPts val="0"/>
                        </a:spcAft>
                      </a:pPr>
                      <a:endParaRPr lang="en-IN" sz="2400" dirty="0" smtClean="0">
                        <a:latin typeface="Arial"/>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9</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5.88</a:t>
                      </a:r>
                      <a:endParaRPr lang="en-GB" sz="2400">
                        <a:latin typeface="Calibri"/>
                        <a:ea typeface="Calibri"/>
                        <a:cs typeface="Times New Roman"/>
                      </a:endParaRPr>
                    </a:p>
                  </a:txBody>
                  <a:tcPr marL="68580" marR="68580" marT="0" marB="0"/>
                </a:tc>
              </a:tr>
              <a:tr h="430829">
                <a:tc>
                  <a:txBody>
                    <a:bodyPr/>
                    <a:lstStyle/>
                    <a:p>
                      <a:pPr algn="just">
                        <a:lnSpc>
                          <a:spcPct val="115000"/>
                        </a:lnSpc>
                        <a:spcAft>
                          <a:spcPts val="0"/>
                        </a:spcAft>
                      </a:pPr>
                      <a:r>
                        <a:rPr lang="en-IN" sz="2400" dirty="0" smtClean="0">
                          <a:latin typeface="Arial"/>
                          <a:ea typeface="Calibri"/>
                          <a:cs typeface="Times New Roman"/>
                        </a:rPr>
                        <a:t>Endnote</a:t>
                      </a:r>
                      <a:endParaRPr lang="en-GB" sz="2400" dirty="0">
                        <a:latin typeface="Calibri"/>
                        <a:ea typeface="Calibri"/>
                        <a:cs typeface="Times New Roman"/>
                      </a:endParaRPr>
                    </a:p>
                  </a:txBody>
                  <a:tcPr marL="68580" marR="68580" marT="0" marB="0"/>
                </a:tc>
                <a:tc>
                  <a:txBody>
                    <a:bodyPr/>
                    <a:lstStyle/>
                    <a:p>
                      <a:pPr algn="ctr">
                        <a:lnSpc>
                          <a:spcPct val="115000"/>
                        </a:lnSpc>
                        <a:spcAft>
                          <a:spcPts val="0"/>
                        </a:spcAft>
                      </a:pPr>
                      <a:r>
                        <a:rPr lang="en-IN" sz="2400">
                          <a:latin typeface="Arial"/>
                          <a:ea typeface="Calibri"/>
                          <a:cs typeface="Times New Roman"/>
                        </a:rPr>
                        <a:t>63</a:t>
                      </a:r>
                      <a:endParaRPr lang="en-GB" sz="2400">
                        <a:latin typeface="Calibri"/>
                        <a:ea typeface="Calibri"/>
                        <a:cs typeface="Times New Roman"/>
                      </a:endParaRPr>
                    </a:p>
                  </a:txBody>
                  <a:tcPr marL="68580" marR="68580" marT="0" marB="0"/>
                </a:tc>
                <a:tc>
                  <a:txBody>
                    <a:bodyPr/>
                    <a:lstStyle/>
                    <a:p>
                      <a:pPr algn="ctr">
                        <a:lnSpc>
                          <a:spcPct val="115000"/>
                        </a:lnSpc>
                        <a:spcAft>
                          <a:spcPts val="0"/>
                        </a:spcAft>
                      </a:pPr>
                      <a:r>
                        <a:rPr lang="en-IN" sz="2400" dirty="0">
                          <a:latin typeface="Arial"/>
                          <a:ea typeface="Calibri"/>
                          <a:cs typeface="Times New Roman"/>
                        </a:rPr>
                        <a:t>41.17</a:t>
                      </a:r>
                      <a:endParaRPr lang="en-GB" sz="2400" dirty="0">
                        <a:latin typeface="Calibri"/>
                        <a:ea typeface="Calibri"/>
                        <a:cs typeface="Times New Roman"/>
                      </a:endParaRPr>
                    </a:p>
                  </a:txBody>
                  <a:tcPr marL="68580" marR="68580" marT="0" marB="0"/>
                </a:tc>
              </a:tr>
            </a:tbl>
          </a:graphicData>
        </a:graphic>
      </p:graphicFrame>
      <p:pic>
        <p:nvPicPr>
          <p:cNvPr id="5122" name="Picture 2" descr="Image result for zotero logo"/>
          <p:cNvPicPr>
            <a:picLocks noChangeAspect="1" noChangeArrowheads="1"/>
          </p:cNvPicPr>
          <p:nvPr/>
        </p:nvPicPr>
        <p:blipFill>
          <a:blip r:embed="rId2" cstate="print"/>
          <a:srcRect/>
          <a:stretch>
            <a:fillRect/>
          </a:stretch>
        </p:blipFill>
        <p:spPr bwMode="auto">
          <a:xfrm>
            <a:off x="642910" y="4143380"/>
            <a:ext cx="785818" cy="642942"/>
          </a:xfrm>
          <a:prstGeom prst="rect">
            <a:avLst/>
          </a:prstGeom>
          <a:noFill/>
        </p:spPr>
      </p:pic>
      <p:pic>
        <p:nvPicPr>
          <p:cNvPr id="5124" name="Picture 4" descr="Image result for mendeley logo"/>
          <p:cNvPicPr>
            <a:picLocks noChangeAspect="1" noChangeArrowheads="1"/>
          </p:cNvPicPr>
          <p:nvPr/>
        </p:nvPicPr>
        <p:blipFill>
          <a:blip r:embed="rId3" cstate="print"/>
          <a:srcRect/>
          <a:stretch>
            <a:fillRect/>
          </a:stretch>
        </p:blipFill>
        <p:spPr bwMode="auto">
          <a:xfrm>
            <a:off x="642910" y="3357562"/>
            <a:ext cx="928694" cy="571503"/>
          </a:xfrm>
          <a:prstGeom prst="rect">
            <a:avLst/>
          </a:prstGeom>
          <a:noFill/>
        </p:spPr>
      </p:pic>
      <p:pic>
        <p:nvPicPr>
          <p:cNvPr id="7" name="Picture 6" descr="Image result for endnote logo"/>
          <p:cNvPicPr/>
          <p:nvPr/>
        </p:nvPicPr>
        <p:blipFill>
          <a:blip r:embed="rId4" cstate="print"/>
          <a:srcRect/>
          <a:stretch>
            <a:fillRect/>
          </a:stretch>
        </p:blipFill>
        <p:spPr bwMode="auto">
          <a:xfrm>
            <a:off x="214282" y="5429264"/>
            <a:ext cx="2143140"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572560" cy="439718"/>
          </a:xfrm>
        </p:spPr>
        <p:txBody>
          <a:bodyPr>
            <a:normAutofit fontScale="90000"/>
          </a:bodyPr>
          <a:lstStyle/>
          <a:p>
            <a:r>
              <a:rPr lang="en-IN" sz="3200" b="1" dirty="0" smtClean="0">
                <a:solidFill>
                  <a:srgbClr val="990099"/>
                </a:solidFill>
              </a:rPr>
              <a:t>Selected views from faculty members of </a:t>
            </a:r>
            <a:r>
              <a:rPr lang="en-IN" sz="3200" b="1" dirty="0" err="1" smtClean="0">
                <a:solidFill>
                  <a:srgbClr val="990099"/>
                </a:solidFill>
              </a:rPr>
              <a:t>Gauhati</a:t>
            </a:r>
            <a:r>
              <a:rPr lang="en-IN" sz="3200" b="1" dirty="0" smtClean="0">
                <a:solidFill>
                  <a:srgbClr val="990099"/>
                </a:solidFill>
              </a:rPr>
              <a:t> University</a:t>
            </a:r>
            <a:endParaRPr lang="en-GB" sz="3200" dirty="0">
              <a:solidFill>
                <a:srgbClr val="990099"/>
              </a:solidFill>
            </a:endParaRPr>
          </a:p>
        </p:txBody>
      </p:sp>
      <p:sp>
        <p:nvSpPr>
          <p:cNvPr id="3" name="Content Placeholder 2"/>
          <p:cNvSpPr>
            <a:spLocks noGrp="1"/>
          </p:cNvSpPr>
          <p:nvPr>
            <p:ph sz="quarter" idx="1"/>
          </p:nvPr>
        </p:nvSpPr>
        <p:spPr>
          <a:xfrm>
            <a:off x="142844" y="785794"/>
            <a:ext cx="8858312" cy="5786478"/>
          </a:xfrm>
        </p:spPr>
        <p:txBody>
          <a:bodyPr>
            <a:normAutofit fontScale="62500" lnSpcReduction="20000"/>
          </a:bodyPr>
          <a:lstStyle/>
          <a:p>
            <a:pPr algn="just">
              <a:buNone/>
            </a:pPr>
            <a:r>
              <a:rPr lang="en-IN" sz="4300" dirty="0" smtClean="0">
                <a:solidFill>
                  <a:srgbClr val="6666FF"/>
                </a:solidFill>
              </a:rPr>
              <a:t>Professor and Dean, Department of Commerce </a:t>
            </a:r>
            <a:endParaRPr lang="en-GB" sz="4300" dirty="0" smtClean="0">
              <a:solidFill>
                <a:srgbClr val="6666FF"/>
              </a:solidFill>
            </a:endParaRPr>
          </a:p>
          <a:p>
            <a:pPr algn="just">
              <a:buNone/>
            </a:pPr>
            <a:r>
              <a:rPr lang="en-IN" sz="4300" i="1" dirty="0" smtClean="0"/>
              <a:t>“</a:t>
            </a:r>
            <a:r>
              <a:rPr lang="en-IN" sz="4300" i="1" dirty="0" err="1" smtClean="0"/>
              <a:t>Urkund</a:t>
            </a:r>
            <a:r>
              <a:rPr lang="en-IN" sz="4300" i="1" dirty="0" smtClean="0"/>
              <a:t> has been found to be very user-friendly, less time consuming, fast, dynamic and effective software for academic purpose”</a:t>
            </a:r>
            <a:endParaRPr lang="en-GB" sz="4300" dirty="0" smtClean="0"/>
          </a:p>
          <a:p>
            <a:pPr algn="just">
              <a:buNone/>
            </a:pPr>
            <a:r>
              <a:rPr lang="en-IN" sz="4300" dirty="0" smtClean="0">
                <a:solidFill>
                  <a:srgbClr val="6666FF"/>
                </a:solidFill>
              </a:rPr>
              <a:t>Professor and Head Department of ELT, GU</a:t>
            </a:r>
            <a:endParaRPr lang="en-GB" sz="4300" dirty="0" smtClean="0">
              <a:solidFill>
                <a:srgbClr val="6666FF"/>
              </a:solidFill>
            </a:endParaRPr>
          </a:p>
          <a:p>
            <a:pPr algn="just">
              <a:buNone/>
            </a:pPr>
            <a:r>
              <a:rPr lang="en-IN" sz="4300" i="1" dirty="0" smtClean="0"/>
              <a:t>“The anti-plagiarism software that </a:t>
            </a:r>
            <a:r>
              <a:rPr lang="en-IN" sz="4300" i="1" dirty="0" err="1" smtClean="0"/>
              <a:t>Gauhati</a:t>
            </a:r>
            <a:r>
              <a:rPr lang="en-IN" sz="4300" i="1" dirty="0" smtClean="0"/>
              <a:t> University is using is a very user friendly. It should be used by all students, Research Scholars and teachers”</a:t>
            </a:r>
            <a:endParaRPr lang="en-GB" sz="4300" dirty="0" smtClean="0"/>
          </a:p>
          <a:p>
            <a:pPr algn="just">
              <a:buNone/>
            </a:pPr>
            <a:r>
              <a:rPr lang="en-IN" sz="4300" dirty="0" smtClean="0">
                <a:solidFill>
                  <a:srgbClr val="6666FF"/>
                </a:solidFill>
              </a:rPr>
              <a:t>Professor, Department Library and Information Science</a:t>
            </a:r>
            <a:endParaRPr lang="en-GB" sz="4300" dirty="0" smtClean="0">
              <a:solidFill>
                <a:srgbClr val="6666FF"/>
              </a:solidFill>
            </a:endParaRPr>
          </a:p>
          <a:p>
            <a:pPr algn="just">
              <a:buNone/>
            </a:pPr>
            <a:r>
              <a:rPr lang="en-IN" sz="4300" i="1" dirty="0" smtClean="0"/>
              <a:t>“Regular interaction is suggested”. </a:t>
            </a:r>
          </a:p>
          <a:p>
            <a:pPr algn="just">
              <a:buNone/>
            </a:pPr>
            <a:r>
              <a:rPr lang="en-IN" sz="4300" dirty="0" smtClean="0">
                <a:solidFill>
                  <a:srgbClr val="6666FF"/>
                </a:solidFill>
              </a:rPr>
              <a:t>Professor and Head, Dept. of Physics</a:t>
            </a:r>
            <a:endParaRPr lang="en-GB" sz="4300" dirty="0" smtClean="0">
              <a:solidFill>
                <a:srgbClr val="6666FF"/>
              </a:solidFill>
            </a:endParaRPr>
          </a:p>
          <a:p>
            <a:pPr algn="just">
              <a:buNone/>
            </a:pPr>
            <a:r>
              <a:rPr lang="en-IN" sz="4300" i="1" dirty="0" smtClean="0"/>
              <a:t>“Two Ph.D. theses  were checked and they had published paper. But the result showed only 1% similarity index which is very surprising. We very much need the software”.</a:t>
            </a:r>
            <a:endParaRPr lang="en-IN" sz="4300" dirty="0" smtClean="0"/>
          </a:p>
          <a:p>
            <a:pPr algn="just">
              <a:buNone/>
            </a:pPr>
            <a:r>
              <a:rPr lang="en-IN" sz="4300" dirty="0" smtClean="0">
                <a:solidFill>
                  <a:srgbClr val="6666FF"/>
                </a:solidFill>
              </a:rPr>
              <a:t>Professor, Department of Statistics.</a:t>
            </a:r>
            <a:endParaRPr lang="en-GB" sz="4300" dirty="0" smtClean="0">
              <a:solidFill>
                <a:srgbClr val="6666FF"/>
              </a:solidFill>
            </a:endParaRPr>
          </a:p>
          <a:p>
            <a:pPr algn="just">
              <a:buNone/>
            </a:pPr>
            <a:r>
              <a:rPr lang="en-IN" sz="4300" i="1" dirty="0" smtClean="0"/>
              <a:t>“The anti plagiarism software is found to be user friendly, and very useful to know the amount of work found duplicated. It is useful for the students, Research Scholars, academicians and other for improved and quality work”</a:t>
            </a:r>
            <a:endParaRPr lang="en-GB" sz="4300" dirty="0" smtClean="0"/>
          </a:p>
          <a:p>
            <a:pPr>
              <a:buNone/>
            </a:pPr>
            <a:endParaRPr lang="en-GB" sz="2800" dirty="0" smtClean="0"/>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214282" y="714355"/>
          <a:ext cx="6357982" cy="5929355"/>
        </p:xfrm>
        <a:graphic>
          <a:graphicData uri="http://schemas.openxmlformats.org/drawingml/2006/table">
            <a:tbl>
              <a:tblPr firstRow="1" bandRow="1">
                <a:tableStyleId>{5C22544A-7EE6-4342-B048-85BDC9FD1C3A}</a:tableStyleId>
              </a:tblPr>
              <a:tblGrid>
                <a:gridCol w="1436904"/>
                <a:gridCol w="1106288"/>
                <a:gridCol w="3178991"/>
                <a:gridCol w="635799"/>
              </a:tblGrid>
              <a:tr h="1635685">
                <a:tc>
                  <a:txBody>
                    <a:bodyPr/>
                    <a:lstStyle/>
                    <a:p>
                      <a:pPr algn="ctr"/>
                      <a:r>
                        <a:rPr lang="en-US" sz="2400" dirty="0" smtClean="0"/>
                        <a:t>Author</a:t>
                      </a:r>
                      <a:endParaRPr lang="en-US" sz="2400" dirty="0"/>
                    </a:p>
                  </a:txBody>
                  <a:tcPr/>
                </a:tc>
                <a:tc>
                  <a:txBody>
                    <a:bodyPr/>
                    <a:lstStyle/>
                    <a:p>
                      <a:pPr algn="ctr"/>
                      <a:r>
                        <a:rPr lang="en-US" sz="2400" dirty="0" smtClean="0"/>
                        <a:t>Subject</a:t>
                      </a:r>
                      <a:endParaRPr lang="en-US" sz="2400" dirty="0"/>
                    </a:p>
                  </a:txBody>
                  <a:tcPr/>
                </a:tc>
                <a:tc>
                  <a:txBody>
                    <a:bodyPr/>
                    <a:lstStyle/>
                    <a:p>
                      <a:pPr algn="ctr"/>
                      <a:r>
                        <a:rPr lang="en-US" sz="2400" dirty="0" smtClean="0"/>
                        <a:t>Title</a:t>
                      </a:r>
                      <a:endParaRPr lang="en-US" sz="2400" dirty="0"/>
                    </a:p>
                  </a:txBody>
                  <a:tcPr/>
                </a:tc>
                <a:tc>
                  <a:txBody>
                    <a:bodyPr/>
                    <a:lstStyle/>
                    <a:p>
                      <a:pPr marL="0" marR="0" algn="ctr">
                        <a:spcBef>
                          <a:spcPts val="0"/>
                        </a:spcBef>
                        <a:spcAft>
                          <a:spcPts val="0"/>
                        </a:spcAft>
                      </a:pPr>
                      <a:r>
                        <a:rPr lang="en-US" sz="2400" dirty="0">
                          <a:latin typeface="Times New Roman"/>
                          <a:ea typeface="Times New Roman"/>
                          <a:cs typeface="Times New Roman"/>
                        </a:rPr>
                        <a:t>Rank(World)</a:t>
                      </a:r>
                    </a:p>
                  </a:txBody>
                  <a:tcPr marL="68580" marR="68580" marT="0" marB="0"/>
                </a:tc>
              </a:tr>
              <a:tr h="1737914">
                <a:tc>
                  <a:txBody>
                    <a:bodyPr/>
                    <a:lstStyle/>
                    <a:p>
                      <a:pPr algn="ctr"/>
                      <a:r>
                        <a:rPr lang="en-IN" sz="2400" kern="1200" dirty="0" smtClean="0">
                          <a:solidFill>
                            <a:schemeClr val="dk1"/>
                          </a:solidFill>
                          <a:latin typeface="+mn-lt"/>
                          <a:ea typeface="+mn-ea"/>
                          <a:cs typeface="+mn-cs"/>
                        </a:rPr>
                        <a:t>Dr. </a:t>
                      </a:r>
                      <a:r>
                        <a:rPr lang="en-IN" sz="2400" kern="1200" dirty="0" err="1" smtClean="0">
                          <a:solidFill>
                            <a:schemeClr val="dk1"/>
                          </a:solidFill>
                          <a:latin typeface="+mn-lt"/>
                          <a:ea typeface="+mn-ea"/>
                          <a:cs typeface="+mn-cs"/>
                        </a:rPr>
                        <a:t>Bidyut</a:t>
                      </a:r>
                      <a:r>
                        <a:rPr lang="en-IN" sz="2400" kern="1200" dirty="0" smtClean="0">
                          <a:solidFill>
                            <a:schemeClr val="dk1"/>
                          </a:solidFill>
                          <a:latin typeface="+mn-lt"/>
                          <a:ea typeface="+mn-ea"/>
                          <a:cs typeface="+mn-cs"/>
                        </a:rPr>
                        <a:t> </a:t>
                      </a:r>
                      <a:r>
                        <a:rPr lang="en-IN" sz="2400" kern="1200" dirty="0" err="1" smtClean="0">
                          <a:solidFill>
                            <a:schemeClr val="dk1"/>
                          </a:solidFill>
                          <a:latin typeface="+mn-lt"/>
                          <a:ea typeface="+mn-ea"/>
                          <a:cs typeface="+mn-cs"/>
                        </a:rPr>
                        <a:t>Jyoti</a:t>
                      </a:r>
                      <a:r>
                        <a:rPr lang="en-IN" sz="2400" kern="1200" dirty="0" smtClean="0">
                          <a:solidFill>
                            <a:schemeClr val="dk1"/>
                          </a:solidFill>
                          <a:latin typeface="+mn-lt"/>
                          <a:ea typeface="+mn-ea"/>
                          <a:cs typeface="+mn-cs"/>
                        </a:rPr>
                        <a:t> </a:t>
                      </a:r>
                      <a:r>
                        <a:rPr lang="en-IN" sz="2400" kern="1200" dirty="0" err="1" smtClean="0">
                          <a:solidFill>
                            <a:schemeClr val="dk1"/>
                          </a:solidFill>
                          <a:latin typeface="+mn-lt"/>
                          <a:ea typeface="+mn-ea"/>
                          <a:cs typeface="+mn-cs"/>
                        </a:rPr>
                        <a:t>Sarmah</a:t>
                      </a:r>
                      <a:endParaRPr lang="en-US" sz="2400" dirty="0"/>
                    </a:p>
                  </a:txBody>
                  <a:tcPr/>
                </a:tc>
                <a:tc>
                  <a:txBody>
                    <a:bodyPr/>
                    <a:lstStyle/>
                    <a:p>
                      <a:pPr algn="ctr"/>
                      <a:r>
                        <a:rPr lang="en-US" sz="2400" dirty="0" smtClean="0"/>
                        <a:t>Chemistry</a:t>
                      </a:r>
                      <a:endParaRPr lang="en-US" sz="2400" dirty="0"/>
                    </a:p>
                  </a:txBody>
                  <a:tcPr/>
                </a:tc>
                <a:tc>
                  <a:txBody>
                    <a:bodyPr/>
                    <a:lstStyle/>
                    <a:p>
                      <a:pPr algn="just"/>
                      <a:r>
                        <a:rPr lang="en-IN" sz="2400" kern="1200" dirty="0" smtClean="0">
                          <a:solidFill>
                            <a:schemeClr val="dk1"/>
                          </a:solidFill>
                          <a:latin typeface="+mn-lt"/>
                          <a:ea typeface="+mn-ea"/>
                          <a:cs typeface="+mn-cs"/>
                        </a:rPr>
                        <a:t>Chemical composition of the Street dust of </a:t>
                      </a:r>
                      <a:r>
                        <a:rPr lang="en-IN" sz="2400" kern="1200" dirty="0" err="1" smtClean="0">
                          <a:solidFill>
                            <a:schemeClr val="dk1"/>
                          </a:solidFill>
                          <a:latin typeface="+mn-lt"/>
                          <a:ea typeface="+mn-ea"/>
                          <a:cs typeface="+mn-cs"/>
                        </a:rPr>
                        <a:t>Guwahati</a:t>
                      </a:r>
                      <a:r>
                        <a:rPr lang="en-IN" sz="2400" kern="1200" dirty="0" smtClean="0">
                          <a:solidFill>
                            <a:schemeClr val="dk1"/>
                          </a:solidFill>
                          <a:latin typeface="+mn-lt"/>
                          <a:ea typeface="+mn-ea"/>
                          <a:cs typeface="+mn-cs"/>
                        </a:rPr>
                        <a:t> with special reference to speciation of the heavy metals.</a:t>
                      </a:r>
                      <a:endParaRPr lang="en-US" sz="2400" dirty="0"/>
                    </a:p>
                  </a:txBody>
                  <a:tcPr/>
                </a:tc>
                <a:tc>
                  <a:txBody>
                    <a:bodyPr/>
                    <a:lstStyle/>
                    <a:p>
                      <a:pPr algn="ctr"/>
                      <a:r>
                        <a:rPr lang="en-US" sz="2400" dirty="0" smtClean="0"/>
                        <a:t>1st</a:t>
                      </a:r>
                      <a:endParaRPr lang="en-US" sz="2400" dirty="0"/>
                    </a:p>
                  </a:txBody>
                  <a:tcPr/>
                </a:tc>
              </a:tr>
              <a:tr h="2555756">
                <a:tc>
                  <a:txBody>
                    <a:bodyPr/>
                    <a:lstStyle/>
                    <a:p>
                      <a:pPr algn="ctr"/>
                      <a:r>
                        <a:rPr lang="en-IN" sz="2400" kern="1200" dirty="0" smtClean="0">
                          <a:solidFill>
                            <a:schemeClr val="dk1"/>
                          </a:solidFill>
                          <a:latin typeface="+mn-lt"/>
                          <a:ea typeface="+mn-ea"/>
                          <a:cs typeface="+mn-cs"/>
                        </a:rPr>
                        <a:t>Dr. </a:t>
                      </a:r>
                      <a:r>
                        <a:rPr lang="en-IN" sz="2400" kern="1200" dirty="0" err="1" smtClean="0">
                          <a:solidFill>
                            <a:schemeClr val="dk1"/>
                          </a:solidFill>
                          <a:latin typeface="+mn-lt"/>
                          <a:ea typeface="+mn-ea"/>
                          <a:cs typeface="+mn-cs"/>
                        </a:rPr>
                        <a:t>Phani</a:t>
                      </a:r>
                      <a:r>
                        <a:rPr lang="en-IN" sz="2400" kern="1200" dirty="0" smtClean="0">
                          <a:solidFill>
                            <a:schemeClr val="dk1"/>
                          </a:solidFill>
                          <a:latin typeface="+mn-lt"/>
                          <a:ea typeface="+mn-ea"/>
                          <a:cs typeface="+mn-cs"/>
                        </a:rPr>
                        <a:t> </a:t>
                      </a:r>
                      <a:r>
                        <a:rPr lang="en-IN" sz="2400" kern="1200" dirty="0" err="1" smtClean="0">
                          <a:solidFill>
                            <a:schemeClr val="dk1"/>
                          </a:solidFill>
                          <a:latin typeface="+mn-lt"/>
                          <a:ea typeface="+mn-ea"/>
                          <a:cs typeface="+mn-cs"/>
                        </a:rPr>
                        <a:t>Dutta</a:t>
                      </a:r>
                      <a:endParaRPr lang="en-US" sz="2400" dirty="0"/>
                    </a:p>
                  </a:txBody>
                  <a:tcPr/>
                </a:tc>
                <a:tc>
                  <a:txBody>
                    <a:bodyPr/>
                    <a:lstStyle/>
                    <a:p>
                      <a:pPr algn="ctr"/>
                      <a:r>
                        <a:rPr lang="en-IN" sz="2400" kern="1200" dirty="0" smtClean="0">
                          <a:solidFill>
                            <a:schemeClr val="dk1"/>
                          </a:solidFill>
                          <a:latin typeface="+mn-lt"/>
                          <a:ea typeface="+mn-ea"/>
                          <a:cs typeface="+mn-cs"/>
                        </a:rPr>
                        <a:t>Environmental Science</a:t>
                      </a:r>
                      <a:endParaRPr lang="en-US" sz="2400" dirty="0"/>
                    </a:p>
                  </a:txBody>
                  <a:tcPr/>
                </a:tc>
                <a:tc>
                  <a:txBody>
                    <a:bodyPr/>
                    <a:lstStyle/>
                    <a:p>
                      <a:pPr algn="just"/>
                      <a:r>
                        <a:rPr lang="en-IN" sz="2400" kern="1200" dirty="0" smtClean="0">
                          <a:solidFill>
                            <a:schemeClr val="dk1"/>
                          </a:solidFill>
                          <a:latin typeface="+mn-lt"/>
                          <a:ea typeface="+mn-ea"/>
                          <a:cs typeface="+mn-cs"/>
                        </a:rPr>
                        <a:t>Studies on the </a:t>
                      </a:r>
                      <a:r>
                        <a:rPr lang="en-IN" sz="2400" kern="1200" dirty="0" err="1" smtClean="0">
                          <a:solidFill>
                            <a:schemeClr val="dk1"/>
                          </a:solidFill>
                          <a:latin typeface="+mn-lt"/>
                          <a:ea typeface="+mn-ea"/>
                          <a:cs typeface="+mn-cs"/>
                        </a:rPr>
                        <a:t>physico</a:t>
                      </a:r>
                      <a:r>
                        <a:rPr lang="en-IN" sz="2400" kern="1200" dirty="0" smtClean="0">
                          <a:solidFill>
                            <a:schemeClr val="dk1"/>
                          </a:solidFill>
                          <a:latin typeface="+mn-lt"/>
                          <a:ea typeface="+mn-ea"/>
                          <a:cs typeface="+mn-cs"/>
                        </a:rPr>
                        <a:t> chemical characteristics of surface water, </a:t>
                      </a:r>
                      <a:r>
                        <a:rPr lang="en-IN" sz="2400" kern="1200" dirty="0" err="1" smtClean="0">
                          <a:solidFill>
                            <a:schemeClr val="dk1"/>
                          </a:solidFill>
                          <a:latin typeface="+mn-lt"/>
                          <a:ea typeface="+mn-ea"/>
                          <a:cs typeface="+mn-cs"/>
                        </a:rPr>
                        <a:t>Sdiment</a:t>
                      </a:r>
                      <a:r>
                        <a:rPr lang="en-IN" sz="2400" kern="1200" dirty="0" smtClean="0">
                          <a:solidFill>
                            <a:schemeClr val="dk1"/>
                          </a:solidFill>
                          <a:latin typeface="+mn-lt"/>
                          <a:ea typeface="+mn-ea"/>
                          <a:cs typeface="+mn-cs"/>
                        </a:rPr>
                        <a:t> and groundwater and bioaccumulation of heavy metals in </a:t>
                      </a:r>
                      <a:r>
                        <a:rPr lang="en-IN" sz="2400" kern="1200" dirty="0" err="1" smtClean="0">
                          <a:solidFill>
                            <a:schemeClr val="dk1"/>
                          </a:solidFill>
                          <a:latin typeface="+mn-lt"/>
                          <a:ea typeface="+mn-ea"/>
                          <a:cs typeface="+mn-cs"/>
                        </a:rPr>
                        <a:t>Eichhornia</a:t>
                      </a:r>
                      <a:r>
                        <a:rPr lang="en-IN" sz="2400" kern="1200" dirty="0" smtClean="0">
                          <a:solidFill>
                            <a:schemeClr val="dk1"/>
                          </a:solidFill>
                          <a:latin typeface="+mn-lt"/>
                          <a:ea typeface="+mn-ea"/>
                          <a:cs typeface="+mn-cs"/>
                        </a:rPr>
                        <a:t> </a:t>
                      </a:r>
                      <a:r>
                        <a:rPr lang="en-IN" sz="2400" kern="1200" dirty="0" err="1" smtClean="0">
                          <a:solidFill>
                            <a:schemeClr val="dk1"/>
                          </a:solidFill>
                          <a:latin typeface="+mn-lt"/>
                          <a:ea typeface="+mn-ea"/>
                          <a:cs typeface="+mn-cs"/>
                        </a:rPr>
                        <a:t>crassipes</a:t>
                      </a:r>
                      <a:r>
                        <a:rPr lang="en-IN" sz="2400" kern="1200" dirty="0" smtClean="0">
                          <a:solidFill>
                            <a:schemeClr val="dk1"/>
                          </a:solidFill>
                          <a:latin typeface="+mn-lt"/>
                          <a:ea typeface="+mn-ea"/>
                          <a:cs typeface="+mn-cs"/>
                        </a:rPr>
                        <a:t> of Greater </a:t>
                      </a:r>
                      <a:r>
                        <a:rPr lang="en-IN" sz="2400" kern="1200" dirty="0" err="1" smtClean="0">
                          <a:solidFill>
                            <a:schemeClr val="dk1"/>
                          </a:solidFill>
                          <a:latin typeface="+mn-lt"/>
                          <a:ea typeface="+mn-ea"/>
                          <a:cs typeface="+mn-cs"/>
                        </a:rPr>
                        <a:t>Guwahati</a:t>
                      </a:r>
                      <a:r>
                        <a:rPr lang="en-IN" sz="2400" kern="1200" dirty="0" smtClean="0">
                          <a:solidFill>
                            <a:schemeClr val="dk1"/>
                          </a:solidFill>
                          <a:latin typeface="+mn-lt"/>
                          <a:ea typeface="+mn-ea"/>
                          <a:cs typeface="+mn-cs"/>
                        </a:rPr>
                        <a:t> P</a:t>
                      </a:r>
                      <a:endParaRPr lang="en-US" sz="2400" dirty="0"/>
                    </a:p>
                  </a:txBody>
                  <a:tcPr/>
                </a:tc>
                <a:tc>
                  <a:txBody>
                    <a:bodyPr/>
                    <a:lstStyle/>
                    <a:p>
                      <a:pPr algn="ctr"/>
                      <a:r>
                        <a:rPr lang="en-US" sz="2400" dirty="0" smtClean="0"/>
                        <a:t>3</a:t>
                      </a:r>
                      <a:r>
                        <a:rPr lang="en-US" sz="2400" baseline="30000" dirty="0" smtClean="0"/>
                        <a:t>rd</a:t>
                      </a:r>
                      <a:endParaRPr lang="en-US" sz="2400" dirty="0"/>
                    </a:p>
                  </a:txBody>
                  <a:tcPr/>
                </a:tc>
              </a:tr>
            </a:tbl>
          </a:graphicData>
        </a:graphic>
      </p:graphicFrame>
      <p:sp>
        <p:nvSpPr>
          <p:cNvPr id="5" name="Rectangle 4"/>
          <p:cNvSpPr/>
          <p:nvPr/>
        </p:nvSpPr>
        <p:spPr>
          <a:xfrm>
            <a:off x="285720" y="214291"/>
            <a:ext cx="8643998" cy="430887"/>
          </a:xfrm>
          <a:prstGeom prst="rect">
            <a:avLst/>
          </a:prstGeom>
        </p:spPr>
        <p:txBody>
          <a:bodyPr wrap="square">
            <a:spAutoFit/>
          </a:bodyPr>
          <a:lstStyle/>
          <a:p>
            <a:r>
              <a:rPr lang="en-IN" sz="2200" b="1" dirty="0" smtClean="0"/>
              <a:t>Highest Access of Ph. D theses from  </a:t>
            </a:r>
            <a:r>
              <a:rPr lang="en-IN" sz="2200" b="1" dirty="0" err="1" smtClean="0"/>
              <a:t>Gauhati</a:t>
            </a:r>
            <a:r>
              <a:rPr lang="en-IN" sz="2200" b="1" dirty="0" smtClean="0"/>
              <a:t> University in the World through  PQDT:</a:t>
            </a:r>
          </a:p>
        </p:txBody>
      </p:sp>
      <p:pic>
        <p:nvPicPr>
          <p:cNvPr id="9" name="Picture 8" descr="https://scontent.fdel1-2.fna.fbcdn.net/v/t34.0-12/18679150_1327351980694055_751779370_n.jpg?oh=630f4a0af74405658be5d3f77393ea98&amp;oe=597C2DCB"/>
          <p:cNvPicPr/>
          <p:nvPr/>
        </p:nvPicPr>
        <p:blipFill>
          <a:blip r:embed="rId2"/>
          <a:srcRect/>
          <a:stretch>
            <a:fillRect/>
          </a:stretch>
        </p:blipFill>
        <p:spPr bwMode="auto">
          <a:xfrm>
            <a:off x="6715140" y="642918"/>
            <a:ext cx="2214578" cy="2571768"/>
          </a:xfrm>
          <a:prstGeom prst="rect">
            <a:avLst/>
          </a:prstGeom>
          <a:noFill/>
          <a:ln w="9525">
            <a:noFill/>
            <a:miter lim="800000"/>
            <a:headEnd/>
            <a:tailEnd/>
          </a:ln>
        </p:spPr>
      </p:pic>
      <p:pic>
        <p:nvPicPr>
          <p:cNvPr id="10" name="Picture 9" descr="https://scontent.fdel1-2.fna.fbcdn.net/v/t34.0-12/18679246_1394526920586351_1353842539_n.jpg?oh=3a95e15411618488d28648deb67815af&amp;oe=597B28C1"/>
          <p:cNvPicPr/>
          <p:nvPr/>
        </p:nvPicPr>
        <p:blipFill>
          <a:blip r:embed="rId3"/>
          <a:srcRect/>
          <a:stretch>
            <a:fillRect/>
          </a:stretch>
        </p:blipFill>
        <p:spPr bwMode="auto">
          <a:xfrm>
            <a:off x="6572265" y="3000372"/>
            <a:ext cx="2571735" cy="3643338"/>
          </a:xfrm>
          <a:prstGeom prst="rect">
            <a:avLst/>
          </a:prstGeom>
          <a:noFill/>
          <a:ln w="9525">
            <a:noFill/>
            <a:miter lim="800000"/>
            <a:headEnd/>
            <a:tailEnd/>
          </a:ln>
        </p:spPr>
      </p:pic>
      <p:sp>
        <p:nvSpPr>
          <p:cNvPr id="7" name="Title 6"/>
          <p:cNvSpPr>
            <a:spLocks noGrp="1"/>
          </p:cNvSpPr>
          <p:nvPr>
            <p:ph type="title"/>
          </p:nvPr>
        </p:nvSpPr>
        <p:spPr>
          <a:xfrm>
            <a:off x="214282" y="274638"/>
            <a:ext cx="8472518" cy="368280"/>
          </a:xfrm>
        </p:spPr>
        <p:txBody>
          <a:bodyPr>
            <a:normAutofit fontScale="90000"/>
          </a:bodyPr>
          <a:lstStyle/>
          <a:p>
            <a:endParaRPr lang="en-US" dirty="0"/>
          </a:p>
        </p:txBody>
      </p:sp>
      <p:sp>
        <p:nvSpPr>
          <p:cNvPr id="8" name="Title 1"/>
          <p:cNvSpPr txBox="1">
            <a:spLocks/>
          </p:cNvSpPr>
          <p:nvPr/>
        </p:nvSpPr>
        <p:spPr>
          <a:xfrm rot="19367148">
            <a:off x="183999" y="5494935"/>
            <a:ext cx="2445525" cy="694221"/>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00B050"/>
                </a:solidFill>
                <a:effectLst/>
                <a:uLnTx/>
                <a:uFillTx/>
                <a:latin typeface="+mj-lt"/>
                <a:ea typeface="+mj-ea"/>
                <a:cs typeface="+mj-cs"/>
              </a:rPr>
              <a:t>BEST PRACTICES</a:t>
            </a:r>
            <a:endParaRPr kumimoji="0" lang="en-US" sz="2400" b="0"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401080" cy="725470"/>
          </a:xfrm>
        </p:spPr>
        <p:txBody>
          <a:bodyPr>
            <a:normAutofit fontScale="90000"/>
          </a:bodyPr>
          <a:lstStyle/>
          <a:p>
            <a:r>
              <a:rPr lang="en-IN" dirty="0" smtClean="0"/>
              <a:t>Summary of Findings:</a:t>
            </a:r>
            <a:endParaRPr lang="en-IN" dirty="0"/>
          </a:p>
        </p:txBody>
      </p:sp>
      <p:sp>
        <p:nvSpPr>
          <p:cNvPr id="3" name="Content Placeholder 2"/>
          <p:cNvSpPr>
            <a:spLocks noGrp="1"/>
          </p:cNvSpPr>
          <p:nvPr>
            <p:ph sz="quarter" idx="1"/>
          </p:nvPr>
        </p:nvSpPr>
        <p:spPr>
          <a:xfrm>
            <a:off x="214282" y="1447800"/>
            <a:ext cx="8472518" cy="5124472"/>
          </a:xfrm>
        </p:spPr>
        <p:txBody>
          <a:bodyPr>
            <a:normAutofit/>
          </a:bodyPr>
          <a:lstStyle/>
          <a:p>
            <a:pPr algn="just"/>
            <a:r>
              <a:rPr lang="en-IN" sz="2800" dirty="0" smtClean="0"/>
              <a:t>‘Research’ tools including the anti-plagiarism software has been found to be of great help by the research community. Yet, there remains a gap regarding its understanding and use, basically that of </a:t>
            </a:r>
            <a:r>
              <a:rPr lang="en-IN" sz="2800" dirty="0" err="1" smtClean="0"/>
              <a:t>Zotero</a:t>
            </a:r>
            <a:r>
              <a:rPr lang="en-IN" sz="2800" dirty="0" smtClean="0"/>
              <a:t>, Endnote, </a:t>
            </a:r>
            <a:r>
              <a:rPr lang="en-IN" sz="2800" dirty="0" err="1" smtClean="0"/>
              <a:t>Bibexcel</a:t>
            </a:r>
            <a:r>
              <a:rPr lang="en-IN" sz="2800" dirty="0" smtClean="0"/>
              <a:t>, which were found to be unheard by most of the academicians. </a:t>
            </a:r>
          </a:p>
          <a:p>
            <a:pPr algn="just"/>
            <a:endParaRPr lang="en-IN" sz="2800" dirty="0" smtClean="0"/>
          </a:p>
          <a:p>
            <a:pPr algn="just">
              <a:buNone/>
            </a:pPr>
            <a:r>
              <a:rPr lang="en-IN" sz="2800" dirty="0" smtClean="0"/>
              <a:t>	In this sense we recommend that initiatives should be taken by the concerned Departments and UGC Academic Staff College in including awareness of the programme within the Ph.D. course work and the skill development programme respectively.</a:t>
            </a:r>
            <a:endParaRPr lang="en-GB" sz="2800" dirty="0" smtClean="0"/>
          </a:p>
          <a:p>
            <a:pPr>
              <a:buNone/>
            </a:pPr>
            <a:endParaRPr lang="en-IN" dirty="0"/>
          </a:p>
        </p:txBody>
      </p:sp>
      <p:pic>
        <p:nvPicPr>
          <p:cNvPr id="4" name="Picture 3" descr="Image result for findings icon"/>
          <p:cNvPicPr/>
          <p:nvPr/>
        </p:nvPicPr>
        <p:blipFill>
          <a:blip r:embed="rId2" cstate="print"/>
          <a:srcRect/>
          <a:stretch>
            <a:fillRect/>
          </a:stretch>
        </p:blipFill>
        <p:spPr bwMode="auto">
          <a:xfrm>
            <a:off x="4429124" y="214290"/>
            <a:ext cx="4429146" cy="1214446"/>
          </a:xfrm>
          <a:prstGeom prst="rect">
            <a:avLst/>
          </a:prstGeom>
          <a:noFill/>
          <a:ln w="9525">
            <a:noFill/>
            <a:miter lim="800000"/>
            <a:headEnd/>
            <a:tailEnd/>
          </a:ln>
        </p:spPr>
      </p:pic>
    </p:spTree>
    <p:extLst>
      <p:ext uri="{BB962C8B-B14F-4D97-AF65-F5344CB8AC3E}">
        <p14:creationId xmlns:p14="http://schemas.microsoft.com/office/powerpoint/2010/main" xmlns="" val="4294542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74638"/>
            <a:ext cx="7058052" cy="1143000"/>
          </a:xfrm>
        </p:spPr>
        <p:txBody>
          <a:bodyPr>
            <a:normAutofit/>
          </a:bodyPr>
          <a:lstStyle/>
          <a:p>
            <a:endParaRPr lang="en-IN" sz="2800" dirty="0"/>
          </a:p>
        </p:txBody>
      </p:sp>
      <p:pic>
        <p:nvPicPr>
          <p:cNvPr id="2050" name="Picture 2" descr="Image result for thank you for your patience"/>
          <p:cNvPicPr>
            <a:picLocks noGrp="1" noChangeAspect="1" noChangeArrowheads="1"/>
          </p:cNvPicPr>
          <p:nvPr>
            <p:ph sz="quarter" idx="4294967295"/>
          </p:nvPr>
        </p:nvPicPr>
        <p:blipFill>
          <a:blip r:embed="rId2"/>
          <a:srcRect/>
          <a:stretch>
            <a:fillRect/>
          </a:stretch>
        </p:blipFill>
        <p:spPr bwMode="auto">
          <a:xfrm>
            <a:off x="214282" y="214290"/>
            <a:ext cx="8715436" cy="6357983"/>
          </a:xfrm>
          <a:prstGeom prst="rect">
            <a:avLst/>
          </a:prstGeom>
          <a:noFill/>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Objective:</a:t>
            </a:r>
            <a:endParaRPr lang="en-IN" dirty="0"/>
          </a:p>
        </p:txBody>
      </p:sp>
      <p:sp>
        <p:nvSpPr>
          <p:cNvPr id="3" name="Content Placeholder 2"/>
          <p:cNvSpPr>
            <a:spLocks noGrp="1"/>
          </p:cNvSpPr>
          <p:nvPr>
            <p:ph sz="quarter" idx="1"/>
          </p:nvPr>
        </p:nvSpPr>
        <p:spPr>
          <a:xfrm>
            <a:off x="285720" y="1447800"/>
            <a:ext cx="8643998" cy="5124472"/>
          </a:xfrm>
        </p:spPr>
        <p:txBody>
          <a:bodyPr>
            <a:normAutofit/>
          </a:bodyPr>
          <a:lstStyle/>
          <a:p>
            <a:endParaRPr lang="en-US" dirty="0" smtClean="0"/>
          </a:p>
          <a:p>
            <a:endParaRPr lang="en-US" dirty="0" smtClean="0"/>
          </a:p>
          <a:p>
            <a:pPr algn="just"/>
            <a:r>
              <a:rPr lang="en-IN" dirty="0" smtClean="0"/>
              <a:t>The main purpose of this study is to spread information on the functioning of the ‘research’ tools as well as on the  significance of ETD and the concept of plagiarism within academic communities</a:t>
            </a:r>
          </a:p>
          <a:p>
            <a:pPr algn="just">
              <a:buNone/>
            </a:pPr>
            <a:endParaRPr lang="en-IN" dirty="0"/>
          </a:p>
          <a:p>
            <a:pPr algn="just"/>
            <a:r>
              <a:rPr lang="en-IN" dirty="0" smtClean="0"/>
              <a:t>find the most desirable factors out of various items which are going to have an impact on the research quality, researcher’s intentions for using the research tools and their intention to plagiarize.</a:t>
            </a:r>
            <a:endParaRPr lang="en-IN" dirty="0"/>
          </a:p>
          <a:p>
            <a:pPr>
              <a:buNone/>
            </a:pPr>
            <a:endParaRPr lang="en-IN" dirty="0"/>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843" y="245624"/>
            <a:ext cx="8786875" cy="2183244"/>
          </a:xfrm>
          <a:prstGeom prst="rect">
            <a:avLst/>
          </a:prstGeom>
        </p:spPr>
      </p:pic>
    </p:spTree>
    <p:extLst>
      <p:ext uri="{BB962C8B-B14F-4D97-AF65-F5344CB8AC3E}">
        <p14:creationId xmlns:p14="http://schemas.microsoft.com/office/powerpoint/2010/main" xmlns="" val="1335327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74859">
            <a:off x="914400" y="274638"/>
            <a:ext cx="7772400" cy="1143000"/>
          </a:xfrm>
        </p:spPr>
        <p:txBody>
          <a:bodyPr>
            <a:normAutofit/>
          </a:bodyPr>
          <a:lstStyle/>
          <a:p>
            <a:r>
              <a:rPr lang="en-IN" sz="6000" b="1" dirty="0" smtClean="0"/>
              <a:t>Methodology:</a:t>
            </a:r>
            <a:endParaRPr lang="en-IN" sz="6000" dirty="0"/>
          </a:p>
        </p:txBody>
      </p:sp>
      <p:sp>
        <p:nvSpPr>
          <p:cNvPr id="3" name="Content Placeholder 2"/>
          <p:cNvSpPr>
            <a:spLocks noGrp="1"/>
          </p:cNvSpPr>
          <p:nvPr>
            <p:ph sz="quarter" idx="1"/>
          </p:nvPr>
        </p:nvSpPr>
        <p:spPr>
          <a:xfrm>
            <a:off x="914400" y="1988840"/>
            <a:ext cx="7772400" cy="4464496"/>
          </a:xfrm>
        </p:spPr>
        <p:txBody>
          <a:bodyPr>
            <a:normAutofit/>
          </a:bodyPr>
          <a:lstStyle/>
          <a:p>
            <a:pPr>
              <a:buNone/>
            </a:pPr>
            <a:r>
              <a:rPr lang="en-IN" sz="4000" dirty="0" smtClean="0"/>
              <a:t>						</a:t>
            </a:r>
          </a:p>
          <a:p>
            <a:r>
              <a:rPr lang="en-IN" sz="4000" dirty="0" smtClean="0"/>
              <a:t>questionnaire</a:t>
            </a:r>
            <a:endParaRPr lang="en-US" sz="4000" dirty="0" smtClean="0"/>
          </a:p>
          <a:p>
            <a:pPr algn="just"/>
            <a:r>
              <a:rPr lang="en-IN" sz="4000" dirty="0" smtClean="0"/>
              <a:t>Personal interview of selected faculty members was also conducted on the use and satisfaction of URKUND’s software activities</a:t>
            </a:r>
          </a:p>
          <a:p>
            <a:r>
              <a:rPr lang="en-IN" sz="4000" dirty="0" smtClean="0"/>
              <a:t>Data from URKUND</a:t>
            </a:r>
            <a:endParaRPr lang="en-IN" sz="4000" dirty="0"/>
          </a:p>
        </p:txBody>
      </p:sp>
      <p:pic>
        <p:nvPicPr>
          <p:cNvPr id="4" name="Picture 3" descr="Image result for questionnaire symbol"/>
          <p:cNvPicPr/>
          <p:nvPr/>
        </p:nvPicPr>
        <p:blipFill>
          <a:blip r:embed="rId2" cstate="print"/>
          <a:srcRect/>
          <a:stretch>
            <a:fillRect/>
          </a:stretch>
        </p:blipFill>
        <p:spPr bwMode="auto">
          <a:xfrm>
            <a:off x="5357818" y="214290"/>
            <a:ext cx="3462654" cy="2998686"/>
          </a:xfrm>
          <a:prstGeom prst="rect">
            <a:avLst/>
          </a:prstGeom>
          <a:noFill/>
          <a:ln w="9525">
            <a:noFill/>
            <a:miter lim="800000"/>
            <a:headEnd/>
            <a:tailEnd/>
          </a:ln>
        </p:spPr>
      </p:pic>
    </p:spTree>
    <p:extLst>
      <p:ext uri="{BB962C8B-B14F-4D97-AF65-F5344CB8AC3E}">
        <p14:creationId xmlns:p14="http://schemas.microsoft.com/office/powerpoint/2010/main" xmlns="" val="691205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Bradley Hand ITC" pitchFamily="66" charset="0"/>
                <a:cs typeface="Aharoni" panose="02010803020104030203" pitchFamily="2" charset="-79"/>
              </a:rPr>
              <a:t>GAUHATI UNIVERSITY………..</a:t>
            </a:r>
            <a:endParaRPr lang="en-GB" sz="4800" b="1" dirty="0"/>
          </a:p>
        </p:txBody>
      </p:sp>
      <p:sp>
        <p:nvSpPr>
          <p:cNvPr id="3" name="Content Placeholder 2"/>
          <p:cNvSpPr>
            <a:spLocks noGrp="1"/>
          </p:cNvSpPr>
          <p:nvPr>
            <p:ph sz="quarter" idx="1"/>
          </p:nvPr>
        </p:nvSpPr>
        <p:spPr>
          <a:xfrm>
            <a:off x="285720" y="1447800"/>
            <a:ext cx="8643998" cy="5124472"/>
          </a:xfrm>
        </p:spPr>
        <p:txBody>
          <a:bodyPr/>
          <a:lstStyle/>
          <a:p>
            <a:pPr>
              <a:buNone/>
            </a:pPr>
            <a:r>
              <a:rPr lang="en-US" sz="4000" dirty="0" smtClean="0">
                <a:latin typeface="Bodoni MT" pitchFamily="18" charset="0"/>
              </a:rPr>
              <a:t>As  rated  by </a:t>
            </a:r>
            <a:r>
              <a:rPr lang="en-IN" sz="4000" dirty="0" smtClean="0">
                <a:latin typeface="Bodoni MT" pitchFamily="18" charset="0"/>
              </a:rPr>
              <a:t> NIRF- MHRD during 2017, </a:t>
            </a:r>
            <a:r>
              <a:rPr lang="en-IN" sz="4000" dirty="0" smtClean="0"/>
              <a:t>GU occupies </a:t>
            </a:r>
            <a:r>
              <a:rPr lang="en-IN" sz="4000" dirty="0" smtClean="0">
                <a:latin typeface="Bodoni MT" pitchFamily="18" charset="0"/>
              </a:rPr>
              <a:t>--</a:t>
            </a:r>
            <a:endParaRPr lang="en-GB" sz="4000" dirty="0" smtClean="0">
              <a:latin typeface="Bodoni MT" pitchFamily="18" charset="0"/>
            </a:endParaRPr>
          </a:p>
          <a:p>
            <a:pPr>
              <a:buNone/>
            </a:pPr>
            <a:endParaRPr lang="en-IN" dirty="0" smtClean="0"/>
          </a:p>
          <a:p>
            <a:r>
              <a:rPr lang="en-IN" sz="3200" b="1" dirty="0" smtClean="0">
                <a:solidFill>
                  <a:srgbClr val="008000"/>
                </a:solidFill>
              </a:rPr>
              <a:t>Top</a:t>
            </a:r>
            <a:r>
              <a:rPr lang="en-IN" sz="3200" dirty="0" smtClean="0">
                <a:solidFill>
                  <a:srgbClr val="FF0000"/>
                </a:solidFill>
              </a:rPr>
              <a:t> </a:t>
            </a:r>
            <a:r>
              <a:rPr lang="en-IN" sz="3200" dirty="0" smtClean="0"/>
              <a:t>position amongst the North Eastern Universities</a:t>
            </a:r>
          </a:p>
          <a:p>
            <a:r>
              <a:rPr lang="en-IN" sz="3200" dirty="0" smtClean="0">
                <a:solidFill>
                  <a:srgbClr val="008000"/>
                </a:solidFill>
              </a:rPr>
              <a:t>5</a:t>
            </a:r>
            <a:r>
              <a:rPr lang="en-IN" sz="3200" baseline="30000" dirty="0" smtClean="0">
                <a:solidFill>
                  <a:srgbClr val="008000"/>
                </a:solidFill>
              </a:rPr>
              <a:t>th</a:t>
            </a:r>
            <a:r>
              <a:rPr lang="en-IN" sz="3200" dirty="0" smtClean="0">
                <a:solidFill>
                  <a:srgbClr val="008000"/>
                </a:solidFill>
              </a:rPr>
              <a:t> </a:t>
            </a:r>
            <a:r>
              <a:rPr lang="en-IN" sz="3200" dirty="0" smtClean="0"/>
              <a:t>amongst the state Universities,</a:t>
            </a:r>
          </a:p>
          <a:p>
            <a:r>
              <a:rPr lang="en-US" sz="3200" b="1" dirty="0" smtClean="0">
                <a:solidFill>
                  <a:srgbClr val="008000"/>
                </a:solidFill>
              </a:rPr>
              <a:t>27th</a:t>
            </a:r>
            <a:r>
              <a:rPr lang="en-US" sz="3200" dirty="0" smtClean="0">
                <a:solidFill>
                  <a:srgbClr val="008000"/>
                </a:solidFill>
              </a:rPr>
              <a:t> </a:t>
            </a:r>
            <a:r>
              <a:rPr lang="en-US" sz="3200" dirty="0" smtClean="0"/>
              <a:t>amongst all State and Central Universities</a:t>
            </a:r>
          </a:p>
          <a:p>
            <a:r>
              <a:rPr lang="en-US" sz="3200" b="1" dirty="0" smtClean="0">
                <a:solidFill>
                  <a:srgbClr val="008000"/>
                </a:solidFill>
              </a:rPr>
              <a:t>43rd</a:t>
            </a:r>
            <a:r>
              <a:rPr lang="en-US" sz="3200" dirty="0" smtClean="0">
                <a:solidFill>
                  <a:srgbClr val="008000"/>
                </a:solidFill>
              </a:rPr>
              <a:t> </a:t>
            </a:r>
            <a:r>
              <a:rPr lang="en-US" sz="3200" dirty="0" smtClean="0"/>
              <a:t>amongst all Institutions (State &amp; Central Universities, All Technical Institutes, All Management Institutes etc.)</a:t>
            </a:r>
            <a:endParaRPr lang="en-GB" sz="3200" dirty="0"/>
          </a:p>
        </p:txBody>
      </p:sp>
      <p:pic>
        <p:nvPicPr>
          <p:cNvPr id="4" name="Picture 3" descr="Image result for Expectations of Researchers pictures"/>
          <p:cNvPicPr/>
          <p:nvPr/>
        </p:nvPicPr>
        <p:blipFill>
          <a:blip r:embed="rId2" cstate="print"/>
          <a:srcRect/>
          <a:stretch>
            <a:fillRect/>
          </a:stretch>
        </p:blipFill>
        <p:spPr bwMode="auto">
          <a:xfrm>
            <a:off x="4714876" y="2071678"/>
            <a:ext cx="3786214" cy="1081089"/>
          </a:xfrm>
          <a:prstGeom prst="rect">
            <a:avLst/>
          </a:prstGeom>
          <a:noFill/>
          <a:ln w="9525">
            <a:noFill/>
            <a:miter lim="800000"/>
            <a:headEnd/>
            <a:tailEnd/>
          </a:ln>
        </p:spPr>
      </p:pic>
      <p:pic>
        <p:nvPicPr>
          <p:cNvPr id="2050" name="Picture 2" descr="Image result for gauhati university"/>
          <p:cNvPicPr>
            <a:picLocks noChangeAspect="1" noChangeArrowheads="1"/>
          </p:cNvPicPr>
          <p:nvPr/>
        </p:nvPicPr>
        <p:blipFill>
          <a:blip r:embed="rId3" cstate="print"/>
          <a:srcRect/>
          <a:stretch>
            <a:fillRect/>
          </a:stretch>
        </p:blipFill>
        <p:spPr bwMode="auto">
          <a:xfrm>
            <a:off x="4716016" y="2071680"/>
            <a:ext cx="4213702" cy="1141296"/>
          </a:xfrm>
          <a:prstGeom prst="rect">
            <a:avLst/>
          </a:prstGeom>
          <a:noFill/>
        </p:spPr>
      </p:pic>
      <p:pic>
        <p:nvPicPr>
          <p:cNvPr id="6" name="Picture 5" descr="Image result for gauhati university"/>
          <p:cNvPicPr/>
          <p:nvPr/>
        </p:nvPicPr>
        <p:blipFill>
          <a:blip r:embed="rId4" cstate="print"/>
          <a:srcRect/>
          <a:stretch>
            <a:fillRect/>
          </a:stretch>
        </p:blipFill>
        <p:spPr bwMode="auto">
          <a:xfrm>
            <a:off x="571472" y="428604"/>
            <a:ext cx="7929618" cy="1016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a:xfrm>
            <a:off x="214282" y="1447800"/>
            <a:ext cx="8929718" cy="5195910"/>
          </a:xfrm>
        </p:spPr>
        <p:txBody>
          <a:bodyPr>
            <a:normAutofit lnSpcReduction="10000"/>
          </a:bodyPr>
          <a:lstStyle/>
          <a:p>
            <a:pPr>
              <a:buNone/>
            </a:pPr>
            <a:endParaRPr lang="en-IN" sz="4000" dirty="0" smtClean="0"/>
          </a:p>
          <a:p>
            <a:pPr>
              <a:buNone/>
            </a:pPr>
            <a:endParaRPr lang="en-IN" sz="4000" dirty="0" smtClean="0"/>
          </a:p>
          <a:p>
            <a:pPr>
              <a:buNone/>
            </a:pPr>
            <a:r>
              <a:rPr lang="en-IN" sz="4000" dirty="0" smtClean="0"/>
              <a:t>The University has </a:t>
            </a:r>
          </a:p>
          <a:p>
            <a:pPr>
              <a:buNone/>
            </a:pPr>
            <a:endParaRPr lang="en-IN" dirty="0" smtClean="0"/>
          </a:p>
          <a:p>
            <a:r>
              <a:rPr lang="en-IN" sz="3200" dirty="0" smtClean="0"/>
              <a:t>more than 750 </a:t>
            </a:r>
            <a:r>
              <a:rPr lang="en-IN" sz="3200" dirty="0" err="1" smtClean="0"/>
              <a:t>Ph.D</a:t>
            </a:r>
            <a:r>
              <a:rPr lang="en-IN" sz="3200" dirty="0" smtClean="0"/>
              <a:t> Research Scholars, </a:t>
            </a:r>
          </a:p>
          <a:p>
            <a:r>
              <a:rPr lang="en-IN" sz="3200" dirty="0" smtClean="0"/>
              <a:t>1750 </a:t>
            </a:r>
            <a:r>
              <a:rPr lang="en-IN" sz="3200" dirty="0" err="1" smtClean="0"/>
              <a:t>M.Phil</a:t>
            </a:r>
            <a:r>
              <a:rPr lang="en-IN" sz="3200" dirty="0" smtClean="0"/>
              <a:t> students  and </a:t>
            </a:r>
          </a:p>
          <a:p>
            <a:r>
              <a:rPr lang="en-IN" sz="3200" dirty="0" smtClean="0"/>
              <a:t>349 Faculty members. </a:t>
            </a:r>
          </a:p>
          <a:p>
            <a:r>
              <a:rPr lang="en-IN" sz="3200" dirty="0" smtClean="0"/>
              <a:t>Every  year more than 250 student are awarded </a:t>
            </a:r>
            <a:r>
              <a:rPr lang="en-IN" sz="3200" dirty="0" err="1" smtClean="0"/>
              <a:t>M.Phil</a:t>
            </a:r>
            <a:r>
              <a:rPr lang="en-IN" sz="3200" dirty="0" smtClean="0"/>
              <a:t>/</a:t>
            </a:r>
            <a:r>
              <a:rPr lang="en-IN" sz="3200" dirty="0" err="1" smtClean="0"/>
              <a:t>Ph.D</a:t>
            </a:r>
            <a:r>
              <a:rPr lang="en-IN" sz="3200" dirty="0" smtClean="0"/>
              <a:t> degree by the university</a:t>
            </a:r>
            <a:endParaRPr lang="en-GB" sz="3200" dirty="0"/>
          </a:p>
        </p:txBody>
      </p:sp>
      <p:pic>
        <p:nvPicPr>
          <p:cNvPr id="4" name="Picture 3" descr="Image result for gauhati university"/>
          <p:cNvPicPr/>
          <p:nvPr/>
        </p:nvPicPr>
        <p:blipFill>
          <a:blip r:embed="rId2" cstate="print"/>
          <a:srcRect/>
          <a:stretch>
            <a:fillRect/>
          </a:stretch>
        </p:blipFill>
        <p:spPr bwMode="auto">
          <a:xfrm>
            <a:off x="428596" y="214291"/>
            <a:ext cx="8432378" cy="22145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7772400" cy="1187152"/>
          </a:xfrm>
        </p:spPr>
        <p:txBody>
          <a:bodyPr>
            <a:normAutofit fontScale="90000"/>
          </a:bodyPr>
          <a:lstStyle/>
          <a:p>
            <a:r>
              <a:rPr lang="en-US" sz="3100" dirty="0" smtClean="0"/>
              <a:t/>
            </a:r>
            <a:br>
              <a:rPr lang="en-US" sz="3100" dirty="0" smtClean="0"/>
            </a:br>
            <a:r>
              <a:rPr lang="en-IN" sz="3600" dirty="0"/>
              <a:t/>
            </a:r>
            <a:br>
              <a:rPr lang="en-IN" sz="3600" dirty="0"/>
            </a:br>
            <a:endParaRPr lang="en-IN" sz="3600" dirty="0"/>
          </a:p>
        </p:txBody>
      </p:sp>
      <p:sp>
        <p:nvSpPr>
          <p:cNvPr id="3" name="Content Placeholder 2"/>
          <p:cNvSpPr>
            <a:spLocks noGrp="1"/>
          </p:cNvSpPr>
          <p:nvPr>
            <p:ph sz="quarter" idx="1"/>
          </p:nvPr>
        </p:nvSpPr>
        <p:spPr>
          <a:xfrm>
            <a:off x="214282" y="285728"/>
            <a:ext cx="8715436" cy="6286544"/>
          </a:xfrm>
          <a:ln>
            <a:solidFill>
              <a:srgbClr val="0070C0"/>
            </a:solidFill>
          </a:ln>
        </p:spPr>
        <p:txBody>
          <a:bodyPr>
            <a:noAutofit/>
          </a:bodyPr>
          <a:lstStyle/>
          <a:p>
            <a:pPr>
              <a:buNone/>
            </a:pPr>
            <a:r>
              <a:rPr lang="en-IN" sz="3400" dirty="0" smtClean="0">
                <a:solidFill>
                  <a:srgbClr val="990099"/>
                </a:solidFill>
              </a:rPr>
              <a:t>As of 30</a:t>
            </a:r>
            <a:r>
              <a:rPr lang="en-IN" sz="3400" baseline="30000" dirty="0" smtClean="0">
                <a:solidFill>
                  <a:srgbClr val="990099"/>
                </a:solidFill>
              </a:rPr>
              <a:t>th </a:t>
            </a:r>
            <a:r>
              <a:rPr lang="en-IN" sz="3400" dirty="0" smtClean="0">
                <a:solidFill>
                  <a:srgbClr val="990099"/>
                </a:solidFill>
              </a:rPr>
              <a:t> April, 2017, Krishna </a:t>
            </a:r>
            <a:r>
              <a:rPr lang="en-IN" sz="3400" dirty="0" err="1" smtClean="0">
                <a:solidFill>
                  <a:srgbClr val="990099"/>
                </a:solidFill>
              </a:rPr>
              <a:t>Kanta</a:t>
            </a:r>
            <a:r>
              <a:rPr lang="en-IN" sz="3400" dirty="0" smtClean="0">
                <a:solidFill>
                  <a:srgbClr val="990099"/>
                </a:solidFill>
              </a:rPr>
              <a:t> </a:t>
            </a:r>
            <a:r>
              <a:rPr lang="en-IN" sz="3400" dirty="0" err="1" smtClean="0">
                <a:solidFill>
                  <a:srgbClr val="990099"/>
                </a:solidFill>
              </a:rPr>
              <a:t>Handiqui</a:t>
            </a:r>
            <a:r>
              <a:rPr lang="en-IN" sz="3400" dirty="0" smtClean="0">
                <a:solidFill>
                  <a:srgbClr val="990099"/>
                </a:solidFill>
              </a:rPr>
              <a:t> Library has over </a:t>
            </a:r>
            <a:endParaRPr lang="en-IN" sz="2800" dirty="0" smtClean="0"/>
          </a:p>
          <a:p>
            <a:r>
              <a:rPr lang="en-IN" sz="2800" dirty="0" smtClean="0"/>
              <a:t>5200 nos. thesis,  </a:t>
            </a:r>
          </a:p>
          <a:p>
            <a:r>
              <a:rPr lang="en-IN" sz="2800" dirty="0" smtClean="0"/>
              <a:t>5800 nos.  Dissertations, </a:t>
            </a:r>
          </a:p>
          <a:p>
            <a:r>
              <a:rPr lang="en-IN" sz="2800" dirty="0" smtClean="0"/>
              <a:t>4500 manuscripts, </a:t>
            </a:r>
          </a:p>
          <a:p>
            <a:r>
              <a:rPr lang="en-IN" sz="2800" dirty="0" smtClean="0"/>
              <a:t>4726 nos. Report Literature, </a:t>
            </a:r>
          </a:p>
          <a:p>
            <a:pPr>
              <a:buNone/>
            </a:pPr>
            <a:endParaRPr lang="en-IN" sz="2800" dirty="0" smtClean="0"/>
          </a:p>
          <a:p>
            <a:r>
              <a:rPr lang="en-IN" sz="2800" dirty="0" smtClean="0"/>
              <a:t>7593 volumes in  11 different languages in the </a:t>
            </a:r>
            <a:r>
              <a:rPr lang="en-IN" sz="2800" dirty="0" err="1" smtClean="0"/>
              <a:t>K.K.Handiqui</a:t>
            </a:r>
            <a:r>
              <a:rPr lang="en-IN" sz="2800" dirty="0" smtClean="0"/>
              <a:t> Collection,  </a:t>
            </a:r>
          </a:p>
          <a:p>
            <a:r>
              <a:rPr lang="en-IN" sz="2800" dirty="0" smtClean="0"/>
              <a:t>150000 pages </a:t>
            </a:r>
            <a:r>
              <a:rPr lang="en-IN" sz="2800" dirty="0" err="1" smtClean="0"/>
              <a:t>Digitizd</a:t>
            </a:r>
            <a:r>
              <a:rPr lang="en-IN" sz="2800" dirty="0" smtClean="0"/>
              <a:t> Manuscripts, </a:t>
            </a:r>
          </a:p>
          <a:p>
            <a:r>
              <a:rPr lang="en-IN" sz="2800" dirty="0" smtClean="0"/>
              <a:t>852524 pages digitized theses. </a:t>
            </a:r>
          </a:p>
          <a:p>
            <a:r>
              <a:rPr lang="en-IN" sz="2800" dirty="0" smtClean="0"/>
              <a:t>At the same time, the library  actively organizes programmes and training session to support  the students/researchers.</a:t>
            </a:r>
            <a:endParaRPr lang="en-GB" sz="2800" dirty="0" smtClean="0"/>
          </a:p>
        </p:txBody>
      </p:sp>
      <p:pic>
        <p:nvPicPr>
          <p:cNvPr id="4" name="Picture 3" descr="Image result for gauhati university"/>
          <p:cNvPicPr/>
          <p:nvPr/>
        </p:nvPicPr>
        <p:blipFill>
          <a:blip r:embed="rId2" cstate="print"/>
          <a:srcRect/>
          <a:stretch>
            <a:fillRect/>
          </a:stretch>
        </p:blipFill>
        <p:spPr bwMode="auto">
          <a:xfrm>
            <a:off x="4000496" y="908720"/>
            <a:ext cx="4997240" cy="2520280"/>
          </a:xfrm>
          <a:prstGeom prst="rect">
            <a:avLst/>
          </a:prstGeom>
          <a:noFill/>
          <a:ln w="9525">
            <a:noFill/>
            <a:miter lim="800000"/>
            <a:headEnd/>
            <a:tailEnd/>
          </a:ln>
        </p:spPr>
      </p:pic>
    </p:spTree>
    <p:extLst>
      <p:ext uri="{BB962C8B-B14F-4D97-AF65-F5344CB8AC3E}">
        <p14:creationId xmlns:p14="http://schemas.microsoft.com/office/powerpoint/2010/main" xmlns="" val="405123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642194"/>
          </a:xfrm>
        </p:spPr>
        <p:txBody>
          <a:bodyPr>
            <a:normAutofit/>
          </a:bodyPr>
          <a:lstStyle/>
          <a:p>
            <a:r>
              <a:rPr lang="en-IN" b="1" dirty="0" smtClean="0">
                <a:solidFill>
                  <a:srgbClr val="008000"/>
                </a:solidFill>
              </a:rPr>
              <a:t>Plagiarism Policy of </a:t>
            </a:r>
            <a:r>
              <a:rPr lang="en-IN" b="1" dirty="0" err="1" smtClean="0">
                <a:solidFill>
                  <a:srgbClr val="008000"/>
                </a:solidFill>
              </a:rPr>
              <a:t>Gauhati</a:t>
            </a:r>
            <a:r>
              <a:rPr lang="en-IN" b="1" dirty="0" smtClean="0">
                <a:solidFill>
                  <a:srgbClr val="008000"/>
                </a:solidFill>
              </a:rPr>
              <a:t> University </a:t>
            </a:r>
            <a:r>
              <a:rPr lang="en-IN" dirty="0"/>
              <a:t/>
            </a:r>
            <a:br>
              <a:rPr lang="en-IN" dirty="0"/>
            </a:br>
            <a:endParaRPr lang="en-IN" dirty="0"/>
          </a:p>
        </p:txBody>
      </p:sp>
      <p:sp>
        <p:nvSpPr>
          <p:cNvPr id="3" name="Content Placeholder 2"/>
          <p:cNvSpPr>
            <a:spLocks noGrp="1"/>
          </p:cNvSpPr>
          <p:nvPr>
            <p:ph sz="quarter" idx="1"/>
          </p:nvPr>
        </p:nvSpPr>
        <p:spPr>
          <a:xfrm>
            <a:off x="214282" y="1142984"/>
            <a:ext cx="8472518" cy="5486416"/>
          </a:xfrm>
        </p:spPr>
        <p:txBody>
          <a:bodyPr>
            <a:normAutofit/>
          </a:bodyPr>
          <a:lstStyle/>
          <a:p>
            <a:pPr algn="just"/>
            <a:endParaRPr lang="en-IN" sz="3200" dirty="0" smtClean="0"/>
          </a:p>
          <a:p>
            <a:pPr algn="just"/>
            <a:r>
              <a:rPr lang="en-IN" sz="3200" dirty="0" smtClean="0"/>
              <a:t>According to the UGC Regulation 2009 “Minimum standards and procedure for award of </a:t>
            </a:r>
            <a:r>
              <a:rPr lang="en-IN" sz="3200" dirty="0" err="1" smtClean="0"/>
              <a:t>M.Phil</a:t>
            </a:r>
            <a:r>
              <a:rPr lang="en-IN" sz="3200" dirty="0" smtClean="0"/>
              <a:t>/</a:t>
            </a:r>
            <a:r>
              <a:rPr lang="en-IN" sz="3200" dirty="0" err="1" smtClean="0"/>
              <a:t>Ph.D</a:t>
            </a:r>
            <a:r>
              <a:rPr lang="en-IN" sz="3200" dirty="0" smtClean="0"/>
              <a:t> degree” it has become mandatory to check the research work through </a:t>
            </a:r>
            <a:r>
              <a:rPr lang="en-IN" sz="3200" dirty="0" err="1" smtClean="0"/>
              <a:t>turnitin</a:t>
            </a:r>
            <a:r>
              <a:rPr lang="en-IN" sz="3200" dirty="0" smtClean="0"/>
              <a:t>/</a:t>
            </a:r>
            <a:r>
              <a:rPr lang="en-IN" sz="3200" dirty="0" err="1" smtClean="0"/>
              <a:t>Urkund</a:t>
            </a:r>
            <a:r>
              <a:rPr lang="en-IN" sz="3200" dirty="0" smtClean="0"/>
              <a:t>. Accordingly </a:t>
            </a:r>
            <a:r>
              <a:rPr lang="en-IN" sz="3200" dirty="0" err="1" smtClean="0"/>
              <a:t>Gauhati</a:t>
            </a:r>
            <a:r>
              <a:rPr lang="en-IN" sz="3200" dirty="0" smtClean="0"/>
              <a:t> University has made it compulsory for all </a:t>
            </a:r>
            <a:r>
              <a:rPr lang="en-IN" sz="3200" dirty="0" err="1" smtClean="0"/>
              <a:t>Ph.D</a:t>
            </a:r>
            <a:r>
              <a:rPr lang="en-IN" sz="3200" dirty="0" smtClean="0"/>
              <a:t> thesis to check the similarity index before uploading the </a:t>
            </a:r>
            <a:r>
              <a:rPr lang="en-IN" sz="3200" dirty="0" err="1" smtClean="0"/>
              <a:t>Ph.D</a:t>
            </a:r>
            <a:r>
              <a:rPr lang="en-IN" sz="3200" dirty="0" smtClean="0"/>
              <a:t> theses into </a:t>
            </a:r>
            <a:r>
              <a:rPr lang="en-IN" sz="3200" dirty="0" err="1" smtClean="0"/>
              <a:t>ShodhGanga</a:t>
            </a:r>
            <a:r>
              <a:rPr lang="en-IN" sz="3200" dirty="0" smtClean="0"/>
              <a:t>.</a:t>
            </a:r>
            <a:endParaRPr lang="en-US" sz="3200" b="1" i="1" dirty="0" smtClean="0"/>
          </a:p>
          <a:p>
            <a:endParaRPr lang="en-IN" dirty="0"/>
          </a:p>
        </p:txBody>
      </p:sp>
      <p:pic>
        <p:nvPicPr>
          <p:cNvPr id="4" name="Picture 3" descr="Image result for Expectations of Researchers pictures"/>
          <p:cNvPicPr/>
          <p:nvPr/>
        </p:nvPicPr>
        <p:blipFill>
          <a:blip r:embed="rId2" cstate="print"/>
          <a:srcRect/>
          <a:stretch>
            <a:fillRect/>
          </a:stretch>
        </p:blipFill>
        <p:spPr bwMode="auto">
          <a:xfrm>
            <a:off x="214282" y="4643446"/>
            <a:ext cx="8743988" cy="1982293"/>
          </a:xfrm>
          <a:prstGeom prst="rect">
            <a:avLst/>
          </a:prstGeom>
          <a:noFill/>
          <a:ln w="9525">
            <a:noFill/>
            <a:miter lim="800000"/>
            <a:headEnd/>
            <a:tailEnd/>
          </a:ln>
        </p:spPr>
      </p:pic>
    </p:spTree>
    <p:extLst>
      <p:ext uri="{BB962C8B-B14F-4D97-AF65-F5344CB8AC3E}">
        <p14:creationId xmlns:p14="http://schemas.microsoft.com/office/powerpoint/2010/main" xmlns="" val="2946371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3998" cy="1143000"/>
          </a:xfrm>
        </p:spPr>
        <p:txBody>
          <a:bodyPr>
            <a:noAutofit/>
          </a:bodyPr>
          <a:lstStyle/>
          <a:p>
            <a:pPr algn="just"/>
            <a:r>
              <a:rPr lang="en-IN" b="1" dirty="0" smtClean="0">
                <a:solidFill>
                  <a:srgbClr val="990099"/>
                </a:solidFill>
              </a:rPr>
              <a:t>Under the GU Plagiarism policy the university </a:t>
            </a:r>
            <a:r>
              <a:rPr lang="en-IN" b="1" smtClean="0">
                <a:solidFill>
                  <a:srgbClr val="990099"/>
                </a:solidFill>
              </a:rPr>
              <a:t>has mandated :</a:t>
            </a:r>
            <a:endParaRPr lang="en-GB" b="1" dirty="0" smtClean="0">
              <a:solidFill>
                <a:srgbClr val="990099"/>
              </a:solidFill>
            </a:endParaRPr>
          </a:p>
        </p:txBody>
      </p:sp>
      <p:sp>
        <p:nvSpPr>
          <p:cNvPr id="3" name="Content Placeholder 2"/>
          <p:cNvSpPr>
            <a:spLocks noGrp="1"/>
          </p:cNvSpPr>
          <p:nvPr>
            <p:ph sz="quarter" idx="1"/>
          </p:nvPr>
        </p:nvSpPr>
        <p:spPr>
          <a:xfrm>
            <a:off x="214282" y="1447800"/>
            <a:ext cx="8715436" cy="5053034"/>
          </a:xfrm>
        </p:spPr>
        <p:txBody>
          <a:bodyPr>
            <a:normAutofit fontScale="92500" lnSpcReduction="10000"/>
          </a:bodyPr>
          <a:lstStyle/>
          <a:p>
            <a:pPr lvl="0"/>
            <a:endParaRPr lang="en-IN" dirty="0" smtClean="0"/>
          </a:p>
          <a:p>
            <a:pPr lvl="0" algn="just"/>
            <a:r>
              <a:rPr lang="en-IN" sz="3200" dirty="0" smtClean="0"/>
              <a:t>URKUND check and certification for all theses by Ph.D. scholars to be verified by supervisors/guides.  Finally University Librarian issues a plagiarism verification certificate of similarity report for obtaining Ph. D degree.</a:t>
            </a:r>
          </a:p>
          <a:p>
            <a:pPr lvl="0" algn="just"/>
            <a:endParaRPr lang="en-GB" sz="3200" dirty="0" smtClean="0"/>
          </a:p>
          <a:p>
            <a:pPr lvl="0" algn="just"/>
            <a:r>
              <a:rPr lang="en-IN" sz="3200" dirty="0" smtClean="0"/>
              <a:t>Regular awareness and training has been given by the librarians to the research scholars and faculty member.</a:t>
            </a:r>
          </a:p>
          <a:p>
            <a:pPr lvl="0" algn="just">
              <a:buNone/>
            </a:pPr>
            <a:endParaRPr lang="en-GB" sz="3200" dirty="0" smtClean="0"/>
          </a:p>
          <a:p>
            <a:pPr lvl="0" algn="just"/>
            <a:r>
              <a:rPr lang="en-IN" sz="3200" dirty="0" smtClean="0"/>
              <a:t>Ph.D. Scholars are allowed to take content other sources not exceeding 20%.   </a:t>
            </a:r>
            <a:endParaRPr lang="en-US" b="1" dirty="0" smtClean="0"/>
          </a:p>
          <a:p>
            <a:pPr lvl="1"/>
            <a:endParaRPr lang="en-US" b="1" dirty="0" smtClean="0"/>
          </a:p>
          <a:p>
            <a:pPr lvl="1"/>
            <a:endParaRPr lang="en-US" b="1" dirty="0" smtClean="0"/>
          </a:p>
          <a:p>
            <a:pPr lvl="1"/>
            <a:endParaRPr lang="en-US" b="1" dirty="0"/>
          </a:p>
          <a:p>
            <a:pPr marL="320040" lvl="1" indent="0">
              <a:buNone/>
            </a:pPr>
            <a:endParaRPr lang="en-US" b="1" dirty="0" smtClean="0"/>
          </a:p>
          <a:p>
            <a:pPr marL="320040" lvl="1" indent="0">
              <a:buNone/>
            </a:pPr>
            <a:endParaRPr lang="en-US" b="1" dirty="0"/>
          </a:p>
        </p:txBody>
      </p:sp>
    </p:spTree>
    <p:extLst>
      <p:ext uri="{BB962C8B-B14F-4D97-AF65-F5344CB8AC3E}">
        <p14:creationId xmlns:p14="http://schemas.microsoft.com/office/powerpoint/2010/main" xmlns="" val="230372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1653</TotalTime>
  <Words>1183</Words>
  <Application>Microsoft Office PowerPoint</Application>
  <PresentationFormat>On-screen Show (4:3)</PresentationFormat>
  <Paragraphs>306</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Equity</vt:lpstr>
      <vt:lpstr>Functioning of ‘Research’ Tools in the Enrichment of Research in K. K. Handiqui Library, Gauhati University</vt:lpstr>
      <vt:lpstr>Slide 2</vt:lpstr>
      <vt:lpstr>Objective:</vt:lpstr>
      <vt:lpstr>Methodology:</vt:lpstr>
      <vt:lpstr>GAUHATI UNIVERSITY………..</vt:lpstr>
      <vt:lpstr>Slide 6</vt:lpstr>
      <vt:lpstr>  </vt:lpstr>
      <vt:lpstr>Plagiarism Policy of Gauhati University  </vt:lpstr>
      <vt:lpstr>Under the GU Plagiarism policy the university has mandated :</vt:lpstr>
      <vt:lpstr>Slide 10</vt:lpstr>
      <vt:lpstr>Analysis  from  URKUND</vt:lpstr>
      <vt:lpstr>URKUND Similarity Index Report</vt:lpstr>
      <vt:lpstr> </vt:lpstr>
      <vt:lpstr>Data Analysis from  the collected questionnaire</vt:lpstr>
      <vt:lpstr>Use of Website/Internet Resources in Research Work</vt:lpstr>
      <vt:lpstr>References/Bibliography in the research work</vt:lpstr>
      <vt:lpstr>Research Work and Resources</vt:lpstr>
      <vt:lpstr>Pressure of obtaining the Ph. D Degree</vt:lpstr>
      <vt:lpstr>Support by Similarity Report</vt:lpstr>
      <vt:lpstr>Reference Management and  Citation Tools </vt:lpstr>
      <vt:lpstr>Selected views from faculty members of Gauhati University</vt:lpstr>
      <vt:lpstr>Slide 22</vt:lpstr>
      <vt:lpstr>Summary of Findings:</vt:lpstr>
      <vt:lpstr>Slide 24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Librarians in erasing the offence of plagiarism with the anti-plagiarism software: A case study of Gauhati University       Nitya Nanda Pathak     Assistant Librarian,      K.K.handiqui Library, Gauhati Iniversity.    Email: npathak@gauhati.ac.in      &amp;     2. Konika Malakar,   K.K.handiqui Library, Gauhati Iniversity.</dc:title>
  <dc:creator>hp</dc:creator>
  <cp:lastModifiedBy>user</cp:lastModifiedBy>
  <cp:revision>386</cp:revision>
  <dcterms:created xsi:type="dcterms:W3CDTF">2016-10-08T19:22:29Z</dcterms:created>
  <dcterms:modified xsi:type="dcterms:W3CDTF">2017-07-29T12:28:26Z</dcterms:modified>
</cp:coreProperties>
</file>