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426586-B267-45F6-B7F1-21A85C8140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6A8C6B-2660-4659-A66B-BF85772999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212976"/>
            <a:ext cx="8928992" cy="352839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R. Govindarajan </a:t>
            </a:r>
            <a:endParaRPr lang="en-US" sz="2400" b="1" dirty="0"/>
          </a:p>
          <a:p>
            <a:r>
              <a:rPr lang="en-US" sz="1800" dirty="0"/>
              <a:t>Research Scholar (LIS), </a:t>
            </a:r>
            <a:r>
              <a:rPr lang="en-US" sz="1800" dirty="0" err="1"/>
              <a:t>Gandhigram</a:t>
            </a:r>
            <a:r>
              <a:rPr lang="en-US" sz="1800" dirty="0"/>
              <a:t> Rural Institute – Deemed University,</a:t>
            </a:r>
          </a:p>
          <a:p>
            <a:r>
              <a:rPr lang="en-US" sz="1800" dirty="0" err="1"/>
              <a:t>Gandhigram</a:t>
            </a:r>
            <a:r>
              <a:rPr lang="en-US" sz="1800" dirty="0"/>
              <a:t> – 624 302, </a:t>
            </a:r>
            <a:r>
              <a:rPr lang="en-US" sz="1800" dirty="0" err="1"/>
              <a:t>Dindigul</a:t>
            </a:r>
            <a:r>
              <a:rPr lang="en-US" sz="1800" dirty="0"/>
              <a:t> </a:t>
            </a:r>
            <a:r>
              <a:rPr lang="en-US" sz="1800" dirty="0" err="1"/>
              <a:t>Dt</a:t>
            </a:r>
            <a:r>
              <a:rPr lang="en-US" sz="1800" dirty="0"/>
              <a:t>, Tamil Nadu, &amp;</a:t>
            </a:r>
          </a:p>
          <a:p>
            <a:r>
              <a:rPr lang="en-US" sz="1800" dirty="0"/>
              <a:t>Librarian, Aravind Eye Hospital &amp; Postgraduate Institute of Ophthalmology,</a:t>
            </a:r>
          </a:p>
          <a:p>
            <a:r>
              <a:rPr lang="en-US" sz="1800" dirty="0" smtClean="0"/>
              <a:t>Madurai</a:t>
            </a:r>
          </a:p>
          <a:p>
            <a:r>
              <a:rPr lang="en-US" sz="1600" dirty="0" smtClean="0"/>
              <a:t>&amp; </a:t>
            </a:r>
            <a:endParaRPr lang="en-US" sz="1600" dirty="0"/>
          </a:p>
          <a:p>
            <a:r>
              <a:rPr lang="en-US" sz="2000" b="1" dirty="0"/>
              <a:t>Dr. S. </a:t>
            </a:r>
            <a:r>
              <a:rPr lang="en-US" sz="2000" b="1" dirty="0" err="1"/>
              <a:t>Dhanavandan</a:t>
            </a:r>
            <a:endParaRPr lang="en-US" sz="2000" dirty="0"/>
          </a:p>
          <a:p>
            <a:r>
              <a:rPr lang="en-US" sz="1600" dirty="0"/>
              <a:t>Assistant Librarian, </a:t>
            </a:r>
            <a:r>
              <a:rPr lang="en-US" sz="1600" dirty="0" err="1"/>
              <a:t>Gandhigram</a:t>
            </a:r>
            <a:r>
              <a:rPr lang="en-US" sz="1600" dirty="0"/>
              <a:t> Rural Institute – Deemed University,</a:t>
            </a:r>
          </a:p>
          <a:p>
            <a:r>
              <a:rPr lang="en-US" sz="1600" dirty="0" err="1"/>
              <a:t>Gandhigram</a:t>
            </a:r>
            <a:r>
              <a:rPr lang="en-US" sz="1600" dirty="0"/>
              <a:t> – 624 302, </a:t>
            </a:r>
            <a:r>
              <a:rPr lang="en-US" sz="1600" dirty="0" err="1"/>
              <a:t>Dindigul</a:t>
            </a:r>
            <a:r>
              <a:rPr lang="en-US" sz="1600" dirty="0"/>
              <a:t> </a:t>
            </a:r>
            <a:r>
              <a:rPr lang="en-US" sz="1600" dirty="0" err="1"/>
              <a:t>Dt</a:t>
            </a:r>
            <a:r>
              <a:rPr lang="en-US" sz="1600" dirty="0"/>
              <a:t>, Tamil Nadu</a:t>
            </a:r>
          </a:p>
          <a:p>
            <a:r>
              <a:rPr lang="en-US" sz="1600" dirty="0"/>
              <a:t>dhanavandan@gmail.com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Usage of E-learning sites among Ophthalmologists - An Opinion survey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34573"/>
              </p:ext>
            </p:extLst>
          </p:nvPr>
        </p:nvGraphicFramePr>
        <p:xfrm>
          <a:off x="409398" y="1946964"/>
          <a:ext cx="8195050" cy="3642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946"/>
                <a:gridCol w="856745"/>
                <a:gridCol w="613826"/>
                <a:gridCol w="617308"/>
                <a:gridCol w="617308"/>
                <a:gridCol w="617308"/>
                <a:gridCol w="864581"/>
                <a:gridCol w="864581"/>
                <a:gridCol w="863709"/>
                <a:gridCol w="617308"/>
                <a:gridCol w="544430"/>
              </a:tblGrid>
              <a:tr h="247648">
                <a:tc gridSpan="1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Independent Samples Test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6745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Levene's Test for Equality of Variances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t-test for Equality of Means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674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F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Sig.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df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Sig. (2-tailed)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Mean Difference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Std. Error Difference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95% Confidence Interval of the Difference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Lower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Upper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</a:tr>
              <a:tr h="786745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E-learning sites usage score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Equal variances assumed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.085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.772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1.312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.197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.50000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.38098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-.27193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1.27193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786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Equal variances not assumed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1.314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34.739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.197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.50000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.38044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-.27254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1.27254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270501"/>
            <a:ext cx="7562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Testing the Hypothesis 1: There exists no significant difference between the </a:t>
            </a:r>
          </a:p>
          <a:p>
            <a:r>
              <a:rPr lang="en-US" b="1" u="sng" dirty="0" smtClean="0"/>
              <a:t>e-learning sites usage and gender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14626" y="5517232"/>
            <a:ext cx="83667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Mean (SD) of the score of Male and Female is 2.5 (1.185) and 2.0 (1.172) respectively. </a:t>
            </a:r>
          </a:p>
          <a:p>
            <a:r>
              <a:rPr lang="en-US" dirty="0" smtClean="0"/>
              <a:t>To find out the mean difference between the e-learning sites usage score and gender, t-test is used. </a:t>
            </a:r>
          </a:p>
          <a:p>
            <a:r>
              <a:rPr lang="en-US" dirty="0" smtClean="0"/>
              <a:t>P-value less than 0.05 is considered as statistically significant. </a:t>
            </a:r>
          </a:p>
          <a:p>
            <a:r>
              <a:rPr lang="en-US" b="1" dirty="0" smtClean="0"/>
              <a:t>The p-value (0.772) shows that there is no significant difference between the </a:t>
            </a:r>
          </a:p>
          <a:p>
            <a:r>
              <a:rPr lang="en-US" b="1" dirty="0" smtClean="0"/>
              <a:t>e-learning sites usage score with gender.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16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/>
              <a:t>Testing the Hypothesis 2: There exists no significant difference between the e-learning sites usage and </a:t>
            </a:r>
            <a:r>
              <a:rPr lang="en-US" sz="1800" b="1" u="sng" dirty="0" err="1"/>
              <a:t>agegroup</a:t>
            </a:r>
            <a:endParaRPr lang="en-US" sz="1800" b="1" u="sng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62623"/>
              </p:ext>
            </p:extLst>
          </p:nvPr>
        </p:nvGraphicFramePr>
        <p:xfrm>
          <a:off x="971600" y="3645024"/>
          <a:ext cx="5095874" cy="1443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122"/>
                <a:gridCol w="980854"/>
                <a:gridCol w="679492"/>
                <a:gridCol w="940884"/>
                <a:gridCol w="680761"/>
                <a:gridCol w="680761"/>
              </a:tblGrid>
              <a:tr h="221504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IN" sz="900" dirty="0">
                          <a:effectLst/>
                        </a:rPr>
                        <a:t>ANOVA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117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e-learning sites usage score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Sum of Squares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df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Mean Square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Sig.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</a:tr>
              <a:tr h="16711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Between Groups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.807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.403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.273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.762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18212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Within Groups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53.091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1.475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</a:tr>
              <a:tr h="18212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53.897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183020"/>
              </p:ext>
            </p:extLst>
          </p:nvPr>
        </p:nvGraphicFramePr>
        <p:xfrm>
          <a:off x="899592" y="1844824"/>
          <a:ext cx="5762626" cy="2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38"/>
                <a:gridCol w="449769"/>
                <a:gridCol w="629296"/>
                <a:gridCol w="723183"/>
                <a:gridCol w="629296"/>
                <a:gridCol w="629296"/>
                <a:gridCol w="449769"/>
                <a:gridCol w="629296"/>
                <a:gridCol w="723183"/>
              </a:tblGrid>
              <a:tr h="184169">
                <a:tc gridSpan="9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e-learning sites usage score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Mean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Std. Deviation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Std. Error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95% Confidence Interval for Mean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Minimum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Maximum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</a:tr>
              <a:tr h="3846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Lower Bound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Upper Bound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62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Less than or equal to 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2.1538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1.28103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.35529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1.3797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2.9280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4.00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184169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31 to 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2.2632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1.24017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.28451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1.6654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2.8609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5.00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184169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41 to 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2.5714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.97590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.36886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1.6689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3.4740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4.00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184169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2.2821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1.19095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.19070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1.8960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2.6681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5.00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5085184"/>
            <a:ext cx="86645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Mean (SD) of the e-learning sites usage score of the age groups, </a:t>
            </a:r>
          </a:p>
          <a:p>
            <a:r>
              <a:rPr lang="en-US" dirty="0" smtClean="0"/>
              <a:t>Less than or equal to 30, 31 to 40, 41 to 50 are 2.15 (1.28), 2.26 (1.24) and 2.57 (0.97) respectively. </a:t>
            </a:r>
          </a:p>
          <a:p>
            <a:r>
              <a:rPr lang="en-US" dirty="0" smtClean="0"/>
              <a:t>To find out the mean difference between the e-learning sites usage score and age groups, </a:t>
            </a:r>
          </a:p>
          <a:p>
            <a:r>
              <a:rPr lang="en-US" dirty="0" smtClean="0"/>
              <a:t>ANOVA test is used. P-value less than 0.05 is considered as statistically significant. </a:t>
            </a:r>
          </a:p>
          <a:p>
            <a:r>
              <a:rPr lang="en-US" dirty="0" smtClean="0"/>
              <a:t>The p-value (0.762) shows that there is no significant difference between the </a:t>
            </a:r>
          </a:p>
          <a:p>
            <a:r>
              <a:rPr lang="en-US" dirty="0" smtClean="0"/>
              <a:t>e-learning sites usage score with age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study results shows up that </a:t>
            </a:r>
            <a:r>
              <a:rPr lang="en-US" dirty="0" smtClean="0"/>
              <a:t>the</a:t>
            </a:r>
          </a:p>
          <a:p>
            <a:pPr lvl="1"/>
            <a:r>
              <a:rPr lang="en-US" dirty="0"/>
              <a:t>Aurosiksha is the most popular e-learning site which holds the first rank and </a:t>
            </a:r>
            <a:r>
              <a:rPr lang="en-US" dirty="0" err="1"/>
              <a:t>Eyerounds</a:t>
            </a:r>
            <a:r>
              <a:rPr lang="en-US" dirty="0"/>
              <a:t> holds the second rank.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no. of e-learning sites usage per ophthalmologist is ranging from a single e-learning site to five different e-learning </a:t>
            </a:r>
            <a:r>
              <a:rPr lang="en-US" dirty="0" smtClean="0"/>
              <a:t>sites</a:t>
            </a:r>
          </a:p>
          <a:p>
            <a:pPr lvl="1"/>
            <a:r>
              <a:rPr lang="en-US" dirty="0"/>
              <a:t>The p-value (0.772) shows that there is no significant difference between the e-learning usage with gender.</a:t>
            </a:r>
          </a:p>
          <a:p>
            <a:pPr lvl="1"/>
            <a:r>
              <a:rPr lang="en-US" dirty="0"/>
              <a:t>The p-value (0.762) shows that there is no significant difference between the e-learning sites usage with age groups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E-learning </a:t>
            </a:r>
            <a:r>
              <a:rPr lang="en-US" dirty="0"/>
              <a:t>sites benefits the all the ophthalmologist learners to update or upgrade their knowledge &amp; skills invariable with gender and age group.</a:t>
            </a:r>
          </a:p>
        </p:txBody>
      </p:sp>
    </p:spTree>
    <p:extLst>
      <p:ext uri="{BB962C8B-B14F-4D97-AF65-F5344CB8AC3E}">
        <p14:creationId xmlns:p14="http://schemas.microsoft.com/office/powerpoint/2010/main" val="13139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E-learning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E-learning have effectively used the technological developments and bestowed a new learning paradigm to the community.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dirty="0"/>
              <a:t>barred up </a:t>
            </a:r>
            <a:r>
              <a:rPr lang="en-US" dirty="0"/>
              <a:t>all the </a:t>
            </a:r>
            <a:r>
              <a:rPr lang="en-US" b="1" dirty="0"/>
              <a:t>geographical restrictions in learning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dirty="0" smtClean="0"/>
              <a:t>empowers</a:t>
            </a:r>
            <a:r>
              <a:rPr lang="en-US" dirty="0" smtClean="0"/>
              <a:t> </a:t>
            </a:r>
            <a:r>
              <a:rPr lang="en-US" dirty="0"/>
              <a:t>the users a </a:t>
            </a:r>
            <a:r>
              <a:rPr lang="en-US" b="1" dirty="0"/>
              <a:t>real time access </a:t>
            </a:r>
            <a:r>
              <a:rPr lang="en-US" dirty="0"/>
              <a:t>and enable </a:t>
            </a:r>
            <a:r>
              <a:rPr lang="en-US" b="1" dirty="0"/>
              <a:t>24 * 7 round the clock learning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dirty="0"/>
              <a:t>cuts down the travel / accommodation costs </a:t>
            </a:r>
            <a:r>
              <a:rPr lang="en-US" dirty="0"/>
              <a:t>associated in undertaking courses.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b="1" dirty="0"/>
              <a:t>flexible enough to cope up with individuals' learning speed </a:t>
            </a:r>
            <a:r>
              <a:rPr lang="en-US" dirty="0"/>
              <a:t>by providing a freedom to roll back / roll forward the lessons.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enables the individuals to </a:t>
            </a:r>
            <a:r>
              <a:rPr lang="en-US" b="1" dirty="0"/>
              <a:t>relearn the lessons </a:t>
            </a:r>
            <a:r>
              <a:rPr lang="en-US" dirty="0"/>
              <a:t>and </a:t>
            </a:r>
            <a:r>
              <a:rPr lang="en-US" b="1" dirty="0"/>
              <a:t>effectively reuse</a:t>
            </a:r>
            <a:r>
              <a:rPr lang="en-US" dirty="0"/>
              <a:t> the learning resources.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e-learning sites for professionals enable them to sharpen their knowledge and skills in their geographical region itself. </a:t>
            </a:r>
          </a:p>
        </p:txBody>
      </p:sp>
    </p:spTree>
    <p:extLst>
      <p:ext uri="{BB962C8B-B14F-4D97-AF65-F5344CB8AC3E}">
        <p14:creationId xmlns:p14="http://schemas.microsoft.com/office/powerpoint/2010/main" val="17446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particular study is part of the ongoing study “Information Needs, Sources and Seeking </a:t>
            </a:r>
            <a:r>
              <a:rPr lang="en-US" dirty="0" err="1"/>
              <a:t>Behaviour</a:t>
            </a:r>
            <a:r>
              <a:rPr lang="en-US" dirty="0"/>
              <a:t> of Ophthalmologists in Academic Eye Hospitals, India“. </a:t>
            </a:r>
            <a:endParaRPr lang="en-US" dirty="0" smtClean="0"/>
          </a:p>
          <a:p>
            <a:r>
              <a:rPr lang="en-US" dirty="0" smtClean="0"/>
              <a:t>E-learning sites helps Ophthalmologists </a:t>
            </a:r>
            <a:r>
              <a:rPr lang="en-US" dirty="0"/>
              <a:t>who are servicing to the community need not to relocate themselves from service for learning or updating their knowledge  &amp; skills.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e-Learning not only benefits the </a:t>
            </a:r>
            <a:r>
              <a:rPr lang="en-US" dirty="0" smtClean="0"/>
              <a:t>ophthalmic </a:t>
            </a:r>
            <a:r>
              <a:rPr lang="en-US" dirty="0"/>
              <a:t>learners to update or upgrade their knowledge &amp; skills and it also helps the community in getting a continuing service</a:t>
            </a:r>
            <a:r>
              <a:rPr lang="en-US" dirty="0" smtClean="0"/>
              <a:t>.</a:t>
            </a:r>
          </a:p>
          <a:p>
            <a:r>
              <a:rPr lang="en-US" dirty="0"/>
              <a:t>A number of e-learning sites </a:t>
            </a:r>
            <a:r>
              <a:rPr lang="en-US" dirty="0" smtClean="0"/>
              <a:t>that are </a:t>
            </a:r>
            <a:r>
              <a:rPr lang="en-US" dirty="0"/>
              <a:t>providing high-quality learning perpetually for </a:t>
            </a:r>
            <a:r>
              <a:rPr lang="en-US" dirty="0" smtClean="0"/>
              <a:t>Ophthalmologists are compiled through literature review</a:t>
            </a:r>
          </a:p>
          <a:p>
            <a:r>
              <a:rPr lang="en-US" dirty="0" smtClean="0"/>
              <a:t>Ophthalmologists are asked to record their response as whether they are using the sites and based on their responses ophthalmologists’ e-learning sites usage is measured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find out the popular e-learning sites used by the ophthalmologists</a:t>
            </a:r>
          </a:p>
          <a:p>
            <a:r>
              <a:rPr lang="en-US" dirty="0"/>
              <a:t>To examine the pattern of e-learning sites usage by the </a:t>
            </a:r>
            <a:r>
              <a:rPr lang="en-US" dirty="0" smtClean="0"/>
              <a:t>ophthalmologists</a:t>
            </a:r>
          </a:p>
          <a:p>
            <a:r>
              <a:rPr lang="en-US" dirty="0"/>
              <a:t>To examine the usage of e-learning sites  among both male and female ophthalmologists</a:t>
            </a:r>
          </a:p>
          <a:p>
            <a:r>
              <a:rPr lang="en-US" dirty="0"/>
              <a:t>To find out the usage of e-learning sites  among all the age groups of </a:t>
            </a:r>
            <a:r>
              <a:rPr lang="en-US" dirty="0" smtClean="0"/>
              <a:t>ophthalmologists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Hypotheses of the </a:t>
            </a: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exists no significant difference between the e-learning sites usage with gender</a:t>
            </a:r>
          </a:p>
          <a:p>
            <a:r>
              <a:rPr lang="en-US" dirty="0" smtClean="0"/>
              <a:t>There </a:t>
            </a:r>
            <a:r>
              <a:rPr lang="en-US" dirty="0"/>
              <a:t>exists no significant difference between the e-learning sites usage with age group</a:t>
            </a:r>
          </a:p>
        </p:txBody>
      </p:sp>
    </p:spTree>
    <p:extLst>
      <p:ext uri="{BB962C8B-B14F-4D97-AF65-F5344CB8AC3E}">
        <p14:creationId xmlns:p14="http://schemas.microsoft.com/office/powerpoint/2010/main" val="24197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Survey method is used in the study. </a:t>
            </a:r>
          </a:p>
          <a:p>
            <a:r>
              <a:rPr lang="en-US" dirty="0"/>
              <a:t>A structured questionnaire is circulated to the ophthalmologists to record their </a:t>
            </a:r>
            <a:r>
              <a:rPr lang="en-US" dirty="0" smtClean="0"/>
              <a:t>usage on a dichotomous variable</a:t>
            </a:r>
            <a:endParaRPr lang="en-US" dirty="0"/>
          </a:p>
          <a:p>
            <a:r>
              <a:rPr lang="en-US" dirty="0"/>
              <a:t>Questionnaires are randomly distributed among the ophthalmologists in </a:t>
            </a:r>
            <a:r>
              <a:rPr lang="en-US" b="1" dirty="0"/>
              <a:t>Aravind Eye Hospital, Pondicherry and </a:t>
            </a:r>
            <a:r>
              <a:rPr lang="en-US" b="1" dirty="0" smtClean="0"/>
              <a:t>39 </a:t>
            </a:r>
            <a:r>
              <a:rPr lang="en-US" b="1" dirty="0"/>
              <a:t>ophthalmologists</a:t>
            </a:r>
            <a:r>
              <a:rPr lang="en-US" dirty="0"/>
              <a:t> are responded </a:t>
            </a:r>
            <a:r>
              <a:rPr lang="en-US" dirty="0" smtClean="0"/>
              <a:t>they are using e-learning sites.</a:t>
            </a:r>
            <a:endParaRPr lang="en-US" dirty="0"/>
          </a:p>
          <a:p>
            <a:r>
              <a:rPr lang="en-US" dirty="0"/>
              <a:t>The Mean (SD) and Frequency (Percentage) are represented for categorical and continuous variable. </a:t>
            </a:r>
          </a:p>
          <a:p>
            <a:r>
              <a:rPr lang="en-US" dirty="0" smtClean="0"/>
              <a:t>To </a:t>
            </a:r>
            <a:r>
              <a:rPr lang="en-US" dirty="0"/>
              <a:t>examine whether there is any significant difference between two groups, t-test is used.</a:t>
            </a:r>
          </a:p>
          <a:p>
            <a:r>
              <a:rPr lang="en-US" dirty="0"/>
              <a:t> ANOVA test is used to find out whether is there any mean difference between more than two groups. </a:t>
            </a:r>
          </a:p>
          <a:p>
            <a:r>
              <a:rPr lang="en-US" dirty="0"/>
              <a:t>P-value less than 0.05 considered as statistically significant.</a:t>
            </a:r>
          </a:p>
          <a:p>
            <a:r>
              <a:rPr lang="en-US" dirty="0"/>
              <a:t>Data collected was organized in Ms-Excel and analyzed through the SPSS software.</a:t>
            </a:r>
          </a:p>
        </p:txBody>
      </p:sp>
    </p:spTree>
    <p:extLst>
      <p:ext uri="{BB962C8B-B14F-4D97-AF65-F5344CB8AC3E}">
        <p14:creationId xmlns:p14="http://schemas.microsoft.com/office/powerpoint/2010/main" val="29607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Ophthalmologists 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0311248"/>
              </p:ext>
            </p:extLst>
          </p:nvPr>
        </p:nvGraphicFramePr>
        <p:xfrm>
          <a:off x="1043608" y="1556792"/>
          <a:ext cx="7294942" cy="3528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653"/>
                <a:gridCol w="1724120"/>
                <a:gridCol w="1844169"/>
              </a:tblGrid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Characteristic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Count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Percentage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Gender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Male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22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56.4%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Female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43.6%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Age group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Less than or equal to 30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13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33.3%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31 to 40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19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48.7%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41 to 50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17.9%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</a:tr>
              <a:tr h="39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39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37930" marR="13793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  <a:cs typeface="Latha"/>
                      </a:endParaRPr>
                    </a:p>
                  </a:txBody>
                  <a:tcPr marL="137930" marR="13793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229200"/>
            <a:ext cx="6461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Among the 39 ophthalmologists, 56.4% are male and of 43.6% are female. </a:t>
            </a:r>
          </a:p>
          <a:p>
            <a:r>
              <a:rPr lang="en-US" dirty="0" smtClean="0"/>
              <a:t>33.3% of ophthalmologists in the age group less than or equal to 30. </a:t>
            </a:r>
          </a:p>
          <a:p>
            <a:r>
              <a:rPr lang="en-US" dirty="0" smtClean="0"/>
              <a:t>48.7% of ophthalmologists are in the age group between 31 to 40. </a:t>
            </a:r>
          </a:p>
          <a:p>
            <a:r>
              <a:rPr lang="en-US" dirty="0" smtClean="0"/>
              <a:t>17.9% of ophthalmologists are in the age group between 41 to 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Usage of e-learning sites among ophthalmologists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8813109"/>
              </p:ext>
            </p:extLst>
          </p:nvPr>
        </p:nvGraphicFramePr>
        <p:xfrm>
          <a:off x="179512" y="1340768"/>
          <a:ext cx="8640961" cy="459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693"/>
                <a:gridCol w="4540883"/>
                <a:gridCol w="1638217"/>
                <a:gridCol w="1106015"/>
                <a:gridCol w="712153"/>
              </a:tblGrid>
              <a:tr h="1080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 dirty="0" err="1">
                          <a:effectLst/>
                        </a:rPr>
                        <a:t>Sno</a:t>
                      </a:r>
                      <a:r>
                        <a:rPr lang="en-IN" sz="1500" dirty="0">
                          <a:effectLst/>
                        </a:rPr>
                        <a:t>.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/>
                      </a:r>
                      <a:br>
                        <a:rPr lang="en-IN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E-learning site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No. of ophthalmologists using the site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Percentage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Rank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Aurosiksha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46.2%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Eyerounds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33.3%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Cybersight from Orbis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20.5%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Webcasts: 2014 World Ophthalmology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20.5%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ActioNed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17.9%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ESCRS Congress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17.9%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Online Foundation Assessment for ICO Exams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17.9%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QuantiaMD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15.4%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Free Diabetic Retinopathy Grading Course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15.4%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54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Scientific Methodology in Cataract, Refractive and Corneal Surgery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15.4%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Ophthalmic Edge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7.7%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11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</a:tr>
              <a:tr h="27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Total no. of e-learning site usage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89</a:t>
                      </a:r>
                      <a:endParaRPr lang="en-US" sz="15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500">
                        <a:effectLst/>
                        <a:latin typeface="Calibri"/>
                        <a:cs typeface="Latha"/>
                      </a:endParaRPr>
                    </a:p>
                  </a:txBody>
                  <a:tcPr marL="96021" marR="960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96021" marR="96021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949280"/>
            <a:ext cx="90420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The result shows up that Aurosiksha is in the first rank and it is most popular site among </a:t>
            </a:r>
            <a:r>
              <a:rPr lang="en-IN" dirty="0" smtClean="0"/>
              <a:t>ophthalmologists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18 </a:t>
            </a:r>
            <a:r>
              <a:rPr lang="en-IN" dirty="0"/>
              <a:t>ophthalmologists are using Aurosiksha. </a:t>
            </a:r>
            <a:endParaRPr lang="en-IN" dirty="0" smtClean="0"/>
          </a:p>
          <a:p>
            <a:r>
              <a:rPr lang="en-IN" dirty="0" err="1" smtClean="0"/>
              <a:t>Eyerounds</a:t>
            </a:r>
            <a:r>
              <a:rPr lang="en-IN" dirty="0" smtClean="0"/>
              <a:t> </a:t>
            </a:r>
            <a:r>
              <a:rPr lang="en-IN" dirty="0"/>
              <a:t>secures the second rank by having 13 ophthalmologists’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of e-learning sites usage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4837642"/>
              </p:ext>
            </p:extLst>
          </p:nvPr>
        </p:nvGraphicFramePr>
        <p:xfrm>
          <a:off x="1187624" y="1844824"/>
          <a:ext cx="7056784" cy="2465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4952"/>
                <a:gridCol w="3271832"/>
              </a:tblGrid>
              <a:tr h="410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No. of E-learning sites usage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Ophthalmologists Count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</a:tr>
              <a:tr h="41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14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</a:tr>
              <a:tr h="41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</a:tr>
              <a:tr h="41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10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</a:tr>
              <a:tr h="41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</a:tr>
              <a:tr h="41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</a:t>
                      </a:r>
                      <a:endParaRPr lang="en-US" sz="22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0860" marR="14086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4437112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no. of e-learning sites usage per ophthalmologist is ranging from a single site to five different e-learning sites. </a:t>
            </a:r>
          </a:p>
          <a:p>
            <a:r>
              <a:rPr lang="en-US" dirty="0" smtClean="0"/>
              <a:t>14 ophthalmologists have used only a single e-learning site in the list. </a:t>
            </a:r>
          </a:p>
          <a:p>
            <a:r>
              <a:rPr lang="en-US" dirty="0" smtClean="0"/>
              <a:t>8 ophthalmologists have used two e-learning sites. </a:t>
            </a:r>
          </a:p>
          <a:p>
            <a:r>
              <a:rPr lang="en-US" dirty="0" smtClean="0"/>
              <a:t>10 ophthalmologists have used three e-learning sites. </a:t>
            </a:r>
          </a:p>
          <a:p>
            <a:r>
              <a:rPr lang="en-US" dirty="0" smtClean="0"/>
              <a:t>6 ophthalmologists have used four e-learning sites </a:t>
            </a:r>
          </a:p>
          <a:p>
            <a:r>
              <a:rPr lang="en-US" dirty="0" smtClean="0"/>
              <a:t>Only one ophthalmologist has used five e-learning sites.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1380</Words>
  <Application>Microsoft Office PowerPoint</Application>
  <PresentationFormat>On-screen Show (4:3)</PresentationFormat>
  <Paragraphs>292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Usage of E-learning sites among Ophthalmologists - An Opinion survey </vt:lpstr>
      <vt:lpstr>Introduction - E-learning</vt:lpstr>
      <vt:lpstr>Problem Statement</vt:lpstr>
      <vt:lpstr>Objectives of the study</vt:lpstr>
      <vt:lpstr>Hypotheses of the study</vt:lpstr>
      <vt:lpstr>Methodology</vt:lpstr>
      <vt:lpstr>Ophthalmologists Demographics</vt:lpstr>
      <vt:lpstr>Usage of e-learning sites among ophthalmologists</vt:lpstr>
      <vt:lpstr>Pattern of e-learning sites usage</vt:lpstr>
      <vt:lpstr>Testing the Hypotheses</vt:lpstr>
      <vt:lpstr>Testing the Hypotheses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of E-learning sites among Ophthalmologists - An Opinion survey</dc:title>
  <dc:creator>santha</dc:creator>
  <cp:lastModifiedBy>Govindarajan</cp:lastModifiedBy>
  <cp:revision>8</cp:revision>
  <dcterms:created xsi:type="dcterms:W3CDTF">2017-06-14T06:55:12Z</dcterms:created>
  <dcterms:modified xsi:type="dcterms:W3CDTF">2017-08-01T04:52:30Z</dcterms:modified>
</cp:coreProperties>
</file>