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20"/>
  </p:notesMasterIdLst>
  <p:sldIdLst>
    <p:sldId id="293" r:id="rId2"/>
    <p:sldId id="287" r:id="rId3"/>
    <p:sldId id="258" r:id="rId4"/>
    <p:sldId id="291" r:id="rId5"/>
    <p:sldId id="288" r:id="rId6"/>
    <p:sldId id="271" r:id="rId7"/>
    <p:sldId id="273" r:id="rId8"/>
    <p:sldId id="274" r:id="rId9"/>
    <p:sldId id="275" r:id="rId10"/>
    <p:sldId id="276" r:id="rId11"/>
    <p:sldId id="260" r:id="rId12"/>
    <p:sldId id="295" r:id="rId13"/>
    <p:sldId id="294" r:id="rId14"/>
    <p:sldId id="296" r:id="rId15"/>
    <p:sldId id="298" r:id="rId16"/>
    <p:sldId id="282" r:id="rId17"/>
    <p:sldId id="297" r:id="rId18"/>
    <p:sldId id="28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210B"/>
    <a:srgbClr val="951B75"/>
    <a:srgbClr val="FFFF99"/>
    <a:srgbClr val="FFFFCC"/>
    <a:srgbClr val="68357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294" autoAdjust="0"/>
    <p:restoredTop sz="85387" autoAdjust="0"/>
  </p:normalViewPr>
  <p:slideViewPr>
    <p:cSldViewPr>
      <p:cViewPr varScale="1">
        <p:scale>
          <a:sx n="59" d="100"/>
          <a:sy n="59" d="100"/>
        </p:scale>
        <p:origin x="-1614"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705E328-D741-4471-8B97-2425FC584FC6}" type="datetimeFigureOut">
              <a:rPr lang="en-US" smtClean="0"/>
              <a:pPr/>
              <a:t>27/07/2017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787ED8D-08DF-48F6-9827-65A59F22A6C5}" type="slidenum">
              <a:rPr lang="en-US" smtClean="0"/>
              <a:pPr/>
              <a:t>‹#›</a:t>
            </a:fld>
            <a:endParaRPr lang="en-US" dirty="0"/>
          </a:p>
        </p:txBody>
      </p:sp>
    </p:spTree>
    <p:extLst>
      <p:ext uri="{BB962C8B-B14F-4D97-AF65-F5344CB8AC3E}">
        <p14:creationId xmlns="" xmlns:p14="http://schemas.microsoft.com/office/powerpoint/2010/main" val="2470733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87ED8D-08DF-48F6-9827-65A59F22A6C5}" type="slidenum">
              <a:rPr lang="en-US" smtClean="0"/>
              <a:pPr/>
              <a:t>3</a:t>
            </a:fld>
            <a:endParaRPr lang="en-US"/>
          </a:p>
        </p:txBody>
      </p:sp>
    </p:spTree>
    <p:extLst>
      <p:ext uri="{BB962C8B-B14F-4D97-AF65-F5344CB8AC3E}">
        <p14:creationId xmlns="" xmlns:p14="http://schemas.microsoft.com/office/powerpoint/2010/main" val="171495925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405AF7D1-0FD3-46DD-A3A1-5AFA38A2C048}" type="datetimeFigureOut">
              <a:rPr lang="en-AU" smtClean="0"/>
              <a:pPr/>
              <a:t>27/07/2017</a:t>
            </a:fld>
            <a:endParaRPr lang="en-AU"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AU"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A0C1C3BF-376C-43E6-83C6-58FEC306612D}" type="slidenum">
              <a:rPr lang="en-AU" smtClean="0"/>
              <a:pPr/>
              <a:t>‹#›</a:t>
            </a:fld>
            <a:endParaRPr lang="en-AU" dirty="0"/>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05AF7D1-0FD3-46DD-A3A1-5AFA38A2C048}" type="datetimeFigureOut">
              <a:rPr lang="en-AU" smtClean="0"/>
              <a:pPr/>
              <a:t>27/07/2017</a:t>
            </a:fld>
            <a:endParaRPr lang="en-AU" dirty="0"/>
          </a:p>
        </p:txBody>
      </p:sp>
      <p:sp>
        <p:nvSpPr>
          <p:cNvPr id="5" name="Footer Placeholder 4"/>
          <p:cNvSpPr>
            <a:spLocks noGrp="1"/>
          </p:cNvSpPr>
          <p:nvPr>
            <p:ph type="ftr" sz="quarter" idx="11"/>
          </p:nvPr>
        </p:nvSpPr>
        <p:spPr/>
        <p:txBody>
          <a:bodyPr/>
          <a:lstStyle>
            <a:extLst/>
          </a:lstStyle>
          <a:p>
            <a:endParaRPr lang="en-AU" dirty="0"/>
          </a:p>
        </p:txBody>
      </p:sp>
      <p:sp>
        <p:nvSpPr>
          <p:cNvPr id="6" name="Slide Number Placeholder 5"/>
          <p:cNvSpPr>
            <a:spLocks noGrp="1"/>
          </p:cNvSpPr>
          <p:nvPr>
            <p:ph type="sldNum" sz="quarter" idx="12"/>
          </p:nvPr>
        </p:nvSpPr>
        <p:spPr/>
        <p:txBody>
          <a:bodyPr/>
          <a:lstStyle>
            <a:extLst/>
          </a:lstStyle>
          <a:p>
            <a:fld id="{A0C1C3BF-376C-43E6-83C6-58FEC306612D}" type="slidenum">
              <a:rPr lang="en-AU" smtClean="0"/>
              <a:pPr/>
              <a:t>‹#›</a:t>
            </a:fld>
            <a:endParaRPr lang="en-AU" dirty="0"/>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05AF7D1-0FD3-46DD-A3A1-5AFA38A2C048}" type="datetimeFigureOut">
              <a:rPr lang="en-AU" smtClean="0"/>
              <a:pPr/>
              <a:t>27/07/2017</a:t>
            </a:fld>
            <a:endParaRPr lang="en-AU" dirty="0"/>
          </a:p>
        </p:txBody>
      </p:sp>
      <p:sp>
        <p:nvSpPr>
          <p:cNvPr id="5" name="Footer Placeholder 4"/>
          <p:cNvSpPr>
            <a:spLocks noGrp="1"/>
          </p:cNvSpPr>
          <p:nvPr>
            <p:ph type="ftr" sz="quarter" idx="11"/>
          </p:nvPr>
        </p:nvSpPr>
        <p:spPr/>
        <p:txBody>
          <a:bodyPr/>
          <a:lstStyle>
            <a:extLst/>
          </a:lstStyle>
          <a:p>
            <a:endParaRPr lang="en-AU" dirty="0"/>
          </a:p>
        </p:txBody>
      </p:sp>
      <p:sp>
        <p:nvSpPr>
          <p:cNvPr id="6" name="Slide Number Placeholder 5"/>
          <p:cNvSpPr>
            <a:spLocks noGrp="1"/>
          </p:cNvSpPr>
          <p:nvPr>
            <p:ph type="sldNum" sz="quarter" idx="12"/>
          </p:nvPr>
        </p:nvSpPr>
        <p:spPr/>
        <p:txBody>
          <a:bodyPr/>
          <a:lstStyle>
            <a:extLst/>
          </a:lstStyle>
          <a:p>
            <a:fld id="{A0C1C3BF-376C-43E6-83C6-58FEC306612D}" type="slidenum">
              <a:rPr lang="en-AU" smtClean="0"/>
              <a:pPr/>
              <a:t>‹#›</a:t>
            </a:fld>
            <a:endParaRPr lang="en-AU" dirty="0"/>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05AF7D1-0FD3-46DD-A3A1-5AFA38A2C048}" type="datetimeFigureOut">
              <a:rPr lang="en-AU" smtClean="0"/>
              <a:pPr/>
              <a:t>27/07/2017</a:t>
            </a:fld>
            <a:endParaRPr lang="en-AU" dirty="0"/>
          </a:p>
        </p:txBody>
      </p:sp>
      <p:sp>
        <p:nvSpPr>
          <p:cNvPr id="5" name="Footer Placeholder 4"/>
          <p:cNvSpPr>
            <a:spLocks noGrp="1"/>
          </p:cNvSpPr>
          <p:nvPr>
            <p:ph type="ftr" sz="quarter" idx="11"/>
          </p:nvPr>
        </p:nvSpPr>
        <p:spPr/>
        <p:txBody>
          <a:bodyPr/>
          <a:lstStyle>
            <a:extLst/>
          </a:lstStyle>
          <a:p>
            <a:endParaRPr lang="en-AU" dirty="0"/>
          </a:p>
        </p:txBody>
      </p:sp>
      <p:sp>
        <p:nvSpPr>
          <p:cNvPr id="6" name="Slide Number Placeholder 5"/>
          <p:cNvSpPr>
            <a:spLocks noGrp="1"/>
          </p:cNvSpPr>
          <p:nvPr>
            <p:ph type="sldNum" sz="quarter" idx="12"/>
          </p:nvPr>
        </p:nvSpPr>
        <p:spPr/>
        <p:txBody>
          <a:bodyPr/>
          <a:lstStyle>
            <a:extLst/>
          </a:lstStyle>
          <a:p>
            <a:fld id="{A0C1C3BF-376C-43E6-83C6-58FEC306612D}" type="slidenum">
              <a:rPr lang="en-AU" smtClean="0"/>
              <a:pPr/>
              <a:t>‹#›</a:t>
            </a:fld>
            <a:endParaRPr lang="en-AU"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05AF7D1-0FD3-46DD-A3A1-5AFA38A2C048}" type="datetimeFigureOut">
              <a:rPr lang="en-AU" smtClean="0"/>
              <a:pPr/>
              <a:t>27/07/2017</a:t>
            </a:fld>
            <a:endParaRPr lang="en-AU" dirty="0"/>
          </a:p>
        </p:txBody>
      </p:sp>
      <p:sp>
        <p:nvSpPr>
          <p:cNvPr id="5" name="Footer Placeholder 4"/>
          <p:cNvSpPr>
            <a:spLocks noGrp="1"/>
          </p:cNvSpPr>
          <p:nvPr>
            <p:ph type="ftr" sz="quarter" idx="11"/>
          </p:nvPr>
        </p:nvSpPr>
        <p:spPr/>
        <p:txBody>
          <a:bodyPr/>
          <a:lstStyle>
            <a:extLst/>
          </a:lstStyle>
          <a:p>
            <a:endParaRPr lang="en-AU" dirty="0"/>
          </a:p>
        </p:txBody>
      </p:sp>
      <p:sp>
        <p:nvSpPr>
          <p:cNvPr id="6" name="Slide Number Placeholder 5"/>
          <p:cNvSpPr>
            <a:spLocks noGrp="1"/>
          </p:cNvSpPr>
          <p:nvPr>
            <p:ph type="sldNum" sz="quarter" idx="12"/>
          </p:nvPr>
        </p:nvSpPr>
        <p:spPr/>
        <p:txBody>
          <a:bodyPr/>
          <a:lstStyle>
            <a:extLst/>
          </a:lstStyle>
          <a:p>
            <a:fld id="{A0C1C3BF-376C-43E6-83C6-58FEC306612D}" type="slidenum">
              <a:rPr lang="en-AU" smtClean="0"/>
              <a:pPr/>
              <a:t>‹#›</a:t>
            </a:fld>
            <a:endParaRPr lang="en-AU"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 xmlns:p14="http://schemas.microsoft.com/office/powerpoint/2010/main" Requires="p14">
      <p:transition spd="slow" p14:dur="2000"/>
    </mc:Choice>
    <mc:Fallback>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05AF7D1-0FD3-46DD-A3A1-5AFA38A2C048}" type="datetimeFigureOut">
              <a:rPr lang="en-AU" smtClean="0"/>
              <a:pPr/>
              <a:t>27/07/2017</a:t>
            </a:fld>
            <a:endParaRPr lang="en-AU" dirty="0"/>
          </a:p>
        </p:txBody>
      </p:sp>
      <p:sp>
        <p:nvSpPr>
          <p:cNvPr id="6" name="Footer Placeholder 5"/>
          <p:cNvSpPr>
            <a:spLocks noGrp="1"/>
          </p:cNvSpPr>
          <p:nvPr>
            <p:ph type="ftr" sz="quarter" idx="11"/>
          </p:nvPr>
        </p:nvSpPr>
        <p:spPr/>
        <p:txBody>
          <a:bodyPr/>
          <a:lstStyle>
            <a:extLst/>
          </a:lstStyle>
          <a:p>
            <a:endParaRPr lang="en-AU" dirty="0"/>
          </a:p>
        </p:txBody>
      </p:sp>
      <p:sp>
        <p:nvSpPr>
          <p:cNvPr id="7" name="Slide Number Placeholder 6"/>
          <p:cNvSpPr>
            <a:spLocks noGrp="1"/>
          </p:cNvSpPr>
          <p:nvPr>
            <p:ph type="sldNum" sz="quarter" idx="12"/>
          </p:nvPr>
        </p:nvSpPr>
        <p:spPr/>
        <p:txBody>
          <a:bodyPr/>
          <a:lstStyle>
            <a:extLst/>
          </a:lstStyle>
          <a:p>
            <a:fld id="{A0C1C3BF-376C-43E6-83C6-58FEC306612D}" type="slidenum">
              <a:rPr lang="en-AU" smtClean="0"/>
              <a:pPr/>
              <a:t>‹#›</a:t>
            </a:fld>
            <a:endParaRPr lang="en-AU"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 xmlns:p14="http://schemas.microsoft.com/office/powerpoint/2010/main" Requires="p14">
      <p:transition spd="slow" p14:dur="2000"/>
    </mc:Choice>
    <mc:Fallback>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05AF7D1-0FD3-46DD-A3A1-5AFA38A2C048}" type="datetimeFigureOut">
              <a:rPr lang="en-AU" smtClean="0"/>
              <a:pPr/>
              <a:t>27/07/2017</a:t>
            </a:fld>
            <a:endParaRPr lang="en-AU" dirty="0"/>
          </a:p>
        </p:txBody>
      </p:sp>
      <p:sp>
        <p:nvSpPr>
          <p:cNvPr id="8" name="Footer Placeholder 7"/>
          <p:cNvSpPr>
            <a:spLocks noGrp="1"/>
          </p:cNvSpPr>
          <p:nvPr>
            <p:ph type="ftr" sz="quarter" idx="11"/>
          </p:nvPr>
        </p:nvSpPr>
        <p:spPr/>
        <p:txBody>
          <a:bodyPr/>
          <a:lstStyle>
            <a:extLst/>
          </a:lstStyle>
          <a:p>
            <a:endParaRPr lang="en-AU" dirty="0"/>
          </a:p>
        </p:txBody>
      </p:sp>
      <p:sp>
        <p:nvSpPr>
          <p:cNvPr id="9" name="Slide Number Placeholder 8"/>
          <p:cNvSpPr>
            <a:spLocks noGrp="1"/>
          </p:cNvSpPr>
          <p:nvPr>
            <p:ph type="sldNum" sz="quarter" idx="12"/>
          </p:nvPr>
        </p:nvSpPr>
        <p:spPr/>
        <p:txBody>
          <a:bodyPr/>
          <a:lstStyle>
            <a:extLst/>
          </a:lstStyle>
          <a:p>
            <a:fld id="{A0C1C3BF-376C-43E6-83C6-58FEC306612D}" type="slidenum">
              <a:rPr lang="en-AU" smtClean="0"/>
              <a:pPr/>
              <a:t>‹#›</a:t>
            </a:fld>
            <a:endParaRPr lang="en-AU" dirty="0"/>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 xmlns:p14="http://schemas.microsoft.com/office/powerpoint/2010/main" Requires="p14">
      <p:transition spd="slow" p14:dur="2000"/>
    </mc:Choice>
    <mc:Fallback>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405AF7D1-0FD3-46DD-A3A1-5AFA38A2C048}" type="datetimeFigureOut">
              <a:rPr lang="en-AU" smtClean="0"/>
              <a:pPr/>
              <a:t>27/07/2017</a:t>
            </a:fld>
            <a:endParaRPr lang="en-AU" dirty="0"/>
          </a:p>
        </p:txBody>
      </p:sp>
      <p:sp>
        <p:nvSpPr>
          <p:cNvPr id="4" name="Footer Placeholder 3"/>
          <p:cNvSpPr>
            <a:spLocks noGrp="1"/>
          </p:cNvSpPr>
          <p:nvPr>
            <p:ph type="ftr" sz="quarter" idx="11"/>
          </p:nvPr>
        </p:nvSpPr>
        <p:spPr/>
        <p:txBody>
          <a:bodyPr/>
          <a:lstStyle>
            <a:extLst/>
          </a:lstStyle>
          <a:p>
            <a:endParaRPr lang="en-AU" dirty="0"/>
          </a:p>
        </p:txBody>
      </p:sp>
      <p:sp>
        <p:nvSpPr>
          <p:cNvPr id="5" name="Slide Number Placeholder 4"/>
          <p:cNvSpPr>
            <a:spLocks noGrp="1"/>
          </p:cNvSpPr>
          <p:nvPr>
            <p:ph type="sldNum" sz="quarter" idx="12"/>
          </p:nvPr>
        </p:nvSpPr>
        <p:spPr/>
        <p:txBody>
          <a:bodyPr/>
          <a:lstStyle>
            <a:extLst/>
          </a:lstStyle>
          <a:p>
            <a:fld id="{A0C1C3BF-376C-43E6-83C6-58FEC306612D}" type="slidenum">
              <a:rPr lang="en-AU" smtClean="0"/>
              <a:pPr/>
              <a:t>‹#›</a:t>
            </a:fld>
            <a:endParaRPr lang="en-AU"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 xmlns:p14="http://schemas.microsoft.com/office/powerpoint/2010/main" Requires="p14">
      <p:transition spd="slow" p14:dur="2000"/>
    </mc:Choice>
    <mc:Fallback>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05AF7D1-0FD3-46DD-A3A1-5AFA38A2C048}" type="datetimeFigureOut">
              <a:rPr lang="en-AU" smtClean="0"/>
              <a:pPr/>
              <a:t>27/07/2017</a:t>
            </a:fld>
            <a:endParaRPr lang="en-AU" dirty="0"/>
          </a:p>
        </p:txBody>
      </p:sp>
      <p:sp>
        <p:nvSpPr>
          <p:cNvPr id="3" name="Footer Placeholder 2"/>
          <p:cNvSpPr>
            <a:spLocks noGrp="1"/>
          </p:cNvSpPr>
          <p:nvPr>
            <p:ph type="ftr" sz="quarter" idx="11"/>
          </p:nvPr>
        </p:nvSpPr>
        <p:spPr/>
        <p:txBody>
          <a:bodyPr/>
          <a:lstStyle>
            <a:extLst/>
          </a:lstStyle>
          <a:p>
            <a:endParaRPr lang="en-AU" dirty="0"/>
          </a:p>
        </p:txBody>
      </p:sp>
      <p:sp>
        <p:nvSpPr>
          <p:cNvPr id="4" name="Slide Number Placeholder 3"/>
          <p:cNvSpPr>
            <a:spLocks noGrp="1"/>
          </p:cNvSpPr>
          <p:nvPr>
            <p:ph type="sldNum" sz="quarter" idx="12"/>
          </p:nvPr>
        </p:nvSpPr>
        <p:spPr/>
        <p:txBody>
          <a:bodyPr/>
          <a:lstStyle>
            <a:extLst/>
          </a:lstStyle>
          <a:p>
            <a:fld id="{A0C1C3BF-376C-43E6-83C6-58FEC306612D}" type="slidenum">
              <a:rPr lang="en-AU" smtClean="0"/>
              <a:pPr/>
              <a:t>‹#›</a:t>
            </a:fld>
            <a:endParaRPr lang="en-AU" dirty="0"/>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405AF7D1-0FD3-46DD-A3A1-5AFA38A2C048}" type="datetimeFigureOut">
              <a:rPr lang="en-AU" smtClean="0"/>
              <a:pPr/>
              <a:t>27/07/2017</a:t>
            </a:fld>
            <a:endParaRPr lang="en-AU" dirty="0"/>
          </a:p>
        </p:txBody>
      </p:sp>
      <p:sp>
        <p:nvSpPr>
          <p:cNvPr id="6" name="Footer Placeholder 5"/>
          <p:cNvSpPr>
            <a:spLocks noGrp="1"/>
          </p:cNvSpPr>
          <p:nvPr>
            <p:ph type="ftr" sz="quarter" idx="11"/>
          </p:nvPr>
        </p:nvSpPr>
        <p:spPr/>
        <p:txBody>
          <a:bodyPr/>
          <a:lstStyle>
            <a:extLst/>
          </a:lstStyle>
          <a:p>
            <a:endParaRPr lang="en-AU" dirty="0"/>
          </a:p>
        </p:txBody>
      </p:sp>
      <p:sp>
        <p:nvSpPr>
          <p:cNvPr id="7" name="Slide Number Placeholder 6"/>
          <p:cNvSpPr>
            <a:spLocks noGrp="1"/>
          </p:cNvSpPr>
          <p:nvPr>
            <p:ph type="sldNum" sz="quarter" idx="12"/>
          </p:nvPr>
        </p:nvSpPr>
        <p:spPr/>
        <p:txBody>
          <a:bodyPr/>
          <a:lstStyle>
            <a:extLst/>
          </a:lstStyle>
          <a:p>
            <a:fld id="{A0C1C3BF-376C-43E6-83C6-58FEC306612D}" type="slidenum">
              <a:rPr lang="en-AU" smtClean="0"/>
              <a:pPr/>
              <a:t>‹#›</a:t>
            </a:fld>
            <a:endParaRPr lang="en-AU" dirty="0"/>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 xmlns:p14="http://schemas.microsoft.com/office/powerpoint/2010/main" Requires="p14">
      <p:transition spd="slow" p14:dur="2000"/>
    </mc:Choice>
    <mc:Fallback>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405AF7D1-0FD3-46DD-A3A1-5AFA38A2C048}" type="datetimeFigureOut">
              <a:rPr lang="en-AU" smtClean="0"/>
              <a:pPr/>
              <a:t>27/07/2017</a:t>
            </a:fld>
            <a:endParaRPr lang="en-AU"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AU"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A0C1C3BF-376C-43E6-83C6-58FEC306612D}" type="slidenum">
              <a:rPr lang="en-AU" smtClean="0"/>
              <a:pPr/>
              <a:t>‹#›</a:t>
            </a:fld>
            <a:endParaRPr lang="en-AU"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 xmlns:p14="http://schemas.microsoft.com/office/powerpoint/2010/main" Requires="p14">
      <p:transition spd="slow" p14:dur="2000"/>
    </mc:Choice>
    <mc:Fallback>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49000" b="-49000"/>
          </a:stretch>
        </a:blipFill>
        <a:effectLst/>
      </p:bgPr>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05AF7D1-0FD3-46DD-A3A1-5AFA38A2C048}" type="datetimeFigureOut">
              <a:rPr lang="en-AU" smtClean="0"/>
              <a:pPr/>
              <a:t>27/07/2017</a:t>
            </a:fld>
            <a:endParaRPr lang="en-AU"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AU"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0C1C3BF-376C-43E6-83C6-58FEC306612D}" type="slidenum">
              <a:rPr lang="en-AU" smtClean="0"/>
              <a:pPr/>
              <a:t>‹#›</a:t>
            </a:fld>
            <a:endParaRPr lang="en-AU" dirty="0"/>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mc:AlternateContent xmlns:mc="http://schemas.openxmlformats.org/markup-compatibility/2006">
    <mc:Choice xmlns="" xmlns:p14="http://schemas.microsoft.com/office/powerpoint/2010/main" Requires="p14">
      <p:transition spd="slow" p14:dur="2000"/>
    </mc:Choice>
    <mc:Fallback>
      <p:transition spd="slow"/>
    </mc:Fallback>
  </mc:AlternateConten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hyperlink" Target="http://www.slideshare.net/buffyjhamilton/taking-embedded-librarianship-to-the-next-level-action-steps-and-practices" TargetMode="External"/><Relationship Id="rId2" Type="http://schemas.openxmlformats.org/officeDocument/2006/relationships/hyperlink" Target="http://www.slideshare.net/davidshumaker/alice-" TargetMode="External"/><Relationship Id="rId1" Type="http://schemas.openxmlformats.org/officeDocument/2006/relationships/slideLayout" Target="../slideLayouts/slideLayout2.xml"/><Relationship Id="rId6" Type="http://schemas.openxmlformats.org/officeDocument/2006/relationships/hyperlink" Target="https://en.wikipedia.org/wiki/One-person_library" TargetMode="External"/><Relationship Id="rId5" Type="http://schemas.openxmlformats.org/officeDocument/2006/relationships/hyperlink" Target="http://www.slideshare.net/davidshumaker/lilrc-new-netcentriclibrarianabridgednarration" TargetMode="External"/><Relationship Id="rId4" Type="http://schemas.openxmlformats.org/officeDocument/2006/relationships/hyperlink" Target="http://www.slideshare.net/davidshumaker/libraries-thrivingjan2013"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embeddedlibrarian.com/tag/public-libraries" TargetMode="External"/><Relationship Id="rId3" Type="http://schemas.openxmlformats.org/officeDocument/2006/relationships/hyperlink" Target="http://www.slideshare.net/davidshumaker/lilrc-new-netcentriclibrarianabridgednarration" TargetMode="External"/><Relationship Id="rId7" Type="http://schemas.openxmlformats.org/officeDocument/2006/relationships/hyperlink" Target="http://embeddedlibrarian.com/2014/04/28/public-libraries-little-free-libraries-and-embedded-librarians/" TargetMode="External"/><Relationship Id="rId2" Type="http://schemas.openxmlformats.org/officeDocument/2006/relationships/hyperlink" Target="http://embeddedlibrarian.com/tag/job-satisfaction" TargetMode="External"/><Relationship Id="rId1" Type="http://schemas.openxmlformats.org/officeDocument/2006/relationships/slideLayout" Target="../slideLayouts/slideLayout2.xml"/><Relationship Id="rId6" Type="http://schemas.openxmlformats.org/officeDocument/2006/relationships/hyperlink" Target="http://hq.sla.org/pdfs/embeddedlibrarianshipfinalrptrev.pdf" TargetMode="External"/><Relationship Id="rId5" Type="http://schemas.openxmlformats.org/officeDocument/2006/relationships/hyperlink" Target="http://books.infotoday.com/books/Embedded-Librarian.pdf" TargetMode="External"/><Relationship Id="rId10" Type="http://schemas.openxmlformats.org/officeDocument/2006/relationships/hyperlink" Target="http://crln.acrl.org/search?author1=Ruth+Kneale&amp;sortspec=date&amp;submit=Submit" TargetMode="External"/><Relationship Id="rId4" Type="http://schemas.openxmlformats.org/officeDocument/2006/relationships/hyperlink" Target="https://embeddedlibrarian.com/2010/03/12/an-embedded-middle-school-librarian/" TargetMode="External"/><Relationship Id="rId9" Type="http://schemas.openxmlformats.org/officeDocument/2006/relationships/hyperlink" Target="http://crln.acrl.org/search?author1=Jake+Carlson&amp;sortspec=date&amp;submit=Submit"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785794"/>
            <a:ext cx="8572560" cy="5786478"/>
          </a:xfrm>
          <a:scene3d>
            <a:camera prst="perspectiveFront"/>
            <a:lightRig rig="threePt" dir="t"/>
          </a:scene3d>
        </p:spPr>
        <p:txBody>
          <a:bodyPr>
            <a:normAutofit fontScale="90000"/>
          </a:bodyPr>
          <a:lstStyle/>
          <a:p>
            <a:pPr algn="ctr"/>
            <a:r>
              <a:rPr lang="en-US" sz="4000" dirty="0" smtClean="0">
                <a:solidFill>
                  <a:srgbClr val="A5210B"/>
                </a:solidFill>
              </a:rPr>
              <a:t>FROM TRADITIONAL TO THE FUTURISTIC: </a:t>
            </a:r>
            <a:br>
              <a:rPr lang="en-US" sz="4000" dirty="0" smtClean="0">
                <a:solidFill>
                  <a:srgbClr val="A5210B"/>
                </a:solidFill>
              </a:rPr>
            </a:br>
            <a:r>
              <a:rPr lang="en-US" sz="4000" dirty="0" smtClean="0">
                <a:solidFill>
                  <a:srgbClr val="A5210B"/>
                </a:solidFill>
              </a:rPr>
              <a:t>A PARADIGM SHIFT  TOWARDS EMBEDDED LIBRARIANSHIP</a:t>
            </a:r>
            <a:br>
              <a:rPr lang="en-US" sz="4000" dirty="0" smtClean="0">
                <a:solidFill>
                  <a:srgbClr val="A5210B"/>
                </a:solidFill>
              </a:rPr>
            </a:br>
            <a:r>
              <a:rPr lang="en-US" sz="4400" dirty="0" smtClean="0">
                <a:solidFill>
                  <a:srgbClr val="A5210B"/>
                </a:solidFill>
              </a:rPr>
              <a:t/>
            </a:r>
            <a:br>
              <a:rPr lang="en-US" sz="4400" dirty="0" smtClean="0">
                <a:solidFill>
                  <a:srgbClr val="A5210B"/>
                </a:solidFill>
              </a:rPr>
            </a:br>
            <a:r>
              <a:rPr lang="en-US" sz="6000" dirty="0" smtClean="0">
                <a:solidFill>
                  <a:srgbClr val="A5210B"/>
                </a:solidFill>
              </a:rPr>
              <a:t> </a:t>
            </a:r>
            <a:r>
              <a:rPr lang="en-US" sz="2700" dirty="0" smtClean="0">
                <a:solidFill>
                  <a:srgbClr val="A5210B"/>
                </a:solidFill>
              </a:rPr>
              <a:t>by</a:t>
            </a:r>
            <a:br>
              <a:rPr lang="en-US" sz="2700" dirty="0" smtClean="0">
                <a:solidFill>
                  <a:srgbClr val="A5210B"/>
                </a:solidFill>
              </a:rPr>
            </a:br>
            <a:r>
              <a:rPr lang="en-US" sz="2700" dirty="0" smtClean="0">
                <a:solidFill>
                  <a:srgbClr val="A5210B"/>
                </a:solidFill>
              </a:rPr>
              <a:t> </a:t>
            </a:r>
            <a:r>
              <a:rPr lang="en-US" sz="2700" dirty="0" err="1" smtClean="0">
                <a:solidFill>
                  <a:srgbClr val="A5210B"/>
                </a:solidFill>
              </a:rPr>
              <a:t>Vijesh</a:t>
            </a:r>
            <a:r>
              <a:rPr lang="en-US" sz="2700" dirty="0" smtClean="0">
                <a:solidFill>
                  <a:srgbClr val="A5210B"/>
                </a:solidFill>
              </a:rPr>
              <a:t> P.V., </a:t>
            </a:r>
            <a:r>
              <a:rPr lang="en-US" sz="2700" dirty="0" err="1" smtClean="0">
                <a:solidFill>
                  <a:srgbClr val="A5210B"/>
                </a:solidFill>
              </a:rPr>
              <a:t>Anitha</a:t>
            </a:r>
            <a:r>
              <a:rPr lang="en-US" sz="2700" dirty="0" smtClean="0">
                <a:solidFill>
                  <a:srgbClr val="A5210B"/>
                </a:solidFill>
              </a:rPr>
              <a:t> B., &amp; </a:t>
            </a:r>
            <a:r>
              <a:rPr lang="en-US" sz="2700" dirty="0" err="1" smtClean="0">
                <a:solidFill>
                  <a:srgbClr val="A5210B"/>
                </a:solidFill>
              </a:rPr>
              <a:t>Rehana</a:t>
            </a:r>
            <a:r>
              <a:rPr lang="en-US" sz="2700" dirty="0" smtClean="0">
                <a:solidFill>
                  <a:srgbClr val="A5210B"/>
                </a:solidFill>
              </a:rPr>
              <a:t> N.C. </a:t>
            </a:r>
            <a:r>
              <a:rPr lang="en-US" sz="2700" dirty="0" smtClean="0">
                <a:solidFill>
                  <a:srgbClr val="002060"/>
                </a:solidFill>
              </a:rPr>
              <a:t/>
            </a:r>
            <a:br>
              <a:rPr lang="en-US" sz="2700" dirty="0" smtClean="0">
                <a:solidFill>
                  <a:srgbClr val="002060"/>
                </a:solidFill>
              </a:rPr>
            </a:br>
            <a:r>
              <a:rPr lang="en-US" sz="66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a:r>
            <a:br>
              <a:rPr lang="en-US" sz="66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br>
            <a:endParaRPr lang="en-IN" dirty="0"/>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1500174"/>
            <a:ext cx="8229600" cy="4713387"/>
          </a:xfrm>
        </p:spPr>
        <p:txBody>
          <a:bodyPr>
            <a:noAutofit/>
          </a:bodyPr>
          <a:lstStyle/>
          <a:p>
            <a:pPr>
              <a:buClr>
                <a:schemeClr val="accent6">
                  <a:lumMod val="50000"/>
                </a:schemeClr>
              </a:buClr>
              <a:buFont typeface="Wingdings" panose="05000000000000000000" pitchFamily="2" charset="2"/>
              <a:buChar char="v"/>
            </a:pPr>
            <a:r>
              <a:rPr lang="en-US" sz="3200" dirty="0" smtClean="0">
                <a:solidFill>
                  <a:srgbClr val="002060"/>
                </a:solidFill>
              </a:rPr>
              <a:t>The nature of work is always anticipatory in nature.</a:t>
            </a:r>
          </a:p>
          <a:p>
            <a:pPr>
              <a:buClr>
                <a:schemeClr val="accent6">
                  <a:lumMod val="50000"/>
                </a:schemeClr>
              </a:buClr>
              <a:buFont typeface="Wingdings" panose="05000000000000000000" pitchFamily="2" charset="2"/>
              <a:buChar char="v"/>
            </a:pPr>
            <a:r>
              <a:rPr lang="en-US" sz="3200" dirty="0" smtClean="0">
                <a:solidFill>
                  <a:srgbClr val="002060"/>
                </a:solidFill>
              </a:rPr>
              <a:t>Much more effective because the work is by nature, a team work of collaborators.</a:t>
            </a:r>
          </a:p>
          <a:p>
            <a:pPr lvl="0">
              <a:buClr>
                <a:schemeClr val="accent6">
                  <a:lumMod val="50000"/>
                </a:schemeClr>
              </a:buClr>
              <a:buFont typeface="Wingdings" panose="05000000000000000000" pitchFamily="2" charset="2"/>
              <a:buChar char="v"/>
            </a:pPr>
            <a:r>
              <a:rPr lang="en-US" sz="3200" dirty="0" smtClean="0">
                <a:solidFill>
                  <a:srgbClr val="002060"/>
                </a:solidFill>
              </a:rPr>
              <a:t>The issues are addressed in a customized way.</a:t>
            </a:r>
          </a:p>
          <a:p>
            <a:pPr lvl="0">
              <a:buClr>
                <a:schemeClr val="accent6">
                  <a:lumMod val="50000"/>
                </a:schemeClr>
              </a:buClr>
              <a:buFont typeface="Wingdings" panose="05000000000000000000" pitchFamily="2" charset="2"/>
              <a:buChar char="v"/>
            </a:pPr>
            <a:r>
              <a:rPr lang="en-US" sz="3200" dirty="0" smtClean="0">
                <a:solidFill>
                  <a:srgbClr val="002060"/>
                </a:solidFill>
              </a:rPr>
              <a:t>Work is evaluated by the value added to it. </a:t>
            </a:r>
            <a:endParaRPr lang="en-IN" sz="3200" dirty="0" smtClean="0">
              <a:solidFill>
                <a:srgbClr val="002060"/>
              </a:solidFill>
            </a:endParaRPr>
          </a:p>
          <a:p>
            <a:pPr>
              <a:buClr>
                <a:schemeClr val="accent6">
                  <a:lumMod val="50000"/>
                </a:schemeClr>
              </a:buClr>
              <a:buFont typeface="Wingdings" panose="05000000000000000000" pitchFamily="2" charset="2"/>
              <a:buChar char="v"/>
            </a:pPr>
            <a:endParaRPr lang="en-AU" sz="2800" dirty="0">
              <a:latin typeface="Comic Sans MS" panose="030F0702030302020204" pitchFamily="66" charset="0"/>
            </a:endParaRPr>
          </a:p>
        </p:txBody>
      </p:sp>
      <p:sp>
        <p:nvSpPr>
          <p:cNvPr id="2" name="Title 1"/>
          <p:cNvSpPr>
            <a:spLocks noGrp="1"/>
          </p:cNvSpPr>
          <p:nvPr>
            <p:ph type="title"/>
          </p:nvPr>
        </p:nvSpPr>
        <p:spPr/>
        <p:txBody>
          <a:bodyPr>
            <a:normAutofit/>
          </a:bodyPr>
          <a:lstStyle/>
          <a:p>
            <a:r>
              <a:rPr lang="en-US" sz="4000" dirty="0" smtClean="0">
                <a:solidFill>
                  <a:schemeClr val="accent6">
                    <a:lumMod val="75000"/>
                  </a:schemeClr>
                </a:solidFill>
                <a:latin typeface="Constantia" pitchFamily="18" charset="0"/>
              </a:rPr>
              <a:t>Advantages</a:t>
            </a:r>
            <a:endParaRPr lang="en-IN" sz="4000" dirty="0">
              <a:solidFill>
                <a:schemeClr val="accent6">
                  <a:lumMod val="75000"/>
                </a:schemeClr>
              </a:solidFill>
              <a:latin typeface="Constantia" pitchFamily="18" charset="0"/>
            </a:endParaRPr>
          </a:p>
        </p:txBody>
      </p:sp>
    </p:spTree>
    <p:extLst>
      <p:ext uri="{BB962C8B-B14F-4D97-AF65-F5344CB8AC3E}">
        <p14:creationId xmlns="" xmlns:p14="http://schemas.microsoft.com/office/powerpoint/2010/main" val="1384726754"/>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1928802"/>
            <a:ext cx="8229600" cy="4525963"/>
          </a:xfrm>
        </p:spPr>
        <p:txBody>
          <a:bodyPr>
            <a:normAutofit/>
          </a:bodyPr>
          <a:lstStyle/>
          <a:p>
            <a:pPr lvl="0">
              <a:buClr>
                <a:schemeClr val="accent6">
                  <a:lumMod val="50000"/>
                </a:schemeClr>
              </a:buClr>
            </a:pPr>
            <a:r>
              <a:rPr lang="en-US" sz="2800" dirty="0" smtClean="0">
                <a:solidFill>
                  <a:srgbClr val="002060"/>
                </a:solidFill>
              </a:rPr>
              <a:t>Be a team player.</a:t>
            </a:r>
          </a:p>
          <a:p>
            <a:pPr lvl="0">
              <a:buClr>
                <a:schemeClr val="accent6">
                  <a:lumMod val="50000"/>
                </a:schemeClr>
              </a:buClr>
            </a:pPr>
            <a:r>
              <a:rPr lang="en-US" sz="2800" dirty="0" smtClean="0">
                <a:solidFill>
                  <a:srgbClr val="002060"/>
                </a:solidFill>
              </a:rPr>
              <a:t>Have an entrepreneurial mindset.</a:t>
            </a:r>
            <a:endParaRPr lang="en-IN" sz="2800" dirty="0" smtClean="0">
              <a:solidFill>
                <a:srgbClr val="002060"/>
              </a:solidFill>
            </a:endParaRPr>
          </a:p>
          <a:p>
            <a:pPr lvl="0">
              <a:buClr>
                <a:schemeClr val="accent6">
                  <a:lumMod val="50000"/>
                </a:schemeClr>
              </a:buClr>
            </a:pPr>
            <a:r>
              <a:rPr lang="en-US" sz="2800" dirty="0" smtClean="0">
                <a:solidFill>
                  <a:srgbClr val="002060"/>
                </a:solidFill>
              </a:rPr>
              <a:t>Accept risk.</a:t>
            </a:r>
            <a:endParaRPr lang="en-IN" sz="2800" dirty="0" smtClean="0">
              <a:solidFill>
                <a:srgbClr val="002060"/>
              </a:solidFill>
            </a:endParaRPr>
          </a:p>
          <a:p>
            <a:pPr lvl="0">
              <a:buClr>
                <a:schemeClr val="accent6">
                  <a:lumMod val="50000"/>
                </a:schemeClr>
              </a:buClr>
            </a:pPr>
            <a:r>
              <a:rPr lang="en-US" sz="2800" dirty="0" smtClean="0">
                <a:solidFill>
                  <a:srgbClr val="002060"/>
                </a:solidFill>
              </a:rPr>
              <a:t>Decipher library science into other disciplines.</a:t>
            </a:r>
            <a:endParaRPr lang="en-IN" sz="2800" dirty="0" smtClean="0">
              <a:solidFill>
                <a:srgbClr val="002060"/>
              </a:solidFill>
            </a:endParaRPr>
          </a:p>
          <a:p>
            <a:pPr lvl="0">
              <a:buClr>
                <a:schemeClr val="accent6">
                  <a:lumMod val="50000"/>
                </a:schemeClr>
              </a:buClr>
            </a:pPr>
            <a:r>
              <a:rPr lang="en-US" sz="2800" dirty="0" smtClean="0">
                <a:solidFill>
                  <a:srgbClr val="002060"/>
                </a:solidFill>
              </a:rPr>
              <a:t>Build trusted relationships.</a:t>
            </a:r>
            <a:endParaRPr lang="en-IN" sz="2800" dirty="0" smtClean="0">
              <a:solidFill>
                <a:srgbClr val="002060"/>
              </a:solidFill>
            </a:endParaRPr>
          </a:p>
          <a:p>
            <a:pPr lvl="0">
              <a:buClr>
                <a:schemeClr val="accent6">
                  <a:lumMod val="50000"/>
                </a:schemeClr>
              </a:buClr>
            </a:pPr>
            <a:r>
              <a:rPr lang="en-US" sz="2800" dirty="0" smtClean="0">
                <a:solidFill>
                  <a:srgbClr val="002060"/>
                </a:solidFill>
              </a:rPr>
              <a:t>Don’t try to be in a comfort zone always; Move out whenever possible.</a:t>
            </a:r>
            <a:endParaRPr lang="en-IN" sz="2800" dirty="0" smtClean="0">
              <a:solidFill>
                <a:srgbClr val="002060"/>
              </a:solidFill>
            </a:endParaRPr>
          </a:p>
          <a:p>
            <a:pPr lvl="0">
              <a:buClr>
                <a:schemeClr val="accent6">
                  <a:lumMod val="50000"/>
                </a:schemeClr>
              </a:buClr>
            </a:pPr>
            <a:r>
              <a:rPr lang="en-US" sz="2800" dirty="0" smtClean="0">
                <a:solidFill>
                  <a:srgbClr val="002060"/>
                </a:solidFill>
              </a:rPr>
              <a:t>Don’t just think, but act outside the box.</a:t>
            </a:r>
            <a:endParaRPr lang="en-IN" sz="2800" dirty="0" smtClean="0">
              <a:solidFill>
                <a:srgbClr val="002060"/>
              </a:solidFill>
            </a:endParaRPr>
          </a:p>
          <a:p>
            <a:pPr lvl="0"/>
            <a:endParaRPr lang="en-IN" sz="2800" dirty="0" smtClean="0"/>
          </a:p>
          <a:p>
            <a:pPr marL="514350" indent="-514350">
              <a:lnSpc>
                <a:spcPct val="120000"/>
              </a:lnSpc>
              <a:buNone/>
            </a:pPr>
            <a:endParaRPr lang="en-AU" sz="2800" b="1" dirty="0" smtClean="0">
              <a:latin typeface="Comic Sans MS" panose="030F0702030302020204" pitchFamily="66" charset="0"/>
            </a:endParaRPr>
          </a:p>
          <a:p>
            <a:pPr marL="514350" indent="-514350">
              <a:lnSpc>
                <a:spcPct val="120000"/>
              </a:lnSpc>
              <a:buFont typeface="+mj-lt"/>
              <a:buAutoNum type="arabicPeriod"/>
            </a:pPr>
            <a:endParaRPr lang="en-AU" sz="2800" b="1" dirty="0" smtClean="0">
              <a:latin typeface="Comic Sans MS" panose="030F0702030302020204" pitchFamily="66" charset="0"/>
            </a:endParaRPr>
          </a:p>
          <a:p>
            <a:pPr marL="0" indent="0">
              <a:buNone/>
            </a:pPr>
            <a:endParaRPr lang="en-AU" dirty="0"/>
          </a:p>
        </p:txBody>
      </p:sp>
      <p:sp>
        <p:nvSpPr>
          <p:cNvPr id="2" name="Title 1"/>
          <p:cNvSpPr>
            <a:spLocks noGrp="1"/>
          </p:cNvSpPr>
          <p:nvPr>
            <p:ph type="title"/>
          </p:nvPr>
        </p:nvSpPr>
        <p:spPr>
          <a:xfrm>
            <a:off x="785786" y="785794"/>
            <a:ext cx="6728792" cy="837456"/>
          </a:xfrm>
        </p:spPr>
        <p:txBody>
          <a:bodyPr>
            <a:normAutofit/>
          </a:bodyPr>
          <a:lstStyle/>
          <a:p>
            <a:r>
              <a:rPr lang="en-US" sz="4800" dirty="0" smtClean="0">
                <a:solidFill>
                  <a:schemeClr val="accent6">
                    <a:lumMod val="75000"/>
                  </a:schemeClr>
                </a:solidFill>
                <a:latin typeface="Constantia" pitchFamily="18" charset="0"/>
              </a:rPr>
              <a:t>Qualities Required </a:t>
            </a:r>
            <a:endParaRPr lang="en-IN" sz="4800" dirty="0">
              <a:solidFill>
                <a:schemeClr val="accent6">
                  <a:lumMod val="75000"/>
                </a:schemeClr>
              </a:solidFill>
              <a:latin typeface="Constantia" pitchFamily="18" charset="0"/>
            </a:endParaRPr>
          </a:p>
        </p:txBody>
      </p:sp>
    </p:spTree>
    <p:extLst>
      <p:ext uri="{BB962C8B-B14F-4D97-AF65-F5344CB8AC3E}">
        <p14:creationId xmlns="" xmlns:p14="http://schemas.microsoft.com/office/powerpoint/2010/main" val="2561638273"/>
      </p:ext>
    </p:extLst>
  </p:cSld>
  <p:clrMapOvr>
    <a:masterClrMapping/>
  </p:clrMapOvr>
  <p:transition advClick="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buClr>
                <a:schemeClr val="accent6">
                  <a:lumMod val="50000"/>
                </a:schemeClr>
              </a:buClr>
              <a:buFont typeface="Arial" pitchFamily="34" charset="0"/>
              <a:buChar char="•"/>
            </a:pPr>
            <a:r>
              <a:rPr lang="en-US" dirty="0" smtClean="0">
                <a:solidFill>
                  <a:srgbClr val="002060"/>
                </a:solidFill>
                <a:latin typeface="Constantia" pitchFamily="18" charset="0"/>
              </a:rPr>
              <a:t>Take a snapshot of the campus needs and goals.</a:t>
            </a:r>
          </a:p>
          <a:p>
            <a:pPr lvl="0">
              <a:spcBef>
                <a:spcPts val="0"/>
              </a:spcBef>
              <a:buClr>
                <a:schemeClr val="accent6">
                  <a:lumMod val="50000"/>
                </a:schemeClr>
              </a:buClr>
              <a:buFont typeface="Arial" pitchFamily="34" charset="0"/>
              <a:buChar char="•"/>
            </a:pPr>
            <a:r>
              <a:rPr lang="en-US" dirty="0" smtClean="0">
                <a:solidFill>
                  <a:srgbClr val="002060"/>
                </a:solidFill>
                <a:latin typeface="Constantia" pitchFamily="18" charset="0"/>
              </a:rPr>
              <a:t>Identify library friendly members of the team/  organization- core members. Start expanding from there.</a:t>
            </a:r>
            <a:endParaRPr lang="en-IN" dirty="0" smtClean="0">
              <a:solidFill>
                <a:srgbClr val="002060"/>
              </a:solidFill>
              <a:latin typeface="Constantia" pitchFamily="18" charset="0"/>
            </a:endParaRPr>
          </a:p>
          <a:p>
            <a:pPr lvl="0">
              <a:spcBef>
                <a:spcPts val="0"/>
              </a:spcBef>
              <a:buClr>
                <a:schemeClr val="accent6">
                  <a:lumMod val="50000"/>
                </a:schemeClr>
              </a:buClr>
              <a:buFont typeface="Arial" pitchFamily="34" charset="0"/>
              <a:buChar char="•"/>
            </a:pPr>
            <a:r>
              <a:rPr lang="en-US" dirty="0" smtClean="0">
                <a:solidFill>
                  <a:srgbClr val="002060"/>
                </a:solidFill>
                <a:latin typeface="Constantia" pitchFamily="18" charset="0"/>
              </a:rPr>
              <a:t>Work with the core members to identify the level of service needed.</a:t>
            </a:r>
          </a:p>
          <a:p>
            <a:pPr>
              <a:spcBef>
                <a:spcPts val="0"/>
              </a:spcBef>
              <a:buClr>
                <a:schemeClr val="accent6">
                  <a:lumMod val="50000"/>
                </a:schemeClr>
              </a:buClr>
              <a:buFont typeface="Arial" pitchFamily="34" charset="0"/>
              <a:buChar char="•"/>
            </a:pPr>
            <a:r>
              <a:rPr lang="en-US" dirty="0" smtClean="0">
                <a:solidFill>
                  <a:srgbClr val="002060"/>
                </a:solidFill>
                <a:latin typeface="Constantia" pitchFamily="18" charset="0"/>
              </a:rPr>
              <a:t>Provide materials about services through these core members as well as departmental meetings and small workshops.</a:t>
            </a:r>
            <a:endParaRPr lang="en-IN" dirty="0" smtClean="0">
              <a:solidFill>
                <a:srgbClr val="002060"/>
              </a:solidFill>
              <a:latin typeface="Constantia" pitchFamily="18" charset="0"/>
            </a:endParaRPr>
          </a:p>
          <a:p>
            <a:endParaRPr lang="en-IN" dirty="0"/>
          </a:p>
        </p:txBody>
      </p:sp>
      <p:sp>
        <p:nvSpPr>
          <p:cNvPr id="3" name="Title 2"/>
          <p:cNvSpPr>
            <a:spLocks noGrp="1"/>
          </p:cNvSpPr>
          <p:nvPr>
            <p:ph type="title"/>
          </p:nvPr>
        </p:nvSpPr>
        <p:spPr/>
        <p:txBody>
          <a:bodyPr/>
          <a:lstStyle/>
          <a:p>
            <a:r>
              <a:rPr lang="en-US" dirty="0" smtClean="0">
                <a:solidFill>
                  <a:schemeClr val="accent6">
                    <a:lumMod val="50000"/>
                  </a:schemeClr>
                </a:solidFill>
                <a:latin typeface="Constantia" pitchFamily="18" charset="0"/>
              </a:rPr>
              <a:t>How to move forward?</a:t>
            </a:r>
            <a:endParaRPr lang="en-IN" dirty="0">
              <a:solidFill>
                <a:schemeClr val="accent6">
                  <a:lumMod val="50000"/>
                </a:schemeClr>
              </a:solidFill>
            </a:endParaRPr>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14290"/>
            <a:ext cx="8858280" cy="6072230"/>
          </a:xfrm>
        </p:spPr>
        <p:txBody>
          <a:bodyPr>
            <a:normAutofit fontScale="90000"/>
          </a:bodyPr>
          <a:lstStyle/>
          <a:p>
            <a:r>
              <a:rPr lang="en-US" sz="3600" dirty="0" smtClean="0">
                <a:solidFill>
                  <a:schemeClr val="accent6">
                    <a:lumMod val="50000"/>
                  </a:schemeClr>
                </a:solidFill>
                <a:latin typeface="Constantia" pitchFamily="18" charset="0"/>
              </a:rPr>
              <a:t>Embedded library services in schools</a:t>
            </a:r>
            <a:r>
              <a:rPr lang="en-US" sz="4000" dirty="0" smtClean="0">
                <a:solidFill>
                  <a:schemeClr val="accent6">
                    <a:lumMod val="50000"/>
                  </a:schemeClr>
                </a:solidFill>
                <a:latin typeface="Constantia" pitchFamily="18" charset="0"/>
              </a:rPr>
              <a:t/>
            </a:r>
            <a:br>
              <a:rPr lang="en-US" sz="4000" dirty="0" smtClean="0">
                <a:solidFill>
                  <a:schemeClr val="accent6">
                    <a:lumMod val="50000"/>
                  </a:schemeClr>
                </a:solidFill>
                <a:latin typeface="Constantia" pitchFamily="18" charset="0"/>
              </a:rPr>
            </a:br>
            <a:r>
              <a:rPr lang="en-US" sz="4000" dirty="0" smtClean="0">
                <a:solidFill>
                  <a:schemeClr val="accent6">
                    <a:lumMod val="50000"/>
                  </a:schemeClr>
                </a:solidFill>
                <a:latin typeface="Constantia" pitchFamily="18" charset="0"/>
              </a:rPr>
              <a:t/>
            </a:r>
            <a:br>
              <a:rPr lang="en-US" sz="4000" dirty="0" smtClean="0">
                <a:solidFill>
                  <a:schemeClr val="accent6">
                    <a:lumMod val="50000"/>
                  </a:schemeClr>
                </a:solidFill>
                <a:latin typeface="Constantia" pitchFamily="18" charset="0"/>
              </a:rPr>
            </a:br>
            <a:r>
              <a:rPr lang="en-US" sz="3000" b="0" dirty="0" smtClean="0">
                <a:solidFill>
                  <a:srgbClr val="002060"/>
                </a:solidFill>
                <a:latin typeface="Constantia" pitchFamily="18" charset="0"/>
              </a:rPr>
              <a:t>School libraries support the pursuit of excellence and wholesome development of students, teachers and other library users. </a:t>
            </a:r>
            <a:br>
              <a:rPr lang="en-US" sz="3000" b="0" dirty="0" smtClean="0">
                <a:solidFill>
                  <a:srgbClr val="002060"/>
                </a:solidFill>
                <a:latin typeface="Constantia" pitchFamily="18" charset="0"/>
              </a:rPr>
            </a:br>
            <a:r>
              <a:rPr lang="en-US" sz="3000" dirty="0" smtClean="0">
                <a:solidFill>
                  <a:srgbClr val="002060"/>
                </a:solidFill>
                <a:latin typeface="Constantia" pitchFamily="18" charset="0"/>
              </a:rPr>
              <a:t/>
            </a:r>
            <a:br>
              <a:rPr lang="en-US" sz="3000" dirty="0" smtClean="0">
                <a:solidFill>
                  <a:srgbClr val="002060"/>
                </a:solidFill>
                <a:latin typeface="Constantia" pitchFamily="18" charset="0"/>
              </a:rPr>
            </a:br>
            <a:r>
              <a:rPr lang="en-US" sz="3000" b="0" dirty="0" smtClean="0">
                <a:solidFill>
                  <a:srgbClr val="002060"/>
                </a:solidFill>
                <a:latin typeface="Constantia" pitchFamily="18" charset="0"/>
              </a:rPr>
              <a:t>Librarians interact actively with the students during their library periods as well as in the planning phase of an upcoming programme. </a:t>
            </a:r>
            <a:br>
              <a:rPr lang="en-US" sz="3000" b="0" dirty="0" smtClean="0">
                <a:solidFill>
                  <a:srgbClr val="002060"/>
                </a:solidFill>
                <a:latin typeface="Constantia" pitchFamily="18" charset="0"/>
              </a:rPr>
            </a:br>
            <a:r>
              <a:rPr lang="en-US" sz="3000" b="0" dirty="0" smtClean="0">
                <a:solidFill>
                  <a:srgbClr val="002060"/>
                </a:solidFill>
                <a:latin typeface="Constantia" pitchFamily="18" charset="0"/>
              </a:rPr>
              <a:t/>
            </a:r>
            <a:br>
              <a:rPr lang="en-US" sz="3000" b="0" dirty="0" smtClean="0">
                <a:solidFill>
                  <a:srgbClr val="002060"/>
                </a:solidFill>
                <a:latin typeface="Constantia" pitchFamily="18" charset="0"/>
              </a:rPr>
            </a:br>
            <a:r>
              <a:rPr lang="en-US" sz="3000" b="0" dirty="0" smtClean="0">
                <a:solidFill>
                  <a:srgbClr val="002060"/>
                </a:solidFill>
                <a:latin typeface="Constantia" pitchFamily="18" charset="0"/>
              </a:rPr>
              <a:t>As librarians are part of the teaching fraternity in schools, they are part of all the scholastic and co-scholastic activities and this will be highly beneficial.</a:t>
            </a:r>
            <a:br>
              <a:rPr lang="en-US" sz="3000" b="0" dirty="0" smtClean="0">
                <a:solidFill>
                  <a:srgbClr val="002060"/>
                </a:solidFill>
                <a:latin typeface="Constantia" pitchFamily="18" charset="0"/>
              </a:rPr>
            </a:br>
            <a:endParaRPr lang="en-IN" sz="3000" b="0" dirty="0">
              <a:solidFill>
                <a:srgbClr val="002060"/>
              </a:solidFill>
              <a:latin typeface="Constantia" pitchFamily="18" charset="0"/>
            </a:endParaRPr>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5786" y="571480"/>
            <a:ext cx="7929618" cy="5072074"/>
          </a:xfrm>
        </p:spPr>
        <p:txBody>
          <a:bodyPr>
            <a:normAutofit fontScale="90000"/>
          </a:bodyPr>
          <a:lstStyle/>
          <a:p>
            <a:pPr lvl="0"/>
            <a:r>
              <a:rPr lang="en-US" dirty="0" smtClean="0">
                <a:solidFill>
                  <a:schemeClr val="accent6">
                    <a:lumMod val="50000"/>
                  </a:schemeClr>
                </a:solidFill>
              </a:rPr>
              <a:t/>
            </a:r>
            <a:br>
              <a:rPr lang="en-US" dirty="0" smtClean="0">
                <a:solidFill>
                  <a:schemeClr val="accent6">
                    <a:lumMod val="50000"/>
                  </a:schemeClr>
                </a:solidFill>
              </a:rPr>
            </a:br>
            <a:r>
              <a:rPr lang="en-US" dirty="0" smtClean="0">
                <a:solidFill>
                  <a:schemeClr val="accent6">
                    <a:lumMod val="50000"/>
                  </a:schemeClr>
                </a:solidFill>
              </a:rPr>
              <a:t/>
            </a:r>
            <a:br>
              <a:rPr lang="en-US" dirty="0" smtClean="0">
                <a:solidFill>
                  <a:schemeClr val="accent6">
                    <a:lumMod val="50000"/>
                  </a:schemeClr>
                </a:solidFill>
              </a:rPr>
            </a:br>
            <a:r>
              <a:rPr lang="en-US" dirty="0" smtClean="0">
                <a:solidFill>
                  <a:schemeClr val="accent6">
                    <a:lumMod val="50000"/>
                  </a:schemeClr>
                </a:solidFill>
              </a:rPr>
              <a:t>Summing Up…..</a:t>
            </a:r>
            <a:br>
              <a:rPr lang="en-US" dirty="0" smtClean="0">
                <a:solidFill>
                  <a:schemeClr val="accent6">
                    <a:lumMod val="50000"/>
                  </a:schemeClr>
                </a:solidFill>
              </a:rPr>
            </a:br>
            <a:r>
              <a:rPr lang="en-US" dirty="0" smtClean="0">
                <a:solidFill>
                  <a:schemeClr val="accent6">
                    <a:lumMod val="50000"/>
                  </a:schemeClr>
                </a:solidFill>
              </a:rPr>
              <a:t> </a:t>
            </a:r>
            <a:br>
              <a:rPr lang="en-US" dirty="0" smtClean="0">
                <a:solidFill>
                  <a:schemeClr val="accent6">
                    <a:lumMod val="50000"/>
                  </a:schemeClr>
                </a:solidFill>
              </a:rPr>
            </a:br>
            <a:r>
              <a:rPr lang="en-US" sz="3600" dirty="0" smtClean="0">
                <a:solidFill>
                  <a:srgbClr val="002060"/>
                </a:solidFill>
                <a:latin typeface="Garamond" pitchFamily="18" charset="0"/>
              </a:rPr>
              <a:t>Embedded librarianship implies a more diversified role to the profession. Librarian is a team player and need to have an entrepreneurial approach to perform well.</a:t>
            </a:r>
            <a:br>
              <a:rPr lang="en-US" sz="3600" dirty="0" smtClean="0">
                <a:solidFill>
                  <a:srgbClr val="002060"/>
                </a:solidFill>
                <a:latin typeface="Garamond" pitchFamily="18" charset="0"/>
              </a:rPr>
            </a:br>
            <a:r>
              <a:rPr lang="en-US" sz="3600" dirty="0" smtClean="0">
                <a:solidFill>
                  <a:srgbClr val="002060"/>
                </a:solidFill>
                <a:latin typeface="Garamond" pitchFamily="18" charset="0"/>
              </a:rPr>
              <a:t/>
            </a:r>
            <a:br>
              <a:rPr lang="en-US" sz="3600" dirty="0" smtClean="0">
                <a:solidFill>
                  <a:srgbClr val="002060"/>
                </a:solidFill>
                <a:latin typeface="Garamond" pitchFamily="18" charset="0"/>
              </a:rPr>
            </a:br>
            <a:r>
              <a:rPr lang="en-US" sz="3600" dirty="0" smtClean="0">
                <a:solidFill>
                  <a:srgbClr val="002060"/>
                </a:solidFill>
                <a:latin typeface="Garamond" pitchFamily="18" charset="0"/>
              </a:rPr>
              <a:t>Embedded librarian focuses more on relationships than transactions. </a:t>
            </a:r>
            <a:br>
              <a:rPr lang="en-US" sz="3600" dirty="0" smtClean="0">
                <a:solidFill>
                  <a:srgbClr val="002060"/>
                </a:solidFill>
                <a:latin typeface="Garamond" pitchFamily="18" charset="0"/>
              </a:rPr>
            </a:br>
            <a:r>
              <a:rPr lang="en-US" sz="2800" dirty="0" smtClean="0">
                <a:solidFill>
                  <a:srgbClr val="002060"/>
                </a:solidFill>
                <a:latin typeface="Garamond" pitchFamily="18" charset="0"/>
              </a:rPr>
              <a:t/>
            </a:r>
            <a:br>
              <a:rPr lang="en-US" sz="2800" dirty="0" smtClean="0">
                <a:solidFill>
                  <a:srgbClr val="002060"/>
                </a:solidFill>
                <a:latin typeface="Garamond" pitchFamily="18" charset="0"/>
              </a:rPr>
            </a:br>
            <a:r>
              <a:rPr lang="en-US" sz="2800" b="0" dirty="0" smtClean="0">
                <a:solidFill>
                  <a:srgbClr val="002060"/>
                </a:solidFill>
                <a:latin typeface="Constantia" pitchFamily="18" charset="0"/>
              </a:rPr>
              <a:t/>
            </a:r>
            <a:br>
              <a:rPr lang="en-US" sz="2800" b="0" dirty="0" smtClean="0">
                <a:solidFill>
                  <a:srgbClr val="002060"/>
                </a:solidFill>
                <a:latin typeface="Constantia" pitchFamily="18" charset="0"/>
              </a:rPr>
            </a:br>
            <a:endParaRPr lang="en-IN" sz="2800" b="0" dirty="0">
              <a:solidFill>
                <a:srgbClr val="002060"/>
              </a:solidFill>
              <a:latin typeface="Constantia" pitchFamily="18" charset="0"/>
            </a:endParaRPr>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357166"/>
            <a:ext cx="8929718" cy="6500834"/>
          </a:xfrm>
        </p:spPr>
        <p:txBody>
          <a:bodyPr>
            <a:normAutofit fontScale="90000"/>
          </a:bodyPr>
          <a:lstStyle/>
          <a:p>
            <a:r>
              <a:rPr lang="en-US" sz="3600" dirty="0" smtClean="0">
                <a:solidFill>
                  <a:schemeClr val="accent6">
                    <a:lumMod val="50000"/>
                  </a:schemeClr>
                </a:solidFill>
              </a:rPr>
              <a:t>Summing Up…..</a:t>
            </a:r>
            <a:br>
              <a:rPr lang="en-US" sz="3600" dirty="0" smtClean="0">
                <a:solidFill>
                  <a:schemeClr val="accent6">
                    <a:lumMod val="50000"/>
                  </a:schemeClr>
                </a:solidFill>
              </a:rPr>
            </a:br>
            <a:r>
              <a:rPr lang="en-US" sz="3600" dirty="0" smtClean="0">
                <a:solidFill>
                  <a:schemeClr val="accent6">
                    <a:lumMod val="50000"/>
                  </a:schemeClr>
                </a:solidFill>
              </a:rPr>
              <a:t/>
            </a:r>
            <a:br>
              <a:rPr lang="en-US" sz="3600" dirty="0" smtClean="0">
                <a:solidFill>
                  <a:schemeClr val="accent6">
                    <a:lumMod val="50000"/>
                  </a:schemeClr>
                </a:solidFill>
              </a:rPr>
            </a:br>
            <a:r>
              <a:rPr lang="en-US" sz="3600" dirty="0" smtClean="0">
                <a:solidFill>
                  <a:srgbClr val="002060"/>
                </a:solidFill>
                <a:latin typeface="Garamond" pitchFamily="18" charset="0"/>
              </a:rPr>
              <a:t>Has to come out of the comfort zones of library to understand the level of service expected.</a:t>
            </a:r>
            <a:br>
              <a:rPr lang="en-US" sz="3600" dirty="0" smtClean="0">
                <a:solidFill>
                  <a:srgbClr val="002060"/>
                </a:solidFill>
                <a:latin typeface="Garamond" pitchFamily="18" charset="0"/>
              </a:rPr>
            </a:br>
            <a:r>
              <a:rPr lang="en-US" sz="3600" dirty="0" smtClean="0">
                <a:solidFill>
                  <a:srgbClr val="002060"/>
                </a:solidFill>
                <a:latin typeface="Garamond" pitchFamily="18" charset="0"/>
              </a:rPr>
              <a:t/>
            </a:r>
            <a:br>
              <a:rPr lang="en-US" sz="3600" dirty="0" smtClean="0">
                <a:solidFill>
                  <a:srgbClr val="002060"/>
                </a:solidFill>
                <a:latin typeface="Garamond" pitchFamily="18" charset="0"/>
              </a:rPr>
            </a:br>
            <a:r>
              <a:rPr lang="en-US" sz="3600" dirty="0" smtClean="0">
                <a:solidFill>
                  <a:srgbClr val="002060"/>
                </a:solidFill>
                <a:latin typeface="Garamond" pitchFamily="18" charset="0"/>
              </a:rPr>
              <a:t>Should venture into such unfamiliar territories to be able to provide information in a user desired format. He has to build trusted relationships not only with his users but also with other information sources outside the library.</a:t>
            </a:r>
            <a:r>
              <a:rPr lang="en-IN" sz="4400" b="0" dirty="0" smtClean="0">
                <a:solidFill>
                  <a:srgbClr val="002060"/>
                </a:solidFill>
                <a:latin typeface="Constantia" pitchFamily="18" charset="0"/>
              </a:rPr>
              <a:t/>
            </a:r>
            <a:br>
              <a:rPr lang="en-IN" sz="4400" b="0" dirty="0" smtClean="0">
                <a:solidFill>
                  <a:srgbClr val="002060"/>
                </a:solidFill>
                <a:latin typeface="Constantia" pitchFamily="18" charset="0"/>
              </a:rPr>
            </a:br>
            <a:r>
              <a:rPr lang="en-US" dirty="0" smtClean="0">
                <a:solidFill>
                  <a:schemeClr val="accent6">
                    <a:lumMod val="50000"/>
                  </a:schemeClr>
                </a:solidFill>
              </a:rPr>
              <a:t/>
            </a:r>
            <a:br>
              <a:rPr lang="en-US" dirty="0" smtClean="0">
                <a:solidFill>
                  <a:schemeClr val="accent6">
                    <a:lumMod val="50000"/>
                  </a:schemeClr>
                </a:solidFill>
              </a:rPr>
            </a:br>
            <a:endParaRPr lang="en-IN" dirty="0"/>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57158" y="1357298"/>
            <a:ext cx="8229600" cy="4929222"/>
          </a:xfrm>
        </p:spPr>
        <p:txBody>
          <a:bodyPr>
            <a:normAutofit/>
          </a:bodyPr>
          <a:lstStyle/>
          <a:p>
            <a:endParaRPr lang="en-AU" sz="1200" b="1" dirty="0"/>
          </a:p>
          <a:p>
            <a:pPr lvl="0"/>
            <a:r>
              <a:rPr lang="en-US" sz="1400" dirty="0" smtClean="0">
                <a:solidFill>
                  <a:srgbClr val="002060"/>
                </a:solidFill>
                <a:latin typeface="Garamond" pitchFamily="18" charset="0"/>
              </a:rPr>
              <a:t>Jamal Ahmad </a:t>
            </a:r>
            <a:r>
              <a:rPr lang="en-US" sz="1400" dirty="0" err="1" smtClean="0">
                <a:solidFill>
                  <a:srgbClr val="002060"/>
                </a:solidFill>
                <a:latin typeface="Garamond" pitchFamily="18" charset="0"/>
              </a:rPr>
              <a:t>Siddiqui</a:t>
            </a:r>
            <a:r>
              <a:rPr lang="en-US" sz="1400" dirty="0" smtClean="0">
                <a:solidFill>
                  <a:srgbClr val="002060"/>
                </a:solidFill>
                <a:latin typeface="Garamond" pitchFamily="18" charset="0"/>
              </a:rPr>
              <a:t>, “Are Librarians Ready for the Future of Librarianship in View of the Development of </a:t>
            </a:r>
            <a:r>
              <a:rPr lang="en-US" sz="1400" dirty="0" err="1" smtClean="0">
                <a:solidFill>
                  <a:srgbClr val="002060"/>
                </a:solidFill>
                <a:latin typeface="Garamond" pitchFamily="18" charset="0"/>
              </a:rPr>
              <a:t>Organisations</a:t>
            </a:r>
            <a:r>
              <a:rPr lang="en-US" sz="1400" dirty="0" smtClean="0">
                <a:solidFill>
                  <a:srgbClr val="002060"/>
                </a:solidFill>
                <a:latin typeface="Garamond" pitchFamily="18" charset="0"/>
              </a:rPr>
              <a:t>”, </a:t>
            </a:r>
            <a:r>
              <a:rPr lang="en-US" sz="1400" i="1" dirty="0" smtClean="0">
                <a:solidFill>
                  <a:srgbClr val="002060"/>
                </a:solidFill>
                <a:latin typeface="Garamond" pitchFamily="18" charset="0"/>
              </a:rPr>
              <a:t>Library Herald</a:t>
            </a:r>
            <a:r>
              <a:rPr lang="en-US" sz="1400" dirty="0" smtClean="0">
                <a:solidFill>
                  <a:srgbClr val="002060"/>
                </a:solidFill>
                <a:latin typeface="Garamond" pitchFamily="18" charset="0"/>
              </a:rPr>
              <a:t> 48, no.4 (December 2010): 358-362.</a:t>
            </a:r>
            <a:endParaRPr lang="en-IN" sz="1400" dirty="0" smtClean="0">
              <a:solidFill>
                <a:srgbClr val="002060"/>
              </a:solidFill>
              <a:latin typeface="Garamond" pitchFamily="18" charset="0"/>
            </a:endParaRPr>
          </a:p>
          <a:p>
            <a:pPr lvl="0"/>
            <a:r>
              <a:rPr lang="en-US" sz="1400" dirty="0" err="1" smtClean="0">
                <a:solidFill>
                  <a:srgbClr val="002060"/>
                </a:solidFill>
                <a:latin typeface="Garamond" pitchFamily="18" charset="0"/>
              </a:rPr>
              <a:t>Md</a:t>
            </a:r>
            <a:r>
              <a:rPr lang="en-US" sz="1400" dirty="0" smtClean="0">
                <a:solidFill>
                  <a:srgbClr val="002060"/>
                </a:solidFill>
                <a:latin typeface="Garamond" pitchFamily="18" charset="0"/>
              </a:rPr>
              <a:t> </a:t>
            </a:r>
            <a:r>
              <a:rPr lang="en-US" sz="1400" dirty="0" err="1" smtClean="0">
                <a:solidFill>
                  <a:srgbClr val="002060"/>
                </a:solidFill>
                <a:latin typeface="Garamond" pitchFamily="18" charset="0"/>
              </a:rPr>
              <a:t>Alamgir</a:t>
            </a:r>
            <a:r>
              <a:rPr lang="en-US" sz="1400" dirty="0" smtClean="0">
                <a:solidFill>
                  <a:srgbClr val="002060"/>
                </a:solidFill>
                <a:latin typeface="Garamond" pitchFamily="18" charset="0"/>
              </a:rPr>
              <a:t> Khan, “Paradigm Shift in Library Services: A Transition from Conventional to Modern Librarianship “, </a:t>
            </a:r>
            <a:r>
              <a:rPr lang="en-US" sz="1400" i="1" dirty="0" smtClean="0">
                <a:solidFill>
                  <a:srgbClr val="002060"/>
                </a:solidFill>
                <a:latin typeface="Garamond" pitchFamily="18" charset="0"/>
              </a:rPr>
              <a:t>PEARL - A Journal of Library and Information Science</a:t>
            </a:r>
            <a:r>
              <a:rPr lang="en-US" sz="1400" dirty="0" smtClean="0">
                <a:solidFill>
                  <a:srgbClr val="002060"/>
                </a:solidFill>
                <a:latin typeface="Garamond" pitchFamily="18" charset="0"/>
              </a:rPr>
              <a:t> 8, no. 2 (April-June 2014): 97-100.</a:t>
            </a:r>
            <a:endParaRPr lang="en-IN" sz="1400" dirty="0" smtClean="0">
              <a:solidFill>
                <a:srgbClr val="002060"/>
              </a:solidFill>
              <a:latin typeface="Garamond" pitchFamily="18" charset="0"/>
            </a:endParaRPr>
          </a:p>
          <a:p>
            <a:pPr lvl="0"/>
            <a:r>
              <a:rPr lang="en-US" sz="1400" dirty="0" smtClean="0">
                <a:solidFill>
                  <a:srgbClr val="002060"/>
                </a:solidFill>
                <a:latin typeface="Garamond" pitchFamily="18" charset="0"/>
              </a:rPr>
              <a:t>“School Libraries and Resource Centers Section”, Accessed May 7, 2016, http://archive.ifla.org/VII/s11/pubs/manifest.htm</a:t>
            </a:r>
            <a:endParaRPr lang="en-IN" sz="1400" dirty="0" smtClean="0">
              <a:solidFill>
                <a:srgbClr val="002060"/>
              </a:solidFill>
              <a:latin typeface="Garamond" pitchFamily="18" charset="0"/>
            </a:endParaRPr>
          </a:p>
          <a:p>
            <a:pPr lvl="0"/>
            <a:r>
              <a:rPr lang="en-US" sz="1400" dirty="0" smtClean="0">
                <a:solidFill>
                  <a:srgbClr val="002060"/>
                </a:solidFill>
                <a:latin typeface="Garamond" pitchFamily="18" charset="0"/>
              </a:rPr>
              <a:t>David Shumaker, “The embedded model, the future of librarianship and what to do at   work tomorrow!”, Accessed May 7, 2016,  </a:t>
            </a:r>
            <a:r>
              <a:rPr lang="en-US" sz="1400" u="sng" dirty="0" smtClean="0">
                <a:solidFill>
                  <a:srgbClr val="002060"/>
                </a:solidFill>
                <a:latin typeface="Garamond" pitchFamily="18" charset="0"/>
                <a:hlinkClick r:id="rId2"/>
              </a:rPr>
              <a:t>http://www.slideshare.net/davidshumaker/alice-</a:t>
            </a:r>
            <a:r>
              <a:rPr lang="en-US" sz="1400" dirty="0" smtClean="0">
                <a:solidFill>
                  <a:srgbClr val="002060"/>
                </a:solidFill>
                <a:latin typeface="Garamond" pitchFamily="18" charset="0"/>
              </a:rPr>
              <a:t> </a:t>
            </a:r>
            <a:r>
              <a:rPr lang="en-US" sz="1400" dirty="0" err="1" smtClean="0">
                <a:solidFill>
                  <a:srgbClr val="002060"/>
                </a:solidFill>
                <a:latin typeface="Garamond" pitchFamily="18" charset="0"/>
              </a:rPr>
              <a:t>rankin</a:t>
            </a:r>
            <a:r>
              <a:rPr lang="en-US" sz="1400" dirty="0" smtClean="0">
                <a:solidFill>
                  <a:srgbClr val="002060"/>
                </a:solidFill>
                <a:latin typeface="Garamond" pitchFamily="18" charset="0"/>
              </a:rPr>
              <a:t>-lecture</a:t>
            </a:r>
            <a:endParaRPr lang="en-IN" sz="1400" dirty="0" smtClean="0">
              <a:solidFill>
                <a:srgbClr val="002060"/>
              </a:solidFill>
              <a:latin typeface="Garamond" pitchFamily="18" charset="0"/>
            </a:endParaRPr>
          </a:p>
          <a:p>
            <a:pPr lvl="0"/>
            <a:r>
              <a:rPr lang="en-US" sz="1400" dirty="0" smtClean="0">
                <a:solidFill>
                  <a:srgbClr val="002060"/>
                </a:solidFill>
                <a:latin typeface="Garamond" pitchFamily="18" charset="0"/>
              </a:rPr>
              <a:t>Buffy J Hamilton, “Taking Embedded Librarianship to the Next Level: Action Steps and Practices”, Accessed May 7, 2016, </a:t>
            </a:r>
            <a:r>
              <a:rPr lang="en-US" sz="1400" u="sng" dirty="0" smtClean="0">
                <a:solidFill>
                  <a:srgbClr val="002060"/>
                </a:solidFill>
                <a:latin typeface="Garamond" pitchFamily="18" charset="0"/>
                <a:hlinkClick r:id="rId3"/>
              </a:rPr>
              <a:t>http://www.slideshare.net/buffyjhamilton/taking-embedded-librarianship-to-the-next-level-action-steps-and-practices</a:t>
            </a:r>
            <a:endParaRPr lang="en-IN" sz="1400" dirty="0" smtClean="0">
              <a:solidFill>
                <a:srgbClr val="002060"/>
              </a:solidFill>
              <a:latin typeface="Garamond" pitchFamily="18" charset="0"/>
            </a:endParaRPr>
          </a:p>
          <a:p>
            <a:pPr lvl="0"/>
            <a:r>
              <a:rPr lang="en-US" sz="1500" dirty="0" smtClean="0">
                <a:solidFill>
                  <a:srgbClr val="002060"/>
                </a:solidFill>
              </a:rPr>
              <a:t>David Shumaker, “</a:t>
            </a:r>
            <a:r>
              <a:rPr lang="en-US" sz="1500" u="sng" dirty="0" smtClean="0">
                <a:solidFill>
                  <a:srgbClr val="002060"/>
                </a:solidFill>
                <a:hlinkClick r:id="rId4" tooltip="To Evaluation and Beyond: The Evolving Role of the Embedded Librarian"/>
              </a:rPr>
              <a:t>To Evaluation and Beyond: The Evolving Role of the Embedded Librarian</a:t>
            </a:r>
            <a:r>
              <a:rPr lang="en-US" sz="1500" dirty="0" smtClean="0">
                <a:solidFill>
                  <a:srgbClr val="002060"/>
                </a:solidFill>
              </a:rPr>
              <a:t>”, Accessed May 12,2016, </a:t>
            </a:r>
            <a:r>
              <a:rPr lang="en-US" sz="1500" u="sng" dirty="0" smtClean="0">
                <a:solidFill>
                  <a:srgbClr val="002060"/>
                </a:solidFill>
                <a:hlinkClick r:id="rId4"/>
              </a:rPr>
              <a:t>http://www.slideshare.net/davidshumaker/libraries-thrivingjan2013</a:t>
            </a:r>
            <a:endParaRPr lang="en-IN" sz="1500" dirty="0" smtClean="0">
              <a:solidFill>
                <a:srgbClr val="002060"/>
              </a:solidFill>
            </a:endParaRPr>
          </a:p>
          <a:p>
            <a:pPr lvl="0"/>
            <a:r>
              <a:rPr lang="en-US" sz="1500" dirty="0" smtClean="0">
                <a:solidFill>
                  <a:srgbClr val="002060"/>
                </a:solidFill>
              </a:rPr>
              <a:t>David Shumaker, “</a:t>
            </a:r>
            <a:r>
              <a:rPr lang="en-US" sz="1500" u="sng" dirty="0" smtClean="0">
                <a:solidFill>
                  <a:srgbClr val="002060"/>
                </a:solidFill>
                <a:hlinkClick r:id="rId5" tooltip="The New Net-Centric Librarian"/>
              </a:rPr>
              <a:t>The New Net-Centric Librarian</a:t>
            </a:r>
            <a:r>
              <a:rPr lang="en-US" sz="1500" dirty="0" smtClean="0">
                <a:solidFill>
                  <a:srgbClr val="002060"/>
                </a:solidFill>
              </a:rPr>
              <a:t>”, Accessed May 8, 2016, </a:t>
            </a:r>
            <a:r>
              <a:rPr lang="en-US" sz="1500" u="sng" dirty="0" smtClean="0">
                <a:solidFill>
                  <a:srgbClr val="002060"/>
                </a:solidFill>
                <a:hlinkClick r:id="rId5"/>
              </a:rPr>
              <a:t>http://www.slideshare.net/davidshumaker/lilrc-new-netcentriclibrarianabridgednarration</a:t>
            </a:r>
            <a:endParaRPr lang="en-IN" sz="1500" dirty="0" smtClean="0">
              <a:solidFill>
                <a:srgbClr val="002060"/>
              </a:solidFill>
            </a:endParaRPr>
          </a:p>
          <a:p>
            <a:pPr lvl="0"/>
            <a:r>
              <a:rPr lang="en-US" sz="1500" dirty="0" smtClean="0">
                <a:solidFill>
                  <a:srgbClr val="002060"/>
                </a:solidFill>
              </a:rPr>
              <a:t>“A one-person library”,  Accessed May 22,2016, </a:t>
            </a:r>
            <a:r>
              <a:rPr lang="en-US" sz="1500" u="sng" dirty="0" smtClean="0">
                <a:solidFill>
                  <a:srgbClr val="002060"/>
                </a:solidFill>
                <a:hlinkClick r:id="rId6"/>
              </a:rPr>
              <a:t>https://en.wikipedia.org/wiki/One-person_library</a:t>
            </a:r>
            <a:endParaRPr lang="en-IN" sz="1500" dirty="0" smtClean="0">
              <a:solidFill>
                <a:srgbClr val="002060"/>
              </a:solidFill>
            </a:endParaRPr>
          </a:p>
          <a:p>
            <a:endParaRPr lang="en-AU" sz="1200" dirty="0"/>
          </a:p>
          <a:p>
            <a:endParaRPr lang="en-AU" dirty="0"/>
          </a:p>
        </p:txBody>
      </p:sp>
      <p:sp>
        <p:nvSpPr>
          <p:cNvPr id="3" name="Title 2"/>
          <p:cNvSpPr>
            <a:spLocks noGrp="1"/>
          </p:cNvSpPr>
          <p:nvPr>
            <p:ph type="title"/>
          </p:nvPr>
        </p:nvSpPr>
        <p:spPr/>
        <p:txBody>
          <a:bodyPr/>
          <a:lstStyle/>
          <a:p>
            <a:r>
              <a:rPr lang="en-AU" dirty="0" smtClean="0">
                <a:solidFill>
                  <a:schemeClr val="accent6">
                    <a:lumMod val="50000"/>
                  </a:schemeClr>
                </a:solidFill>
              </a:rPr>
              <a:t>Resources</a:t>
            </a:r>
            <a:r>
              <a:rPr lang="en-AU" b="0" dirty="0" smtClean="0">
                <a:solidFill>
                  <a:schemeClr val="accent6">
                    <a:lumMod val="50000"/>
                  </a:schemeClr>
                </a:solidFill>
                <a:latin typeface="Garamond" pitchFamily="18" charset="0"/>
              </a:rPr>
              <a:t>/ </a:t>
            </a:r>
            <a:r>
              <a:rPr lang="en-AU" dirty="0" smtClean="0">
                <a:solidFill>
                  <a:schemeClr val="accent6">
                    <a:lumMod val="50000"/>
                  </a:schemeClr>
                </a:solidFill>
                <a:latin typeface="Garamond" pitchFamily="18" charset="0"/>
              </a:rPr>
              <a:t>References</a:t>
            </a:r>
            <a:endParaRPr lang="en-AU" dirty="0">
              <a:solidFill>
                <a:schemeClr val="accent6">
                  <a:lumMod val="50000"/>
                </a:schemeClr>
              </a:solidFill>
              <a:latin typeface="Garamond" pitchFamily="18" charset="0"/>
            </a:endParaRPr>
          </a:p>
        </p:txBody>
      </p:sp>
    </p:spTree>
    <p:extLst>
      <p:ext uri="{BB962C8B-B14F-4D97-AF65-F5344CB8AC3E}">
        <p14:creationId xmlns="" xmlns:p14="http://schemas.microsoft.com/office/powerpoint/2010/main" val="2438057713"/>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55000" lnSpcReduction="20000"/>
          </a:bodyPr>
          <a:lstStyle/>
          <a:p>
            <a:pPr lvl="0" fontAlgn="base"/>
            <a:r>
              <a:rPr lang="en-US" dirty="0" err="1" smtClean="0">
                <a:latin typeface="Garamond" pitchFamily="18" charset="0"/>
              </a:rPr>
              <a:t>Ntombizodwa</a:t>
            </a:r>
            <a:r>
              <a:rPr lang="en-US" dirty="0" smtClean="0">
                <a:latin typeface="Garamond" pitchFamily="18" charset="0"/>
              </a:rPr>
              <a:t> G. Thomas, “Getting in bed with our customers: how did we embed our services to push the library mission at Vaal University of Technology, Accessed June 4, 2016, </a:t>
            </a:r>
            <a:r>
              <a:rPr lang="en-US" i="1" dirty="0" smtClean="0">
                <a:latin typeface="Garamond" pitchFamily="18" charset="0"/>
              </a:rPr>
              <a:t>http://www.cclibinstruction</a:t>
            </a:r>
            <a:r>
              <a:rPr lang="en-US" dirty="0" smtClean="0">
                <a:latin typeface="Garamond" pitchFamily="18" charset="0"/>
              </a:rPr>
              <a:t>.</a:t>
            </a:r>
            <a:r>
              <a:rPr lang="en-US" i="1" dirty="0" smtClean="0">
                <a:latin typeface="Garamond" pitchFamily="18" charset="0"/>
              </a:rPr>
              <a:t>org</a:t>
            </a:r>
            <a:r>
              <a:rPr lang="en-US" dirty="0" smtClean="0">
                <a:latin typeface="Garamond" pitchFamily="18" charset="0"/>
              </a:rPr>
              <a:t>/</a:t>
            </a:r>
            <a:r>
              <a:rPr lang="en-US" i="1" dirty="0" smtClean="0">
                <a:latin typeface="Garamond" pitchFamily="18" charset="0"/>
              </a:rPr>
              <a:t>wp</a:t>
            </a:r>
            <a:r>
              <a:rPr lang="en-US" dirty="0" smtClean="0">
                <a:latin typeface="Garamond" pitchFamily="18" charset="0"/>
              </a:rPr>
              <a:t>-</a:t>
            </a:r>
            <a:r>
              <a:rPr lang="en-US" i="1" dirty="0" smtClean="0">
                <a:latin typeface="Garamond" pitchFamily="18" charset="0"/>
              </a:rPr>
              <a:t>content</a:t>
            </a:r>
            <a:r>
              <a:rPr lang="en-US" dirty="0" smtClean="0">
                <a:latin typeface="Garamond" pitchFamily="18" charset="0"/>
              </a:rPr>
              <a:t>/</a:t>
            </a:r>
            <a:r>
              <a:rPr lang="en-US" i="1" dirty="0" smtClean="0">
                <a:latin typeface="Garamond" pitchFamily="18" charset="0"/>
              </a:rPr>
              <a:t>uploads</a:t>
            </a:r>
            <a:r>
              <a:rPr lang="en-US" dirty="0" smtClean="0">
                <a:latin typeface="Garamond" pitchFamily="18" charset="0"/>
              </a:rPr>
              <a:t>/</a:t>
            </a:r>
            <a:r>
              <a:rPr lang="en-US" i="1" dirty="0" smtClean="0">
                <a:latin typeface="Garamond" pitchFamily="18" charset="0"/>
              </a:rPr>
              <a:t>2012/02</a:t>
            </a:r>
            <a:r>
              <a:rPr lang="en-US" dirty="0" smtClean="0">
                <a:latin typeface="Garamond" pitchFamily="18" charset="0"/>
              </a:rPr>
              <a:t>/</a:t>
            </a:r>
            <a:r>
              <a:rPr lang="en-US" i="1" dirty="0" smtClean="0">
                <a:latin typeface="Garamond" pitchFamily="18" charset="0"/>
              </a:rPr>
              <a:t>CCLI2012proceedings_Kvenild</a:t>
            </a:r>
            <a:r>
              <a:rPr lang="en-US" dirty="0" smtClean="0">
                <a:latin typeface="Garamond" pitchFamily="18" charset="0"/>
              </a:rPr>
              <a:t>.</a:t>
            </a:r>
            <a:r>
              <a:rPr lang="en-US" i="1" dirty="0" smtClean="0">
                <a:latin typeface="Garamond" pitchFamily="18" charset="0"/>
              </a:rPr>
              <a:t>pdf</a:t>
            </a:r>
            <a:r>
              <a:rPr lang="en-US" dirty="0" smtClean="0">
                <a:latin typeface="Garamond" pitchFamily="18" charset="0"/>
              </a:rPr>
              <a:t>.</a:t>
            </a:r>
            <a:endParaRPr lang="en-IN" b="1" dirty="0" smtClean="0">
              <a:latin typeface="Garamond" pitchFamily="18" charset="0"/>
            </a:endParaRPr>
          </a:p>
          <a:p>
            <a:pPr lvl="0"/>
            <a:r>
              <a:rPr lang="en-US" dirty="0" smtClean="0">
                <a:latin typeface="Garamond" pitchFamily="18" charset="0"/>
              </a:rPr>
              <a:t>David Shumaker, “The Embedded Librarian: Innovative Strategies for Taking Knowledge Where It's Needed”, Accessed December 12, 2016 http://books.infotoday.com/books/Embedded-Librarian.shtml</a:t>
            </a:r>
            <a:endParaRPr lang="en-IN" dirty="0" smtClean="0">
              <a:latin typeface="Garamond" pitchFamily="18" charset="0"/>
            </a:endParaRPr>
          </a:p>
          <a:p>
            <a:pPr lvl="0"/>
            <a:r>
              <a:rPr lang="en-US" dirty="0" smtClean="0">
                <a:latin typeface="Garamond" pitchFamily="18" charset="0"/>
              </a:rPr>
              <a:t>Mary Talley, Do Embedded Librarians Have More Fun, Accessed December 12, 2016, </a:t>
            </a:r>
            <a:r>
              <a:rPr lang="en-US" u="sng" dirty="0" smtClean="0">
                <a:latin typeface="Garamond" pitchFamily="18" charset="0"/>
                <a:hlinkClick r:id="rId2"/>
              </a:rPr>
              <a:t>http://embeddedlibrarian.com/tag/job-satisfaction</a:t>
            </a:r>
            <a:endParaRPr lang="en-IN" dirty="0" smtClean="0">
              <a:latin typeface="Garamond" pitchFamily="18" charset="0"/>
            </a:endParaRPr>
          </a:p>
          <a:p>
            <a:pPr lvl="0"/>
            <a:r>
              <a:rPr lang="en-US" dirty="0" smtClean="0">
                <a:latin typeface="Garamond" pitchFamily="18" charset="0"/>
              </a:rPr>
              <a:t>David Shumaker, “The New Net-Centric Librarian”, Accessed December 22, 2016, </a:t>
            </a:r>
            <a:r>
              <a:rPr lang="en-US" u="sng" dirty="0" smtClean="0">
                <a:latin typeface="Garamond" pitchFamily="18" charset="0"/>
                <a:hlinkClick r:id="rId3"/>
              </a:rPr>
              <a:t>http://www.slideshare.net/davidshumaker/lilrc-new-netcentriclibrarianabridgednarration</a:t>
            </a:r>
            <a:endParaRPr lang="en-IN" dirty="0" smtClean="0">
              <a:latin typeface="Garamond" pitchFamily="18" charset="0"/>
            </a:endParaRPr>
          </a:p>
          <a:p>
            <a:pPr lvl="0"/>
            <a:r>
              <a:rPr lang="en-US" dirty="0" smtClean="0">
                <a:latin typeface="Garamond" pitchFamily="18" charset="0"/>
              </a:rPr>
              <a:t>David Shumaker, “An Embedded Middle School Librarian”, Accessed January 20, 2017, </a:t>
            </a:r>
            <a:r>
              <a:rPr lang="en-US" u="sng" dirty="0" smtClean="0">
                <a:latin typeface="Garamond" pitchFamily="18" charset="0"/>
                <a:hlinkClick r:id="rId4"/>
              </a:rPr>
              <a:t>https://embeddedlibrarian.com/2010/03/12/an-embedded-middle-school-librarian/</a:t>
            </a:r>
            <a:endParaRPr lang="en-IN" dirty="0" smtClean="0">
              <a:latin typeface="Garamond" pitchFamily="18" charset="0"/>
            </a:endParaRPr>
          </a:p>
          <a:p>
            <a:pPr lvl="0"/>
            <a:r>
              <a:rPr lang="en-US" dirty="0" smtClean="0">
                <a:latin typeface="Garamond" pitchFamily="18" charset="0"/>
              </a:rPr>
              <a:t>“Defining Embedded Librarianship, Accessed January 31 , 2017, </a:t>
            </a:r>
            <a:r>
              <a:rPr lang="en-US" u="sng" dirty="0" smtClean="0">
                <a:latin typeface="Garamond" pitchFamily="18" charset="0"/>
                <a:hlinkClick r:id="rId5"/>
              </a:rPr>
              <a:t>http://books.infotoday.com/books/Embedded-Librarian.pdf</a:t>
            </a:r>
            <a:endParaRPr lang="en-US" u="sng" dirty="0" smtClean="0">
              <a:latin typeface="Garamond" pitchFamily="18" charset="0"/>
            </a:endParaRPr>
          </a:p>
          <a:p>
            <a:pPr lvl="0"/>
            <a:r>
              <a:rPr lang="en-US" sz="2800" dirty="0" smtClean="0">
                <a:solidFill>
                  <a:srgbClr val="002060"/>
                </a:solidFill>
              </a:rPr>
              <a:t>David Shumaker and Mary Talley, “Models of Embedded Librarianship: Final Report”, Accessed May 22,2016, </a:t>
            </a:r>
            <a:r>
              <a:rPr lang="en-US" sz="2800" u="sng" dirty="0" smtClean="0">
                <a:solidFill>
                  <a:srgbClr val="002060"/>
                </a:solidFill>
                <a:hlinkClick r:id="rId6"/>
              </a:rPr>
              <a:t>http://hq.sla.org/pdfs/embeddedlibrarianshipfinalrptrev.pdf</a:t>
            </a:r>
            <a:endParaRPr lang="en-IN" sz="2800" dirty="0" smtClean="0">
              <a:solidFill>
                <a:srgbClr val="002060"/>
              </a:solidFill>
            </a:endParaRPr>
          </a:p>
          <a:p>
            <a:pPr lvl="0"/>
            <a:r>
              <a:rPr lang="en-US" sz="2800" dirty="0" smtClean="0">
                <a:solidFill>
                  <a:srgbClr val="002060"/>
                </a:solidFill>
              </a:rPr>
              <a:t>David Shumaker, “</a:t>
            </a:r>
            <a:r>
              <a:rPr lang="en-US" sz="2800" u="sng" dirty="0" smtClean="0">
                <a:solidFill>
                  <a:srgbClr val="002060"/>
                </a:solidFill>
                <a:hlinkClick r:id="rId7"/>
              </a:rPr>
              <a:t>Public Libraries, Little Free Libraries, and Embedded Librarians</a:t>
            </a:r>
            <a:r>
              <a:rPr lang="en-US" sz="2800" dirty="0" smtClean="0">
                <a:solidFill>
                  <a:srgbClr val="002060"/>
                </a:solidFill>
              </a:rPr>
              <a:t>”, accessed May 27, 2016, </a:t>
            </a:r>
            <a:r>
              <a:rPr lang="en-US" sz="2800" u="sng" dirty="0" smtClean="0">
                <a:solidFill>
                  <a:srgbClr val="002060"/>
                </a:solidFill>
                <a:hlinkClick r:id="rId8"/>
              </a:rPr>
              <a:t>http://embeddedlibrarian.com/tag/public-libraries</a:t>
            </a:r>
            <a:r>
              <a:rPr lang="en-US" sz="2800" dirty="0" smtClean="0">
                <a:solidFill>
                  <a:srgbClr val="002060"/>
                </a:solidFill>
              </a:rPr>
              <a:t>.</a:t>
            </a:r>
            <a:endParaRPr lang="en-IN" sz="2800" dirty="0" smtClean="0">
              <a:solidFill>
                <a:srgbClr val="002060"/>
              </a:solidFill>
            </a:endParaRPr>
          </a:p>
          <a:p>
            <a:r>
              <a:rPr lang="en-US" sz="2800" u="sng" dirty="0" smtClean="0">
                <a:solidFill>
                  <a:srgbClr val="002060"/>
                </a:solidFill>
                <a:hlinkClick r:id="rId9"/>
              </a:rPr>
              <a:t>Jake Carlson</a:t>
            </a:r>
            <a:r>
              <a:rPr lang="en-US" sz="2800" dirty="0" smtClean="0">
                <a:solidFill>
                  <a:srgbClr val="002060"/>
                </a:solidFill>
              </a:rPr>
              <a:t> and </a:t>
            </a:r>
            <a:r>
              <a:rPr lang="en-US" sz="2800" u="sng" dirty="0" smtClean="0">
                <a:solidFill>
                  <a:srgbClr val="002060"/>
                </a:solidFill>
                <a:hlinkClick r:id="rId10"/>
              </a:rPr>
              <a:t>Ruth </a:t>
            </a:r>
            <a:r>
              <a:rPr lang="en-US" sz="2800" u="sng" dirty="0" err="1" smtClean="0">
                <a:solidFill>
                  <a:srgbClr val="002060"/>
                </a:solidFill>
                <a:hlinkClick r:id="rId10"/>
              </a:rPr>
              <a:t>Kneale</a:t>
            </a:r>
            <a:r>
              <a:rPr lang="en-US" sz="2800" dirty="0" smtClean="0">
                <a:solidFill>
                  <a:srgbClr val="002060"/>
                </a:solidFill>
              </a:rPr>
              <a:t>, “Embedded librarianship in the research context: Navigating new waters”, Accessed November 27,2016, crln.acrl.org/content/72/3/167.full</a:t>
            </a:r>
            <a:endParaRPr lang="en-AU" sz="2800" dirty="0" smtClean="0">
              <a:solidFill>
                <a:srgbClr val="002060"/>
              </a:solidFill>
            </a:endParaRPr>
          </a:p>
          <a:p>
            <a:pPr lvl="0"/>
            <a:endParaRPr lang="en-IN" dirty="0" smtClean="0">
              <a:latin typeface="Garamond" pitchFamily="18" charset="0"/>
            </a:endParaRPr>
          </a:p>
          <a:p>
            <a:endParaRPr lang="en-IN" dirty="0"/>
          </a:p>
        </p:txBody>
      </p:sp>
      <p:sp>
        <p:nvSpPr>
          <p:cNvPr id="3" name="Title 2"/>
          <p:cNvSpPr>
            <a:spLocks noGrp="1"/>
          </p:cNvSpPr>
          <p:nvPr>
            <p:ph type="title"/>
          </p:nvPr>
        </p:nvSpPr>
        <p:spPr/>
        <p:txBody>
          <a:bodyPr/>
          <a:lstStyle/>
          <a:p>
            <a:r>
              <a:rPr lang="en-AU" dirty="0" smtClean="0">
                <a:solidFill>
                  <a:schemeClr val="accent6">
                    <a:lumMod val="50000"/>
                  </a:schemeClr>
                </a:solidFill>
              </a:rPr>
              <a:t>Resources</a:t>
            </a:r>
            <a:r>
              <a:rPr lang="en-AU" b="0" dirty="0" smtClean="0">
                <a:solidFill>
                  <a:schemeClr val="accent6">
                    <a:lumMod val="50000"/>
                  </a:schemeClr>
                </a:solidFill>
                <a:latin typeface="Garamond" pitchFamily="18" charset="0"/>
              </a:rPr>
              <a:t>/ </a:t>
            </a:r>
            <a:r>
              <a:rPr lang="en-AU" dirty="0" smtClean="0">
                <a:solidFill>
                  <a:schemeClr val="accent6">
                    <a:lumMod val="50000"/>
                  </a:schemeClr>
                </a:solidFill>
                <a:latin typeface="Garamond" pitchFamily="18" charset="0"/>
              </a:rPr>
              <a:t>References</a:t>
            </a:r>
            <a:endParaRPr lang="en-IN" dirty="0">
              <a:solidFill>
                <a:schemeClr val="accent6">
                  <a:lumMod val="50000"/>
                </a:schemeClr>
              </a:solidFill>
            </a:endParaRPr>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pic>
        <p:nvPicPr>
          <p:cNvPr id="5" name="Content Placeholder 4" descr="203825a2e4eaaca2faf54d33b9731bae.gif"/>
          <p:cNvPicPr>
            <a:picLocks noGrp="1" noChangeAspect="1"/>
          </p:cNvPicPr>
          <p:nvPr>
            <p:ph idx="1"/>
          </p:nvPr>
        </p:nvPicPr>
        <p:blipFill>
          <a:blip r:embed="rId3"/>
          <a:stretch>
            <a:fillRect/>
          </a:stretch>
        </p:blipFill>
        <p:spPr>
          <a:xfrm>
            <a:off x="0" y="0"/>
            <a:ext cx="9144000" cy="6857999"/>
          </a:xfrm>
        </p:spPr>
      </p:pic>
    </p:spTree>
    <p:extLst>
      <p:ext uri="{BB962C8B-B14F-4D97-AF65-F5344CB8AC3E}">
        <p14:creationId xmlns="" xmlns:p14="http://schemas.microsoft.com/office/powerpoint/2010/main" val="1638205374"/>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rmAutofit fontScale="90000"/>
          </a:bodyPr>
          <a:lstStyle/>
          <a:p>
            <a:pPr algn="l"/>
            <a:r>
              <a:rPr lang="en-IN" sz="3600" dirty="0" smtClean="0"/>
              <a:t/>
            </a:r>
            <a:br>
              <a:rPr lang="en-IN" sz="3600" dirty="0" smtClean="0"/>
            </a:br>
            <a:r>
              <a:rPr lang="en-US" sz="3600" b="1" dirty="0" smtClean="0"/>
              <a:t/>
            </a:r>
            <a:br>
              <a:rPr lang="en-US" sz="3600" b="1" dirty="0" smtClean="0"/>
            </a:br>
            <a:endParaRPr lang="en-US" sz="3600" b="1" dirty="0">
              <a:solidFill>
                <a:srgbClr val="002060"/>
              </a:solidFill>
            </a:endParaRPr>
          </a:p>
        </p:txBody>
      </p:sp>
      <p:sp>
        <p:nvSpPr>
          <p:cNvPr id="3" name="Subtitle 2"/>
          <p:cNvSpPr>
            <a:spLocks noGrp="1"/>
          </p:cNvSpPr>
          <p:nvPr>
            <p:ph type="subTitle" idx="4294967295"/>
          </p:nvPr>
        </p:nvSpPr>
        <p:spPr>
          <a:xfrm>
            <a:off x="0" y="714356"/>
            <a:ext cx="9001156" cy="5214957"/>
          </a:xfrm>
        </p:spPr>
        <p:txBody>
          <a:bodyPr>
            <a:normAutofit/>
          </a:bodyPr>
          <a:lstStyle/>
          <a:p>
            <a:pPr>
              <a:buNone/>
            </a:pPr>
            <a:r>
              <a:rPr lang="en-US" sz="4000" dirty="0" smtClean="0">
                <a:solidFill>
                  <a:srgbClr val="002060"/>
                </a:solidFill>
                <a:latin typeface="Constantia" pitchFamily="18" charset="0"/>
              </a:rPr>
              <a:t>  </a:t>
            </a:r>
            <a:r>
              <a:rPr lang="en-US" sz="4000" b="1" dirty="0" smtClean="0">
                <a:solidFill>
                  <a:srgbClr val="0070C0"/>
                </a:solidFill>
                <a:latin typeface="Constantia" pitchFamily="18" charset="0"/>
              </a:rPr>
              <a:t>Embedded</a:t>
            </a:r>
            <a:r>
              <a:rPr lang="en-US" sz="4000" dirty="0" smtClean="0">
                <a:solidFill>
                  <a:srgbClr val="002060"/>
                </a:solidFill>
                <a:latin typeface="Constantia" pitchFamily="18" charset="0"/>
              </a:rPr>
              <a:t> </a:t>
            </a:r>
            <a:r>
              <a:rPr lang="en-US" sz="3600" b="1" dirty="0" smtClean="0">
                <a:solidFill>
                  <a:srgbClr val="0070C0"/>
                </a:solidFill>
                <a:latin typeface="Constantia" pitchFamily="18" charset="0"/>
              </a:rPr>
              <a:t>Librarian: a person with multifarious portfolio </a:t>
            </a:r>
            <a:r>
              <a:rPr lang="en-US" sz="4000" b="1" dirty="0" smtClean="0">
                <a:solidFill>
                  <a:srgbClr val="002060"/>
                </a:solidFill>
              </a:rPr>
              <a:t/>
            </a:r>
            <a:br>
              <a:rPr lang="en-US" sz="4000" b="1" dirty="0" smtClean="0">
                <a:solidFill>
                  <a:srgbClr val="002060"/>
                </a:solidFill>
              </a:rPr>
            </a:br>
            <a:endParaRPr lang="en-IN" sz="4000" dirty="0" smtClean="0">
              <a:solidFill>
                <a:srgbClr val="002060"/>
              </a:solidFill>
            </a:endParaRPr>
          </a:p>
          <a:p>
            <a:pPr>
              <a:buFont typeface="Arial" pitchFamily="34" charset="0"/>
              <a:buChar char="•"/>
            </a:pPr>
            <a:r>
              <a:rPr lang="en-IN" sz="3000" dirty="0" smtClean="0">
                <a:solidFill>
                  <a:srgbClr val="002060"/>
                </a:solidFill>
              </a:rPr>
              <a:t>The new environment of abundant information</a:t>
            </a:r>
          </a:p>
          <a:p>
            <a:pPr>
              <a:buNone/>
            </a:pPr>
            <a:r>
              <a:rPr lang="en-US" sz="3000" dirty="0" smtClean="0">
                <a:solidFill>
                  <a:srgbClr val="002060"/>
                </a:solidFill>
              </a:rPr>
              <a:t>   offers to rethink and modify the traditional library services</a:t>
            </a:r>
          </a:p>
          <a:p>
            <a:pPr>
              <a:buFont typeface="Arial" pitchFamily="34" charset="0"/>
              <a:buChar char="•"/>
            </a:pPr>
            <a:r>
              <a:rPr lang="en-US" sz="3000" dirty="0" smtClean="0">
                <a:solidFill>
                  <a:srgbClr val="002060"/>
                </a:solidFill>
              </a:rPr>
              <a:t>Librarians need to be at par with the current trends in librarianship.</a:t>
            </a:r>
            <a:endParaRPr lang="en-IN" sz="3000" dirty="0">
              <a:solidFill>
                <a:srgbClr val="002060"/>
              </a:solidFill>
            </a:endParaRPr>
          </a:p>
        </p:txBody>
      </p:sp>
    </p:spTree>
    <p:extLst>
      <p:ext uri="{BB962C8B-B14F-4D97-AF65-F5344CB8AC3E}">
        <p14:creationId xmlns="" xmlns:p14="http://schemas.microsoft.com/office/powerpoint/2010/main" val="3456919292"/>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57166"/>
            <a:ext cx="9144000" cy="5929354"/>
          </a:xfrm>
        </p:spPr>
        <p:txBody>
          <a:bodyPr>
            <a:normAutofit fontScale="92500" lnSpcReduction="10000"/>
          </a:bodyPr>
          <a:lstStyle/>
          <a:p>
            <a:pPr marL="360000">
              <a:spcBef>
                <a:spcPts val="0"/>
              </a:spcBef>
            </a:pPr>
            <a:r>
              <a:rPr lang="en-US" sz="3600" dirty="0" smtClean="0">
                <a:solidFill>
                  <a:srgbClr val="002060"/>
                </a:solidFill>
                <a:latin typeface="Calibri" pitchFamily="34" charset="0"/>
                <a:cs typeface="Calibri" pitchFamily="34" charset="0"/>
              </a:rPr>
              <a:t>Understanding the core concept of embedded librarianship, helps to draw a comparative study between traditional librarianship and embedded librarianship.</a:t>
            </a:r>
          </a:p>
          <a:p>
            <a:pPr marL="360000">
              <a:spcBef>
                <a:spcPts val="0"/>
              </a:spcBef>
            </a:pPr>
            <a:endParaRPr lang="en-US" sz="3600" dirty="0" smtClean="0">
              <a:solidFill>
                <a:srgbClr val="002060"/>
              </a:solidFill>
              <a:latin typeface="Calibri" pitchFamily="34" charset="0"/>
              <a:cs typeface="Calibri" pitchFamily="34" charset="0"/>
            </a:endParaRPr>
          </a:p>
          <a:p>
            <a:pPr marL="360000">
              <a:spcBef>
                <a:spcPts val="0"/>
              </a:spcBef>
            </a:pPr>
            <a:r>
              <a:rPr lang="en-US" sz="3600" dirty="0" smtClean="0">
                <a:solidFill>
                  <a:srgbClr val="002060"/>
                </a:solidFill>
                <a:latin typeface="Calibri" pitchFamily="34" charset="0"/>
                <a:cs typeface="Calibri" pitchFamily="34" charset="0"/>
              </a:rPr>
              <a:t>Enables the librarian to work in close coordination and collaboration with other groups in the organization.</a:t>
            </a:r>
          </a:p>
          <a:p>
            <a:pPr marL="360000">
              <a:spcBef>
                <a:spcPts val="0"/>
              </a:spcBef>
            </a:pPr>
            <a:endParaRPr lang="en-US" sz="3600" dirty="0" smtClean="0">
              <a:solidFill>
                <a:srgbClr val="002060"/>
              </a:solidFill>
              <a:latin typeface="Calibri" pitchFamily="34" charset="0"/>
              <a:cs typeface="Calibri" pitchFamily="34" charset="0"/>
            </a:endParaRPr>
          </a:p>
          <a:p>
            <a:pPr marL="360000">
              <a:spcBef>
                <a:spcPts val="0"/>
              </a:spcBef>
            </a:pPr>
            <a:r>
              <a:rPr lang="en-US" sz="3600" dirty="0" smtClean="0">
                <a:solidFill>
                  <a:srgbClr val="002060"/>
                </a:solidFill>
                <a:latin typeface="Calibri" pitchFamily="34" charset="0"/>
                <a:cs typeface="Calibri" pitchFamily="34" charset="0"/>
              </a:rPr>
              <a:t>This way, librarians can effectively apply their knowledge and skills to meet the information challenges of the digital age</a:t>
            </a:r>
            <a:r>
              <a:rPr lang="en-US" sz="3600" dirty="0" smtClean="0"/>
              <a:t>.</a:t>
            </a:r>
            <a:endParaRPr lang="en-AU" sz="3600" dirty="0" smtClean="0"/>
          </a:p>
          <a:p>
            <a:pPr marL="360000">
              <a:spcBef>
                <a:spcPts val="0"/>
              </a:spcBef>
            </a:pPr>
            <a:endParaRPr lang="en-US" sz="3600" dirty="0" smtClean="0">
              <a:solidFill>
                <a:srgbClr val="002060"/>
              </a:solidFill>
              <a:latin typeface="Calibri" pitchFamily="34" charset="0"/>
              <a:cs typeface="Calibri" pitchFamily="34" charset="0"/>
            </a:endParaRPr>
          </a:p>
        </p:txBody>
      </p:sp>
      <p:sp>
        <p:nvSpPr>
          <p:cNvPr id="2" name="Title 1"/>
          <p:cNvSpPr>
            <a:spLocks noGrp="1"/>
          </p:cNvSpPr>
          <p:nvPr>
            <p:ph type="title"/>
          </p:nvPr>
        </p:nvSpPr>
        <p:spPr>
          <a:xfrm>
            <a:off x="914400" y="785794"/>
            <a:ext cx="8229600" cy="1403648"/>
          </a:xfrm>
        </p:spPr>
        <p:txBody>
          <a:bodyPr>
            <a:noAutofit/>
          </a:bodyPr>
          <a:lstStyle/>
          <a:p>
            <a:r>
              <a:rPr lang="en-AU" sz="5400" dirty="0" smtClean="0"/>
              <a:t> </a:t>
            </a:r>
            <a:br>
              <a:rPr lang="en-AU" sz="5400" dirty="0" smtClean="0"/>
            </a:br>
            <a:endParaRPr lang="en-AU" sz="5400" dirty="0"/>
          </a:p>
        </p:txBody>
      </p:sp>
    </p:spTree>
    <p:extLst>
      <p:ext uri="{BB962C8B-B14F-4D97-AF65-F5344CB8AC3E}">
        <p14:creationId xmlns="" xmlns:p14="http://schemas.microsoft.com/office/powerpoint/2010/main" val="4046676707"/>
      </p:ext>
    </p:extLst>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143000"/>
            <a:ext cx="8229600" cy="4525963"/>
          </a:xfrm>
        </p:spPr>
        <p:txBody>
          <a:bodyPr>
            <a:normAutofit/>
          </a:bodyPr>
          <a:lstStyle/>
          <a:p>
            <a:r>
              <a:rPr lang="en-US" sz="3200" dirty="0" smtClean="0">
                <a:solidFill>
                  <a:srgbClr val="002060"/>
                </a:solidFill>
                <a:latin typeface="Calibri" pitchFamily="34" charset="0"/>
                <a:cs typeface="Calibri" pitchFamily="34" charset="0"/>
              </a:rPr>
              <a:t>Embedding move the librarians from a supporting role towards a partnership role, enabling them to work in collaboration with students and patrons. Librarians thus navigate outside their own work units, to gain a deeper understanding of the day to day information needs they need to cater.</a:t>
            </a:r>
            <a:endParaRPr lang="en-US" sz="3200" dirty="0">
              <a:solidFill>
                <a:srgbClr val="002060"/>
              </a:solidFill>
              <a:latin typeface="Calibri" pitchFamily="34" charset="0"/>
              <a:cs typeface="Calibri" pitchFamily="34" charset="0"/>
            </a:endParaRPr>
          </a:p>
        </p:txBody>
      </p:sp>
    </p:spTree>
    <p:extLst>
      <p:ext uri="{BB962C8B-B14F-4D97-AF65-F5344CB8AC3E}">
        <p14:creationId xmlns="" xmlns:p14="http://schemas.microsoft.com/office/powerpoint/2010/main" val="3179833533"/>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1785926"/>
            <a:ext cx="8929718" cy="4643470"/>
          </a:xfrm>
        </p:spPr>
        <p:txBody>
          <a:bodyPr>
            <a:normAutofit/>
          </a:bodyPr>
          <a:lstStyle/>
          <a:p>
            <a:r>
              <a:rPr lang="en-US" dirty="0" smtClean="0">
                <a:solidFill>
                  <a:srgbClr val="002060"/>
                </a:solidFill>
              </a:rPr>
              <a:t>Establishes a stronger connection with the communities to which they are attached.</a:t>
            </a:r>
          </a:p>
          <a:p>
            <a:r>
              <a:rPr lang="en-IN" dirty="0" smtClean="0">
                <a:solidFill>
                  <a:srgbClr val="002060"/>
                </a:solidFill>
              </a:rPr>
              <a:t>Commitment to share goals with the group.</a:t>
            </a:r>
          </a:p>
          <a:p>
            <a:r>
              <a:rPr lang="en-IN" dirty="0" smtClean="0">
                <a:solidFill>
                  <a:srgbClr val="002060"/>
                </a:solidFill>
              </a:rPr>
              <a:t>Application of unique skills and insights towards the achievement of those targeted goals. </a:t>
            </a:r>
          </a:p>
          <a:p>
            <a:r>
              <a:rPr lang="en-US" dirty="0" smtClean="0">
                <a:solidFill>
                  <a:srgbClr val="002060"/>
                </a:solidFill>
              </a:rPr>
              <a:t>Gives the chance to show their expertise in harnessing the required information from the vast resources available.</a:t>
            </a:r>
            <a:r>
              <a:rPr lang="en-IN" dirty="0" smtClean="0"/>
              <a:t/>
            </a:r>
            <a:br>
              <a:rPr lang="en-IN" dirty="0" smtClean="0"/>
            </a:br>
            <a:endParaRPr lang="en-IN" dirty="0" smtClean="0"/>
          </a:p>
          <a:p>
            <a:endParaRPr lang="en-US" dirty="0"/>
          </a:p>
        </p:txBody>
      </p:sp>
      <p:sp>
        <p:nvSpPr>
          <p:cNvPr id="2" name="Title 1"/>
          <p:cNvSpPr>
            <a:spLocks noGrp="1"/>
          </p:cNvSpPr>
          <p:nvPr>
            <p:ph type="title"/>
          </p:nvPr>
        </p:nvSpPr>
        <p:spPr>
          <a:xfrm>
            <a:off x="214282" y="357166"/>
            <a:ext cx="8929718" cy="1143000"/>
          </a:xfrm>
        </p:spPr>
        <p:txBody>
          <a:bodyPr>
            <a:noAutofit/>
          </a:bodyPr>
          <a:lstStyle/>
          <a:p>
            <a:pPr algn="l"/>
            <a:r>
              <a:rPr lang="en-IN" sz="3600" b="1" dirty="0" smtClean="0">
                <a:solidFill>
                  <a:schemeClr val="accent6">
                    <a:lumMod val="75000"/>
                  </a:schemeClr>
                </a:solidFill>
              </a:rPr>
              <a:t>Conceptual analysis of embedded librarianship</a:t>
            </a:r>
            <a:endParaRPr lang="en-IN" sz="3600" dirty="0">
              <a:solidFill>
                <a:schemeClr val="accent6">
                  <a:lumMod val="75000"/>
                </a:schemeClr>
              </a:solidFill>
            </a:endParaRPr>
          </a:p>
        </p:txBody>
      </p:sp>
    </p:spTree>
    <p:extLst>
      <p:ext uri="{BB962C8B-B14F-4D97-AF65-F5344CB8AC3E}">
        <p14:creationId xmlns="" xmlns:p14="http://schemas.microsoft.com/office/powerpoint/2010/main" val="3091855254"/>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1928802"/>
            <a:ext cx="8858312" cy="4781128"/>
          </a:xfrm>
        </p:spPr>
        <p:txBody>
          <a:bodyPr>
            <a:normAutofit/>
          </a:bodyPr>
          <a:lstStyle/>
          <a:p>
            <a:pPr>
              <a:buFont typeface="Wingdings" panose="05000000000000000000" pitchFamily="2" charset="2"/>
              <a:buChar char="v"/>
            </a:pPr>
            <a:r>
              <a:rPr lang="en-AU" dirty="0" smtClean="0"/>
              <a:t> </a:t>
            </a:r>
            <a:r>
              <a:rPr lang="en-US" sz="2800" dirty="0" smtClean="0">
                <a:solidFill>
                  <a:srgbClr val="002060"/>
                </a:solidFill>
                <a:latin typeface="Constantia" pitchFamily="18" charset="0"/>
              </a:rPr>
              <a:t>The embedded model </a:t>
            </a:r>
            <a:r>
              <a:rPr lang="en-US" sz="2800" b="1" dirty="0" smtClean="0">
                <a:solidFill>
                  <a:srgbClr val="002060"/>
                </a:solidFill>
                <a:latin typeface="Constantia" pitchFamily="18" charset="0"/>
              </a:rPr>
              <a:t>focuses on relationships, not transactions</a:t>
            </a:r>
            <a:r>
              <a:rPr lang="en-US" sz="2800" dirty="0" smtClean="0">
                <a:solidFill>
                  <a:srgbClr val="002060"/>
                </a:solidFill>
                <a:latin typeface="Constantia" pitchFamily="18" charset="0"/>
              </a:rPr>
              <a:t>. </a:t>
            </a:r>
          </a:p>
          <a:p>
            <a:pPr>
              <a:buFont typeface="Wingdings" panose="05000000000000000000" pitchFamily="2" charset="2"/>
              <a:buChar char="v"/>
            </a:pPr>
            <a:r>
              <a:rPr lang="en-US" sz="2800" dirty="0" smtClean="0">
                <a:solidFill>
                  <a:srgbClr val="002060"/>
                </a:solidFill>
                <a:latin typeface="Constantia" pitchFamily="18" charset="0"/>
              </a:rPr>
              <a:t>The embedded model </a:t>
            </a:r>
            <a:r>
              <a:rPr lang="en-US" sz="2800" b="1" dirty="0" smtClean="0">
                <a:solidFill>
                  <a:srgbClr val="002060"/>
                </a:solidFill>
                <a:latin typeface="Constantia" pitchFamily="18" charset="0"/>
              </a:rPr>
              <a:t>requires librarians to specialize, not </a:t>
            </a:r>
            <a:r>
              <a:rPr lang="en-US" sz="2800" b="1" dirty="0" err="1" smtClean="0">
                <a:solidFill>
                  <a:srgbClr val="002060"/>
                </a:solidFill>
                <a:latin typeface="Constantia" pitchFamily="18" charset="0"/>
              </a:rPr>
              <a:t>generalise</a:t>
            </a:r>
            <a:r>
              <a:rPr lang="en-US" sz="2800" b="1" dirty="0" smtClean="0">
                <a:solidFill>
                  <a:srgbClr val="002060"/>
                </a:solidFill>
                <a:latin typeface="Constantia" pitchFamily="18" charset="0"/>
              </a:rPr>
              <a:t>.</a:t>
            </a:r>
          </a:p>
          <a:p>
            <a:pPr>
              <a:buFont typeface="Wingdings" panose="05000000000000000000" pitchFamily="2" charset="2"/>
              <a:buChar char="v"/>
            </a:pPr>
            <a:r>
              <a:rPr lang="en-US" sz="2800" b="1" dirty="0" smtClean="0">
                <a:solidFill>
                  <a:srgbClr val="002060"/>
                </a:solidFill>
                <a:latin typeface="Constantia" pitchFamily="18" charset="0"/>
              </a:rPr>
              <a:t>Embedded librarians are T</a:t>
            </a:r>
            <a:r>
              <a:rPr lang="en-US" sz="2800" b="1" dirty="0" smtClean="0">
                <a:solidFill>
                  <a:srgbClr val="002060"/>
                </a:solidFill>
              </a:rPr>
              <a:t>eam Players</a:t>
            </a:r>
            <a:r>
              <a:rPr lang="en-US" sz="2800" dirty="0" smtClean="0">
                <a:solidFill>
                  <a:srgbClr val="002060"/>
                </a:solidFill>
              </a:rPr>
              <a:t>, not just mere service providers. </a:t>
            </a:r>
            <a:endParaRPr lang="en-AU" sz="3000" dirty="0" smtClean="0">
              <a:solidFill>
                <a:srgbClr val="002060"/>
              </a:solidFill>
              <a:latin typeface="Comic Sans MS" panose="030F0702030302020204" pitchFamily="66" charset="0"/>
            </a:endParaRPr>
          </a:p>
          <a:p>
            <a:pPr>
              <a:buFont typeface="Wingdings" panose="05000000000000000000" pitchFamily="2" charset="2"/>
              <a:buChar char="v"/>
            </a:pPr>
            <a:r>
              <a:rPr lang="en-US" sz="2800" dirty="0" smtClean="0">
                <a:solidFill>
                  <a:srgbClr val="002060"/>
                </a:solidFill>
                <a:latin typeface="Constantia" pitchFamily="18" charset="0"/>
              </a:rPr>
              <a:t>In the embedded model, librarians </a:t>
            </a:r>
            <a:r>
              <a:rPr lang="en-US" sz="2800" b="1" dirty="0" smtClean="0">
                <a:solidFill>
                  <a:srgbClr val="002060"/>
                </a:solidFill>
                <a:latin typeface="Constantia" pitchFamily="18" charset="0"/>
              </a:rPr>
              <a:t>decamp from their realm</a:t>
            </a:r>
            <a:r>
              <a:rPr lang="en-US" sz="2800" dirty="0" smtClean="0">
                <a:solidFill>
                  <a:srgbClr val="002060"/>
                </a:solidFill>
                <a:latin typeface="Constantia" pitchFamily="18" charset="0"/>
              </a:rPr>
              <a:t> to provide highly structured, personalized information services to the user groups.</a:t>
            </a:r>
          </a:p>
          <a:p>
            <a:pPr>
              <a:buNone/>
            </a:pPr>
            <a:endParaRPr lang="en-AU" sz="3000" dirty="0">
              <a:latin typeface="Comic Sans MS" panose="030F0702030302020204" pitchFamily="66" charset="0"/>
            </a:endParaRPr>
          </a:p>
        </p:txBody>
      </p:sp>
      <p:sp>
        <p:nvSpPr>
          <p:cNvPr id="2" name="Title 1"/>
          <p:cNvSpPr>
            <a:spLocks noGrp="1"/>
          </p:cNvSpPr>
          <p:nvPr>
            <p:ph type="title"/>
          </p:nvPr>
        </p:nvSpPr>
        <p:spPr>
          <a:xfrm>
            <a:off x="428596" y="357166"/>
            <a:ext cx="8501122" cy="1168088"/>
          </a:xfrm>
          <a:effectLst>
            <a:glow rad="228600">
              <a:schemeClr val="accent3">
                <a:satMod val="175000"/>
                <a:alpha val="40000"/>
              </a:schemeClr>
            </a:glow>
          </a:effectLst>
        </p:spPr>
        <p:txBody>
          <a:bodyPr>
            <a:noAutofit/>
          </a:bodyPr>
          <a:lstStyle/>
          <a:p>
            <a:pPr algn="ctr"/>
            <a:r>
              <a:rPr lang="en-US" sz="3600" b="1" dirty="0" smtClean="0">
                <a:solidFill>
                  <a:schemeClr val="accent6">
                    <a:lumMod val="75000"/>
                  </a:schemeClr>
                </a:solidFill>
                <a:latin typeface="Constantia" pitchFamily="18" charset="0"/>
              </a:rPr>
              <a:t>Embedded Librarianship </a:t>
            </a:r>
            <a:br>
              <a:rPr lang="en-US" sz="3600" b="1" dirty="0" smtClean="0">
                <a:solidFill>
                  <a:schemeClr val="accent6">
                    <a:lumMod val="75000"/>
                  </a:schemeClr>
                </a:solidFill>
                <a:latin typeface="Constantia" pitchFamily="18" charset="0"/>
              </a:rPr>
            </a:br>
            <a:r>
              <a:rPr lang="en-US" sz="3600" b="1" dirty="0" smtClean="0">
                <a:solidFill>
                  <a:schemeClr val="accent6">
                    <a:lumMod val="75000"/>
                  </a:schemeClr>
                </a:solidFill>
                <a:latin typeface="Constantia" pitchFamily="18" charset="0"/>
              </a:rPr>
              <a:t>vs. </a:t>
            </a:r>
            <a:br>
              <a:rPr lang="en-US" sz="3600" b="1" dirty="0" smtClean="0">
                <a:solidFill>
                  <a:schemeClr val="accent6">
                    <a:lumMod val="75000"/>
                  </a:schemeClr>
                </a:solidFill>
                <a:latin typeface="Constantia" pitchFamily="18" charset="0"/>
              </a:rPr>
            </a:br>
            <a:r>
              <a:rPr lang="en-US" sz="3600" b="1" dirty="0" smtClean="0">
                <a:solidFill>
                  <a:schemeClr val="accent6">
                    <a:lumMod val="75000"/>
                  </a:schemeClr>
                </a:solidFill>
                <a:latin typeface="Constantia" pitchFamily="18" charset="0"/>
              </a:rPr>
              <a:t>Traditional Librarianship</a:t>
            </a:r>
            <a:endParaRPr lang="en-AU" sz="3600" b="1" cap="none" dirty="0">
              <a:solidFill>
                <a:schemeClr val="accent6">
                  <a:lumMod val="75000"/>
                </a:schemeClr>
              </a:solidFill>
              <a:effectLst>
                <a:outerShdw blurRad="38100" dist="38100" dir="2700000" algn="tl">
                  <a:srgbClr val="000000">
                    <a:alpha val="43137"/>
                  </a:srgbClr>
                </a:outerShdw>
              </a:effectLst>
              <a:latin typeface="Constantia" pitchFamily="18" charset="0"/>
              <a:cs typeface="Browallia New" panose="020B0604020202020204" pitchFamily="34" charset="-34"/>
            </a:endParaRPr>
          </a:p>
        </p:txBody>
      </p:sp>
    </p:spTree>
    <p:extLst>
      <p:ext uri="{BB962C8B-B14F-4D97-AF65-F5344CB8AC3E}">
        <p14:creationId xmlns="" xmlns:p14="http://schemas.microsoft.com/office/powerpoint/2010/main" val="3455740417"/>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57126" y="1885928"/>
            <a:ext cx="8786874" cy="4972072"/>
          </a:xfrm>
        </p:spPr>
        <p:txBody>
          <a:bodyPr>
            <a:normAutofit/>
          </a:bodyPr>
          <a:lstStyle/>
          <a:p>
            <a:r>
              <a:rPr lang="en-US" dirty="0" smtClean="0">
                <a:solidFill>
                  <a:srgbClr val="002060"/>
                </a:solidFill>
              </a:rPr>
              <a:t>Knowledge about information seeking </a:t>
            </a:r>
            <a:r>
              <a:rPr lang="en-US" dirty="0" err="1" smtClean="0">
                <a:solidFill>
                  <a:srgbClr val="002060"/>
                </a:solidFill>
              </a:rPr>
              <a:t>behaviour</a:t>
            </a:r>
            <a:r>
              <a:rPr lang="en-US" dirty="0" smtClean="0">
                <a:solidFill>
                  <a:srgbClr val="002060"/>
                </a:solidFill>
              </a:rPr>
              <a:t> of users, knowledge of  information sources, organizing information, and helping/ guiding people use this information effectively.</a:t>
            </a:r>
          </a:p>
          <a:p>
            <a:r>
              <a:rPr lang="en-US" dirty="0" smtClean="0">
                <a:solidFill>
                  <a:srgbClr val="002060"/>
                </a:solidFill>
              </a:rPr>
              <a:t>Good inter- personal skills for relationship building and to work in collaboration with others.</a:t>
            </a:r>
          </a:p>
          <a:p>
            <a:r>
              <a:rPr lang="en-US" dirty="0" smtClean="0">
                <a:solidFill>
                  <a:srgbClr val="002060"/>
                </a:solidFill>
              </a:rPr>
              <a:t>Concentrate on solving problems, not on answering questions.</a:t>
            </a:r>
          </a:p>
          <a:p>
            <a:r>
              <a:rPr lang="en-US" dirty="0" smtClean="0">
                <a:solidFill>
                  <a:srgbClr val="002060"/>
                </a:solidFill>
              </a:rPr>
              <a:t>Focus on answers and their analysis, not access. </a:t>
            </a:r>
            <a:endParaRPr lang="en-IN" dirty="0">
              <a:solidFill>
                <a:srgbClr val="002060"/>
              </a:solidFill>
            </a:endParaRPr>
          </a:p>
        </p:txBody>
      </p:sp>
      <p:sp>
        <p:nvSpPr>
          <p:cNvPr id="2" name="Title 1"/>
          <p:cNvSpPr>
            <a:spLocks noGrp="1"/>
          </p:cNvSpPr>
          <p:nvPr>
            <p:ph type="title"/>
          </p:nvPr>
        </p:nvSpPr>
        <p:spPr>
          <a:xfrm>
            <a:off x="500034" y="357166"/>
            <a:ext cx="8229600" cy="1143000"/>
          </a:xfrm>
        </p:spPr>
        <p:txBody>
          <a:bodyPr>
            <a:normAutofit fontScale="90000"/>
          </a:bodyPr>
          <a:lstStyle/>
          <a:p>
            <a:r>
              <a:rPr lang="en-US" sz="5400" b="1" dirty="0" smtClean="0">
                <a:solidFill>
                  <a:schemeClr val="accent6">
                    <a:lumMod val="75000"/>
                  </a:schemeClr>
                </a:solidFill>
              </a:rPr>
              <a:t>Skills for Embedded Librarianship</a:t>
            </a:r>
            <a:endParaRPr lang="en-AU" sz="5400" b="1" dirty="0">
              <a:solidFill>
                <a:schemeClr val="accent6">
                  <a:lumMod val="75000"/>
                </a:schemeClr>
              </a:solidFill>
              <a:latin typeface="Browallia New" panose="020B0604020202020204" pitchFamily="34" charset="-34"/>
              <a:cs typeface="Browallia New" panose="020B0604020202020204" pitchFamily="34" charset="-34"/>
            </a:endParaRPr>
          </a:p>
        </p:txBody>
      </p:sp>
    </p:spTree>
    <p:extLst>
      <p:ext uri="{BB962C8B-B14F-4D97-AF65-F5344CB8AC3E}">
        <p14:creationId xmlns="" xmlns:p14="http://schemas.microsoft.com/office/powerpoint/2010/main" val="74012324"/>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1285860"/>
            <a:ext cx="8929718" cy="4785395"/>
          </a:xfrm>
        </p:spPr>
        <p:txBody>
          <a:bodyPr>
            <a:normAutofit fontScale="92500" lnSpcReduction="20000"/>
          </a:bodyPr>
          <a:lstStyle/>
          <a:p>
            <a:pPr>
              <a:lnSpc>
                <a:spcPct val="110000"/>
              </a:lnSpc>
              <a:buFont typeface="Wingdings" panose="05000000000000000000" pitchFamily="2" charset="2"/>
              <a:buChar char="v"/>
            </a:pPr>
            <a:r>
              <a:rPr lang="en-AU" dirty="0" smtClean="0"/>
              <a:t> </a:t>
            </a:r>
            <a:r>
              <a:rPr lang="en-US" sz="3200" dirty="0" smtClean="0">
                <a:solidFill>
                  <a:srgbClr val="002060"/>
                </a:solidFill>
                <a:latin typeface="Constantia" pitchFamily="18" charset="0"/>
              </a:rPr>
              <a:t>Net centric means not internet centric, but there is   a network of human relationships that surrounds the librarian.</a:t>
            </a:r>
          </a:p>
          <a:p>
            <a:pPr>
              <a:lnSpc>
                <a:spcPct val="110000"/>
              </a:lnSpc>
              <a:buFont typeface="Wingdings" panose="05000000000000000000" pitchFamily="2" charset="2"/>
              <a:buChar char="v"/>
            </a:pPr>
            <a:r>
              <a:rPr lang="en-US" sz="3200" dirty="0" smtClean="0">
                <a:solidFill>
                  <a:srgbClr val="002060"/>
                </a:solidFill>
                <a:latin typeface="Constantia" pitchFamily="18" charset="0"/>
              </a:rPr>
              <a:t>Cybrarians will be networked in a threefold manner:</a:t>
            </a:r>
            <a:endParaRPr lang="en-IN" sz="3200" dirty="0" smtClean="0">
              <a:solidFill>
                <a:srgbClr val="002060"/>
              </a:solidFill>
              <a:latin typeface="Constantia" pitchFamily="18" charset="0"/>
            </a:endParaRPr>
          </a:p>
          <a:p>
            <a:pPr marL="1858518" lvl="5" indent="-514350">
              <a:lnSpc>
                <a:spcPct val="110000"/>
              </a:lnSpc>
              <a:buFont typeface="Wingdings" pitchFamily="2" charset="2"/>
              <a:buChar char="Ø"/>
            </a:pPr>
            <a:r>
              <a:rPr lang="en-US" sz="2800" dirty="0" smtClean="0">
                <a:solidFill>
                  <a:srgbClr val="A5210B"/>
                </a:solidFill>
                <a:latin typeface="Constantia" pitchFamily="18" charset="0"/>
              </a:rPr>
              <a:t>Network among the ones working in the same field like librarians, information professionals etc. </a:t>
            </a:r>
          </a:p>
          <a:p>
            <a:pPr marL="1858518" lvl="5" indent="-514350">
              <a:lnSpc>
                <a:spcPct val="110000"/>
              </a:lnSpc>
              <a:buFont typeface="Wingdings" pitchFamily="2" charset="2"/>
              <a:buChar char="Ø"/>
            </a:pPr>
            <a:r>
              <a:rPr lang="en-US" sz="2800" dirty="0" smtClean="0">
                <a:solidFill>
                  <a:srgbClr val="A5210B"/>
                </a:solidFill>
                <a:latin typeface="Constantia" pitchFamily="18" charset="0"/>
              </a:rPr>
              <a:t>Teaming up or networking with the teams in the organization.</a:t>
            </a:r>
            <a:r>
              <a:rPr lang="en-AU" sz="2800" dirty="0" smtClean="0">
                <a:solidFill>
                  <a:srgbClr val="A5210B"/>
                </a:solidFill>
                <a:latin typeface="Constantia" pitchFamily="18" charset="0"/>
              </a:rPr>
              <a:t>	</a:t>
            </a:r>
          </a:p>
          <a:p>
            <a:pPr marL="1858518" lvl="5" indent="-514350">
              <a:lnSpc>
                <a:spcPct val="110000"/>
              </a:lnSpc>
              <a:buFont typeface="Wingdings" pitchFamily="2" charset="2"/>
              <a:buChar char="Ø"/>
            </a:pPr>
            <a:r>
              <a:rPr lang="en-US" sz="2800" dirty="0" smtClean="0">
                <a:solidFill>
                  <a:srgbClr val="A5210B"/>
                </a:solidFill>
                <a:latin typeface="Constantia" pitchFamily="18" charset="0"/>
              </a:rPr>
              <a:t>Network with outside information providers</a:t>
            </a:r>
            <a:r>
              <a:rPr lang="en-AU" sz="2800" dirty="0" smtClean="0">
                <a:solidFill>
                  <a:srgbClr val="A5210B"/>
                </a:solidFill>
                <a:latin typeface="Constantia" pitchFamily="18" charset="0"/>
              </a:rPr>
              <a:t>.	</a:t>
            </a:r>
            <a:endParaRPr lang="en-AU" sz="2800" dirty="0">
              <a:solidFill>
                <a:srgbClr val="A5210B"/>
              </a:solidFill>
              <a:latin typeface="Constantia" pitchFamily="18" charset="0"/>
            </a:endParaRPr>
          </a:p>
        </p:txBody>
      </p:sp>
      <p:sp>
        <p:nvSpPr>
          <p:cNvPr id="2" name="Title 1"/>
          <p:cNvSpPr>
            <a:spLocks noGrp="1"/>
          </p:cNvSpPr>
          <p:nvPr>
            <p:ph type="title"/>
          </p:nvPr>
        </p:nvSpPr>
        <p:spPr>
          <a:xfrm>
            <a:off x="285720" y="357166"/>
            <a:ext cx="9144000" cy="1071570"/>
          </a:xfrm>
        </p:spPr>
        <p:txBody>
          <a:bodyPr>
            <a:normAutofit fontScale="90000"/>
          </a:bodyPr>
          <a:lstStyle/>
          <a:p>
            <a:r>
              <a:rPr lang="en-US" sz="4000" dirty="0" smtClean="0">
                <a:solidFill>
                  <a:schemeClr val="accent6">
                    <a:lumMod val="75000"/>
                  </a:schemeClr>
                </a:solidFill>
                <a:latin typeface="Constantia" pitchFamily="18" charset="0"/>
              </a:rPr>
              <a:t>Net-centric Librarian or </a:t>
            </a:r>
            <a:r>
              <a:rPr lang="en-US" sz="4000" dirty="0" err="1" smtClean="0">
                <a:solidFill>
                  <a:schemeClr val="accent6">
                    <a:lumMod val="75000"/>
                  </a:schemeClr>
                </a:solidFill>
                <a:latin typeface="Constantia" pitchFamily="18" charset="0"/>
              </a:rPr>
              <a:t>Cybrarian</a:t>
            </a:r>
            <a:r>
              <a:rPr lang="en-IN" sz="5400" dirty="0" smtClean="0">
                <a:solidFill>
                  <a:schemeClr val="accent6">
                    <a:lumMod val="75000"/>
                  </a:schemeClr>
                </a:solidFill>
                <a:latin typeface="Constantia" pitchFamily="18" charset="0"/>
              </a:rPr>
              <a:t/>
            </a:r>
            <a:br>
              <a:rPr lang="en-IN" sz="5400" dirty="0" smtClean="0">
                <a:solidFill>
                  <a:schemeClr val="accent6">
                    <a:lumMod val="75000"/>
                  </a:schemeClr>
                </a:solidFill>
                <a:latin typeface="Constantia" pitchFamily="18" charset="0"/>
              </a:rPr>
            </a:br>
            <a:endParaRPr lang="en-AU" sz="5400" b="1" dirty="0">
              <a:solidFill>
                <a:schemeClr val="accent6">
                  <a:lumMod val="75000"/>
                </a:schemeClr>
              </a:solidFill>
              <a:latin typeface="Constantia" pitchFamily="18" charset="0"/>
              <a:cs typeface="Browallia New" panose="020B0604020202020204" pitchFamily="34" charset="-34"/>
            </a:endParaRPr>
          </a:p>
        </p:txBody>
      </p:sp>
    </p:spTree>
    <p:extLst>
      <p:ext uri="{BB962C8B-B14F-4D97-AF65-F5344CB8AC3E}">
        <p14:creationId xmlns="" xmlns:p14="http://schemas.microsoft.com/office/powerpoint/2010/main" val="2791599587"/>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00174"/>
            <a:ext cx="8643998" cy="4713387"/>
          </a:xfrm>
        </p:spPr>
        <p:txBody>
          <a:bodyPr>
            <a:normAutofit/>
          </a:bodyPr>
          <a:lstStyle/>
          <a:p>
            <a:pPr marL="360000" indent="0">
              <a:spcBef>
                <a:spcPts val="0"/>
              </a:spcBef>
              <a:buClr>
                <a:schemeClr val="accent2">
                  <a:lumMod val="50000"/>
                </a:schemeClr>
              </a:buClr>
            </a:pPr>
            <a:r>
              <a:rPr lang="en-US" sz="3200" dirty="0" smtClean="0">
                <a:solidFill>
                  <a:srgbClr val="002060"/>
                </a:solidFill>
                <a:latin typeface="Constantia" pitchFamily="18" charset="0"/>
              </a:rPr>
              <a:t>Customer centric and not library centric.</a:t>
            </a:r>
          </a:p>
          <a:p>
            <a:pPr marL="360000" indent="0">
              <a:spcBef>
                <a:spcPts val="0"/>
              </a:spcBef>
              <a:buClr>
                <a:schemeClr val="accent6">
                  <a:lumMod val="50000"/>
                </a:schemeClr>
              </a:buClr>
            </a:pPr>
            <a:r>
              <a:rPr lang="en-US" sz="3200" dirty="0" smtClean="0">
                <a:solidFill>
                  <a:srgbClr val="002060"/>
                </a:solidFill>
                <a:latin typeface="Constantia" pitchFamily="18" charset="0"/>
              </a:rPr>
              <a:t>Located outside the libraries, in an area convenient to the work groups. </a:t>
            </a:r>
            <a:endParaRPr lang="en-IN" sz="3200" dirty="0" smtClean="0">
              <a:solidFill>
                <a:srgbClr val="002060"/>
              </a:solidFill>
              <a:latin typeface="Constantia" pitchFamily="18" charset="0"/>
            </a:endParaRPr>
          </a:p>
          <a:p>
            <a:pPr marL="360000" indent="0">
              <a:spcBef>
                <a:spcPts val="0"/>
              </a:spcBef>
              <a:buClr>
                <a:schemeClr val="accent6">
                  <a:lumMod val="50000"/>
                </a:schemeClr>
              </a:buClr>
            </a:pPr>
            <a:r>
              <a:rPr lang="en-US" sz="3200" dirty="0" smtClean="0">
                <a:solidFill>
                  <a:srgbClr val="002060"/>
                </a:solidFill>
                <a:latin typeface="Constantia" pitchFamily="18" charset="0"/>
              </a:rPr>
              <a:t>Focused on small groups, not the organization as a whole.</a:t>
            </a:r>
            <a:endParaRPr lang="en-IN" sz="3200" dirty="0" smtClean="0">
              <a:solidFill>
                <a:srgbClr val="002060"/>
              </a:solidFill>
              <a:latin typeface="Constantia" pitchFamily="18" charset="0"/>
            </a:endParaRPr>
          </a:p>
          <a:p>
            <a:pPr marL="360000" indent="0">
              <a:spcBef>
                <a:spcPts val="0"/>
              </a:spcBef>
              <a:buClr>
                <a:schemeClr val="accent6">
                  <a:lumMod val="50000"/>
                </a:schemeClr>
              </a:buClr>
            </a:pPr>
            <a:r>
              <a:rPr lang="en-US" sz="3200" dirty="0" smtClean="0">
                <a:solidFill>
                  <a:srgbClr val="002060"/>
                </a:solidFill>
                <a:latin typeface="Constantia" pitchFamily="18" charset="0"/>
              </a:rPr>
              <a:t>Information will be analysed and synthesised before it is delivered.</a:t>
            </a:r>
            <a:endParaRPr lang="en-IN" sz="3200" dirty="0" smtClean="0">
              <a:solidFill>
                <a:srgbClr val="002060"/>
              </a:solidFill>
              <a:latin typeface="Constantia" pitchFamily="18" charset="0"/>
            </a:endParaRPr>
          </a:p>
          <a:p>
            <a:pPr>
              <a:lnSpc>
                <a:spcPct val="120000"/>
              </a:lnSpc>
              <a:buNone/>
            </a:pPr>
            <a:endParaRPr lang="en-AU" sz="3500" dirty="0">
              <a:latin typeface="Comic Sans MS" panose="030F0702030302020204" pitchFamily="66" charset="0"/>
            </a:endParaRPr>
          </a:p>
        </p:txBody>
      </p:sp>
      <p:sp>
        <p:nvSpPr>
          <p:cNvPr id="2" name="Title 1"/>
          <p:cNvSpPr>
            <a:spLocks noGrp="1"/>
          </p:cNvSpPr>
          <p:nvPr>
            <p:ph type="title"/>
          </p:nvPr>
        </p:nvSpPr>
        <p:spPr>
          <a:xfrm>
            <a:off x="457200" y="274638"/>
            <a:ext cx="8229600" cy="922114"/>
          </a:xfrm>
        </p:spPr>
        <p:txBody>
          <a:bodyPr>
            <a:normAutofit/>
          </a:bodyPr>
          <a:lstStyle/>
          <a:p>
            <a:r>
              <a:rPr lang="en-US" sz="5400" dirty="0" smtClean="0">
                <a:solidFill>
                  <a:schemeClr val="accent6">
                    <a:lumMod val="75000"/>
                  </a:schemeClr>
                </a:solidFill>
                <a:latin typeface="Constantia" pitchFamily="18" charset="0"/>
              </a:rPr>
              <a:t>Embedded services</a:t>
            </a:r>
            <a:endParaRPr lang="en-IN" sz="5400" dirty="0">
              <a:solidFill>
                <a:schemeClr val="accent6">
                  <a:lumMod val="75000"/>
                </a:schemeClr>
              </a:solidFill>
              <a:latin typeface="Constantia" pitchFamily="18" charset="0"/>
            </a:endParaRPr>
          </a:p>
        </p:txBody>
      </p:sp>
    </p:spTree>
    <p:extLst>
      <p:ext uri="{BB962C8B-B14F-4D97-AF65-F5344CB8AC3E}">
        <p14:creationId xmlns="" xmlns:p14="http://schemas.microsoft.com/office/powerpoint/2010/main" val="1141792144"/>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4_Concourse">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1100</TotalTime>
  <Words>948</Words>
  <Application>Microsoft Office PowerPoint</Application>
  <PresentationFormat>On-screen Show (4:3)</PresentationFormat>
  <Paragraphs>83</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4_Concourse</vt:lpstr>
      <vt:lpstr>FROM TRADITIONAL TO THE FUTURISTIC:  A PARADIGM SHIFT  TOWARDS EMBEDDED LIBRARIANSHIP   by  Vijesh P.V., Anitha B., &amp; Rehana N.C.   </vt:lpstr>
      <vt:lpstr>  </vt:lpstr>
      <vt:lpstr>  </vt:lpstr>
      <vt:lpstr>Slide 4</vt:lpstr>
      <vt:lpstr>Conceptual analysis of embedded librarianship</vt:lpstr>
      <vt:lpstr>Embedded Librarianship  vs.  Traditional Librarianship</vt:lpstr>
      <vt:lpstr>Skills for Embedded Librarianship</vt:lpstr>
      <vt:lpstr>Net-centric Librarian or Cybrarian </vt:lpstr>
      <vt:lpstr>Embedded services</vt:lpstr>
      <vt:lpstr>Advantages</vt:lpstr>
      <vt:lpstr>Qualities Required </vt:lpstr>
      <vt:lpstr>How to move forward?</vt:lpstr>
      <vt:lpstr>Embedded library services in schools  School libraries support the pursuit of excellence and wholesome development of students, teachers and other library users.   Librarians interact actively with the students during their library periods as well as in the planning phase of an upcoming programme.   As librarians are part of the teaching fraternity in schools, they are part of all the scholastic and co-scholastic activities and this will be highly beneficial. </vt:lpstr>
      <vt:lpstr>  Summing Up…..   Embedded librarianship implies a more diversified role to the profession. Librarian is a team player and need to have an entrepreneurial approach to perform well.  Embedded librarian focuses more on relationships than transactions.    </vt:lpstr>
      <vt:lpstr>Summing Up…..  Has to come out of the comfort zones of library to understand the level of service expected.  Should venture into such unfamiliar territories to be able to provide information in a user desired format. He has to build trusted relationships not only with his users but also with other information sources outside the library.  </vt:lpstr>
      <vt:lpstr>Resources/ References</vt:lpstr>
      <vt:lpstr>Resources/ References</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Rani</dc:creator>
  <cp:lastModifiedBy>Naj</cp:lastModifiedBy>
  <cp:revision>189</cp:revision>
  <dcterms:created xsi:type="dcterms:W3CDTF">2014-04-09T01:23:13Z</dcterms:created>
  <dcterms:modified xsi:type="dcterms:W3CDTF">2017-07-27T03:52:22Z</dcterms:modified>
</cp:coreProperties>
</file>