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8" r:id="rId4"/>
    <p:sldId id="259" r:id="rId5"/>
    <p:sldId id="264" r:id="rId6"/>
    <p:sldId id="265" r:id="rId7"/>
    <p:sldId id="263" r:id="rId8"/>
    <p:sldId id="266" r:id="rId9"/>
    <p:sldId id="270" r:id="rId10"/>
    <p:sldId id="268" r:id="rId11"/>
    <p:sldId id="269" r:id="rId12"/>
    <p:sldId id="257" r:id="rId13"/>
    <p:sldId id="279" r:id="rId14"/>
    <p:sldId id="276" r:id="rId15"/>
    <p:sldId id="273" r:id="rId16"/>
    <p:sldId id="274" r:id="rId17"/>
    <p:sldId id="275" r:id="rId18"/>
    <p:sldId id="280" r:id="rId19"/>
    <p:sldId id="278"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22B829"/>
    <a:srgbClr val="004620"/>
    <a:srgbClr val="66FF66"/>
    <a:srgbClr val="00FF00"/>
    <a:srgbClr val="03BD0C"/>
    <a:srgbClr val="13E33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F0758A-3116-40D2-8FB4-1E746E79B17B}"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fr-FR"/>
        </a:p>
      </dgm:t>
    </dgm:pt>
    <dgm:pt modelId="{DC524317-0A27-407A-AA82-E1D623AEC19D}">
      <dgm:prSet custT="1"/>
      <dgm:spPr>
        <a:noFill/>
        <a:ln>
          <a:solidFill>
            <a:srgbClr val="008000"/>
          </a:solidFill>
        </a:ln>
        <a:effectLst>
          <a:outerShdw blurRad="50800" dist="38100" dir="5400000" algn="t" rotWithShape="0">
            <a:prstClr val="black">
              <a:alpha val="40000"/>
            </a:prstClr>
          </a:outerShdw>
        </a:effectLst>
      </dgm:spPr>
      <dgm:t>
        <a:bodyPr/>
        <a:lstStyle/>
        <a:p>
          <a:pPr rtl="0"/>
          <a:r>
            <a:rPr lang="en-US" sz="1800" b="0" baseline="0" dirty="0" smtClean="0">
              <a:solidFill>
                <a:srgbClr val="008000"/>
              </a:solidFill>
              <a:latin typeface="Comic Sans MS" pitchFamily="66" charset="0"/>
            </a:rPr>
            <a:t>Server virtualization  consolidation,</a:t>
          </a:r>
          <a:endParaRPr lang="fr-FR" sz="1800" b="0" dirty="0">
            <a:solidFill>
              <a:srgbClr val="008000"/>
            </a:solidFill>
            <a:latin typeface="Comic Sans MS" pitchFamily="66" charset="0"/>
          </a:endParaRPr>
        </a:p>
      </dgm:t>
    </dgm:pt>
    <dgm:pt modelId="{944AF9E5-4857-4C60-BF03-31801B1DCCC7}" type="parTrans" cxnId="{2AEA8E1E-4C66-4EB8-B13F-2BA56FE6CFEC}">
      <dgm:prSet/>
      <dgm:spPr/>
      <dgm:t>
        <a:bodyPr/>
        <a:lstStyle/>
        <a:p>
          <a:endParaRPr lang="fr-FR"/>
        </a:p>
      </dgm:t>
    </dgm:pt>
    <dgm:pt modelId="{FC8546F6-5A45-434C-9B5F-3D25F524C06C}" type="sibTrans" cxnId="{2AEA8E1E-4C66-4EB8-B13F-2BA56FE6CFEC}">
      <dgm:prSet/>
      <dgm:spPr/>
      <dgm:t>
        <a:bodyPr/>
        <a:lstStyle/>
        <a:p>
          <a:endParaRPr lang="fr-FR"/>
        </a:p>
      </dgm:t>
    </dgm:pt>
    <dgm:pt modelId="{3A61DD0D-DEFC-4821-8D20-18FB32DDAFD5}">
      <dgm:prSet custT="1"/>
      <dgm:spPr>
        <a:noFill/>
        <a:ln>
          <a:solidFill>
            <a:srgbClr val="008000"/>
          </a:solidFill>
        </a:ln>
        <a:effectLst>
          <a:outerShdw blurRad="50800" dist="38100" dir="5400000" algn="t" rotWithShape="0">
            <a:prstClr val="black">
              <a:alpha val="40000"/>
            </a:prstClr>
          </a:outerShdw>
        </a:effectLst>
      </dgm:spPr>
      <dgm:t>
        <a:bodyPr/>
        <a:lstStyle/>
        <a:p>
          <a:pPr rtl="0"/>
          <a:r>
            <a:rPr lang="en-US" sz="1800" b="0" baseline="0" dirty="0" smtClean="0">
              <a:solidFill>
                <a:srgbClr val="008000"/>
              </a:solidFill>
              <a:latin typeface="Comic Sans MS" pitchFamily="66" charset="0"/>
            </a:rPr>
            <a:t>Storage </a:t>
          </a:r>
          <a:r>
            <a:rPr lang="en-US" sz="2000" b="0" baseline="0" dirty="0" smtClean="0">
              <a:solidFill>
                <a:srgbClr val="008000"/>
              </a:solidFill>
              <a:latin typeface="Comic Sans MS" pitchFamily="66" charset="0"/>
            </a:rPr>
            <a:t>consolidation</a:t>
          </a:r>
          <a:endParaRPr lang="fr-FR" sz="1800" b="0" dirty="0">
            <a:solidFill>
              <a:srgbClr val="008000"/>
            </a:solidFill>
            <a:latin typeface="Comic Sans MS" pitchFamily="66" charset="0"/>
          </a:endParaRPr>
        </a:p>
      </dgm:t>
    </dgm:pt>
    <dgm:pt modelId="{FDE16E26-1CA9-4FF8-97FA-1AFD53CAAE75}" type="parTrans" cxnId="{2FDECF59-402B-4CA1-9C5A-D4E2566423A2}">
      <dgm:prSet/>
      <dgm:spPr/>
      <dgm:t>
        <a:bodyPr/>
        <a:lstStyle/>
        <a:p>
          <a:endParaRPr lang="fr-FR"/>
        </a:p>
      </dgm:t>
    </dgm:pt>
    <dgm:pt modelId="{5A8F405D-2842-4C3B-8D96-79D9EEAE59B4}" type="sibTrans" cxnId="{2FDECF59-402B-4CA1-9C5A-D4E2566423A2}">
      <dgm:prSet/>
      <dgm:spPr/>
      <dgm:t>
        <a:bodyPr/>
        <a:lstStyle/>
        <a:p>
          <a:endParaRPr lang="fr-FR"/>
        </a:p>
      </dgm:t>
    </dgm:pt>
    <dgm:pt modelId="{0AAF9F0E-1597-4F2D-925C-D0853C9A013E}">
      <dgm:prSet custT="1"/>
      <dgm:spPr>
        <a:noFill/>
        <a:ln>
          <a:solidFill>
            <a:srgbClr val="008000"/>
          </a:solidFill>
        </a:ln>
        <a:effectLst>
          <a:outerShdw blurRad="63500" sx="102000" sy="102000" algn="ctr" rotWithShape="0">
            <a:prstClr val="black">
              <a:alpha val="40000"/>
            </a:prstClr>
          </a:outerShdw>
        </a:effectLst>
      </dgm:spPr>
      <dgm:t>
        <a:bodyPr/>
        <a:lstStyle/>
        <a:p>
          <a:pPr rtl="0"/>
          <a:r>
            <a:rPr lang="en-US" sz="1800" b="0" baseline="0" dirty="0" smtClean="0">
              <a:solidFill>
                <a:srgbClr val="008000"/>
              </a:solidFill>
              <a:latin typeface="Comic Sans MS" pitchFamily="66" charset="0"/>
            </a:rPr>
            <a:t>Desktop virtualization</a:t>
          </a:r>
          <a:endParaRPr lang="fr-FR" sz="1800" b="0" dirty="0">
            <a:solidFill>
              <a:srgbClr val="008000"/>
            </a:solidFill>
            <a:latin typeface="Comic Sans MS" pitchFamily="66" charset="0"/>
          </a:endParaRPr>
        </a:p>
      </dgm:t>
    </dgm:pt>
    <dgm:pt modelId="{DB250DF4-B03E-4C09-A330-7C63BC67D5B5}" type="parTrans" cxnId="{4D4E6389-A7FA-4547-BA57-57B3BCC09656}">
      <dgm:prSet/>
      <dgm:spPr/>
      <dgm:t>
        <a:bodyPr/>
        <a:lstStyle/>
        <a:p>
          <a:endParaRPr lang="fr-FR"/>
        </a:p>
      </dgm:t>
    </dgm:pt>
    <dgm:pt modelId="{CB84E137-EA45-420C-80BA-5B5B9574A7F0}" type="sibTrans" cxnId="{4D4E6389-A7FA-4547-BA57-57B3BCC09656}">
      <dgm:prSet/>
      <dgm:spPr/>
      <dgm:t>
        <a:bodyPr/>
        <a:lstStyle/>
        <a:p>
          <a:endParaRPr lang="fr-FR"/>
        </a:p>
      </dgm:t>
    </dgm:pt>
    <dgm:pt modelId="{3D7A5093-36E1-45C3-A69A-1E032460DD24}">
      <dgm:prSet custT="1">
        <dgm:style>
          <a:lnRef idx="1">
            <a:schemeClr val="accent3"/>
          </a:lnRef>
          <a:fillRef idx="2">
            <a:schemeClr val="accent3"/>
          </a:fillRef>
          <a:effectRef idx="1">
            <a:schemeClr val="accent3"/>
          </a:effectRef>
          <a:fontRef idx="minor">
            <a:schemeClr val="dk1"/>
          </a:fontRef>
        </dgm:style>
      </dgm:prSet>
      <dgm:spPr>
        <a:noFill/>
        <a:ln>
          <a:solidFill>
            <a:srgbClr val="008000"/>
          </a:solidFill>
        </a:ln>
      </dgm:spPr>
      <dgm:t>
        <a:bodyPr/>
        <a:lstStyle/>
        <a:p>
          <a:pPr rtl="0"/>
          <a:r>
            <a:rPr lang="en-US" sz="1800" b="0" baseline="0" dirty="0" smtClean="0">
              <a:solidFill>
                <a:srgbClr val="008000"/>
              </a:solidFill>
              <a:latin typeface="Comic Sans MS" pitchFamily="66" charset="0"/>
            </a:rPr>
            <a:t>Existing server room upgrades</a:t>
          </a:r>
          <a:endParaRPr lang="fr-FR" sz="1800" b="0" dirty="0">
            <a:solidFill>
              <a:srgbClr val="008000"/>
            </a:solidFill>
            <a:latin typeface="Comic Sans MS" pitchFamily="66" charset="0"/>
          </a:endParaRPr>
        </a:p>
      </dgm:t>
    </dgm:pt>
    <dgm:pt modelId="{3DA98A22-2B4B-4418-94FE-DDCE6E301DAB}" type="parTrans" cxnId="{8A949BBA-156C-4DFE-95F5-8FC409ACC5EE}">
      <dgm:prSet/>
      <dgm:spPr/>
      <dgm:t>
        <a:bodyPr/>
        <a:lstStyle/>
        <a:p>
          <a:endParaRPr lang="fr-FR"/>
        </a:p>
      </dgm:t>
    </dgm:pt>
    <dgm:pt modelId="{6AE336B7-8DCF-4551-9898-04660052A074}" type="sibTrans" cxnId="{8A949BBA-156C-4DFE-95F5-8FC409ACC5EE}">
      <dgm:prSet/>
      <dgm:spPr/>
      <dgm:t>
        <a:bodyPr/>
        <a:lstStyle/>
        <a:p>
          <a:endParaRPr lang="fr-FR"/>
        </a:p>
      </dgm:t>
    </dgm:pt>
    <dgm:pt modelId="{340F89FF-0524-4CEA-A662-020BC4240EB4}">
      <dgm:prSet custT="1"/>
      <dgm:spPr>
        <a:noFill/>
        <a:ln>
          <a:solidFill>
            <a:srgbClr val="008000"/>
          </a:solidFill>
        </a:ln>
        <a:effectLst>
          <a:outerShdw blurRad="50800" dist="38100" dir="5400000" algn="t" rotWithShape="0">
            <a:prstClr val="black">
              <a:alpha val="40000"/>
            </a:prstClr>
          </a:outerShdw>
        </a:effectLst>
      </dgm:spPr>
      <dgm:t>
        <a:bodyPr/>
        <a:lstStyle/>
        <a:p>
          <a:pPr rtl="0"/>
          <a:r>
            <a:rPr lang="en-IN" sz="1800" b="0" dirty="0" smtClean="0">
              <a:solidFill>
                <a:srgbClr val="008000"/>
              </a:solidFill>
              <a:latin typeface="Comic Sans MS" pitchFamily="66" charset="0"/>
            </a:rPr>
            <a:t>Fibre-based broadband infrastructure</a:t>
          </a:r>
          <a:endParaRPr lang="fr-FR" sz="1800" b="0" dirty="0">
            <a:solidFill>
              <a:srgbClr val="008000"/>
            </a:solidFill>
            <a:latin typeface="Comic Sans MS" pitchFamily="66" charset="0"/>
          </a:endParaRPr>
        </a:p>
      </dgm:t>
    </dgm:pt>
    <dgm:pt modelId="{F6E13D7F-FA58-4A88-875B-C05F262E14C4}" type="parTrans" cxnId="{B165B313-0CC3-4D19-8FF6-F1CB9CF6A07F}">
      <dgm:prSet/>
      <dgm:spPr/>
      <dgm:t>
        <a:bodyPr/>
        <a:lstStyle/>
        <a:p>
          <a:endParaRPr lang="fr-FR"/>
        </a:p>
      </dgm:t>
    </dgm:pt>
    <dgm:pt modelId="{B8B919C9-A655-43C9-9E30-68FBDDE1F46E}" type="sibTrans" cxnId="{B165B313-0CC3-4D19-8FF6-F1CB9CF6A07F}">
      <dgm:prSet/>
      <dgm:spPr/>
      <dgm:t>
        <a:bodyPr/>
        <a:lstStyle/>
        <a:p>
          <a:endParaRPr lang="fr-FR"/>
        </a:p>
      </dgm:t>
    </dgm:pt>
    <dgm:pt modelId="{04E9D3F6-B3B8-4949-B6E3-FFCD1EF8B372}">
      <dgm:prSet custT="1"/>
      <dgm:spPr>
        <a:noFill/>
        <a:ln>
          <a:solidFill>
            <a:srgbClr val="008000"/>
          </a:solidFill>
        </a:ln>
        <a:effectLst>
          <a:outerShdw blurRad="50800" dist="38100" dir="5400000" algn="t" rotWithShape="0">
            <a:prstClr val="black">
              <a:alpha val="40000"/>
            </a:prstClr>
          </a:outerShdw>
        </a:effectLst>
      </dgm:spPr>
      <dgm:t>
        <a:bodyPr/>
        <a:lstStyle/>
        <a:p>
          <a:pPr rtl="0"/>
          <a:r>
            <a:rPr lang="en-US" sz="1800" b="0" baseline="0" dirty="0" smtClean="0">
              <a:solidFill>
                <a:srgbClr val="008000"/>
              </a:solidFill>
              <a:latin typeface="Comic Sans MS" pitchFamily="66" charset="0"/>
            </a:rPr>
            <a:t>ICT energy measurement</a:t>
          </a:r>
          <a:endParaRPr lang="fr-FR" sz="1800" b="0" dirty="0">
            <a:solidFill>
              <a:srgbClr val="008000"/>
            </a:solidFill>
            <a:latin typeface="Comic Sans MS" pitchFamily="66" charset="0"/>
          </a:endParaRPr>
        </a:p>
      </dgm:t>
    </dgm:pt>
    <dgm:pt modelId="{6B89F785-F4D7-412E-B9CC-54F0D83A2A5F}" type="parTrans" cxnId="{4ABFA36D-B9BC-42BC-BD4A-7DA7F5E4D7AF}">
      <dgm:prSet/>
      <dgm:spPr/>
      <dgm:t>
        <a:bodyPr/>
        <a:lstStyle/>
        <a:p>
          <a:endParaRPr lang="fr-FR"/>
        </a:p>
      </dgm:t>
    </dgm:pt>
    <dgm:pt modelId="{FA4D1389-5DBA-4E5D-B8C8-853B806BDC8B}" type="sibTrans" cxnId="{4ABFA36D-B9BC-42BC-BD4A-7DA7F5E4D7AF}">
      <dgm:prSet/>
      <dgm:spPr/>
      <dgm:t>
        <a:bodyPr/>
        <a:lstStyle/>
        <a:p>
          <a:endParaRPr lang="fr-FR"/>
        </a:p>
      </dgm:t>
    </dgm:pt>
    <dgm:pt modelId="{307614D2-8B24-4978-97EC-81F767E67DBE}">
      <dgm:prSet custT="1"/>
      <dgm:spPr>
        <a:noFill/>
        <a:ln>
          <a:solidFill>
            <a:srgbClr val="008000"/>
          </a:solidFill>
        </a:ln>
        <a:effectLst>
          <a:outerShdw blurRad="50800" dist="38100" dir="5400000" algn="t" rotWithShape="0">
            <a:prstClr val="black">
              <a:alpha val="40000"/>
            </a:prstClr>
          </a:outerShdw>
        </a:effectLst>
      </dgm:spPr>
      <dgm:t>
        <a:bodyPr/>
        <a:lstStyle/>
        <a:p>
          <a:pPr rtl="0"/>
          <a:r>
            <a:rPr lang="en-IN" sz="1800" b="0" dirty="0" smtClean="0">
              <a:solidFill>
                <a:srgbClr val="008000"/>
              </a:solidFill>
              <a:latin typeface="Comic Sans MS" pitchFamily="66" charset="0"/>
            </a:rPr>
            <a:t>Automated power control programs</a:t>
          </a:r>
          <a:endParaRPr lang="fr-FR" sz="1800" b="0" dirty="0">
            <a:solidFill>
              <a:srgbClr val="008000"/>
            </a:solidFill>
            <a:latin typeface="Comic Sans MS" pitchFamily="66" charset="0"/>
          </a:endParaRPr>
        </a:p>
      </dgm:t>
    </dgm:pt>
    <dgm:pt modelId="{F52B3457-5879-49A3-B99A-8DDE749303B0}" type="parTrans" cxnId="{340C7429-5C2B-447E-A1B3-4A56112612C4}">
      <dgm:prSet/>
      <dgm:spPr/>
      <dgm:t>
        <a:bodyPr/>
        <a:lstStyle/>
        <a:p>
          <a:endParaRPr lang="fr-FR"/>
        </a:p>
      </dgm:t>
    </dgm:pt>
    <dgm:pt modelId="{59B56B2A-3BC8-426B-8452-CE1DA76D22F9}" type="sibTrans" cxnId="{340C7429-5C2B-447E-A1B3-4A56112612C4}">
      <dgm:prSet/>
      <dgm:spPr/>
      <dgm:t>
        <a:bodyPr/>
        <a:lstStyle/>
        <a:p>
          <a:endParaRPr lang="fr-FR"/>
        </a:p>
      </dgm:t>
    </dgm:pt>
    <dgm:pt modelId="{82222164-1EF1-4EA1-80EC-9FCAA575B330}">
      <dgm:prSet custT="1"/>
      <dgm:spPr>
        <a:noFill/>
        <a:ln>
          <a:solidFill>
            <a:srgbClr val="008000"/>
          </a:solidFill>
        </a:ln>
        <a:effectLst>
          <a:outerShdw blurRad="50800" dist="38100" dir="5400000" algn="t" rotWithShape="0">
            <a:prstClr val="black">
              <a:alpha val="40000"/>
            </a:prstClr>
          </a:outerShdw>
        </a:effectLst>
      </dgm:spPr>
      <dgm:t>
        <a:bodyPr/>
        <a:lstStyle/>
        <a:p>
          <a:pPr rtl="0"/>
          <a:r>
            <a:rPr lang="en-US" sz="1800" b="0" baseline="0" dirty="0" smtClean="0">
              <a:solidFill>
                <a:srgbClr val="008000"/>
              </a:solidFill>
              <a:latin typeface="Comic Sans MS" pitchFamily="66" charset="0"/>
            </a:rPr>
            <a:t>Printer consolidation</a:t>
          </a:r>
          <a:endParaRPr lang="fr-FR" sz="1800" b="0" dirty="0">
            <a:solidFill>
              <a:srgbClr val="008000"/>
            </a:solidFill>
            <a:latin typeface="Comic Sans MS" pitchFamily="66" charset="0"/>
          </a:endParaRPr>
        </a:p>
      </dgm:t>
    </dgm:pt>
    <dgm:pt modelId="{02DE4B0F-F586-4FB7-AEAF-FE64CAB3BFB7}" type="parTrans" cxnId="{90411B1A-3913-48AE-91F0-8EBCE289AD6B}">
      <dgm:prSet/>
      <dgm:spPr/>
      <dgm:t>
        <a:bodyPr/>
        <a:lstStyle/>
        <a:p>
          <a:endParaRPr lang="fr-FR"/>
        </a:p>
      </dgm:t>
    </dgm:pt>
    <dgm:pt modelId="{73758CC3-5644-40EF-AE7C-2640D8AB3B92}" type="sibTrans" cxnId="{90411B1A-3913-48AE-91F0-8EBCE289AD6B}">
      <dgm:prSet/>
      <dgm:spPr/>
      <dgm:t>
        <a:bodyPr/>
        <a:lstStyle/>
        <a:p>
          <a:endParaRPr lang="fr-FR"/>
        </a:p>
      </dgm:t>
    </dgm:pt>
    <dgm:pt modelId="{1300A568-86FE-4391-AD2F-869B073E4C61}">
      <dgm:prSet custT="1"/>
      <dgm:spPr>
        <a:noFill/>
        <a:ln>
          <a:solidFill>
            <a:srgbClr val="008000"/>
          </a:solidFill>
        </a:ln>
        <a:effectLst>
          <a:outerShdw blurRad="50800" dist="38100" dir="5400000" algn="t" rotWithShape="0">
            <a:prstClr val="black">
              <a:alpha val="40000"/>
            </a:prstClr>
          </a:outerShdw>
        </a:effectLst>
      </dgm:spPr>
      <dgm:t>
        <a:bodyPr/>
        <a:lstStyle/>
        <a:p>
          <a:pPr rtl="0"/>
          <a:r>
            <a:rPr lang="en-US" sz="1800" b="0" baseline="0" dirty="0" smtClean="0">
              <a:solidFill>
                <a:srgbClr val="008000"/>
              </a:solidFill>
              <a:latin typeface="Comic Sans MS" pitchFamily="66" charset="0"/>
            </a:rPr>
            <a:t>Remote conferencing</a:t>
          </a:r>
          <a:endParaRPr lang="fr-FR" sz="1800" b="0" dirty="0">
            <a:solidFill>
              <a:srgbClr val="008000"/>
            </a:solidFill>
            <a:latin typeface="Comic Sans MS" pitchFamily="66" charset="0"/>
          </a:endParaRPr>
        </a:p>
      </dgm:t>
    </dgm:pt>
    <dgm:pt modelId="{8F8C0CBF-988C-448E-B8B0-76BD102BADEB}" type="parTrans" cxnId="{8904E18C-46F9-408B-99B3-467367951DC8}">
      <dgm:prSet/>
      <dgm:spPr/>
      <dgm:t>
        <a:bodyPr/>
        <a:lstStyle/>
        <a:p>
          <a:endParaRPr lang="fr-FR"/>
        </a:p>
      </dgm:t>
    </dgm:pt>
    <dgm:pt modelId="{DB241524-6047-43E2-ADBF-4E68A81D31CA}" type="sibTrans" cxnId="{8904E18C-46F9-408B-99B3-467367951DC8}">
      <dgm:prSet/>
      <dgm:spPr/>
      <dgm:t>
        <a:bodyPr/>
        <a:lstStyle/>
        <a:p>
          <a:endParaRPr lang="fr-FR"/>
        </a:p>
      </dgm:t>
    </dgm:pt>
    <dgm:pt modelId="{660CB5EF-D135-4644-A2C4-7386AF976F2B}">
      <dgm:prSet custT="1"/>
      <dgm:spPr>
        <a:noFill/>
        <a:ln>
          <a:solidFill>
            <a:srgbClr val="008000"/>
          </a:solidFill>
        </a:ln>
        <a:effectLst>
          <a:outerShdw blurRad="50800" dist="38100" dir="5400000" algn="t" rotWithShape="0">
            <a:prstClr val="black">
              <a:alpha val="40000"/>
            </a:prstClr>
          </a:outerShdw>
        </a:effectLst>
      </dgm:spPr>
      <dgm:t>
        <a:bodyPr/>
        <a:lstStyle/>
        <a:p>
          <a:pPr rtl="0"/>
          <a:r>
            <a:rPr lang="en-IN" sz="1800" b="0" dirty="0" smtClean="0">
              <a:solidFill>
                <a:srgbClr val="008000"/>
              </a:solidFill>
              <a:latin typeface="Comic Sans MS" pitchFamily="66" charset="0"/>
            </a:rPr>
            <a:t>Office Communication</a:t>
          </a:r>
          <a:endParaRPr lang="fr-FR" sz="1800" b="0" dirty="0">
            <a:solidFill>
              <a:srgbClr val="008000"/>
            </a:solidFill>
            <a:latin typeface="Comic Sans MS" pitchFamily="66" charset="0"/>
          </a:endParaRPr>
        </a:p>
      </dgm:t>
    </dgm:pt>
    <dgm:pt modelId="{DBC7467D-E18C-48CD-8B45-634751C9DAE3}" type="parTrans" cxnId="{2D784898-0B56-4A6E-A0AE-DCB8A8C26FD5}">
      <dgm:prSet/>
      <dgm:spPr/>
      <dgm:t>
        <a:bodyPr/>
        <a:lstStyle/>
        <a:p>
          <a:endParaRPr lang="fr-FR"/>
        </a:p>
      </dgm:t>
    </dgm:pt>
    <dgm:pt modelId="{6A32351B-9729-4F44-B1F8-8D75BC33491C}" type="sibTrans" cxnId="{2D784898-0B56-4A6E-A0AE-DCB8A8C26FD5}">
      <dgm:prSet/>
      <dgm:spPr/>
      <dgm:t>
        <a:bodyPr/>
        <a:lstStyle/>
        <a:p>
          <a:endParaRPr lang="fr-FR"/>
        </a:p>
      </dgm:t>
    </dgm:pt>
    <dgm:pt modelId="{38245B0C-7E1C-4E04-A12D-CB9EBF36CFA4}">
      <dgm:prSet custT="1"/>
      <dgm:spPr>
        <a:noFill/>
        <a:ln>
          <a:solidFill>
            <a:srgbClr val="008000"/>
          </a:solidFill>
        </a:ln>
        <a:effectLst>
          <a:outerShdw blurRad="50800" dist="38100" dir="5400000" algn="t" rotWithShape="0">
            <a:prstClr val="black">
              <a:alpha val="40000"/>
            </a:prstClr>
          </a:outerShdw>
        </a:effectLst>
      </dgm:spPr>
      <dgm:t>
        <a:bodyPr/>
        <a:lstStyle/>
        <a:p>
          <a:pPr rtl="0"/>
          <a:r>
            <a:rPr lang="en-US" sz="1800" b="0" baseline="0" dirty="0" smtClean="0">
              <a:solidFill>
                <a:srgbClr val="008000"/>
              </a:solidFill>
              <a:latin typeface="Comic Sans MS" pitchFamily="66" charset="0"/>
            </a:rPr>
            <a:t>Proper recycling of ICT equipment</a:t>
          </a:r>
          <a:endParaRPr lang="fr-FR" sz="1800" b="0" dirty="0">
            <a:solidFill>
              <a:srgbClr val="008000"/>
            </a:solidFill>
            <a:latin typeface="Comic Sans MS" pitchFamily="66" charset="0"/>
          </a:endParaRPr>
        </a:p>
      </dgm:t>
    </dgm:pt>
    <dgm:pt modelId="{1011048E-88CA-4388-A90B-7A97BD25B0A8}" type="parTrans" cxnId="{574CE5AE-982C-497D-A505-2D6A825F844D}">
      <dgm:prSet/>
      <dgm:spPr/>
      <dgm:t>
        <a:bodyPr/>
        <a:lstStyle/>
        <a:p>
          <a:endParaRPr lang="fr-FR"/>
        </a:p>
      </dgm:t>
    </dgm:pt>
    <dgm:pt modelId="{F6587ECE-A970-436F-995E-16BD92ADBA3D}" type="sibTrans" cxnId="{574CE5AE-982C-497D-A505-2D6A825F844D}">
      <dgm:prSet/>
      <dgm:spPr/>
      <dgm:t>
        <a:bodyPr/>
        <a:lstStyle/>
        <a:p>
          <a:endParaRPr lang="fr-FR"/>
        </a:p>
      </dgm:t>
    </dgm:pt>
    <dgm:pt modelId="{484CF703-F467-4269-8EB0-4345C43670AE}">
      <dgm:prSet custT="1"/>
      <dgm:spPr>
        <a:noFill/>
        <a:ln>
          <a:solidFill>
            <a:srgbClr val="008000"/>
          </a:solidFill>
        </a:ln>
        <a:effectLst>
          <a:outerShdw blurRad="50800" dist="38100" dir="5400000" algn="t" rotWithShape="0">
            <a:prstClr val="black">
              <a:alpha val="40000"/>
            </a:prstClr>
          </a:outerShdw>
        </a:effectLst>
      </dgm:spPr>
      <dgm:t>
        <a:bodyPr/>
        <a:lstStyle/>
        <a:p>
          <a:pPr rtl="0"/>
          <a:r>
            <a:rPr lang="en-US" sz="1800" b="0" baseline="0" dirty="0" smtClean="0">
              <a:solidFill>
                <a:srgbClr val="008000"/>
              </a:solidFill>
              <a:latin typeface="Comic Sans MS" pitchFamily="66" charset="0"/>
            </a:rPr>
            <a:t>Printer consolidation</a:t>
          </a:r>
          <a:endParaRPr lang="fr-FR" sz="1800" b="0" dirty="0">
            <a:solidFill>
              <a:srgbClr val="008000"/>
            </a:solidFill>
            <a:latin typeface="Comic Sans MS" pitchFamily="66" charset="0"/>
          </a:endParaRPr>
        </a:p>
      </dgm:t>
    </dgm:pt>
    <dgm:pt modelId="{81B03B36-47B9-4592-8FAB-80932F4E759A}" type="parTrans" cxnId="{B6A1E9AD-3B17-4618-A97C-C4818B7E7858}">
      <dgm:prSet/>
      <dgm:spPr/>
      <dgm:t>
        <a:bodyPr/>
        <a:lstStyle/>
        <a:p>
          <a:endParaRPr lang="en-IN"/>
        </a:p>
      </dgm:t>
    </dgm:pt>
    <dgm:pt modelId="{A1B4D860-8F27-4826-8606-F52099D56F16}" type="sibTrans" cxnId="{B6A1E9AD-3B17-4618-A97C-C4818B7E7858}">
      <dgm:prSet/>
      <dgm:spPr/>
      <dgm:t>
        <a:bodyPr/>
        <a:lstStyle/>
        <a:p>
          <a:endParaRPr lang="en-IN"/>
        </a:p>
      </dgm:t>
    </dgm:pt>
    <dgm:pt modelId="{24D650E1-AA99-4592-B677-AEC4FC92EEC8}">
      <dgm:prSet custT="1"/>
      <dgm:spPr>
        <a:noFill/>
        <a:ln>
          <a:solidFill>
            <a:srgbClr val="008000"/>
          </a:solidFill>
        </a:ln>
      </dgm:spPr>
      <dgm:t>
        <a:bodyPr/>
        <a:lstStyle/>
        <a:p>
          <a:r>
            <a:rPr lang="en-US" sz="1800" b="0" baseline="0" dirty="0" smtClean="0">
              <a:solidFill>
                <a:srgbClr val="008000"/>
              </a:solidFill>
              <a:latin typeface="Comic Sans MS" pitchFamily="66" charset="0"/>
            </a:rPr>
            <a:t>Cooling equipment</a:t>
          </a:r>
          <a:endParaRPr lang="en-IN" sz="1800" b="0" dirty="0">
            <a:solidFill>
              <a:srgbClr val="008000"/>
            </a:solidFill>
            <a:latin typeface="Comic Sans MS" pitchFamily="66" charset="0"/>
          </a:endParaRPr>
        </a:p>
      </dgm:t>
    </dgm:pt>
    <dgm:pt modelId="{8E2F592B-36EE-46B4-9B2C-535F9CAF7AB1}" type="parTrans" cxnId="{6898A71F-D8EF-449E-8E45-2263064B82C4}">
      <dgm:prSet/>
      <dgm:spPr/>
      <dgm:t>
        <a:bodyPr/>
        <a:lstStyle/>
        <a:p>
          <a:endParaRPr lang="en-IN"/>
        </a:p>
      </dgm:t>
    </dgm:pt>
    <dgm:pt modelId="{C3B160E9-BCBA-4036-AD35-D1688064ADBC}" type="sibTrans" cxnId="{6898A71F-D8EF-449E-8E45-2263064B82C4}">
      <dgm:prSet/>
      <dgm:spPr/>
      <dgm:t>
        <a:bodyPr/>
        <a:lstStyle/>
        <a:p>
          <a:endParaRPr lang="en-IN"/>
        </a:p>
      </dgm:t>
    </dgm:pt>
    <dgm:pt modelId="{E415B294-68F3-4FCD-98BA-C80239EE0131}">
      <dgm:prSet custT="1"/>
      <dgm:spPr>
        <a:noFill/>
        <a:ln>
          <a:solidFill>
            <a:srgbClr val="008000"/>
          </a:solidFill>
        </a:ln>
      </dgm:spPr>
      <dgm:t>
        <a:bodyPr/>
        <a:lstStyle/>
        <a:p>
          <a:r>
            <a:rPr lang="en-IN" sz="1800" b="0" dirty="0" smtClean="0">
              <a:solidFill>
                <a:srgbClr val="008000"/>
              </a:solidFill>
              <a:latin typeface="Comic Sans MS" pitchFamily="66" charset="0"/>
            </a:rPr>
            <a:t>Local area networks</a:t>
          </a:r>
          <a:endParaRPr lang="en-IN" sz="1800" b="0" dirty="0">
            <a:solidFill>
              <a:srgbClr val="008000"/>
            </a:solidFill>
            <a:latin typeface="Comic Sans MS" pitchFamily="66" charset="0"/>
          </a:endParaRPr>
        </a:p>
      </dgm:t>
    </dgm:pt>
    <dgm:pt modelId="{B512C5BD-1240-42CB-BCFF-1D5F9EE09FD3}" type="parTrans" cxnId="{4CE5F1C7-2820-42F4-9FAF-49813DA1B337}">
      <dgm:prSet/>
      <dgm:spPr/>
      <dgm:t>
        <a:bodyPr/>
        <a:lstStyle/>
        <a:p>
          <a:endParaRPr lang="en-IN"/>
        </a:p>
      </dgm:t>
    </dgm:pt>
    <dgm:pt modelId="{31E4BB6D-6E85-4651-985C-EEE7F11F2D70}" type="sibTrans" cxnId="{4CE5F1C7-2820-42F4-9FAF-49813DA1B337}">
      <dgm:prSet/>
      <dgm:spPr/>
      <dgm:t>
        <a:bodyPr/>
        <a:lstStyle/>
        <a:p>
          <a:endParaRPr lang="en-IN"/>
        </a:p>
      </dgm:t>
    </dgm:pt>
    <dgm:pt modelId="{9755F53E-3C86-4DD3-97C2-F6568B4672AE}">
      <dgm:prSet custT="1"/>
      <dgm:spPr>
        <a:noFill/>
        <a:ln>
          <a:solidFill>
            <a:srgbClr val="008000"/>
          </a:solidFill>
        </a:ln>
      </dgm:spPr>
      <dgm:t>
        <a:bodyPr/>
        <a:lstStyle/>
        <a:p>
          <a:r>
            <a:rPr lang="en-IN" sz="1800" b="0" dirty="0" smtClean="0">
              <a:solidFill>
                <a:srgbClr val="008000"/>
              </a:solidFill>
              <a:latin typeface="Comic Sans MS" pitchFamily="66" charset="0"/>
            </a:rPr>
            <a:t>Paperless office </a:t>
          </a:r>
          <a:endParaRPr lang="en-IN" sz="1800" b="0" dirty="0">
            <a:solidFill>
              <a:srgbClr val="008000"/>
            </a:solidFill>
            <a:latin typeface="Comic Sans MS" pitchFamily="66" charset="0"/>
          </a:endParaRPr>
        </a:p>
      </dgm:t>
    </dgm:pt>
    <dgm:pt modelId="{B944F734-23DE-4EE7-99E9-FA6F6D1269EF}" type="parTrans" cxnId="{6265B9DF-25E6-42AB-9514-489011258747}">
      <dgm:prSet/>
      <dgm:spPr/>
      <dgm:t>
        <a:bodyPr/>
        <a:lstStyle/>
        <a:p>
          <a:endParaRPr lang="en-IN"/>
        </a:p>
      </dgm:t>
    </dgm:pt>
    <dgm:pt modelId="{963E2834-4EF0-4036-9998-FAFCACE3C05A}" type="sibTrans" cxnId="{6265B9DF-25E6-42AB-9514-489011258747}">
      <dgm:prSet/>
      <dgm:spPr/>
      <dgm:t>
        <a:bodyPr/>
        <a:lstStyle/>
        <a:p>
          <a:endParaRPr lang="en-IN"/>
        </a:p>
      </dgm:t>
    </dgm:pt>
    <dgm:pt modelId="{36221F70-D1DC-47DF-BA2C-9E0EB7547E66}">
      <dgm:prSet custT="1"/>
      <dgm:spPr>
        <a:noFill/>
        <a:ln>
          <a:solidFill>
            <a:srgbClr val="008000"/>
          </a:solidFill>
        </a:ln>
      </dgm:spPr>
      <dgm:t>
        <a:bodyPr/>
        <a:lstStyle/>
        <a:p>
          <a:r>
            <a:rPr lang="en-IN" sz="1800" b="0" dirty="0" smtClean="0">
              <a:solidFill>
                <a:srgbClr val="008000"/>
              </a:solidFill>
              <a:latin typeface="Comic Sans MS" pitchFamily="66" charset="0"/>
            </a:rPr>
            <a:t>Thin client solution</a:t>
          </a:r>
          <a:endParaRPr lang="en-IN" sz="1800" b="0" dirty="0">
            <a:solidFill>
              <a:srgbClr val="008000"/>
            </a:solidFill>
            <a:latin typeface="Comic Sans MS" pitchFamily="66" charset="0"/>
          </a:endParaRPr>
        </a:p>
      </dgm:t>
    </dgm:pt>
    <dgm:pt modelId="{6EAC7B40-40F4-4E83-ABBD-9F6FFC94FEA9}" type="parTrans" cxnId="{C5EBB6EB-949E-435C-BA79-FDD2E2248AAE}">
      <dgm:prSet/>
      <dgm:spPr/>
      <dgm:t>
        <a:bodyPr/>
        <a:lstStyle/>
        <a:p>
          <a:endParaRPr lang="en-IN"/>
        </a:p>
      </dgm:t>
    </dgm:pt>
    <dgm:pt modelId="{BD9EE4F8-DB54-47FC-BE24-A79AB951287A}" type="sibTrans" cxnId="{C5EBB6EB-949E-435C-BA79-FDD2E2248AAE}">
      <dgm:prSet/>
      <dgm:spPr/>
      <dgm:t>
        <a:bodyPr/>
        <a:lstStyle/>
        <a:p>
          <a:endParaRPr lang="en-IN"/>
        </a:p>
      </dgm:t>
    </dgm:pt>
    <dgm:pt modelId="{8EB3808A-E608-4F91-A4B3-5AB8D3D9FB7F}" type="pres">
      <dgm:prSet presAssocID="{00F0758A-3116-40D2-8FB4-1E746E79B17B}" presName="diagram" presStyleCnt="0">
        <dgm:presLayoutVars>
          <dgm:dir/>
          <dgm:resizeHandles val="exact"/>
        </dgm:presLayoutVars>
      </dgm:prSet>
      <dgm:spPr/>
      <dgm:t>
        <a:bodyPr/>
        <a:lstStyle/>
        <a:p>
          <a:endParaRPr lang="en-US"/>
        </a:p>
      </dgm:t>
    </dgm:pt>
    <dgm:pt modelId="{3C24D7EB-4B0A-4F41-BB71-B7110E2037F1}" type="pres">
      <dgm:prSet presAssocID="{DC524317-0A27-407A-AA82-E1D623AEC19D}" presName="node" presStyleLbl="node1" presStyleIdx="0" presStyleCnt="16">
        <dgm:presLayoutVars>
          <dgm:bulletEnabled val="1"/>
        </dgm:presLayoutVars>
      </dgm:prSet>
      <dgm:spPr/>
      <dgm:t>
        <a:bodyPr/>
        <a:lstStyle/>
        <a:p>
          <a:endParaRPr lang="en-US"/>
        </a:p>
      </dgm:t>
    </dgm:pt>
    <dgm:pt modelId="{94B3DF4D-190A-4479-BD6E-8F87C2B076AF}" type="pres">
      <dgm:prSet presAssocID="{FC8546F6-5A45-434C-9B5F-3D25F524C06C}" presName="sibTrans" presStyleCnt="0"/>
      <dgm:spPr/>
    </dgm:pt>
    <dgm:pt modelId="{560A37C6-F8F2-4DC5-A49B-0972B08E714B}" type="pres">
      <dgm:prSet presAssocID="{3A61DD0D-DEFC-4821-8D20-18FB32DDAFD5}" presName="node" presStyleLbl="node1" presStyleIdx="1" presStyleCnt="16">
        <dgm:presLayoutVars>
          <dgm:bulletEnabled val="1"/>
        </dgm:presLayoutVars>
      </dgm:prSet>
      <dgm:spPr/>
      <dgm:t>
        <a:bodyPr/>
        <a:lstStyle/>
        <a:p>
          <a:endParaRPr lang="en-US"/>
        </a:p>
      </dgm:t>
    </dgm:pt>
    <dgm:pt modelId="{428E3171-1945-424D-B26B-C20A0790CE91}" type="pres">
      <dgm:prSet presAssocID="{5A8F405D-2842-4C3B-8D96-79D9EEAE59B4}" presName="sibTrans" presStyleCnt="0"/>
      <dgm:spPr/>
    </dgm:pt>
    <dgm:pt modelId="{18F1DCA1-15C7-455C-9E4D-86AC1427656E}" type="pres">
      <dgm:prSet presAssocID="{0AAF9F0E-1597-4F2D-925C-D0853C9A013E}" presName="node" presStyleLbl="node1" presStyleIdx="2" presStyleCnt="16">
        <dgm:presLayoutVars>
          <dgm:bulletEnabled val="1"/>
        </dgm:presLayoutVars>
      </dgm:prSet>
      <dgm:spPr/>
      <dgm:t>
        <a:bodyPr/>
        <a:lstStyle/>
        <a:p>
          <a:endParaRPr lang="en-US"/>
        </a:p>
      </dgm:t>
    </dgm:pt>
    <dgm:pt modelId="{26F0D7C5-2158-40E2-95B3-664F46E6303C}" type="pres">
      <dgm:prSet presAssocID="{CB84E137-EA45-420C-80BA-5B5B9574A7F0}" presName="sibTrans" presStyleCnt="0"/>
      <dgm:spPr/>
    </dgm:pt>
    <dgm:pt modelId="{72B3A1A9-AF91-4B95-9F83-897E8D5A5891}" type="pres">
      <dgm:prSet presAssocID="{3D7A5093-36E1-45C3-A69A-1E032460DD24}" presName="node" presStyleLbl="node1" presStyleIdx="3" presStyleCnt="16">
        <dgm:presLayoutVars>
          <dgm:bulletEnabled val="1"/>
        </dgm:presLayoutVars>
      </dgm:prSet>
      <dgm:spPr/>
      <dgm:t>
        <a:bodyPr/>
        <a:lstStyle/>
        <a:p>
          <a:endParaRPr lang="en-US"/>
        </a:p>
      </dgm:t>
    </dgm:pt>
    <dgm:pt modelId="{BFF610B1-F3D7-4196-A803-060A107658D7}" type="pres">
      <dgm:prSet presAssocID="{6AE336B7-8DCF-4551-9898-04660052A074}" presName="sibTrans" presStyleCnt="0"/>
      <dgm:spPr/>
    </dgm:pt>
    <dgm:pt modelId="{2B952920-8AE8-42C5-A224-1516EB76A34D}" type="pres">
      <dgm:prSet presAssocID="{340F89FF-0524-4CEA-A662-020BC4240EB4}" presName="node" presStyleLbl="node1" presStyleIdx="4" presStyleCnt="16">
        <dgm:presLayoutVars>
          <dgm:bulletEnabled val="1"/>
        </dgm:presLayoutVars>
      </dgm:prSet>
      <dgm:spPr/>
      <dgm:t>
        <a:bodyPr/>
        <a:lstStyle/>
        <a:p>
          <a:endParaRPr lang="en-US"/>
        </a:p>
      </dgm:t>
    </dgm:pt>
    <dgm:pt modelId="{47A4EB26-40C9-4B03-BEFD-00B0E007DECE}" type="pres">
      <dgm:prSet presAssocID="{B8B919C9-A655-43C9-9E30-68FBDDE1F46E}" presName="sibTrans" presStyleCnt="0"/>
      <dgm:spPr/>
    </dgm:pt>
    <dgm:pt modelId="{254CEA03-B585-45B8-921B-F955955F0EDE}" type="pres">
      <dgm:prSet presAssocID="{04E9D3F6-B3B8-4949-B6E3-FFCD1EF8B372}" presName="node" presStyleLbl="node1" presStyleIdx="5" presStyleCnt="16">
        <dgm:presLayoutVars>
          <dgm:bulletEnabled val="1"/>
        </dgm:presLayoutVars>
      </dgm:prSet>
      <dgm:spPr/>
      <dgm:t>
        <a:bodyPr/>
        <a:lstStyle/>
        <a:p>
          <a:endParaRPr lang="en-US"/>
        </a:p>
      </dgm:t>
    </dgm:pt>
    <dgm:pt modelId="{DA2DE97A-3669-4CFB-98E3-5F9449D9E7E9}" type="pres">
      <dgm:prSet presAssocID="{FA4D1389-5DBA-4E5D-B8C8-853B806BDC8B}" presName="sibTrans" presStyleCnt="0"/>
      <dgm:spPr/>
    </dgm:pt>
    <dgm:pt modelId="{638714F8-02F3-4D3B-83A9-4C6D0801383B}" type="pres">
      <dgm:prSet presAssocID="{307614D2-8B24-4978-97EC-81F767E67DBE}" presName="node" presStyleLbl="node1" presStyleIdx="6" presStyleCnt="16">
        <dgm:presLayoutVars>
          <dgm:bulletEnabled val="1"/>
        </dgm:presLayoutVars>
      </dgm:prSet>
      <dgm:spPr/>
      <dgm:t>
        <a:bodyPr/>
        <a:lstStyle/>
        <a:p>
          <a:endParaRPr lang="en-US"/>
        </a:p>
      </dgm:t>
    </dgm:pt>
    <dgm:pt modelId="{6F480536-6031-4769-8F0C-6EF3134A7BC3}" type="pres">
      <dgm:prSet presAssocID="{59B56B2A-3BC8-426B-8452-CE1DA76D22F9}" presName="sibTrans" presStyleCnt="0"/>
      <dgm:spPr/>
    </dgm:pt>
    <dgm:pt modelId="{3CD9E554-DDA2-478F-AC43-C82D49B9B3F3}" type="pres">
      <dgm:prSet presAssocID="{82222164-1EF1-4EA1-80EC-9FCAA575B330}" presName="node" presStyleLbl="node1" presStyleIdx="7" presStyleCnt="16">
        <dgm:presLayoutVars>
          <dgm:bulletEnabled val="1"/>
        </dgm:presLayoutVars>
      </dgm:prSet>
      <dgm:spPr/>
      <dgm:t>
        <a:bodyPr/>
        <a:lstStyle/>
        <a:p>
          <a:endParaRPr lang="en-US"/>
        </a:p>
      </dgm:t>
    </dgm:pt>
    <dgm:pt modelId="{AFC73857-8149-4068-AF42-626F1B19C09C}" type="pres">
      <dgm:prSet presAssocID="{73758CC3-5644-40EF-AE7C-2640D8AB3B92}" presName="sibTrans" presStyleCnt="0"/>
      <dgm:spPr/>
    </dgm:pt>
    <dgm:pt modelId="{87EB0613-40C0-4DE7-9D47-C366503EC0C3}" type="pres">
      <dgm:prSet presAssocID="{1300A568-86FE-4391-AD2F-869B073E4C61}" presName="node" presStyleLbl="node1" presStyleIdx="8" presStyleCnt="16" custScaleY="95967" custLinFactNeighborX="-148" custLinFactNeighborY="5515">
        <dgm:presLayoutVars>
          <dgm:bulletEnabled val="1"/>
        </dgm:presLayoutVars>
      </dgm:prSet>
      <dgm:spPr/>
      <dgm:t>
        <a:bodyPr/>
        <a:lstStyle/>
        <a:p>
          <a:endParaRPr lang="en-US"/>
        </a:p>
      </dgm:t>
    </dgm:pt>
    <dgm:pt modelId="{BDFC9092-E885-43A3-9846-1B60B667DE22}" type="pres">
      <dgm:prSet presAssocID="{DB241524-6047-43E2-ADBF-4E68A81D31CA}" presName="sibTrans" presStyleCnt="0"/>
      <dgm:spPr/>
    </dgm:pt>
    <dgm:pt modelId="{63A75777-799E-4DC0-B998-D6FE7A48AE74}" type="pres">
      <dgm:prSet presAssocID="{660CB5EF-D135-4644-A2C4-7386AF976F2B}" presName="node" presStyleLbl="node1" presStyleIdx="9" presStyleCnt="16" custScaleX="99957" custScaleY="98191" custLinFactNeighborX="1453" custLinFactNeighborY="5766">
        <dgm:presLayoutVars>
          <dgm:bulletEnabled val="1"/>
        </dgm:presLayoutVars>
      </dgm:prSet>
      <dgm:spPr/>
      <dgm:t>
        <a:bodyPr/>
        <a:lstStyle/>
        <a:p>
          <a:endParaRPr lang="fr-FR"/>
        </a:p>
      </dgm:t>
    </dgm:pt>
    <dgm:pt modelId="{F4F1457A-42D8-4390-A8AA-7C4F444E1039}" type="pres">
      <dgm:prSet presAssocID="{6A32351B-9729-4F44-B1F8-8D75BC33491C}" presName="sibTrans" presStyleCnt="0"/>
      <dgm:spPr/>
    </dgm:pt>
    <dgm:pt modelId="{90EB584F-94AA-4AC8-ADE8-E5AF47AA46D0}" type="pres">
      <dgm:prSet presAssocID="{38245B0C-7E1C-4E04-A12D-CB9EBF36CFA4}" presName="node" presStyleLbl="node1" presStyleIdx="10" presStyleCnt="16" custLinFactNeighborX="1540" custLinFactNeighborY="5766">
        <dgm:presLayoutVars>
          <dgm:bulletEnabled val="1"/>
        </dgm:presLayoutVars>
      </dgm:prSet>
      <dgm:spPr/>
      <dgm:t>
        <a:bodyPr/>
        <a:lstStyle/>
        <a:p>
          <a:endParaRPr lang="en-US"/>
        </a:p>
      </dgm:t>
    </dgm:pt>
    <dgm:pt modelId="{5EAC0142-85E5-4C45-B187-020F769F3690}" type="pres">
      <dgm:prSet presAssocID="{F6587ECE-A970-436F-995E-16BD92ADBA3D}" presName="sibTrans" presStyleCnt="0"/>
      <dgm:spPr/>
    </dgm:pt>
    <dgm:pt modelId="{18E37AC6-A33A-49BA-95CC-51BE6116D3F7}" type="pres">
      <dgm:prSet presAssocID="{484CF703-F467-4269-8EB0-4345C43670AE}" presName="node" presStyleLbl="node1" presStyleIdx="11" presStyleCnt="16" custLinFactNeighborX="2050" custLinFactNeighborY="6670">
        <dgm:presLayoutVars>
          <dgm:bulletEnabled val="1"/>
        </dgm:presLayoutVars>
      </dgm:prSet>
      <dgm:spPr/>
      <dgm:t>
        <a:bodyPr/>
        <a:lstStyle/>
        <a:p>
          <a:endParaRPr lang="en-IN"/>
        </a:p>
      </dgm:t>
    </dgm:pt>
    <dgm:pt modelId="{A037C910-62E0-45DC-B5F8-DAA000A24422}" type="pres">
      <dgm:prSet presAssocID="{A1B4D860-8F27-4826-8606-F52099D56F16}" presName="sibTrans" presStyleCnt="0"/>
      <dgm:spPr/>
    </dgm:pt>
    <dgm:pt modelId="{BACD1A28-0EB4-4A1F-AF8A-83E645FD541A}" type="pres">
      <dgm:prSet presAssocID="{24D650E1-AA99-4592-B677-AEC4FC92EEC8}" presName="node" presStyleLbl="node1" presStyleIdx="12" presStyleCnt="16" custLinFactNeighborX="-1053" custLinFactNeighborY="2531">
        <dgm:presLayoutVars>
          <dgm:bulletEnabled val="1"/>
        </dgm:presLayoutVars>
      </dgm:prSet>
      <dgm:spPr/>
      <dgm:t>
        <a:bodyPr/>
        <a:lstStyle/>
        <a:p>
          <a:endParaRPr lang="en-IN"/>
        </a:p>
      </dgm:t>
    </dgm:pt>
    <dgm:pt modelId="{17A13004-750B-4A59-B210-454169524F67}" type="pres">
      <dgm:prSet presAssocID="{C3B160E9-BCBA-4036-AD35-D1688064ADBC}" presName="sibTrans" presStyleCnt="0"/>
      <dgm:spPr/>
    </dgm:pt>
    <dgm:pt modelId="{EB967DA4-3025-4976-A24F-69D555C20EB4}" type="pres">
      <dgm:prSet presAssocID="{E415B294-68F3-4FCD-98BA-C80239EE0131}" presName="node" presStyleLbl="node1" presStyleIdx="13" presStyleCnt="16" custLinFactNeighborX="1475" custLinFactNeighborY="2531">
        <dgm:presLayoutVars>
          <dgm:bulletEnabled val="1"/>
        </dgm:presLayoutVars>
      </dgm:prSet>
      <dgm:spPr/>
      <dgm:t>
        <a:bodyPr/>
        <a:lstStyle/>
        <a:p>
          <a:endParaRPr lang="en-IN"/>
        </a:p>
      </dgm:t>
    </dgm:pt>
    <dgm:pt modelId="{56833A72-2FA6-4D81-9C7B-6F632CB514B6}" type="pres">
      <dgm:prSet presAssocID="{31E4BB6D-6E85-4651-985C-EEE7F11F2D70}" presName="sibTrans" presStyleCnt="0"/>
      <dgm:spPr/>
    </dgm:pt>
    <dgm:pt modelId="{F59A89F1-619C-4E25-9720-1366CFDB179C}" type="pres">
      <dgm:prSet presAssocID="{9755F53E-3C86-4DD3-97C2-F6568B4672AE}" presName="node" presStyleLbl="node1" presStyleIdx="14" presStyleCnt="16">
        <dgm:presLayoutVars>
          <dgm:bulletEnabled val="1"/>
        </dgm:presLayoutVars>
      </dgm:prSet>
      <dgm:spPr/>
      <dgm:t>
        <a:bodyPr/>
        <a:lstStyle/>
        <a:p>
          <a:endParaRPr lang="en-IN"/>
        </a:p>
      </dgm:t>
    </dgm:pt>
    <dgm:pt modelId="{A5899F57-A633-44B3-A9B3-699EDC3564FB}" type="pres">
      <dgm:prSet presAssocID="{963E2834-4EF0-4036-9998-FAFCACE3C05A}" presName="sibTrans" presStyleCnt="0"/>
      <dgm:spPr/>
    </dgm:pt>
    <dgm:pt modelId="{2241B8C7-1BBE-4D02-8270-305562810DCE}" type="pres">
      <dgm:prSet presAssocID="{36221F70-D1DC-47DF-BA2C-9E0EB7547E66}" presName="node" presStyleLbl="node1" presStyleIdx="15" presStyleCnt="16">
        <dgm:presLayoutVars>
          <dgm:bulletEnabled val="1"/>
        </dgm:presLayoutVars>
      </dgm:prSet>
      <dgm:spPr/>
      <dgm:t>
        <a:bodyPr/>
        <a:lstStyle/>
        <a:p>
          <a:endParaRPr lang="en-IN"/>
        </a:p>
      </dgm:t>
    </dgm:pt>
  </dgm:ptLst>
  <dgm:cxnLst>
    <dgm:cxn modelId="{2AEA8E1E-4C66-4EB8-B13F-2BA56FE6CFEC}" srcId="{00F0758A-3116-40D2-8FB4-1E746E79B17B}" destId="{DC524317-0A27-407A-AA82-E1D623AEC19D}" srcOrd="0" destOrd="0" parTransId="{944AF9E5-4857-4C60-BF03-31801B1DCCC7}" sibTransId="{FC8546F6-5A45-434C-9B5F-3D25F524C06C}"/>
    <dgm:cxn modelId="{8904E18C-46F9-408B-99B3-467367951DC8}" srcId="{00F0758A-3116-40D2-8FB4-1E746E79B17B}" destId="{1300A568-86FE-4391-AD2F-869B073E4C61}" srcOrd="8" destOrd="0" parTransId="{8F8C0CBF-988C-448E-B8B0-76BD102BADEB}" sibTransId="{DB241524-6047-43E2-ADBF-4E68A81D31CA}"/>
    <dgm:cxn modelId="{1865E7A8-841F-45B3-BCCE-E6AD3A0FD634}" type="presOf" srcId="{9755F53E-3C86-4DD3-97C2-F6568B4672AE}" destId="{F59A89F1-619C-4E25-9720-1366CFDB179C}" srcOrd="0" destOrd="0" presId="urn:microsoft.com/office/officeart/2005/8/layout/default#1"/>
    <dgm:cxn modelId="{C7759D28-FB59-405C-9648-DE6ADD29B66A}" type="presOf" srcId="{38245B0C-7E1C-4E04-A12D-CB9EBF36CFA4}" destId="{90EB584F-94AA-4AC8-ADE8-E5AF47AA46D0}" srcOrd="0" destOrd="0" presId="urn:microsoft.com/office/officeart/2005/8/layout/default#1"/>
    <dgm:cxn modelId="{8A9ECA9C-9CE0-4016-8D5D-398284DDA19E}" type="presOf" srcId="{1300A568-86FE-4391-AD2F-869B073E4C61}" destId="{87EB0613-40C0-4DE7-9D47-C366503EC0C3}" srcOrd="0" destOrd="0" presId="urn:microsoft.com/office/officeart/2005/8/layout/default#1"/>
    <dgm:cxn modelId="{30959FD7-6CE6-42D2-888D-FC44C2AC6D25}" type="presOf" srcId="{DC524317-0A27-407A-AA82-E1D623AEC19D}" destId="{3C24D7EB-4B0A-4F41-BB71-B7110E2037F1}" srcOrd="0" destOrd="0" presId="urn:microsoft.com/office/officeart/2005/8/layout/default#1"/>
    <dgm:cxn modelId="{20D07B4F-2D04-4081-95BA-C3388B8A0E21}" type="presOf" srcId="{36221F70-D1DC-47DF-BA2C-9E0EB7547E66}" destId="{2241B8C7-1BBE-4D02-8270-305562810DCE}" srcOrd="0" destOrd="0" presId="urn:microsoft.com/office/officeart/2005/8/layout/default#1"/>
    <dgm:cxn modelId="{340C7429-5C2B-447E-A1B3-4A56112612C4}" srcId="{00F0758A-3116-40D2-8FB4-1E746E79B17B}" destId="{307614D2-8B24-4978-97EC-81F767E67DBE}" srcOrd="6" destOrd="0" parTransId="{F52B3457-5879-49A3-B99A-8DDE749303B0}" sibTransId="{59B56B2A-3BC8-426B-8452-CE1DA76D22F9}"/>
    <dgm:cxn modelId="{2D784898-0B56-4A6E-A0AE-DCB8A8C26FD5}" srcId="{00F0758A-3116-40D2-8FB4-1E746E79B17B}" destId="{660CB5EF-D135-4644-A2C4-7386AF976F2B}" srcOrd="9" destOrd="0" parTransId="{DBC7467D-E18C-48CD-8B45-634751C9DAE3}" sibTransId="{6A32351B-9729-4F44-B1F8-8D75BC33491C}"/>
    <dgm:cxn modelId="{0DFEE35E-E81E-49F7-AFA5-45A08753C494}" type="presOf" srcId="{E415B294-68F3-4FCD-98BA-C80239EE0131}" destId="{EB967DA4-3025-4976-A24F-69D555C20EB4}" srcOrd="0" destOrd="0" presId="urn:microsoft.com/office/officeart/2005/8/layout/default#1"/>
    <dgm:cxn modelId="{2764E7AC-AB90-42D6-B684-D13584695E33}" type="presOf" srcId="{00F0758A-3116-40D2-8FB4-1E746E79B17B}" destId="{8EB3808A-E608-4F91-A4B3-5AB8D3D9FB7F}" srcOrd="0" destOrd="0" presId="urn:microsoft.com/office/officeart/2005/8/layout/default#1"/>
    <dgm:cxn modelId="{0B9ACA86-B2FD-43F0-AC3F-6EA9F461F8A5}" type="presOf" srcId="{24D650E1-AA99-4592-B677-AEC4FC92EEC8}" destId="{BACD1A28-0EB4-4A1F-AF8A-83E645FD541A}" srcOrd="0" destOrd="0" presId="urn:microsoft.com/office/officeart/2005/8/layout/default#1"/>
    <dgm:cxn modelId="{6898A71F-D8EF-449E-8E45-2263064B82C4}" srcId="{00F0758A-3116-40D2-8FB4-1E746E79B17B}" destId="{24D650E1-AA99-4592-B677-AEC4FC92EEC8}" srcOrd="12" destOrd="0" parTransId="{8E2F592B-36EE-46B4-9B2C-535F9CAF7AB1}" sibTransId="{C3B160E9-BCBA-4036-AD35-D1688064ADBC}"/>
    <dgm:cxn modelId="{8F216C81-DEA3-4D81-9ED0-38CD7306C4B3}" type="presOf" srcId="{04E9D3F6-B3B8-4949-B6E3-FFCD1EF8B372}" destId="{254CEA03-B585-45B8-921B-F955955F0EDE}" srcOrd="0" destOrd="0" presId="urn:microsoft.com/office/officeart/2005/8/layout/default#1"/>
    <dgm:cxn modelId="{6265B9DF-25E6-42AB-9514-489011258747}" srcId="{00F0758A-3116-40D2-8FB4-1E746E79B17B}" destId="{9755F53E-3C86-4DD3-97C2-F6568B4672AE}" srcOrd="14" destOrd="0" parTransId="{B944F734-23DE-4EE7-99E9-FA6F6D1269EF}" sibTransId="{963E2834-4EF0-4036-9998-FAFCACE3C05A}"/>
    <dgm:cxn modelId="{4D4E6389-A7FA-4547-BA57-57B3BCC09656}" srcId="{00F0758A-3116-40D2-8FB4-1E746E79B17B}" destId="{0AAF9F0E-1597-4F2D-925C-D0853C9A013E}" srcOrd="2" destOrd="0" parTransId="{DB250DF4-B03E-4C09-A330-7C63BC67D5B5}" sibTransId="{CB84E137-EA45-420C-80BA-5B5B9574A7F0}"/>
    <dgm:cxn modelId="{C44B1CBA-B702-4FD9-9076-072E8492BC37}" type="presOf" srcId="{3D7A5093-36E1-45C3-A69A-1E032460DD24}" destId="{72B3A1A9-AF91-4B95-9F83-897E8D5A5891}" srcOrd="0" destOrd="0" presId="urn:microsoft.com/office/officeart/2005/8/layout/default#1"/>
    <dgm:cxn modelId="{B6A1E9AD-3B17-4618-A97C-C4818B7E7858}" srcId="{00F0758A-3116-40D2-8FB4-1E746E79B17B}" destId="{484CF703-F467-4269-8EB0-4345C43670AE}" srcOrd="11" destOrd="0" parTransId="{81B03B36-47B9-4592-8FAB-80932F4E759A}" sibTransId="{A1B4D860-8F27-4826-8606-F52099D56F16}"/>
    <dgm:cxn modelId="{0BF76D52-8536-40F6-A9A0-9E63030E4448}" type="presOf" srcId="{0AAF9F0E-1597-4F2D-925C-D0853C9A013E}" destId="{18F1DCA1-15C7-455C-9E4D-86AC1427656E}" srcOrd="0" destOrd="0" presId="urn:microsoft.com/office/officeart/2005/8/layout/default#1"/>
    <dgm:cxn modelId="{574CE5AE-982C-497D-A505-2D6A825F844D}" srcId="{00F0758A-3116-40D2-8FB4-1E746E79B17B}" destId="{38245B0C-7E1C-4E04-A12D-CB9EBF36CFA4}" srcOrd="10" destOrd="0" parTransId="{1011048E-88CA-4388-A90B-7A97BD25B0A8}" sibTransId="{F6587ECE-A970-436F-995E-16BD92ADBA3D}"/>
    <dgm:cxn modelId="{E013DE5B-C738-45EE-8A89-90E555F81C26}" type="presOf" srcId="{307614D2-8B24-4978-97EC-81F767E67DBE}" destId="{638714F8-02F3-4D3B-83A9-4C6D0801383B}" srcOrd="0" destOrd="0" presId="urn:microsoft.com/office/officeart/2005/8/layout/default#1"/>
    <dgm:cxn modelId="{14FB7B87-4478-411E-9A86-BF0DF391E722}" type="presOf" srcId="{484CF703-F467-4269-8EB0-4345C43670AE}" destId="{18E37AC6-A33A-49BA-95CC-51BE6116D3F7}" srcOrd="0" destOrd="0" presId="urn:microsoft.com/office/officeart/2005/8/layout/default#1"/>
    <dgm:cxn modelId="{FD87C3F3-BEA3-43FE-BFBB-6134804B2278}" type="presOf" srcId="{660CB5EF-D135-4644-A2C4-7386AF976F2B}" destId="{63A75777-799E-4DC0-B998-D6FE7A48AE74}" srcOrd="0" destOrd="0" presId="urn:microsoft.com/office/officeart/2005/8/layout/default#1"/>
    <dgm:cxn modelId="{9758A905-DFCA-46F8-9F66-11227259FB0E}" type="presOf" srcId="{82222164-1EF1-4EA1-80EC-9FCAA575B330}" destId="{3CD9E554-DDA2-478F-AC43-C82D49B9B3F3}" srcOrd="0" destOrd="0" presId="urn:microsoft.com/office/officeart/2005/8/layout/default#1"/>
    <dgm:cxn modelId="{C94BE883-F4AD-4B5D-8230-E033DA71C449}" type="presOf" srcId="{3A61DD0D-DEFC-4821-8D20-18FB32DDAFD5}" destId="{560A37C6-F8F2-4DC5-A49B-0972B08E714B}" srcOrd="0" destOrd="0" presId="urn:microsoft.com/office/officeart/2005/8/layout/default#1"/>
    <dgm:cxn modelId="{2FDECF59-402B-4CA1-9C5A-D4E2566423A2}" srcId="{00F0758A-3116-40D2-8FB4-1E746E79B17B}" destId="{3A61DD0D-DEFC-4821-8D20-18FB32DDAFD5}" srcOrd="1" destOrd="0" parTransId="{FDE16E26-1CA9-4FF8-97FA-1AFD53CAAE75}" sibTransId="{5A8F405D-2842-4C3B-8D96-79D9EEAE59B4}"/>
    <dgm:cxn modelId="{4CE5F1C7-2820-42F4-9FAF-49813DA1B337}" srcId="{00F0758A-3116-40D2-8FB4-1E746E79B17B}" destId="{E415B294-68F3-4FCD-98BA-C80239EE0131}" srcOrd="13" destOrd="0" parTransId="{B512C5BD-1240-42CB-BCFF-1D5F9EE09FD3}" sibTransId="{31E4BB6D-6E85-4651-985C-EEE7F11F2D70}"/>
    <dgm:cxn modelId="{90411B1A-3913-48AE-91F0-8EBCE289AD6B}" srcId="{00F0758A-3116-40D2-8FB4-1E746E79B17B}" destId="{82222164-1EF1-4EA1-80EC-9FCAA575B330}" srcOrd="7" destOrd="0" parTransId="{02DE4B0F-F586-4FB7-AEAF-FE64CAB3BFB7}" sibTransId="{73758CC3-5644-40EF-AE7C-2640D8AB3B92}"/>
    <dgm:cxn modelId="{B165B313-0CC3-4D19-8FF6-F1CB9CF6A07F}" srcId="{00F0758A-3116-40D2-8FB4-1E746E79B17B}" destId="{340F89FF-0524-4CEA-A662-020BC4240EB4}" srcOrd="4" destOrd="0" parTransId="{F6E13D7F-FA58-4A88-875B-C05F262E14C4}" sibTransId="{B8B919C9-A655-43C9-9E30-68FBDDE1F46E}"/>
    <dgm:cxn modelId="{C5EBB6EB-949E-435C-BA79-FDD2E2248AAE}" srcId="{00F0758A-3116-40D2-8FB4-1E746E79B17B}" destId="{36221F70-D1DC-47DF-BA2C-9E0EB7547E66}" srcOrd="15" destOrd="0" parTransId="{6EAC7B40-40F4-4E83-ABBD-9F6FFC94FEA9}" sibTransId="{BD9EE4F8-DB54-47FC-BE24-A79AB951287A}"/>
    <dgm:cxn modelId="{4ABFA36D-B9BC-42BC-BD4A-7DA7F5E4D7AF}" srcId="{00F0758A-3116-40D2-8FB4-1E746E79B17B}" destId="{04E9D3F6-B3B8-4949-B6E3-FFCD1EF8B372}" srcOrd="5" destOrd="0" parTransId="{6B89F785-F4D7-412E-B9CC-54F0D83A2A5F}" sibTransId="{FA4D1389-5DBA-4E5D-B8C8-853B806BDC8B}"/>
    <dgm:cxn modelId="{8A949BBA-156C-4DFE-95F5-8FC409ACC5EE}" srcId="{00F0758A-3116-40D2-8FB4-1E746E79B17B}" destId="{3D7A5093-36E1-45C3-A69A-1E032460DD24}" srcOrd="3" destOrd="0" parTransId="{3DA98A22-2B4B-4418-94FE-DDCE6E301DAB}" sibTransId="{6AE336B7-8DCF-4551-9898-04660052A074}"/>
    <dgm:cxn modelId="{8298F1D8-40CC-49A4-B7AC-15A701F905DB}" type="presOf" srcId="{340F89FF-0524-4CEA-A662-020BC4240EB4}" destId="{2B952920-8AE8-42C5-A224-1516EB76A34D}" srcOrd="0" destOrd="0" presId="urn:microsoft.com/office/officeart/2005/8/layout/default#1"/>
    <dgm:cxn modelId="{C9EDEDEA-5FEA-451A-9629-C89B6CE3DEE0}" type="presParOf" srcId="{8EB3808A-E608-4F91-A4B3-5AB8D3D9FB7F}" destId="{3C24D7EB-4B0A-4F41-BB71-B7110E2037F1}" srcOrd="0" destOrd="0" presId="urn:microsoft.com/office/officeart/2005/8/layout/default#1"/>
    <dgm:cxn modelId="{409DDA47-253E-4C4C-9688-9BEDE6D033F4}" type="presParOf" srcId="{8EB3808A-E608-4F91-A4B3-5AB8D3D9FB7F}" destId="{94B3DF4D-190A-4479-BD6E-8F87C2B076AF}" srcOrd="1" destOrd="0" presId="urn:microsoft.com/office/officeart/2005/8/layout/default#1"/>
    <dgm:cxn modelId="{8CED83D4-6347-46C2-AB61-70EC6C362885}" type="presParOf" srcId="{8EB3808A-E608-4F91-A4B3-5AB8D3D9FB7F}" destId="{560A37C6-F8F2-4DC5-A49B-0972B08E714B}" srcOrd="2" destOrd="0" presId="urn:microsoft.com/office/officeart/2005/8/layout/default#1"/>
    <dgm:cxn modelId="{25020D5D-07D7-4C36-8F6F-A662D5AC4F2D}" type="presParOf" srcId="{8EB3808A-E608-4F91-A4B3-5AB8D3D9FB7F}" destId="{428E3171-1945-424D-B26B-C20A0790CE91}" srcOrd="3" destOrd="0" presId="urn:microsoft.com/office/officeart/2005/8/layout/default#1"/>
    <dgm:cxn modelId="{33C1CE2F-D701-42C9-9D1C-014AA39FE712}" type="presParOf" srcId="{8EB3808A-E608-4F91-A4B3-5AB8D3D9FB7F}" destId="{18F1DCA1-15C7-455C-9E4D-86AC1427656E}" srcOrd="4" destOrd="0" presId="urn:microsoft.com/office/officeart/2005/8/layout/default#1"/>
    <dgm:cxn modelId="{2BA9DDCC-014C-4700-B61B-B6DF31E61A30}" type="presParOf" srcId="{8EB3808A-E608-4F91-A4B3-5AB8D3D9FB7F}" destId="{26F0D7C5-2158-40E2-95B3-664F46E6303C}" srcOrd="5" destOrd="0" presId="urn:microsoft.com/office/officeart/2005/8/layout/default#1"/>
    <dgm:cxn modelId="{929AB32A-0175-4A49-BFF3-3A0C9A65BD14}" type="presParOf" srcId="{8EB3808A-E608-4F91-A4B3-5AB8D3D9FB7F}" destId="{72B3A1A9-AF91-4B95-9F83-897E8D5A5891}" srcOrd="6" destOrd="0" presId="urn:microsoft.com/office/officeart/2005/8/layout/default#1"/>
    <dgm:cxn modelId="{91C2323F-90DF-400F-8CC0-83E8BF8EE3D3}" type="presParOf" srcId="{8EB3808A-E608-4F91-A4B3-5AB8D3D9FB7F}" destId="{BFF610B1-F3D7-4196-A803-060A107658D7}" srcOrd="7" destOrd="0" presId="urn:microsoft.com/office/officeart/2005/8/layout/default#1"/>
    <dgm:cxn modelId="{3B0196BD-7989-4C9D-BA3B-D8B8340BEC1E}" type="presParOf" srcId="{8EB3808A-E608-4F91-A4B3-5AB8D3D9FB7F}" destId="{2B952920-8AE8-42C5-A224-1516EB76A34D}" srcOrd="8" destOrd="0" presId="urn:microsoft.com/office/officeart/2005/8/layout/default#1"/>
    <dgm:cxn modelId="{9E88EBB1-2855-493E-BBB9-89D1A2C97281}" type="presParOf" srcId="{8EB3808A-E608-4F91-A4B3-5AB8D3D9FB7F}" destId="{47A4EB26-40C9-4B03-BEFD-00B0E007DECE}" srcOrd="9" destOrd="0" presId="urn:microsoft.com/office/officeart/2005/8/layout/default#1"/>
    <dgm:cxn modelId="{3B1225C2-13FD-4D31-AA4E-1980969F0C17}" type="presParOf" srcId="{8EB3808A-E608-4F91-A4B3-5AB8D3D9FB7F}" destId="{254CEA03-B585-45B8-921B-F955955F0EDE}" srcOrd="10" destOrd="0" presId="urn:microsoft.com/office/officeart/2005/8/layout/default#1"/>
    <dgm:cxn modelId="{ADEC0F0B-10E2-467C-8CA6-86D3046B3737}" type="presParOf" srcId="{8EB3808A-E608-4F91-A4B3-5AB8D3D9FB7F}" destId="{DA2DE97A-3669-4CFB-98E3-5F9449D9E7E9}" srcOrd="11" destOrd="0" presId="urn:microsoft.com/office/officeart/2005/8/layout/default#1"/>
    <dgm:cxn modelId="{6AFF99F7-A839-4B7B-A958-25276548EDB5}" type="presParOf" srcId="{8EB3808A-E608-4F91-A4B3-5AB8D3D9FB7F}" destId="{638714F8-02F3-4D3B-83A9-4C6D0801383B}" srcOrd="12" destOrd="0" presId="urn:microsoft.com/office/officeart/2005/8/layout/default#1"/>
    <dgm:cxn modelId="{6E642002-088B-46F4-9679-CDA91787C3E5}" type="presParOf" srcId="{8EB3808A-E608-4F91-A4B3-5AB8D3D9FB7F}" destId="{6F480536-6031-4769-8F0C-6EF3134A7BC3}" srcOrd="13" destOrd="0" presId="urn:microsoft.com/office/officeart/2005/8/layout/default#1"/>
    <dgm:cxn modelId="{22D45FB2-0757-4344-A957-E5900F6F48F8}" type="presParOf" srcId="{8EB3808A-E608-4F91-A4B3-5AB8D3D9FB7F}" destId="{3CD9E554-DDA2-478F-AC43-C82D49B9B3F3}" srcOrd="14" destOrd="0" presId="urn:microsoft.com/office/officeart/2005/8/layout/default#1"/>
    <dgm:cxn modelId="{BB99DBEF-D40B-4499-98D8-61AB4E044488}" type="presParOf" srcId="{8EB3808A-E608-4F91-A4B3-5AB8D3D9FB7F}" destId="{AFC73857-8149-4068-AF42-626F1B19C09C}" srcOrd="15" destOrd="0" presId="urn:microsoft.com/office/officeart/2005/8/layout/default#1"/>
    <dgm:cxn modelId="{9FEB8E97-22B1-4B88-BE55-D406E3E27CBC}" type="presParOf" srcId="{8EB3808A-E608-4F91-A4B3-5AB8D3D9FB7F}" destId="{87EB0613-40C0-4DE7-9D47-C366503EC0C3}" srcOrd="16" destOrd="0" presId="urn:microsoft.com/office/officeart/2005/8/layout/default#1"/>
    <dgm:cxn modelId="{D4A03D7D-C081-43B2-A16F-FA341A631C92}" type="presParOf" srcId="{8EB3808A-E608-4F91-A4B3-5AB8D3D9FB7F}" destId="{BDFC9092-E885-43A3-9846-1B60B667DE22}" srcOrd="17" destOrd="0" presId="urn:microsoft.com/office/officeart/2005/8/layout/default#1"/>
    <dgm:cxn modelId="{5F4002E0-F7B7-431A-B8C1-6534FCA89B25}" type="presParOf" srcId="{8EB3808A-E608-4F91-A4B3-5AB8D3D9FB7F}" destId="{63A75777-799E-4DC0-B998-D6FE7A48AE74}" srcOrd="18" destOrd="0" presId="urn:microsoft.com/office/officeart/2005/8/layout/default#1"/>
    <dgm:cxn modelId="{F1BEEF41-2B65-4F9C-B3D4-D649DC98D768}" type="presParOf" srcId="{8EB3808A-E608-4F91-A4B3-5AB8D3D9FB7F}" destId="{F4F1457A-42D8-4390-A8AA-7C4F444E1039}" srcOrd="19" destOrd="0" presId="urn:microsoft.com/office/officeart/2005/8/layout/default#1"/>
    <dgm:cxn modelId="{FD45AF83-79ED-4FCD-8C7E-82CD84786457}" type="presParOf" srcId="{8EB3808A-E608-4F91-A4B3-5AB8D3D9FB7F}" destId="{90EB584F-94AA-4AC8-ADE8-E5AF47AA46D0}" srcOrd="20" destOrd="0" presId="urn:microsoft.com/office/officeart/2005/8/layout/default#1"/>
    <dgm:cxn modelId="{AAFBDB79-DA62-44C9-906D-FA1910A1CCE0}" type="presParOf" srcId="{8EB3808A-E608-4F91-A4B3-5AB8D3D9FB7F}" destId="{5EAC0142-85E5-4C45-B187-020F769F3690}" srcOrd="21" destOrd="0" presId="urn:microsoft.com/office/officeart/2005/8/layout/default#1"/>
    <dgm:cxn modelId="{502ECD39-8071-4EC3-9094-A6781F9A4DE6}" type="presParOf" srcId="{8EB3808A-E608-4F91-A4B3-5AB8D3D9FB7F}" destId="{18E37AC6-A33A-49BA-95CC-51BE6116D3F7}" srcOrd="22" destOrd="0" presId="urn:microsoft.com/office/officeart/2005/8/layout/default#1"/>
    <dgm:cxn modelId="{B8849AE3-355E-4821-92A3-DF46E6A696B4}" type="presParOf" srcId="{8EB3808A-E608-4F91-A4B3-5AB8D3D9FB7F}" destId="{A037C910-62E0-45DC-B5F8-DAA000A24422}" srcOrd="23" destOrd="0" presId="urn:microsoft.com/office/officeart/2005/8/layout/default#1"/>
    <dgm:cxn modelId="{D0D24743-B2AD-4F07-97D3-A896ED26AD4F}" type="presParOf" srcId="{8EB3808A-E608-4F91-A4B3-5AB8D3D9FB7F}" destId="{BACD1A28-0EB4-4A1F-AF8A-83E645FD541A}" srcOrd="24" destOrd="0" presId="urn:microsoft.com/office/officeart/2005/8/layout/default#1"/>
    <dgm:cxn modelId="{D9637ED5-1B16-432F-9598-5016F20DDFA0}" type="presParOf" srcId="{8EB3808A-E608-4F91-A4B3-5AB8D3D9FB7F}" destId="{17A13004-750B-4A59-B210-454169524F67}" srcOrd="25" destOrd="0" presId="urn:microsoft.com/office/officeart/2005/8/layout/default#1"/>
    <dgm:cxn modelId="{D5AD31E2-CFBF-4B69-B3F4-B2697B9428B3}" type="presParOf" srcId="{8EB3808A-E608-4F91-A4B3-5AB8D3D9FB7F}" destId="{EB967DA4-3025-4976-A24F-69D555C20EB4}" srcOrd="26" destOrd="0" presId="urn:microsoft.com/office/officeart/2005/8/layout/default#1"/>
    <dgm:cxn modelId="{15E4ABDD-F3AC-4060-9BEB-7C5B823DCDE5}" type="presParOf" srcId="{8EB3808A-E608-4F91-A4B3-5AB8D3D9FB7F}" destId="{56833A72-2FA6-4D81-9C7B-6F632CB514B6}" srcOrd="27" destOrd="0" presId="urn:microsoft.com/office/officeart/2005/8/layout/default#1"/>
    <dgm:cxn modelId="{0F064BC7-9BB8-40E6-BE3B-A0369B4D3177}" type="presParOf" srcId="{8EB3808A-E608-4F91-A4B3-5AB8D3D9FB7F}" destId="{F59A89F1-619C-4E25-9720-1366CFDB179C}" srcOrd="28" destOrd="0" presId="urn:microsoft.com/office/officeart/2005/8/layout/default#1"/>
    <dgm:cxn modelId="{DF866DD9-4E16-4B7D-8300-ED4AB8E216CD}" type="presParOf" srcId="{8EB3808A-E608-4F91-A4B3-5AB8D3D9FB7F}" destId="{A5899F57-A633-44B3-A9B3-699EDC3564FB}" srcOrd="29" destOrd="0" presId="urn:microsoft.com/office/officeart/2005/8/layout/default#1"/>
    <dgm:cxn modelId="{F311F469-91BE-4534-939D-76A464B3DF7D}" type="presParOf" srcId="{8EB3808A-E608-4F91-A4B3-5AB8D3D9FB7F}" destId="{2241B8C7-1BBE-4D02-8270-305562810DCE}" srcOrd="30" destOrd="0" presId="urn:microsoft.com/office/officeart/2005/8/layout/default#1"/>
  </dgm:cxnLst>
  <dgm:bg>
    <a:effectLst>
      <a:glow rad="63500">
        <a:schemeClr val="accent2">
          <a:satMod val="175000"/>
          <a:alpha val="40000"/>
        </a:schemeClr>
      </a:glow>
    </a:effectLst>
  </dgm:bg>
  <dgm:whole/>
</dgm:dataModel>
</file>

<file path=ppt/diagrams/data2.xml><?xml version="1.0" encoding="utf-8"?>
<dgm:dataModel xmlns:dgm="http://schemas.openxmlformats.org/drawingml/2006/diagram" xmlns:a="http://schemas.openxmlformats.org/drawingml/2006/main">
  <dgm:ptLst>
    <dgm:pt modelId="{1D986FAF-CA8C-4979-AC7C-3010D9FF02D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269AEC12-D7E4-44A5-9ADC-9791EB9739EB}">
      <dgm:prSet custT="1">
        <dgm:style>
          <a:lnRef idx="1">
            <a:schemeClr val="accent3"/>
          </a:lnRef>
          <a:fillRef idx="3">
            <a:schemeClr val="accent3"/>
          </a:fillRef>
          <a:effectRef idx="2">
            <a:schemeClr val="accent3"/>
          </a:effectRef>
          <a:fontRef idx="minor">
            <a:schemeClr val="lt1"/>
          </a:fontRef>
        </dgm:style>
      </dgm:prSet>
      <dgm:spPr>
        <a:noFill/>
      </dgm:spPr>
      <dgm:t>
        <a:bodyPr/>
        <a:lstStyle/>
        <a:p>
          <a:pPr algn="l" rtl="0"/>
          <a:r>
            <a:rPr kumimoji="0" lang="en-US" sz="2400" b="0" i="0" u="none" strike="noStrike" cap="none" normalizeH="0" baseline="0" dirty="0" smtClean="0">
              <a:ln>
                <a:noFill/>
              </a:ln>
              <a:solidFill>
                <a:srgbClr val="008000"/>
              </a:solidFill>
              <a:effectLst/>
              <a:latin typeface="Comic Sans MS" pitchFamily="66" charset="0"/>
              <a:ea typeface="Times New Roman" pitchFamily="18" charset="0"/>
              <a:cs typeface="Arial" pitchFamily="34" charset="0"/>
            </a:rPr>
            <a:t>To know the present situation of knowledge     regarding  Green ICT among IT/Computer...</a:t>
          </a:r>
          <a:endParaRPr lang="en-US" sz="2400" dirty="0">
            <a:solidFill>
              <a:srgbClr val="008000"/>
            </a:solidFill>
            <a:latin typeface="Comic Sans MS" pitchFamily="66" charset="0"/>
          </a:endParaRPr>
        </a:p>
      </dgm:t>
    </dgm:pt>
    <dgm:pt modelId="{86523619-1E6C-47A6-874A-86695B46E3A8}" type="parTrans" cxnId="{7590BCDA-0A8C-4AB5-959B-3A55201A3B90}">
      <dgm:prSet/>
      <dgm:spPr/>
      <dgm:t>
        <a:bodyPr/>
        <a:lstStyle/>
        <a:p>
          <a:endParaRPr lang="en-US"/>
        </a:p>
      </dgm:t>
    </dgm:pt>
    <dgm:pt modelId="{A1341A88-8A3E-4E64-8577-EBE29188F1A6}" type="sibTrans" cxnId="{7590BCDA-0A8C-4AB5-959B-3A55201A3B90}">
      <dgm:prSet/>
      <dgm:spPr/>
      <dgm:t>
        <a:bodyPr/>
        <a:lstStyle/>
        <a:p>
          <a:endParaRPr lang="en-US"/>
        </a:p>
      </dgm:t>
    </dgm:pt>
    <dgm:pt modelId="{FF17AD8B-604E-44B6-9AC1-38A46D4E90E8}">
      <dgm:prSet custT="1"/>
      <dgm:spPr>
        <a:noFill/>
      </dgm:spPr>
      <dgm:t>
        <a:bodyPr/>
        <a:lstStyle/>
        <a:p>
          <a:pPr algn="l" rtl="0"/>
          <a:r>
            <a:rPr kumimoji="0" lang="en-US" sz="2400" b="0" i="0" u="none" strike="noStrike" cap="none" normalizeH="0" baseline="0" dirty="0" smtClean="0">
              <a:ln>
                <a:noFill/>
              </a:ln>
              <a:solidFill>
                <a:srgbClr val="008000"/>
              </a:solidFill>
              <a:effectLst/>
              <a:latin typeface="Comic Sans MS" pitchFamily="66" charset="0"/>
              <a:ea typeface="Times New Roman" pitchFamily="18" charset="0"/>
              <a:cs typeface="Arial" pitchFamily="34" charset="0"/>
            </a:rPr>
            <a:t>To  know the attitude and awareness regarding Green ICT among IT/Computer…</a:t>
          </a:r>
          <a:endParaRPr lang="en-US" sz="2400" dirty="0">
            <a:solidFill>
              <a:srgbClr val="008000"/>
            </a:solidFill>
            <a:latin typeface="Comic Sans MS" pitchFamily="66" charset="0"/>
          </a:endParaRPr>
        </a:p>
      </dgm:t>
    </dgm:pt>
    <dgm:pt modelId="{AB678198-257A-409B-B0F9-C343E5189E57}" type="parTrans" cxnId="{F0AD8355-886D-4B76-B6C9-6BA2EB66B4CE}">
      <dgm:prSet/>
      <dgm:spPr/>
      <dgm:t>
        <a:bodyPr/>
        <a:lstStyle/>
        <a:p>
          <a:endParaRPr lang="en-US"/>
        </a:p>
      </dgm:t>
    </dgm:pt>
    <dgm:pt modelId="{12315C7A-E8C1-4E83-8619-2B5CE6E03FA2}" type="sibTrans" cxnId="{F0AD8355-886D-4B76-B6C9-6BA2EB66B4CE}">
      <dgm:prSet/>
      <dgm:spPr/>
      <dgm:t>
        <a:bodyPr/>
        <a:lstStyle/>
        <a:p>
          <a:endParaRPr lang="en-US"/>
        </a:p>
      </dgm:t>
    </dgm:pt>
    <dgm:pt modelId="{8596C6D4-4BFC-4181-B621-B6FFAC690FB2}">
      <dgm:prSet custT="1"/>
      <dgm:spPr>
        <a:noFill/>
      </dgm:spPr>
      <dgm:t>
        <a:bodyPr/>
        <a:lstStyle/>
        <a:p>
          <a:pPr algn="l" rtl="0"/>
          <a:r>
            <a:rPr kumimoji="0" lang="en-US" sz="2400" b="0" i="0" u="none" strike="noStrike" cap="none" normalizeH="0" baseline="0" dirty="0" smtClean="0">
              <a:ln>
                <a:noFill/>
              </a:ln>
              <a:solidFill>
                <a:srgbClr val="008000"/>
              </a:solidFill>
              <a:effectLst/>
              <a:latin typeface="Comic Sans MS" pitchFamily="66" charset="0"/>
              <a:ea typeface="Times New Roman" pitchFamily="18" charset="0"/>
              <a:cs typeface="Arial" pitchFamily="34" charset="0"/>
            </a:rPr>
            <a:t>To identify the rejection for  adopting Green ICT among IT/Computer……</a:t>
          </a:r>
          <a:endParaRPr lang="en-US" sz="2400" dirty="0">
            <a:solidFill>
              <a:srgbClr val="008000"/>
            </a:solidFill>
            <a:latin typeface="Comic Sans MS" pitchFamily="66" charset="0"/>
          </a:endParaRPr>
        </a:p>
      </dgm:t>
    </dgm:pt>
    <dgm:pt modelId="{1763A2F8-011F-47DE-AB48-C10F17FCCE30}" type="parTrans" cxnId="{D4D1A8CE-2991-4065-A54A-022E376FE05C}">
      <dgm:prSet/>
      <dgm:spPr/>
      <dgm:t>
        <a:bodyPr/>
        <a:lstStyle/>
        <a:p>
          <a:endParaRPr lang="en-US"/>
        </a:p>
      </dgm:t>
    </dgm:pt>
    <dgm:pt modelId="{38C33BBC-B8FB-4943-95C2-3C4EB741F503}" type="sibTrans" cxnId="{D4D1A8CE-2991-4065-A54A-022E376FE05C}">
      <dgm:prSet/>
      <dgm:spPr/>
      <dgm:t>
        <a:bodyPr/>
        <a:lstStyle/>
        <a:p>
          <a:endParaRPr lang="en-US"/>
        </a:p>
      </dgm:t>
    </dgm:pt>
    <dgm:pt modelId="{6A0A3628-124C-40B4-BC5E-2930722C6A6E}">
      <dgm:prSet custT="1">
        <dgm:style>
          <a:lnRef idx="1">
            <a:schemeClr val="accent3"/>
          </a:lnRef>
          <a:fillRef idx="3">
            <a:schemeClr val="accent3"/>
          </a:fillRef>
          <a:effectRef idx="2">
            <a:schemeClr val="accent3"/>
          </a:effectRef>
          <a:fontRef idx="minor">
            <a:schemeClr val="lt1"/>
          </a:fontRef>
        </dgm:style>
      </dgm:prSet>
      <dgm:spPr>
        <a:noFill/>
      </dgm:spPr>
      <dgm:t>
        <a:bodyPr/>
        <a:lstStyle/>
        <a:p>
          <a:pPr algn="l" rtl="0"/>
          <a:r>
            <a:rPr kumimoji="0" lang="en-US" sz="2400" b="0" i="0" u="none" strike="noStrike" cap="none" normalizeH="0" baseline="0" dirty="0" smtClean="0">
              <a:ln>
                <a:noFill/>
              </a:ln>
              <a:solidFill>
                <a:srgbClr val="008000"/>
              </a:solidFill>
              <a:effectLst/>
              <a:latin typeface="Comic Sans MS" pitchFamily="66" charset="0"/>
              <a:ea typeface="Times New Roman" pitchFamily="18" charset="0"/>
              <a:cs typeface="Arial" pitchFamily="34" charset="0"/>
            </a:rPr>
            <a:t>To facilitate the development of Green ICT polic</a:t>
          </a:r>
          <a:r>
            <a:rPr kumimoji="0" lang="en-US" sz="2400" b="0" i="0" u="none" strike="noStrike" cap="none" normalizeH="0" baseline="0" dirty="0" smtClean="0">
              <a:ln>
                <a:noFill/>
              </a:ln>
              <a:solidFill>
                <a:srgbClr val="008000"/>
              </a:solidFill>
              <a:effectLst/>
              <a:latin typeface="Arial" pitchFamily="34" charset="0"/>
              <a:ea typeface="Times New Roman" pitchFamily="18" charset="0"/>
              <a:cs typeface="Arial" pitchFamily="34" charset="0"/>
            </a:rPr>
            <a:t>es in professional educational institution.</a:t>
          </a:r>
          <a:endParaRPr lang="en-US" sz="2400" dirty="0">
            <a:solidFill>
              <a:srgbClr val="008000"/>
            </a:solidFill>
          </a:endParaRPr>
        </a:p>
      </dgm:t>
    </dgm:pt>
    <dgm:pt modelId="{D0495956-6B1C-4B35-94AF-87A4427EB39C}" type="parTrans" cxnId="{9C05B7FF-F913-41FC-BE1F-1107A1452271}">
      <dgm:prSet/>
      <dgm:spPr/>
      <dgm:t>
        <a:bodyPr/>
        <a:lstStyle/>
        <a:p>
          <a:endParaRPr lang="en-US"/>
        </a:p>
      </dgm:t>
    </dgm:pt>
    <dgm:pt modelId="{F56B089A-3E5F-4ECB-B07D-5D1567B7F310}" type="sibTrans" cxnId="{9C05B7FF-F913-41FC-BE1F-1107A1452271}">
      <dgm:prSet/>
      <dgm:spPr/>
      <dgm:t>
        <a:bodyPr/>
        <a:lstStyle/>
        <a:p>
          <a:endParaRPr lang="en-US"/>
        </a:p>
      </dgm:t>
    </dgm:pt>
    <dgm:pt modelId="{A48571E6-1974-4F10-B8CF-65567671E018}">
      <dgm:prSet custT="1">
        <dgm:style>
          <a:lnRef idx="1">
            <a:schemeClr val="accent3"/>
          </a:lnRef>
          <a:fillRef idx="3">
            <a:schemeClr val="accent3"/>
          </a:fillRef>
          <a:effectRef idx="2">
            <a:schemeClr val="accent3"/>
          </a:effectRef>
          <a:fontRef idx="minor">
            <a:schemeClr val="lt1"/>
          </a:fontRef>
        </dgm:style>
      </dgm:prSet>
      <dgm:spPr>
        <a:noFill/>
      </dgm:spPr>
      <dgm:t>
        <a:bodyPr/>
        <a:lstStyle/>
        <a:p>
          <a:pPr algn="l" rtl="0"/>
          <a:r>
            <a:rPr kumimoji="0" lang="en-US" sz="2400" b="0" i="0" u="none" strike="noStrike" cap="none" normalizeH="0" baseline="0" dirty="0" smtClean="0">
              <a:ln>
                <a:noFill/>
              </a:ln>
              <a:solidFill>
                <a:srgbClr val="008000"/>
              </a:solidFill>
              <a:effectLst/>
              <a:latin typeface="Comic Sans MS" pitchFamily="66" charset="0"/>
              <a:ea typeface="Times New Roman" pitchFamily="18" charset="0"/>
              <a:cs typeface="Arial" pitchFamily="34" charset="0"/>
            </a:rPr>
            <a:t>To identify the reasons  for adopting Green ICT among IT/Computer…</a:t>
          </a:r>
          <a:endParaRPr kumimoji="0" lang="en-US" sz="2400" b="0" i="0" u="none" strike="noStrike" cap="none" normalizeH="0" baseline="0" dirty="0" smtClean="0">
            <a:ln>
              <a:noFill/>
            </a:ln>
            <a:solidFill>
              <a:srgbClr val="008000"/>
            </a:solidFill>
            <a:effectLst/>
            <a:latin typeface="Comic Sans MS" pitchFamily="66" charset="0"/>
            <a:cs typeface="Arial" pitchFamily="34" charset="0"/>
          </a:endParaRPr>
        </a:p>
      </dgm:t>
    </dgm:pt>
    <dgm:pt modelId="{D4D5A602-DB31-4BC7-948E-CF970404F0B5}" type="parTrans" cxnId="{C18D9CB9-9EA2-479C-AC51-A224705EDD00}">
      <dgm:prSet/>
      <dgm:spPr/>
      <dgm:t>
        <a:bodyPr/>
        <a:lstStyle/>
        <a:p>
          <a:endParaRPr lang="en-IN"/>
        </a:p>
      </dgm:t>
    </dgm:pt>
    <dgm:pt modelId="{D3555AC8-A589-48B7-9556-71C1FF3C90F0}" type="sibTrans" cxnId="{C18D9CB9-9EA2-479C-AC51-A224705EDD00}">
      <dgm:prSet/>
      <dgm:spPr/>
      <dgm:t>
        <a:bodyPr/>
        <a:lstStyle/>
        <a:p>
          <a:endParaRPr lang="en-IN"/>
        </a:p>
      </dgm:t>
    </dgm:pt>
    <dgm:pt modelId="{6804B7E9-6DAE-4E34-A2F0-F971F3B2854C}" type="pres">
      <dgm:prSet presAssocID="{1D986FAF-CA8C-4979-AC7C-3010D9FF02DF}" presName="Name0" presStyleCnt="0">
        <dgm:presLayoutVars>
          <dgm:chPref val="3"/>
          <dgm:dir/>
          <dgm:animLvl val="lvl"/>
          <dgm:resizeHandles/>
        </dgm:presLayoutVars>
      </dgm:prSet>
      <dgm:spPr/>
      <dgm:t>
        <a:bodyPr/>
        <a:lstStyle/>
        <a:p>
          <a:endParaRPr lang="fr-FR"/>
        </a:p>
      </dgm:t>
    </dgm:pt>
    <dgm:pt modelId="{B3671980-7C8A-414B-8A95-D1737AEB01C4}" type="pres">
      <dgm:prSet presAssocID="{269AEC12-D7E4-44A5-9ADC-9791EB9739EB}" presName="horFlow" presStyleCnt="0"/>
      <dgm:spPr/>
    </dgm:pt>
    <dgm:pt modelId="{ED79375E-5936-4F76-A692-1444FBD2AB39}" type="pres">
      <dgm:prSet presAssocID="{269AEC12-D7E4-44A5-9ADC-9791EB9739EB}" presName="bigChev" presStyleLbl="node1" presStyleIdx="0" presStyleCnt="5" custScaleX="401190" custScaleY="113504" custLinFactNeighborX="1130" custLinFactNeighborY="-52571"/>
      <dgm:spPr/>
      <dgm:t>
        <a:bodyPr/>
        <a:lstStyle/>
        <a:p>
          <a:endParaRPr lang="fr-FR"/>
        </a:p>
      </dgm:t>
    </dgm:pt>
    <dgm:pt modelId="{591141D8-1814-4FC4-A5E6-D18E61882807}" type="pres">
      <dgm:prSet presAssocID="{269AEC12-D7E4-44A5-9ADC-9791EB9739EB}" presName="vSp" presStyleCnt="0"/>
      <dgm:spPr/>
    </dgm:pt>
    <dgm:pt modelId="{78DA69C6-EF11-4DF6-864B-611027FEE862}" type="pres">
      <dgm:prSet presAssocID="{FF17AD8B-604E-44B6-9AC1-38A46D4E90E8}" presName="horFlow" presStyleCnt="0"/>
      <dgm:spPr/>
    </dgm:pt>
    <dgm:pt modelId="{039236AB-187D-46B0-A12D-598CDA157A70}" type="pres">
      <dgm:prSet presAssocID="{FF17AD8B-604E-44B6-9AC1-38A46D4E90E8}" presName="bigChev" presStyleLbl="node1" presStyleIdx="1" presStyleCnt="5" custScaleX="386967" custScaleY="115706" custLinFactNeighborX="3495" custLinFactNeighborY="-37307"/>
      <dgm:spPr/>
      <dgm:t>
        <a:bodyPr/>
        <a:lstStyle/>
        <a:p>
          <a:endParaRPr lang="fr-FR"/>
        </a:p>
      </dgm:t>
    </dgm:pt>
    <dgm:pt modelId="{28995E15-9C84-40E4-A420-69F32D4984D3}" type="pres">
      <dgm:prSet presAssocID="{FF17AD8B-604E-44B6-9AC1-38A46D4E90E8}" presName="vSp" presStyleCnt="0"/>
      <dgm:spPr/>
    </dgm:pt>
    <dgm:pt modelId="{75C6206F-7E4B-4E60-9C80-9B6847268665}" type="pres">
      <dgm:prSet presAssocID="{A48571E6-1974-4F10-B8CF-65567671E018}" presName="horFlow" presStyleCnt="0"/>
      <dgm:spPr/>
    </dgm:pt>
    <dgm:pt modelId="{1D47F3DF-6302-4930-8C72-923538ACDDD2}" type="pres">
      <dgm:prSet presAssocID="{A48571E6-1974-4F10-B8CF-65567671E018}" presName="bigChev" presStyleLbl="node1" presStyleIdx="2" presStyleCnt="5" custScaleX="390095" custScaleY="99611" custLinFactNeighborX="3495" custLinFactNeighborY="-19648"/>
      <dgm:spPr/>
      <dgm:t>
        <a:bodyPr/>
        <a:lstStyle/>
        <a:p>
          <a:endParaRPr lang="en-IN"/>
        </a:p>
      </dgm:t>
    </dgm:pt>
    <dgm:pt modelId="{2D710FAB-4C8E-476C-8602-9A29A8EACF75}" type="pres">
      <dgm:prSet presAssocID="{A48571E6-1974-4F10-B8CF-65567671E018}" presName="vSp" presStyleCnt="0"/>
      <dgm:spPr/>
    </dgm:pt>
    <dgm:pt modelId="{B0984821-FABA-45A6-A053-D68425FEB483}" type="pres">
      <dgm:prSet presAssocID="{8596C6D4-4BFC-4181-B621-B6FFAC690FB2}" presName="horFlow" presStyleCnt="0"/>
      <dgm:spPr/>
    </dgm:pt>
    <dgm:pt modelId="{D2147057-6D6A-464D-B59C-B9CFC92F42D6}" type="pres">
      <dgm:prSet presAssocID="{8596C6D4-4BFC-4181-B621-B6FFAC690FB2}" presName="bigChev" presStyleLbl="node1" presStyleIdx="3" presStyleCnt="5" custScaleX="390095" custScaleY="91917" custLinFactNeighborX="3495" custLinFactNeighborY="14106"/>
      <dgm:spPr/>
      <dgm:t>
        <a:bodyPr/>
        <a:lstStyle/>
        <a:p>
          <a:endParaRPr lang="fr-FR"/>
        </a:p>
      </dgm:t>
    </dgm:pt>
    <dgm:pt modelId="{F4938238-AB6C-46FC-A7FF-E20ABADE3821}" type="pres">
      <dgm:prSet presAssocID="{8596C6D4-4BFC-4181-B621-B6FFAC690FB2}" presName="vSp" presStyleCnt="0"/>
      <dgm:spPr/>
    </dgm:pt>
    <dgm:pt modelId="{CF883BBC-6802-495F-BBFB-74BC7947A464}" type="pres">
      <dgm:prSet presAssocID="{6A0A3628-124C-40B4-BC5E-2930722C6A6E}" presName="horFlow" presStyleCnt="0"/>
      <dgm:spPr/>
    </dgm:pt>
    <dgm:pt modelId="{476E3F25-349C-41F3-B15E-8A8404847EB6}" type="pres">
      <dgm:prSet presAssocID="{6A0A3628-124C-40B4-BC5E-2930722C6A6E}" presName="bigChev" presStyleLbl="node1" presStyleIdx="4" presStyleCnt="5" custScaleX="390095" custScaleY="101719" custLinFactNeighborX="7179" custLinFactNeighborY="55553"/>
      <dgm:spPr/>
      <dgm:t>
        <a:bodyPr/>
        <a:lstStyle/>
        <a:p>
          <a:endParaRPr lang="fr-FR"/>
        </a:p>
      </dgm:t>
    </dgm:pt>
  </dgm:ptLst>
  <dgm:cxnLst>
    <dgm:cxn modelId="{9C05B7FF-F913-41FC-BE1F-1107A1452271}" srcId="{1D986FAF-CA8C-4979-AC7C-3010D9FF02DF}" destId="{6A0A3628-124C-40B4-BC5E-2930722C6A6E}" srcOrd="4" destOrd="0" parTransId="{D0495956-6B1C-4B35-94AF-87A4427EB39C}" sibTransId="{F56B089A-3E5F-4ECB-B07D-5D1567B7F310}"/>
    <dgm:cxn modelId="{C18D9CB9-9EA2-479C-AC51-A224705EDD00}" srcId="{1D986FAF-CA8C-4979-AC7C-3010D9FF02DF}" destId="{A48571E6-1974-4F10-B8CF-65567671E018}" srcOrd="2" destOrd="0" parTransId="{D4D5A602-DB31-4BC7-948E-CF970404F0B5}" sibTransId="{D3555AC8-A589-48B7-9556-71C1FF3C90F0}"/>
    <dgm:cxn modelId="{F0AD8355-886D-4B76-B6C9-6BA2EB66B4CE}" srcId="{1D986FAF-CA8C-4979-AC7C-3010D9FF02DF}" destId="{FF17AD8B-604E-44B6-9AC1-38A46D4E90E8}" srcOrd="1" destOrd="0" parTransId="{AB678198-257A-409B-B0F9-C343E5189E57}" sibTransId="{12315C7A-E8C1-4E83-8619-2B5CE6E03FA2}"/>
    <dgm:cxn modelId="{3106962A-D77C-49D1-92D6-DF1EE2DA3270}" type="presOf" srcId="{1D986FAF-CA8C-4979-AC7C-3010D9FF02DF}" destId="{6804B7E9-6DAE-4E34-A2F0-F971F3B2854C}" srcOrd="0" destOrd="0" presId="urn:microsoft.com/office/officeart/2005/8/layout/lProcess3"/>
    <dgm:cxn modelId="{8377A800-B3AE-42B9-A49B-D5A9675C1C37}" type="presOf" srcId="{A48571E6-1974-4F10-B8CF-65567671E018}" destId="{1D47F3DF-6302-4930-8C72-923538ACDDD2}" srcOrd="0" destOrd="0" presId="urn:microsoft.com/office/officeart/2005/8/layout/lProcess3"/>
    <dgm:cxn modelId="{BDA1802A-0601-4C88-A965-D01C205DF9CA}" type="presOf" srcId="{269AEC12-D7E4-44A5-9ADC-9791EB9739EB}" destId="{ED79375E-5936-4F76-A692-1444FBD2AB39}" srcOrd="0" destOrd="0" presId="urn:microsoft.com/office/officeart/2005/8/layout/lProcess3"/>
    <dgm:cxn modelId="{D4D1A8CE-2991-4065-A54A-022E376FE05C}" srcId="{1D986FAF-CA8C-4979-AC7C-3010D9FF02DF}" destId="{8596C6D4-4BFC-4181-B621-B6FFAC690FB2}" srcOrd="3" destOrd="0" parTransId="{1763A2F8-011F-47DE-AB48-C10F17FCCE30}" sibTransId="{38C33BBC-B8FB-4943-95C2-3C4EB741F503}"/>
    <dgm:cxn modelId="{072CAD23-B2F7-4319-86E6-790112C96C48}" type="presOf" srcId="{FF17AD8B-604E-44B6-9AC1-38A46D4E90E8}" destId="{039236AB-187D-46B0-A12D-598CDA157A70}" srcOrd="0" destOrd="0" presId="urn:microsoft.com/office/officeart/2005/8/layout/lProcess3"/>
    <dgm:cxn modelId="{09860D88-AFFF-4A5F-B0C4-797EAE2E7F1C}" type="presOf" srcId="{8596C6D4-4BFC-4181-B621-B6FFAC690FB2}" destId="{D2147057-6D6A-464D-B59C-B9CFC92F42D6}" srcOrd="0" destOrd="0" presId="urn:microsoft.com/office/officeart/2005/8/layout/lProcess3"/>
    <dgm:cxn modelId="{2171495F-7465-4E9E-BE46-45A8398BE978}" type="presOf" srcId="{6A0A3628-124C-40B4-BC5E-2930722C6A6E}" destId="{476E3F25-349C-41F3-B15E-8A8404847EB6}" srcOrd="0" destOrd="0" presId="urn:microsoft.com/office/officeart/2005/8/layout/lProcess3"/>
    <dgm:cxn modelId="{7590BCDA-0A8C-4AB5-959B-3A55201A3B90}" srcId="{1D986FAF-CA8C-4979-AC7C-3010D9FF02DF}" destId="{269AEC12-D7E4-44A5-9ADC-9791EB9739EB}" srcOrd="0" destOrd="0" parTransId="{86523619-1E6C-47A6-874A-86695B46E3A8}" sibTransId="{A1341A88-8A3E-4E64-8577-EBE29188F1A6}"/>
    <dgm:cxn modelId="{687D862B-524A-4C12-B6F7-B95851CA09E2}" type="presParOf" srcId="{6804B7E9-6DAE-4E34-A2F0-F971F3B2854C}" destId="{B3671980-7C8A-414B-8A95-D1737AEB01C4}" srcOrd="0" destOrd="0" presId="urn:microsoft.com/office/officeart/2005/8/layout/lProcess3"/>
    <dgm:cxn modelId="{E9FF20EB-A061-4AA4-8B92-78EDFBFD34E2}" type="presParOf" srcId="{B3671980-7C8A-414B-8A95-D1737AEB01C4}" destId="{ED79375E-5936-4F76-A692-1444FBD2AB39}" srcOrd="0" destOrd="0" presId="urn:microsoft.com/office/officeart/2005/8/layout/lProcess3"/>
    <dgm:cxn modelId="{8B64BA49-5EE4-43A5-BFD8-4020C85237AE}" type="presParOf" srcId="{6804B7E9-6DAE-4E34-A2F0-F971F3B2854C}" destId="{591141D8-1814-4FC4-A5E6-D18E61882807}" srcOrd="1" destOrd="0" presId="urn:microsoft.com/office/officeart/2005/8/layout/lProcess3"/>
    <dgm:cxn modelId="{539A2430-F11B-47FE-8B45-1A68157FB4BE}" type="presParOf" srcId="{6804B7E9-6DAE-4E34-A2F0-F971F3B2854C}" destId="{78DA69C6-EF11-4DF6-864B-611027FEE862}" srcOrd="2" destOrd="0" presId="urn:microsoft.com/office/officeart/2005/8/layout/lProcess3"/>
    <dgm:cxn modelId="{CFE54131-EACD-4382-8CC2-B61314E1D1A4}" type="presParOf" srcId="{78DA69C6-EF11-4DF6-864B-611027FEE862}" destId="{039236AB-187D-46B0-A12D-598CDA157A70}" srcOrd="0" destOrd="0" presId="urn:microsoft.com/office/officeart/2005/8/layout/lProcess3"/>
    <dgm:cxn modelId="{639266D4-A646-43CF-B0B6-98BD06981DD5}" type="presParOf" srcId="{6804B7E9-6DAE-4E34-A2F0-F971F3B2854C}" destId="{28995E15-9C84-40E4-A420-69F32D4984D3}" srcOrd="3" destOrd="0" presId="urn:microsoft.com/office/officeart/2005/8/layout/lProcess3"/>
    <dgm:cxn modelId="{6ABC87C1-28AE-4D78-9142-B25C81277F65}" type="presParOf" srcId="{6804B7E9-6DAE-4E34-A2F0-F971F3B2854C}" destId="{75C6206F-7E4B-4E60-9C80-9B6847268665}" srcOrd="4" destOrd="0" presId="urn:microsoft.com/office/officeart/2005/8/layout/lProcess3"/>
    <dgm:cxn modelId="{B801F6B4-70B0-4CF3-8082-0881886DF63A}" type="presParOf" srcId="{75C6206F-7E4B-4E60-9C80-9B6847268665}" destId="{1D47F3DF-6302-4930-8C72-923538ACDDD2}" srcOrd="0" destOrd="0" presId="urn:microsoft.com/office/officeart/2005/8/layout/lProcess3"/>
    <dgm:cxn modelId="{ECE1943C-061E-4D16-9B53-A9A6C34B331F}" type="presParOf" srcId="{6804B7E9-6DAE-4E34-A2F0-F971F3B2854C}" destId="{2D710FAB-4C8E-476C-8602-9A29A8EACF75}" srcOrd="5" destOrd="0" presId="urn:microsoft.com/office/officeart/2005/8/layout/lProcess3"/>
    <dgm:cxn modelId="{FE08FC69-1DC3-4D2C-959D-4881C9F76E2C}" type="presParOf" srcId="{6804B7E9-6DAE-4E34-A2F0-F971F3B2854C}" destId="{B0984821-FABA-45A6-A053-D68425FEB483}" srcOrd="6" destOrd="0" presId="urn:microsoft.com/office/officeart/2005/8/layout/lProcess3"/>
    <dgm:cxn modelId="{CBE41180-DE84-4341-BD0E-B15E5552D55B}" type="presParOf" srcId="{B0984821-FABA-45A6-A053-D68425FEB483}" destId="{D2147057-6D6A-464D-B59C-B9CFC92F42D6}" srcOrd="0" destOrd="0" presId="urn:microsoft.com/office/officeart/2005/8/layout/lProcess3"/>
    <dgm:cxn modelId="{2BCF12B7-53E7-4334-AE1B-B3DF8784D3B1}" type="presParOf" srcId="{6804B7E9-6DAE-4E34-A2F0-F971F3B2854C}" destId="{F4938238-AB6C-46FC-A7FF-E20ABADE3821}" srcOrd="7" destOrd="0" presId="urn:microsoft.com/office/officeart/2005/8/layout/lProcess3"/>
    <dgm:cxn modelId="{5054E820-1361-47C9-ACBD-D0C9D872B074}" type="presParOf" srcId="{6804B7E9-6DAE-4E34-A2F0-F971F3B2854C}" destId="{CF883BBC-6802-495F-BBFB-74BC7947A464}" srcOrd="8" destOrd="0" presId="urn:microsoft.com/office/officeart/2005/8/layout/lProcess3"/>
    <dgm:cxn modelId="{7F4A6935-96D4-45D5-8F99-503E5B3687EC}" type="presParOf" srcId="{CF883BBC-6802-495F-BBFB-74BC7947A464}" destId="{476E3F25-349C-41F3-B15E-8A8404847EB6}" srcOrd="0" destOrd="0" presId="urn:microsoft.com/office/officeart/2005/8/layout/lProcess3"/>
  </dgm:cxnLst>
  <dgm:bg/>
  <dgm:whole/>
</dgm:dataModel>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yuri_lib@yahoo.co.in" TargetMode="External"/><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1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6172200" cy="1981200"/>
          </a:xfrm>
          <a:solidFill>
            <a:schemeClr val="bg1"/>
          </a:solidFill>
        </p:spPr>
        <p:txBody>
          <a:bodyPr anchor="t">
            <a:noAutofit/>
          </a:bodyPr>
          <a:lstStyle/>
          <a:p>
            <a:pPr algn="just"/>
            <a:r>
              <a:rPr lang="en-IN" sz="2800" b="1" dirty="0" smtClean="0">
                <a:solidFill>
                  <a:srgbClr val="008000"/>
                </a:solidFill>
                <a:latin typeface="Comic Sans MS" pitchFamily="66" charset="0"/>
              </a:rPr>
              <a:t>Green ICT: A study of Awareness, Attitude and Adoption among IT/Computer engineering Students of LDRP-ITR, Gandhinagar</a:t>
            </a:r>
            <a:r>
              <a:rPr lang="en-US" sz="2800" dirty="0" smtClean="0">
                <a:solidFill>
                  <a:srgbClr val="008000"/>
                </a:solidFill>
                <a:latin typeface="Comic Sans MS" pitchFamily="66" charset="0"/>
              </a:rPr>
              <a:t/>
            </a:r>
            <a:br>
              <a:rPr lang="en-US" sz="2800" dirty="0" smtClean="0">
                <a:solidFill>
                  <a:srgbClr val="008000"/>
                </a:solidFill>
                <a:latin typeface="Comic Sans MS" pitchFamily="66" charset="0"/>
              </a:rPr>
            </a:br>
            <a:endParaRPr lang="en-US" sz="2800" dirty="0">
              <a:solidFill>
                <a:srgbClr val="008000"/>
              </a:solidFill>
              <a:latin typeface="Comic Sans MS" pitchFamily="66" charset="0"/>
            </a:endParaRPr>
          </a:p>
        </p:txBody>
      </p:sp>
      <p:sp>
        <p:nvSpPr>
          <p:cNvPr id="3" name="Rectangle 2"/>
          <p:cNvSpPr/>
          <p:nvPr/>
        </p:nvSpPr>
        <p:spPr>
          <a:xfrm>
            <a:off x="1524000" y="4114800"/>
            <a:ext cx="5334000" cy="2723823"/>
          </a:xfrm>
          <a:prstGeom prst="rect">
            <a:avLst/>
          </a:prstGeom>
        </p:spPr>
        <p:txBody>
          <a:bodyPr wrap="square">
            <a:spAutoFit/>
          </a:bodyPr>
          <a:lstStyle/>
          <a:p>
            <a:pPr algn="ctr">
              <a:lnSpc>
                <a:spcPct val="150000"/>
              </a:lnSpc>
            </a:pPr>
            <a:r>
              <a:rPr lang="en-IN" b="1" dirty="0" err="1" smtClean="0">
                <a:solidFill>
                  <a:srgbClr val="008000"/>
                </a:solidFill>
                <a:latin typeface="Comic Sans MS" pitchFamily="66" charset="0"/>
              </a:rPr>
              <a:t>Mayuri</a:t>
            </a:r>
            <a:r>
              <a:rPr lang="en-IN" b="1" dirty="0" smtClean="0">
                <a:solidFill>
                  <a:srgbClr val="008000"/>
                </a:solidFill>
                <a:latin typeface="Comic Sans MS" pitchFamily="66" charset="0"/>
              </a:rPr>
              <a:t> Patel</a:t>
            </a:r>
          </a:p>
          <a:p>
            <a:pPr algn="ctr"/>
            <a:r>
              <a:rPr lang="en-IN" dirty="0" smtClean="0">
                <a:solidFill>
                  <a:srgbClr val="008000"/>
                </a:solidFill>
                <a:latin typeface="Comic Sans MS" pitchFamily="66" charset="0"/>
              </a:rPr>
              <a:t>Librarian</a:t>
            </a:r>
          </a:p>
          <a:p>
            <a:pPr algn="ctr"/>
            <a:r>
              <a:rPr lang="en-IN" b="1" dirty="0" err="1" smtClean="0">
                <a:solidFill>
                  <a:srgbClr val="008000"/>
                </a:solidFill>
                <a:latin typeface="Comic Sans MS" pitchFamily="66" charset="0"/>
              </a:rPr>
              <a:t>Uma</a:t>
            </a:r>
            <a:r>
              <a:rPr lang="en-IN" b="1" dirty="0" smtClean="0">
                <a:solidFill>
                  <a:srgbClr val="008000"/>
                </a:solidFill>
                <a:latin typeface="Comic Sans MS" pitchFamily="66" charset="0"/>
              </a:rPr>
              <a:t> Arts &amp; </a:t>
            </a:r>
            <a:r>
              <a:rPr lang="en-IN" b="1" dirty="0" err="1" smtClean="0">
                <a:solidFill>
                  <a:srgbClr val="008000"/>
                </a:solidFill>
                <a:latin typeface="Comic Sans MS" pitchFamily="66" charset="0"/>
              </a:rPr>
              <a:t>Nathiba</a:t>
            </a:r>
            <a:r>
              <a:rPr lang="en-IN" b="1" dirty="0" smtClean="0">
                <a:solidFill>
                  <a:srgbClr val="008000"/>
                </a:solidFill>
                <a:latin typeface="Comic Sans MS" pitchFamily="66" charset="0"/>
              </a:rPr>
              <a:t> Commerce Mahila College</a:t>
            </a:r>
          </a:p>
          <a:p>
            <a:pPr algn="ctr"/>
            <a:r>
              <a:rPr lang="en-IN" b="1" dirty="0" smtClean="0">
                <a:solidFill>
                  <a:srgbClr val="008000"/>
                </a:solidFill>
                <a:latin typeface="Comic Sans MS" pitchFamily="66" charset="0"/>
              </a:rPr>
              <a:t>Gandhinagar </a:t>
            </a:r>
          </a:p>
          <a:p>
            <a:pPr algn="ctr"/>
            <a:r>
              <a:rPr lang="en-IN" dirty="0" smtClean="0">
                <a:solidFill>
                  <a:srgbClr val="008000"/>
                </a:solidFill>
                <a:latin typeface="Comic Sans MS" pitchFamily="66" charset="0"/>
                <a:hlinkClick r:id="rId3"/>
              </a:rPr>
              <a:t>Mayuri_lib@yahoo.co.in</a:t>
            </a:r>
            <a:r>
              <a:rPr lang="en-IN" dirty="0" smtClean="0">
                <a:solidFill>
                  <a:srgbClr val="008000"/>
                </a:solidFill>
                <a:latin typeface="Comic Sans MS" pitchFamily="66" charset="0"/>
              </a:rPr>
              <a:t> </a:t>
            </a:r>
          </a:p>
          <a:p>
            <a:pPr algn="ctr"/>
            <a:endParaRPr lang="en-IN" dirty="0" smtClean="0">
              <a:solidFill>
                <a:srgbClr val="008000"/>
              </a:solidFill>
              <a:latin typeface="Comic Sans MS" pitchFamily="66" charset="0"/>
            </a:endParaRPr>
          </a:p>
          <a:p>
            <a:pPr algn="ctr"/>
            <a:endParaRPr lang="en-IN" dirty="0" smtClean="0">
              <a:solidFill>
                <a:srgbClr val="008000"/>
              </a:solidFill>
              <a:latin typeface="Comic Sans MS" pitchFamily="66" charset="0"/>
            </a:endParaRPr>
          </a:p>
          <a:p>
            <a:pPr algn="ctr"/>
            <a:r>
              <a:rPr lang="en-IN" dirty="0" smtClean="0">
                <a:solidFill>
                  <a:srgbClr val="008000"/>
                </a:solidFill>
                <a:latin typeface="Comic Sans MS" pitchFamily="66" charset="0"/>
              </a:rPr>
              <a:t>CALIBER-2017 at Anna University , </a:t>
            </a:r>
            <a:r>
              <a:rPr lang="en-IN" dirty="0" err="1" smtClean="0">
                <a:solidFill>
                  <a:srgbClr val="008000"/>
                </a:solidFill>
                <a:latin typeface="Comic Sans MS" pitchFamily="66" charset="0"/>
              </a:rPr>
              <a:t>Channai</a:t>
            </a:r>
            <a:endParaRPr lang="en-IN" dirty="0">
              <a:solidFill>
                <a:srgbClr val="008000"/>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705600"/>
          </a:xfrm>
        </p:spPr>
        <p:txBody>
          <a:bodyPr anchor="t">
            <a:noAutofit/>
          </a:bodyPr>
          <a:lstStyle/>
          <a:p>
            <a:pPr algn="l"/>
            <a:r>
              <a:rPr lang="en-US" sz="2400" dirty="0" smtClean="0">
                <a:solidFill>
                  <a:srgbClr val="008000"/>
                </a:solidFill>
                <a:latin typeface="Arial" pitchFamily="34" charset="0"/>
                <a:ea typeface="Times New Roman" pitchFamily="18" charset="0"/>
                <a:cs typeface="Arial" pitchFamily="34" charset="0"/>
              </a:rPr>
              <a:t>         </a:t>
            </a:r>
            <a:endParaRPr lang="en-US" sz="2400" dirty="0" smtClean="0">
              <a:solidFill>
                <a:srgbClr val="008000"/>
              </a:solidFill>
              <a:latin typeface="Comic Sans MS" pitchFamily="66" charset="0"/>
              <a:ea typeface="Times New Roman" pitchFamily="18" charset="0"/>
              <a:cs typeface="Arial" pitchFamily="34" charset="0"/>
            </a:endParaRPr>
          </a:p>
        </p:txBody>
      </p:sp>
      <p:sp>
        <p:nvSpPr>
          <p:cNvPr id="3" name="Rectangle 2"/>
          <p:cNvSpPr/>
          <p:nvPr/>
        </p:nvSpPr>
        <p:spPr>
          <a:xfrm>
            <a:off x="0" y="228601"/>
            <a:ext cx="8686800" cy="523220"/>
          </a:xfrm>
          <a:prstGeom prst="rect">
            <a:avLst/>
          </a:prstGeom>
        </p:spPr>
        <p:txBody>
          <a:bodyPr wrap="square">
            <a:spAutoFit/>
          </a:bodyPr>
          <a:lstStyle/>
          <a:p>
            <a:pPr algn="ctr"/>
            <a:r>
              <a:rPr lang="en-US" sz="2800" b="1" dirty="0" smtClean="0">
                <a:solidFill>
                  <a:srgbClr val="008000"/>
                </a:solidFill>
                <a:latin typeface="Comic Sans MS" pitchFamily="66" charset="0"/>
                <a:ea typeface="Times New Roman" pitchFamily="18" charset="0"/>
                <a:cs typeface="Arial" pitchFamily="34" charset="0"/>
              </a:rPr>
              <a:t>The principle aims of the present study are:</a:t>
            </a:r>
            <a:endParaRPr lang="en-IN" sz="2800" b="1" dirty="0">
              <a:solidFill>
                <a:srgbClr val="008000"/>
              </a:solidFill>
            </a:endParaRPr>
          </a:p>
        </p:txBody>
      </p:sp>
      <p:grpSp>
        <p:nvGrpSpPr>
          <p:cNvPr id="4" name="Group 3"/>
          <p:cNvGrpSpPr/>
          <p:nvPr/>
        </p:nvGrpSpPr>
        <p:grpSpPr>
          <a:xfrm>
            <a:off x="304801" y="838199"/>
            <a:ext cx="8534398" cy="1350280"/>
            <a:chOff x="16216" y="0"/>
            <a:chExt cx="8518183" cy="1397498"/>
          </a:xfrm>
        </p:grpSpPr>
        <p:sp>
          <p:nvSpPr>
            <p:cNvPr id="5" name="Chevron 4"/>
            <p:cNvSpPr/>
            <p:nvPr/>
          </p:nvSpPr>
          <p:spPr>
            <a:xfrm>
              <a:off x="16216" y="0"/>
              <a:ext cx="8518183" cy="1318632"/>
            </a:xfrm>
            <a:prstGeom prst="chevron">
              <a:avLst/>
            </a:prstGeom>
            <a:no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Chevron 4"/>
            <p:cNvSpPr/>
            <p:nvPr/>
          </p:nvSpPr>
          <p:spPr>
            <a:xfrm>
              <a:off x="396491" y="552054"/>
              <a:ext cx="7478592" cy="8454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15240" rIns="0" bIns="15240" numCol="1" spcCol="1270" anchor="ctr" anchorCtr="0">
              <a:noAutofit/>
            </a:bodyPr>
            <a:lstStyle/>
            <a:p>
              <a:pPr lvl="0" algn="just" defTabSz="1066800" rtl="0">
                <a:lnSpc>
                  <a:spcPct val="150000"/>
                </a:lnSpc>
                <a:spcBef>
                  <a:spcPct val="0"/>
                </a:spcBef>
                <a:spcAft>
                  <a:spcPct val="35000"/>
                </a:spcAft>
              </a:pPr>
              <a:endParaRPr lang="en-US" sz="2000" kern="1200" dirty="0">
                <a:solidFill>
                  <a:srgbClr val="008000"/>
                </a:solidFill>
                <a:latin typeface="Comic Sans MS" pitchFamily="66" charset="0"/>
              </a:endParaRPr>
            </a:p>
          </p:txBody>
        </p:sp>
      </p:grpSp>
      <p:grpSp>
        <p:nvGrpSpPr>
          <p:cNvPr id="7" name="Group 6"/>
          <p:cNvGrpSpPr/>
          <p:nvPr/>
        </p:nvGrpSpPr>
        <p:grpSpPr>
          <a:xfrm>
            <a:off x="457201" y="990599"/>
            <a:ext cx="8534398" cy="4953001"/>
            <a:chOff x="16216" y="0"/>
            <a:chExt cx="8518183" cy="2523669"/>
          </a:xfrm>
        </p:grpSpPr>
        <p:sp>
          <p:nvSpPr>
            <p:cNvPr id="8" name="Chevron 7"/>
            <p:cNvSpPr/>
            <p:nvPr/>
          </p:nvSpPr>
          <p:spPr>
            <a:xfrm>
              <a:off x="16216" y="0"/>
              <a:ext cx="8518183" cy="1318632"/>
            </a:xfrm>
            <a:prstGeom prst="chevron">
              <a:avLst/>
            </a:prstGeom>
            <a:no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Chevron 4"/>
            <p:cNvSpPr/>
            <p:nvPr/>
          </p:nvSpPr>
          <p:spPr>
            <a:xfrm rot="10800000" flipV="1">
              <a:off x="624657" y="1318632"/>
              <a:ext cx="7250426" cy="12050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15240" rIns="0" bIns="15240" numCol="1" spcCol="1270" anchor="ctr" anchorCtr="0">
              <a:noAutofit/>
            </a:bodyPr>
            <a:lstStyle/>
            <a:p>
              <a:pPr lvl="0" algn="just" defTabSz="1066800" rtl="0">
                <a:lnSpc>
                  <a:spcPct val="90000"/>
                </a:lnSpc>
                <a:spcBef>
                  <a:spcPct val="0"/>
                </a:spcBef>
                <a:spcAft>
                  <a:spcPct val="35000"/>
                </a:spcAft>
              </a:pPr>
              <a:endParaRPr lang="en-US" sz="2000" kern="1200" dirty="0">
                <a:solidFill>
                  <a:srgbClr val="008000"/>
                </a:solidFill>
                <a:latin typeface="Comic Sans MS" pitchFamily="66" charset="0"/>
              </a:endParaRPr>
            </a:p>
          </p:txBody>
        </p:sp>
      </p:grpSp>
      <p:sp>
        <p:nvSpPr>
          <p:cNvPr id="10" name="Rectangle 9"/>
          <p:cNvSpPr/>
          <p:nvPr/>
        </p:nvSpPr>
        <p:spPr>
          <a:xfrm rot="10800000" flipV="1">
            <a:off x="304800" y="3670469"/>
            <a:ext cx="8382000" cy="2862322"/>
          </a:xfrm>
          <a:prstGeom prst="rect">
            <a:avLst/>
          </a:prstGeom>
        </p:spPr>
        <p:txBody>
          <a:bodyPr wrap="square">
            <a:spAutoFit/>
          </a:bodyPr>
          <a:lstStyle/>
          <a:p>
            <a:pPr lvl="0" algn="just" defTabSz="1066800">
              <a:lnSpc>
                <a:spcPct val="150000"/>
              </a:lnSpc>
              <a:spcBef>
                <a:spcPct val="0"/>
              </a:spcBef>
              <a:spcAft>
                <a:spcPct val="35000"/>
              </a:spcAft>
            </a:pPr>
            <a:r>
              <a:rPr lang="en-IN" sz="2400" dirty="0" smtClean="0">
                <a:solidFill>
                  <a:srgbClr val="008000"/>
                </a:solidFill>
                <a:latin typeface="Comic Sans MS" pitchFamily="66" charset="0"/>
              </a:rPr>
              <a:t>       To aware and motivate students regarding Green ICT, that minimize the energy, carbon footprint,  hazardous ICT west and cost which provide healthy environment to the communities for their better life and conserve out global environment.</a:t>
            </a:r>
            <a:endParaRPr lang="en-US" sz="2400" dirty="0" smtClean="0">
              <a:solidFill>
                <a:srgbClr val="008000"/>
              </a:solidFill>
              <a:latin typeface="Comic Sans MS" pitchFamily="66" charset="0"/>
              <a:cs typeface="Arial" pitchFamily="34" charset="0"/>
            </a:endParaRPr>
          </a:p>
        </p:txBody>
      </p:sp>
      <p:sp>
        <p:nvSpPr>
          <p:cNvPr id="11" name="Rectangle 10"/>
          <p:cNvSpPr/>
          <p:nvPr/>
        </p:nvSpPr>
        <p:spPr>
          <a:xfrm>
            <a:off x="304800" y="2362200"/>
            <a:ext cx="8458200" cy="1200329"/>
          </a:xfrm>
          <a:prstGeom prst="rect">
            <a:avLst/>
          </a:prstGeom>
        </p:spPr>
        <p:txBody>
          <a:bodyPr wrap="square">
            <a:spAutoFit/>
          </a:bodyPr>
          <a:lstStyle/>
          <a:p>
            <a:pPr lvl="0" algn="just" defTabSz="1066800">
              <a:lnSpc>
                <a:spcPct val="150000"/>
              </a:lnSpc>
              <a:spcBef>
                <a:spcPct val="0"/>
              </a:spcBef>
              <a:spcAft>
                <a:spcPct val="35000"/>
              </a:spcAft>
            </a:pPr>
            <a:r>
              <a:rPr lang="en-US" sz="2400" dirty="0" smtClean="0">
                <a:solidFill>
                  <a:srgbClr val="008000"/>
                </a:solidFill>
                <a:latin typeface="Comic Sans MS" pitchFamily="66" charset="0"/>
                <a:ea typeface="Times New Roman" pitchFamily="18" charset="0"/>
                <a:cs typeface="Arial" pitchFamily="34" charset="0"/>
              </a:rPr>
              <a:t>       To fill up the gap between the perceived knowledge and objective knowledge of green ICT.</a:t>
            </a:r>
            <a:endParaRPr lang="en-US" sz="2400" dirty="0">
              <a:solidFill>
                <a:srgbClr val="008000"/>
              </a:solidFill>
              <a:latin typeface="Comic Sans MS" pitchFamily="66" charset="0"/>
            </a:endParaRPr>
          </a:p>
        </p:txBody>
      </p:sp>
      <p:sp>
        <p:nvSpPr>
          <p:cNvPr id="12" name="Rectangle 11"/>
          <p:cNvSpPr/>
          <p:nvPr/>
        </p:nvSpPr>
        <p:spPr>
          <a:xfrm>
            <a:off x="228600" y="762000"/>
            <a:ext cx="8610600" cy="1754326"/>
          </a:xfrm>
          <a:prstGeom prst="rect">
            <a:avLst/>
          </a:prstGeom>
        </p:spPr>
        <p:txBody>
          <a:bodyPr wrap="square">
            <a:spAutoFit/>
          </a:bodyPr>
          <a:lstStyle/>
          <a:p>
            <a:pPr lvl="0" algn="just" defTabSz="1066800">
              <a:lnSpc>
                <a:spcPct val="150000"/>
              </a:lnSpc>
              <a:spcBef>
                <a:spcPct val="0"/>
              </a:spcBef>
              <a:spcAft>
                <a:spcPct val="35000"/>
              </a:spcAft>
            </a:pPr>
            <a:r>
              <a:rPr lang="en-US" sz="2400" dirty="0" smtClean="0">
                <a:solidFill>
                  <a:srgbClr val="008000"/>
                </a:solidFill>
                <a:latin typeface="Comic Sans MS" pitchFamily="66" charset="0"/>
                <a:ea typeface="Times New Roman" pitchFamily="18" charset="0"/>
                <a:cs typeface="Arial" pitchFamily="34" charset="0"/>
              </a:rPr>
              <a:t>        To be equipped with the Green ICT efficiently and effectively and to use it in responsible and eco-friendly ways.</a:t>
            </a:r>
            <a:endParaRPr lang="en-US" sz="2000" dirty="0">
              <a:solidFill>
                <a:srgbClr val="008000"/>
              </a:solidFill>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4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4038600" cy="457200"/>
          </a:xfrm>
          <a:noFill/>
        </p:spPr>
        <p:txBody>
          <a:bodyPr anchor="t">
            <a:noAutofit/>
          </a:bodyPr>
          <a:lstStyle/>
          <a:p>
            <a:pPr lvl="0" fontAlgn="base">
              <a:lnSpc>
                <a:spcPct val="150000"/>
              </a:lnSpc>
              <a:spcAft>
                <a:spcPct val="0"/>
              </a:spcAft>
            </a:pPr>
            <a:r>
              <a:rPr lang="en-IN" sz="3200" b="1" dirty="0" smtClean="0">
                <a:solidFill>
                  <a:srgbClr val="008000"/>
                </a:solidFill>
                <a:latin typeface="Comic Sans MS" pitchFamily="66" charset="0"/>
              </a:rPr>
              <a:t>Methodology :</a:t>
            </a:r>
            <a:r>
              <a:rPr lang="en-IN" sz="3200" dirty="0" smtClean="0">
                <a:solidFill>
                  <a:srgbClr val="008000"/>
                </a:solidFill>
                <a:latin typeface="Comic Sans MS" pitchFamily="66" charset="0"/>
              </a:rPr>
              <a:t/>
            </a:r>
            <a:br>
              <a:rPr lang="en-IN" sz="3200" dirty="0" smtClean="0">
                <a:solidFill>
                  <a:srgbClr val="008000"/>
                </a:solidFill>
                <a:latin typeface="Comic Sans MS" pitchFamily="66" charset="0"/>
              </a:rPr>
            </a:br>
            <a:endParaRPr lang="en-US" sz="3200" b="1" dirty="0" smtClean="0">
              <a:solidFill>
                <a:srgbClr val="008000"/>
              </a:solidFill>
              <a:latin typeface="Arial" pitchFamily="34" charset="0"/>
              <a:cs typeface="Arial" pitchFamily="34" charset="0"/>
            </a:endParaRPr>
          </a:p>
        </p:txBody>
      </p:sp>
      <p:sp>
        <p:nvSpPr>
          <p:cNvPr id="3" name="Rectangle 2"/>
          <p:cNvSpPr/>
          <p:nvPr/>
        </p:nvSpPr>
        <p:spPr>
          <a:xfrm>
            <a:off x="914400" y="914400"/>
            <a:ext cx="5943600" cy="523220"/>
          </a:xfrm>
          <a:prstGeom prst="rect">
            <a:avLst/>
          </a:prstGeom>
        </p:spPr>
        <p:txBody>
          <a:bodyPr wrap="square">
            <a:spAutoFit/>
          </a:bodyPr>
          <a:lstStyle/>
          <a:p>
            <a:pPr algn="ctr"/>
            <a:endParaRPr lang="en-IN" sz="1400" dirty="0" smtClean="0">
              <a:solidFill>
                <a:schemeClr val="accent3">
                  <a:lumMod val="75000"/>
                </a:schemeClr>
              </a:solidFill>
              <a:latin typeface="Comic Sans MS" pitchFamily="66" charset="0"/>
            </a:endParaRPr>
          </a:p>
          <a:p>
            <a:pPr algn="ctr"/>
            <a:endParaRPr lang="en-IN" sz="1400" dirty="0">
              <a:solidFill>
                <a:schemeClr val="accent3">
                  <a:lumMod val="75000"/>
                </a:schemeClr>
              </a:solidFill>
              <a:latin typeface="Comic Sans MS" pitchFamily="66" charset="0"/>
            </a:endParaRPr>
          </a:p>
        </p:txBody>
      </p:sp>
      <p:sp>
        <p:nvSpPr>
          <p:cNvPr id="10" name="Rectangle 9"/>
          <p:cNvSpPr/>
          <p:nvPr/>
        </p:nvSpPr>
        <p:spPr>
          <a:xfrm>
            <a:off x="609600" y="609601"/>
            <a:ext cx="8001000" cy="4524315"/>
          </a:xfrm>
          <a:prstGeom prst="rect">
            <a:avLst/>
          </a:prstGeom>
        </p:spPr>
        <p:txBody>
          <a:bodyPr wrap="square">
            <a:spAutoFit/>
          </a:bodyPr>
          <a:lstStyle/>
          <a:p>
            <a:pPr lvl="0" algn="just" fontAlgn="base">
              <a:lnSpc>
                <a:spcPct val="150000"/>
              </a:lnSpc>
              <a:spcBef>
                <a:spcPct val="0"/>
              </a:spcBef>
              <a:spcAft>
                <a:spcPct val="0"/>
              </a:spcAft>
            </a:pPr>
            <a:r>
              <a:rPr lang="en-US" sz="2400" b="1" dirty="0" smtClean="0">
                <a:solidFill>
                  <a:srgbClr val="008000"/>
                </a:solidFill>
                <a:latin typeface="Comic Sans MS" pitchFamily="66" charset="0"/>
                <a:ea typeface="Times New Roman" pitchFamily="18" charset="0"/>
                <a:cs typeface="Arial" pitchFamily="34" charset="0"/>
              </a:rPr>
              <a:t>Research Method:</a:t>
            </a:r>
            <a:r>
              <a:rPr lang="en-US" sz="2400" dirty="0" smtClean="0">
                <a:solidFill>
                  <a:srgbClr val="008000"/>
                </a:solidFill>
                <a:latin typeface="Comic Sans MS" pitchFamily="66" charset="0"/>
                <a:ea typeface="Times New Roman" pitchFamily="18" charset="0"/>
                <a:cs typeface="Arial" pitchFamily="34" charset="0"/>
              </a:rPr>
              <a:t>     Survey method</a:t>
            </a:r>
          </a:p>
          <a:p>
            <a:pPr lvl="0" algn="just" fontAlgn="base">
              <a:lnSpc>
                <a:spcPct val="150000"/>
              </a:lnSpc>
              <a:spcBef>
                <a:spcPct val="0"/>
              </a:spcBef>
              <a:spcAft>
                <a:spcPct val="0"/>
              </a:spcAft>
            </a:pPr>
            <a:r>
              <a:rPr lang="en-US" sz="2400" b="1" dirty="0" smtClean="0">
                <a:solidFill>
                  <a:srgbClr val="008000"/>
                </a:solidFill>
                <a:latin typeface="Comic Sans MS" pitchFamily="66" charset="0"/>
                <a:ea typeface="Times New Roman" pitchFamily="18" charset="0"/>
                <a:cs typeface="Arial" pitchFamily="34" charset="0"/>
              </a:rPr>
              <a:t>Tools:      </a:t>
            </a:r>
            <a:r>
              <a:rPr lang="en-IN" sz="2400" dirty="0" smtClean="0">
                <a:solidFill>
                  <a:srgbClr val="008000"/>
                </a:solidFill>
                <a:latin typeface="Comic Sans MS" pitchFamily="66" charset="0"/>
              </a:rPr>
              <a:t>well-defined questionnaire</a:t>
            </a:r>
            <a:r>
              <a:rPr lang="en-US" sz="2400" dirty="0" smtClean="0">
                <a:solidFill>
                  <a:srgbClr val="008000"/>
                </a:solidFill>
                <a:latin typeface="Comic Sans MS" pitchFamily="66" charset="0"/>
                <a:ea typeface="Times New Roman" pitchFamily="18" charset="0"/>
                <a:cs typeface="Arial" pitchFamily="34" charset="0"/>
              </a:rPr>
              <a:t> tool.</a:t>
            </a:r>
          </a:p>
          <a:p>
            <a:pPr lvl="0" algn="just" fontAlgn="base">
              <a:lnSpc>
                <a:spcPct val="150000"/>
              </a:lnSpc>
              <a:spcBef>
                <a:spcPct val="0"/>
              </a:spcBef>
              <a:spcAft>
                <a:spcPct val="0"/>
              </a:spcAft>
            </a:pPr>
            <a:r>
              <a:rPr lang="en-US" sz="2400" b="1" dirty="0" smtClean="0">
                <a:solidFill>
                  <a:srgbClr val="008000"/>
                </a:solidFill>
                <a:latin typeface="Comic Sans MS" pitchFamily="66" charset="0"/>
                <a:ea typeface="Times New Roman" pitchFamily="18" charset="0"/>
                <a:cs typeface="Arial" pitchFamily="34" charset="0"/>
              </a:rPr>
              <a:t>Sample of the study</a:t>
            </a:r>
            <a:r>
              <a:rPr lang="en-US" sz="2400" dirty="0" smtClean="0">
                <a:solidFill>
                  <a:srgbClr val="008000"/>
                </a:solidFill>
                <a:latin typeface="Comic Sans MS" pitchFamily="66" charset="0"/>
                <a:ea typeface="Times New Roman" pitchFamily="18" charset="0"/>
                <a:cs typeface="Arial" pitchFamily="34" charset="0"/>
              </a:rPr>
              <a:t>: 80 students of sem. IV and VI  IT/Computer engineering LDRP-ITR comprises for this study. Stratified random sampling techniques has been employed for the present study.</a:t>
            </a:r>
          </a:p>
          <a:p>
            <a:pPr lvl="0" algn="just" fontAlgn="base">
              <a:lnSpc>
                <a:spcPct val="150000"/>
              </a:lnSpc>
              <a:spcBef>
                <a:spcPct val="0"/>
              </a:spcBef>
              <a:spcAft>
                <a:spcPct val="0"/>
              </a:spcAft>
            </a:pPr>
            <a:r>
              <a:rPr lang="en-US" sz="2400" dirty="0" smtClean="0">
                <a:solidFill>
                  <a:srgbClr val="008000"/>
                </a:solidFill>
                <a:latin typeface="Comic Sans MS" pitchFamily="66" charset="0"/>
                <a:ea typeface="Times New Roman" pitchFamily="18" charset="0"/>
                <a:cs typeface="Arial" pitchFamily="34" charset="0"/>
              </a:rPr>
              <a:t>         The assumptions present emphasis on the Green ICT aspect only.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6000"/>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838200"/>
          </a:xfrm>
        </p:spPr>
        <p:txBody>
          <a:bodyPr anchor="t">
            <a:normAutofit fontScale="90000"/>
          </a:bodyPr>
          <a:lstStyle/>
          <a:p>
            <a:pPr algn="l"/>
            <a:r>
              <a:rPr lang="en-US" b="1" dirty="0" smtClean="0">
                <a:solidFill>
                  <a:srgbClr val="00B050"/>
                </a:solidFill>
              </a:rPr>
              <a:t> </a:t>
            </a:r>
            <a:r>
              <a:rPr lang="en-IN" sz="3600" b="1" dirty="0" smtClean="0">
                <a:solidFill>
                  <a:srgbClr val="008000"/>
                </a:solidFill>
                <a:latin typeface="Comic Sans MS" pitchFamily="66" charset="0"/>
              </a:rPr>
              <a:t>Analysis, Presentation, Interpretation &amp; Findings of Collected Data:</a:t>
            </a:r>
            <a:endParaRPr lang="en-US" dirty="0">
              <a:solidFill>
                <a:srgbClr val="008000"/>
              </a:solidFill>
            </a:endParaRPr>
          </a:p>
        </p:txBody>
      </p:sp>
      <p:sp>
        <p:nvSpPr>
          <p:cNvPr id="4" name="Rectangle 3"/>
          <p:cNvSpPr/>
          <p:nvPr/>
        </p:nvSpPr>
        <p:spPr>
          <a:xfrm>
            <a:off x="381000" y="1097593"/>
            <a:ext cx="8763000" cy="5909310"/>
          </a:xfrm>
          <a:prstGeom prst="rect">
            <a:avLst/>
          </a:prstGeom>
        </p:spPr>
        <p:txBody>
          <a:bodyPr wrap="square">
            <a:spAutoFit/>
          </a:bodyPr>
          <a:lstStyle/>
          <a:p>
            <a:pPr lvl="0" algn="just" fontAlgn="base">
              <a:lnSpc>
                <a:spcPct val="150000"/>
              </a:lnSpc>
              <a:spcBef>
                <a:spcPct val="0"/>
              </a:spcBef>
              <a:spcAft>
                <a:spcPct val="0"/>
              </a:spcAft>
              <a:buFont typeface="Wingdings" pitchFamily="2" charset="2"/>
              <a:buChar char="Ø"/>
            </a:pPr>
            <a:r>
              <a:rPr lang="en-US" sz="2800" dirty="0" smtClean="0">
                <a:solidFill>
                  <a:srgbClr val="008000"/>
                </a:solidFill>
                <a:latin typeface="Comic Sans MS" pitchFamily="66" charset="0"/>
                <a:ea typeface="Times New Roman" pitchFamily="18" charset="0"/>
                <a:cs typeface="Arial" pitchFamily="34" charset="0"/>
              </a:rPr>
              <a:t>After collecting the data, each data is analyzed and interpreted with the help of scientific and statistical techniques. </a:t>
            </a:r>
          </a:p>
          <a:p>
            <a:pPr lvl="0" algn="just" fontAlgn="base">
              <a:lnSpc>
                <a:spcPct val="150000"/>
              </a:lnSpc>
              <a:spcBef>
                <a:spcPct val="0"/>
              </a:spcBef>
              <a:spcAft>
                <a:spcPct val="0"/>
              </a:spcAft>
              <a:buFont typeface="Wingdings" pitchFamily="2" charset="2"/>
              <a:buChar char="Ø"/>
            </a:pPr>
            <a:r>
              <a:rPr lang="en-US" sz="2800" dirty="0" smtClean="0">
                <a:solidFill>
                  <a:srgbClr val="008000"/>
                </a:solidFill>
                <a:latin typeface="Comic Sans MS" pitchFamily="66" charset="0"/>
                <a:ea typeface="Times New Roman" pitchFamily="18" charset="0"/>
                <a:cs typeface="Arial" pitchFamily="34" charset="0"/>
              </a:rPr>
              <a:t>     The finding of the present study is purely based on the responses received through the questionnaires filled in by the users. </a:t>
            </a:r>
            <a:endParaRPr lang="en-US" sz="1400" dirty="0" smtClean="0">
              <a:solidFill>
                <a:srgbClr val="008000"/>
              </a:solidFill>
              <a:latin typeface="Comic Sans MS" pitchFamily="66" charset="0"/>
              <a:cs typeface="Arial" pitchFamily="34" charset="0"/>
            </a:endParaRPr>
          </a:p>
          <a:p>
            <a:pPr lvl="0" algn="just" eaLnBrk="0" fontAlgn="base" hangingPunct="0">
              <a:lnSpc>
                <a:spcPct val="150000"/>
              </a:lnSpc>
              <a:spcBef>
                <a:spcPct val="0"/>
              </a:spcBef>
              <a:spcAft>
                <a:spcPct val="0"/>
              </a:spcAft>
              <a:buFont typeface="Wingdings" pitchFamily="2" charset="2"/>
              <a:buChar char="Ø"/>
            </a:pPr>
            <a:r>
              <a:rPr lang="en-US" sz="2800" dirty="0" smtClean="0">
                <a:solidFill>
                  <a:srgbClr val="008000"/>
                </a:solidFill>
                <a:latin typeface="Comic Sans MS" pitchFamily="66" charset="0"/>
                <a:ea typeface="Times New Roman" pitchFamily="18" charset="0"/>
                <a:cs typeface="Arial" pitchFamily="34" charset="0"/>
              </a:rPr>
              <a:t>    Total 80 questionnaires have been distributed among semester IV and VI  IT/Computer engineering students of LDRP-ITR. </a:t>
            </a:r>
            <a:endParaRPr lang="en-US" sz="4000" dirty="0" smtClean="0">
              <a:solidFill>
                <a:srgbClr val="008000"/>
              </a:solidFill>
              <a:latin typeface="Comic Sans MS" pitchFamily="66"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l="-10000" r="-10000"/>
          </a:stretch>
        </a:blipFill>
        <a:effectLst/>
      </p:bgPr>
    </p:bg>
    <p:spTree>
      <p:nvGrpSpPr>
        <p:cNvPr id="1" name=""/>
        <p:cNvGrpSpPr/>
        <p:nvPr/>
      </p:nvGrpSpPr>
      <p:grpSpPr>
        <a:xfrm>
          <a:off x="0" y="0"/>
          <a:ext cx="0" cy="0"/>
          <a:chOff x="0" y="0"/>
          <a:chExt cx="0" cy="0"/>
        </a:xfrm>
      </p:grpSpPr>
      <p:sp>
        <p:nvSpPr>
          <p:cNvPr id="3" name="Rectangle 2"/>
          <p:cNvSpPr/>
          <p:nvPr/>
        </p:nvSpPr>
        <p:spPr>
          <a:xfrm>
            <a:off x="457200" y="1"/>
            <a:ext cx="8001000" cy="646331"/>
          </a:xfrm>
          <a:prstGeom prst="rect">
            <a:avLst/>
          </a:prstGeom>
        </p:spPr>
        <p:txBody>
          <a:bodyPr wrap="square">
            <a:spAutoFit/>
          </a:bodyPr>
          <a:lstStyle/>
          <a:p>
            <a:pPr algn="ctr"/>
            <a:r>
              <a:rPr lang="en-US" sz="3600" b="1" dirty="0" smtClean="0">
                <a:solidFill>
                  <a:srgbClr val="008000"/>
                </a:solidFill>
                <a:latin typeface="Comic Sans MS" pitchFamily="66" charset="0"/>
                <a:ea typeface="Times New Roman" pitchFamily="18" charset="0"/>
                <a:cs typeface="Arial" pitchFamily="34" charset="0"/>
              </a:rPr>
              <a:t>Findings &amp; Suggestions</a:t>
            </a:r>
            <a:endParaRPr lang="en-IN" sz="3600" b="1" dirty="0">
              <a:solidFill>
                <a:srgbClr val="008000"/>
              </a:solidFill>
            </a:endParaRPr>
          </a:p>
        </p:txBody>
      </p:sp>
      <p:sp>
        <p:nvSpPr>
          <p:cNvPr id="5" name="Rectangle 4"/>
          <p:cNvSpPr/>
          <p:nvPr/>
        </p:nvSpPr>
        <p:spPr>
          <a:xfrm>
            <a:off x="0" y="685801"/>
            <a:ext cx="9144000" cy="6740307"/>
          </a:xfrm>
          <a:prstGeom prst="rect">
            <a:avLst/>
          </a:prstGeom>
        </p:spPr>
        <p:txBody>
          <a:bodyPr wrap="square">
            <a:spAutoFit/>
          </a:bodyPr>
          <a:lstStyle/>
          <a:p>
            <a:pPr algn="just">
              <a:buFont typeface="Wingdings" pitchFamily="2" charset="2"/>
              <a:buChar char="Ø"/>
            </a:pPr>
            <a:r>
              <a:rPr lang="en-IN" sz="2400" dirty="0" smtClean="0">
                <a:solidFill>
                  <a:srgbClr val="008000"/>
                </a:solidFill>
                <a:latin typeface="Comic Sans MS" pitchFamily="66" charset="0"/>
              </a:rPr>
              <a:t>The Green ICT is not yet widespread.</a:t>
            </a:r>
          </a:p>
          <a:p>
            <a:pPr algn="just">
              <a:buFont typeface="Wingdings" pitchFamily="2" charset="2"/>
              <a:buChar char="Ø"/>
            </a:pPr>
            <a:r>
              <a:rPr lang="en-IN" sz="2400" dirty="0" smtClean="0">
                <a:solidFill>
                  <a:srgbClr val="008000"/>
                </a:solidFill>
                <a:latin typeface="Comic Sans MS" pitchFamily="66" charset="0"/>
              </a:rPr>
              <a:t>     The IT/Computer engineering students have only a superficial knowledge, but did not have a deep comprehensive knowledge on their application. </a:t>
            </a:r>
          </a:p>
          <a:p>
            <a:pPr algn="just">
              <a:buFont typeface="Wingdings" pitchFamily="2" charset="2"/>
              <a:buChar char="Ø"/>
            </a:pPr>
            <a:r>
              <a:rPr lang="en-IN" sz="2400" dirty="0" smtClean="0">
                <a:solidFill>
                  <a:srgbClr val="008000"/>
                </a:solidFill>
                <a:latin typeface="Comic Sans MS" pitchFamily="66" charset="0"/>
              </a:rPr>
              <a:t>     They believe that Green ICT is important for their education and life, but only few of the IT/Computer engineering students used green ICT practices in their daily life and education. </a:t>
            </a:r>
          </a:p>
          <a:p>
            <a:pPr algn="just">
              <a:buFont typeface="Wingdings" pitchFamily="2" charset="2"/>
              <a:buChar char="Ø"/>
            </a:pPr>
            <a:r>
              <a:rPr lang="en-IN" sz="2400" dirty="0" smtClean="0">
                <a:solidFill>
                  <a:srgbClr val="008000"/>
                </a:solidFill>
                <a:latin typeface="Comic Sans MS" pitchFamily="66" charset="0"/>
              </a:rPr>
              <a:t>     The awareness among the IV and VI IT/Computer engineering students are not of satisfactory level. </a:t>
            </a:r>
          </a:p>
          <a:p>
            <a:pPr algn="just">
              <a:buFont typeface="Wingdings" pitchFamily="2" charset="2"/>
              <a:buChar char="Ø"/>
            </a:pPr>
            <a:r>
              <a:rPr lang="en-IN" sz="2400" dirty="0" smtClean="0">
                <a:solidFill>
                  <a:srgbClr val="008000"/>
                </a:solidFill>
                <a:latin typeface="Comic Sans MS" pitchFamily="66" charset="0"/>
              </a:rPr>
              <a:t>      Most of the targeted students are motivated by friends and faculties and fewer are motivated by family, literature review, Google and internet. </a:t>
            </a:r>
          </a:p>
          <a:p>
            <a:pPr algn="just">
              <a:buFont typeface="Wingdings" pitchFamily="2" charset="2"/>
              <a:buChar char="Ø"/>
            </a:pPr>
            <a:r>
              <a:rPr lang="en-IN" sz="2400" dirty="0" smtClean="0">
                <a:solidFill>
                  <a:srgbClr val="008000"/>
                </a:solidFill>
                <a:latin typeface="Comic Sans MS" pitchFamily="66" charset="0"/>
              </a:rPr>
              <a:t>     To support the environment; to solve global worming problems; to decrease energy consumption; to cut down the total cost are the most popular reasons for adopting Green ICT.</a:t>
            </a:r>
          </a:p>
          <a:p>
            <a:pPr algn="just"/>
            <a:r>
              <a:rPr lang="en-IN" sz="2400" dirty="0" smtClean="0">
                <a:solidFill>
                  <a:srgbClr val="008000"/>
                </a:solidFill>
                <a:latin typeface="Comic Sans MS" pitchFamily="66" charset="0"/>
              </a:rPr>
              <a:t> </a:t>
            </a:r>
            <a:endParaRPr lang="en-IN" sz="2400" dirty="0">
              <a:solidFill>
                <a:srgbClr val="008000"/>
              </a:solidFill>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705600"/>
          </a:xfrm>
        </p:spPr>
        <p:txBody>
          <a:bodyPr anchor="t">
            <a:noAutofit/>
          </a:bodyPr>
          <a:lstStyle/>
          <a:p>
            <a:pPr algn="l"/>
            <a:r>
              <a:rPr lang="en-US" sz="2400" dirty="0" smtClean="0">
                <a:solidFill>
                  <a:srgbClr val="008000"/>
                </a:solidFill>
                <a:latin typeface="Arial" pitchFamily="34" charset="0"/>
                <a:ea typeface="Times New Roman" pitchFamily="18" charset="0"/>
                <a:cs typeface="Arial" pitchFamily="34" charset="0"/>
              </a:rPr>
              <a:t>         </a:t>
            </a:r>
            <a:r>
              <a:rPr lang="en-IN" sz="2400" dirty="0" smtClean="0">
                <a:solidFill>
                  <a:srgbClr val="008000"/>
                </a:solidFill>
                <a:latin typeface="Comic Sans MS" pitchFamily="66" charset="0"/>
              </a:rPr>
              <a:t>To minimize the carbon footprints and hazardous ICT waste, to achieve social responsibility and to enhance the image of users are still a little common reasons for adopting Green ICT. </a:t>
            </a:r>
            <a:br>
              <a:rPr lang="en-IN" sz="2400" dirty="0" smtClean="0">
                <a:solidFill>
                  <a:srgbClr val="008000"/>
                </a:solidFill>
                <a:latin typeface="Comic Sans MS" pitchFamily="66" charset="0"/>
              </a:rPr>
            </a:br>
            <a:r>
              <a:rPr lang="en-IN" sz="2400" dirty="0" smtClean="0">
                <a:solidFill>
                  <a:srgbClr val="008000"/>
                </a:solidFill>
                <a:latin typeface="Comic Sans MS" pitchFamily="66" charset="0"/>
              </a:rPr>
              <a:t>       To minimize land and water pollution and to provide healthy environment are the untouched reasons .</a:t>
            </a:r>
            <a:br>
              <a:rPr lang="en-IN" sz="2400" dirty="0" smtClean="0">
                <a:solidFill>
                  <a:srgbClr val="008000"/>
                </a:solidFill>
                <a:latin typeface="Comic Sans MS" pitchFamily="66" charset="0"/>
              </a:rPr>
            </a:br>
            <a:r>
              <a:rPr lang="en-IN" sz="2400" dirty="0" smtClean="0">
                <a:solidFill>
                  <a:srgbClr val="008000"/>
                </a:solidFill>
                <a:latin typeface="Comic Sans MS" pitchFamily="66" charset="0"/>
              </a:rPr>
              <a:t>        </a:t>
            </a:r>
            <a:r>
              <a:rPr lang="en-US" sz="2400" dirty="0" smtClean="0">
                <a:solidFill>
                  <a:srgbClr val="008000"/>
                </a:solidFill>
                <a:latin typeface="Comic Sans MS" pitchFamily="66" charset="0"/>
                <a:ea typeface="Times New Roman" pitchFamily="18" charset="0"/>
                <a:cs typeface="Arial" pitchFamily="34" charset="0"/>
              </a:rPr>
              <a:t>The lack of deeper knowledge, motivation, training programmes and government strict policies are the main barriers of adopting Green ICT practices.</a:t>
            </a:r>
            <a:br>
              <a:rPr lang="en-US" sz="2400" dirty="0" smtClean="0">
                <a:solidFill>
                  <a:srgbClr val="008000"/>
                </a:solidFill>
                <a:latin typeface="Comic Sans MS" pitchFamily="66" charset="0"/>
                <a:ea typeface="Times New Roman" pitchFamily="18" charset="0"/>
                <a:cs typeface="Arial" pitchFamily="34" charset="0"/>
              </a:rPr>
            </a:br>
            <a:r>
              <a:rPr lang="en-US" sz="2400" dirty="0" smtClean="0">
                <a:solidFill>
                  <a:srgbClr val="008000"/>
                </a:solidFill>
                <a:latin typeface="Comic Sans MS" pitchFamily="66" charset="0"/>
                <a:ea typeface="Times New Roman" pitchFamily="18" charset="0"/>
                <a:cs typeface="Arial" pitchFamily="34" charset="0"/>
              </a:rPr>
              <a:t>       Most of the students know the presence of “Energy star” logo but unfortunately not all the students owned the product of “Energy star”.    </a:t>
            </a:r>
            <a:br>
              <a:rPr lang="en-US" sz="2400" dirty="0" smtClean="0">
                <a:solidFill>
                  <a:srgbClr val="008000"/>
                </a:solidFill>
                <a:latin typeface="Comic Sans MS" pitchFamily="66" charset="0"/>
                <a:ea typeface="Times New Roman" pitchFamily="18" charset="0"/>
                <a:cs typeface="Arial" pitchFamily="34" charset="0"/>
              </a:rPr>
            </a:br>
            <a:r>
              <a:rPr lang="en-US" sz="2400" dirty="0" smtClean="0">
                <a:solidFill>
                  <a:srgbClr val="008000"/>
                </a:solidFill>
                <a:latin typeface="Comic Sans MS" pitchFamily="66" charset="0"/>
                <a:ea typeface="Times New Roman" pitchFamily="18" charset="0"/>
                <a:cs typeface="Arial" pitchFamily="34" charset="0"/>
              </a:rPr>
              <a:t>       Majority of the students agreed that Green ICT is important in educational institutes and the statement - there is an urgent need to cut down the carbon emissions, use energy efficient methods and manage the resources intelligently and effectively for future sustainability of ICT.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705600"/>
          </a:xfrm>
        </p:spPr>
        <p:txBody>
          <a:bodyPr anchor="t">
            <a:noAutofit/>
          </a:bodyPr>
          <a:lstStyle/>
          <a:p>
            <a:pPr lvl="0" algn="l" fontAlgn="base">
              <a:spcAft>
                <a:spcPct val="0"/>
              </a:spcAft>
            </a:pPr>
            <a:r>
              <a:rPr lang="en-US" sz="2400" dirty="0" smtClean="0">
                <a:solidFill>
                  <a:srgbClr val="008000"/>
                </a:solidFill>
                <a:latin typeface="Comic Sans MS" pitchFamily="66" charset="0"/>
                <a:ea typeface="Times New Roman" pitchFamily="18" charset="0"/>
                <a:cs typeface="Arial" pitchFamily="34" charset="0"/>
              </a:rPr>
              <a:t>        The students tried to familiarize with Green ICT through search/read on Green ICT, but the progress is very slow. </a:t>
            </a:r>
            <a:br>
              <a:rPr lang="en-US" sz="2400" dirty="0" smtClean="0">
                <a:solidFill>
                  <a:srgbClr val="008000"/>
                </a:solidFill>
                <a:latin typeface="Comic Sans MS" pitchFamily="66" charset="0"/>
                <a:ea typeface="Times New Roman" pitchFamily="18" charset="0"/>
                <a:cs typeface="Arial" pitchFamily="34" charset="0"/>
              </a:rPr>
            </a:br>
            <a:r>
              <a:rPr lang="en-US" sz="2400" dirty="0" smtClean="0">
                <a:solidFill>
                  <a:srgbClr val="008000"/>
                </a:solidFill>
                <a:latin typeface="Comic Sans MS" pitchFamily="66" charset="0"/>
                <a:ea typeface="Times New Roman" pitchFamily="18" charset="0"/>
                <a:cs typeface="Arial" pitchFamily="34" charset="0"/>
              </a:rPr>
              <a:t>         </a:t>
            </a:r>
            <a:br>
              <a:rPr lang="en-US" sz="2400" dirty="0" smtClean="0">
                <a:solidFill>
                  <a:srgbClr val="008000"/>
                </a:solidFill>
                <a:latin typeface="Comic Sans MS" pitchFamily="66" charset="0"/>
                <a:ea typeface="Times New Roman" pitchFamily="18" charset="0"/>
                <a:cs typeface="Arial" pitchFamily="34" charset="0"/>
              </a:rPr>
            </a:br>
            <a:r>
              <a:rPr lang="en-US" sz="2400" dirty="0" smtClean="0">
                <a:solidFill>
                  <a:srgbClr val="008000"/>
                </a:solidFill>
                <a:latin typeface="Comic Sans MS" pitchFamily="66" charset="0"/>
                <a:ea typeface="Times New Roman" pitchFamily="18" charset="0"/>
                <a:cs typeface="Arial" pitchFamily="34" charset="0"/>
              </a:rPr>
              <a:t>        The study found that switch of P.C. when not in use is the best practice adopted by the students. </a:t>
            </a:r>
            <a:br>
              <a:rPr lang="en-US" sz="2400" dirty="0" smtClean="0">
                <a:solidFill>
                  <a:srgbClr val="008000"/>
                </a:solidFill>
                <a:latin typeface="Comic Sans MS" pitchFamily="66" charset="0"/>
                <a:ea typeface="Times New Roman" pitchFamily="18" charset="0"/>
                <a:cs typeface="Arial" pitchFamily="34" charset="0"/>
              </a:rPr>
            </a:br>
            <a:r>
              <a:rPr lang="en-US" sz="2400" dirty="0" smtClean="0">
                <a:solidFill>
                  <a:srgbClr val="008000"/>
                </a:solidFill>
                <a:latin typeface="Comic Sans MS" pitchFamily="66" charset="0"/>
                <a:ea typeface="Times New Roman" pitchFamily="18" charset="0"/>
                <a:cs typeface="Arial" pitchFamily="34" charset="0"/>
              </a:rPr>
              <a:t>         </a:t>
            </a:r>
            <a:br>
              <a:rPr lang="en-US" sz="2400" dirty="0" smtClean="0">
                <a:solidFill>
                  <a:srgbClr val="008000"/>
                </a:solidFill>
                <a:latin typeface="Comic Sans MS" pitchFamily="66" charset="0"/>
                <a:ea typeface="Times New Roman" pitchFamily="18" charset="0"/>
                <a:cs typeface="Arial" pitchFamily="34" charset="0"/>
              </a:rPr>
            </a:br>
            <a:r>
              <a:rPr lang="en-US" sz="2400" dirty="0" smtClean="0">
                <a:solidFill>
                  <a:srgbClr val="008000"/>
                </a:solidFill>
                <a:latin typeface="Comic Sans MS" pitchFamily="66" charset="0"/>
                <a:ea typeface="Times New Roman" pitchFamily="18" charset="0"/>
                <a:cs typeface="Arial" pitchFamily="34" charset="0"/>
              </a:rPr>
              <a:t>      Reducing energy consumption by power down of   ICT devices, use of e-books and e-learning tools are also a common practices adopted by the students.</a:t>
            </a:r>
            <a:br>
              <a:rPr lang="en-US" sz="2400" dirty="0" smtClean="0">
                <a:solidFill>
                  <a:srgbClr val="008000"/>
                </a:solidFill>
                <a:latin typeface="Comic Sans MS" pitchFamily="66" charset="0"/>
                <a:ea typeface="Times New Roman" pitchFamily="18" charset="0"/>
                <a:cs typeface="Arial" pitchFamily="34" charset="0"/>
              </a:rPr>
            </a:br>
            <a:r>
              <a:rPr lang="en-US" sz="2400" dirty="0" smtClean="0">
                <a:solidFill>
                  <a:srgbClr val="008000"/>
                </a:solidFill>
                <a:latin typeface="Comic Sans MS" pitchFamily="66" charset="0"/>
                <a:ea typeface="Times New Roman" pitchFamily="18" charset="0"/>
                <a:cs typeface="Arial" pitchFamily="34" charset="0"/>
              </a:rPr>
              <a:t>         </a:t>
            </a:r>
            <a:br>
              <a:rPr lang="en-US" sz="2400" dirty="0" smtClean="0">
                <a:solidFill>
                  <a:srgbClr val="008000"/>
                </a:solidFill>
                <a:latin typeface="Comic Sans MS" pitchFamily="66" charset="0"/>
                <a:ea typeface="Times New Roman" pitchFamily="18" charset="0"/>
                <a:cs typeface="Arial" pitchFamily="34" charset="0"/>
              </a:rPr>
            </a:br>
            <a:r>
              <a:rPr lang="en-US" sz="2400" dirty="0" smtClean="0">
                <a:solidFill>
                  <a:srgbClr val="008000"/>
                </a:solidFill>
                <a:latin typeface="Comic Sans MS" pitchFamily="66" charset="0"/>
                <a:ea typeface="Times New Roman" pitchFamily="18" charset="0"/>
                <a:cs typeface="Arial" pitchFamily="34" charset="0"/>
              </a:rPr>
              <a:t>        Use of recycled paper and reduced paper consumption are the untouched practices adopted by the students. </a:t>
            </a:r>
            <a:br>
              <a:rPr lang="en-US" sz="2400" dirty="0" smtClean="0">
                <a:solidFill>
                  <a:srgbClr val="008000"/>
                </a:solidFill>
                <a:latin typeface="Comic Sans MS" pitchFamily="66" charset="0"/>
                <a:ea typeface="Times New Roman" pitchFamily="18" charset="0"/>
                <a:cs typeface="Arial" pitchFamily="34" charset="0"/>
              </a:rPr>
            </a:br>
            <a:r>
              <a:rPr lang="en-US" sz="2400" dirty="0" smtClean="0">
                <a:solidFill>
                  <a:srgbClr val="008000"/>
                </a:solidFill>
                <a:latin typeface="Comic Sans MS" pitchFamily="66" charset="0"/>
                <a:ea typeface="Times New Roman" pitchFamily="18" charset="0"/>
                <a:cs typeface="Arial" pitchFamily="34" charset="0"/>
              </a:rPr>
              <a:t>          </a:t>
            </a:r>
            <a:br>
              <a:rPr lang="en-US" sz="2400" dirty="0" smtClean="0">
                <a:solidFill>
                  <a:srgbClr val="008000"/>
                </a:solidFill>
                <a:latin typeface="Comic Sans MS" pitchFamily="66" charset="0"/>
                <a:ea typeface="Times New Roman" pitchFamily="18" charset="0"/>
                <a:cs typeface="Arial" pitchFamily="34" charset="0"/>
              </a:rPr>
            </a:br>
            <a:r>
              <a:rPr lang="en-US" sz="2400" dirty="0" smtClean="0">
                <a:solidFill>
                  <a:srgbClr val="008000"/>
                </a:solidFill>
                <a:latin typeface="Comic Sans MS" pitchFamily="66" charset="0"/>
                <a:ea typeface="Times New Roman" pitchFamily="18" charset="0"/>
                <a:cs typeface="Arial" pitchFamily="34" charset="0"/>
              </a:rPr>
              <a:t>      Most of students believed that the issue of Green ICT is very important in upcoming years and they must require guidance/ training programmes from their institute to improve the knowledge regarding Green ICT practices and benefits.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4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5562600" cy="457200"/>
          </a:xfrm>
          <a:noFill/>
        </p:spPr>
        <p:txBody>
          <a:bodyPr anchor="t">
            <a:noAutofit/>
          </a:bodyPr>
          <a:lstStyle/>
          <a:p>
            <a:pPr lvl="0" fontAlgn="base">
              <a:lnSpc>
                <a:spcPct val="150000"/>
              </a:lnSpc>
              <a:spcAft>
                <a:spcPct val="0"/>
              </a:spcAft>
            </a:pPr>
            <a:r>
              <a:rPr lang="en-IN" sz="3200" b="1" dirty="0" smtClean="0">
                <a:solidFill>
                  <a:srgbClr val="008000"/>
                </a:solidFill>
                <a:latin typeface="Comic Sans MS" pitchFamily="66" charset="0"/>
              </a:rPr>
              <a:t>Recommendations:</a:t>
            </a:r>
            <a:endParaRPr lang="en-US" sz="3200" b="1" dirty="0" smtClean="0">
              <a:solidFill>
                <a:srgbClr val="008000"/>
              </a:solidFill>
              <a:latin typeface="Arial" pitchFamily="34" charset="0"/>
              <a:cs typeface="Arial" pitchFamily="34" charset="0"/>
            </a:endParaRPr>
          </a:p>
        </p:txBody>
      </p:sp>
      <p:sp>
        <p:nvSpPr>
          <p:cNvPr id="3" name="Rectangle 2"/>
          <p:cNvSpPr/>
          <p:nvPr/>
        </p:nvSpPr>
        <p:spPr>
          <a:xfrm>
            <a:off x="914400" y="914400"/>
            <a:ext cx="5943600" cy="523220"/>
          </a:xfrm>
          <a:prstGeom prst="rect">
            <a:avLst/>
          </a:prstGeom>
        </p:spPr>
        <p:txBody>
          <a:bodyPr wrap="square">
            <a:spAutoFit/>
          </a:bodyPr>
          <a:lstStyle/>
          <a:p>
            <a:pPr algn="ctr"/>
            <a:endParaRPr lang="en-IN" sz="1400" dirty="0" smtClean="0">
              <a:solidFill>
                <a:schemeClr val="accent3">
                  <a:lumMod val="75000"/>
                </a:schemeClr>
              </a:solidFill>
              <a:latin typeface="Comic Sans MS" pitchFamily="66" charset="0"/>
            </a:endParaRPr>
          </a:p>
          <a:p>
            <a:pPr algn="ctr"/>
            <a:endParaRPr lang="en-IN" sz="1400" dirty="0">
              <a:solidFill>
                <a:schemeClr val="accent3">
                  <a:lumMod val="75000"/>
                </a:schemeClr>
              </a:solidFill>
              <a:latin typeface="Comic Sans MS" pitchFamily="66" charset="0"/>
            </a:endParaRPr>
          </a:p>
        </p:txBody>
      </p:sp>
      <p:sp>
        <p:nvSpPr>
          <p:cNvPr id="10" name="Rectangle 9"/>
          <p:cNvSpPr/>
          <p:nvPr/>
        </p:nvSpPr>
        <p:spPr>
          <a:xfrm>
            <a:off x="762000" y="609601"/>
            <a:ext cx="6477000" cy="585097"/>
          </a:xfrm>
          <a:prstGeom prst="rect">
            <a:avLst/>
          </a:prstGeom>
        </p:spPr>
        <p:txBody>
          <a:bodyPr wrap="square">
            <a:spAutoFit/>
          </a:bodyPr>
          <a:lstStyle/>
          <a:p>
            <a:pPr lvl="0" algn="just" fontAlgn="base">
              <a:lnSpc>
                <a:spcPct val="150000"/>
              </a:lnSpc>
              <a:spcBef>
                <a:spcPct val="0"/>
              </a:spcBef>
              <a:spcAft>
                <a:spcPct val="0"/>
              </a:spcAft>
            </a:pPr>
            <a:endParaRPr lang="en-US" sz="2400" dirty="0" smtClean="0">
              <a:solidFill>
                <a:schemeClr val="accent3">
                  <a:lumMod val="50000"/>
                </a:schemeClr>
              </a:solidFill>
              <a:latin typeface="Comic Sans MS" pitchFamily="66" charset="0"/>
              <a:ea typeface="Times New Roman" pitchFamily="18" charset="0"/>
              <a:cs typeface="Arial" pitchFamily="34" charset="0"/>
            </a:endParaRPr>
          </a:p>
        </p:txBody>
      </p:sp>
      <p:sp>
        <p:nvSpPr>
          <p:cNvPr id="5" name="Rectangle 4"/>
          <p:cNvSpPr/>
          <p:nvPr/>
        </p:nvSpPr>
        <p:spPr>
          <a:xfrm>
            <a:off x="228600" y="609600"/>
            <a:ext cx="8915400" cy="6740307"/>
          </a:xfrm>
          <a:prstGeom prst="rect">
            <a:avLst/>
          </a:prstGeom>
        </p:spPr>
        <p:txBody>
          <a:bodyPr wrap="square">
            <a:spAutoFit/>
          </a:bodyPr>
          <a:lstStyle/>
          <a:p>
            <a:pPr lvl="0" algn="just" fontAlgn="base">
              <a:lnSpc>
                <a:spcPct val="150000"/>
              </a:lnSpc>
              <a:spcBef>
                <a:spcPct val="0"/>
              </a:spcBef>
              <a:spcAft>
                <a:spcPct val="0"/>
              </a:spcAft>
            </a:pPr>
            <a:r>
              <a:rPr lang="en-US" sz="2400" dirty="0" smtClean="0">
                <a:solidFill>
                  <a:srgbClr val="008000"/>
                </a:solidFill>
                <a:latin typeface="Comic Sans MS" pitchFamily="66" charset="0"/>
                <a:ea typeface="Times New Roman" pitchFamily="18" charset="0"/>
                <a:cs typeface="Arial" pitchFamily="34" charset="0"/>
              </a:rPr>
              <a:t>The National and State Government should</a:t>
            </a:r>
          </a:p>
          <a:p>
            <a:pPr lvl="0" algn="just" fontAlgn="base">
              <a:lnSpc>
                <a:spcPct val="150000"/>
              </a:lnSpc>
              <a:spcBef>
                <a:spcPct val="0"/>
              </a:spcBef>
              <a:spcAft>
                <a:spcPct val="0"/>
              </a:spcAft>
              <a:buFont typeface="Wingdings" pitchFamily="2" charset="2"/>
              <a:buChar char="Ø"/>
            </a:pPr>
            <a:r>
              <a:rPr lang="en-US" sz="2400" dirty="0" smtClean="0">
                <a:solidFill>
                  <a:srgbClr val="008000"/>
                </a:solidFill>
                <a:latin typeface="Comic Sans MS" pitchFamily="66" charset="0"/>
                <a:ea typeface="Times New Roman" pitchFamily="18" charset="0"/>
                <a:cs typeface="Arial" pitchFamily="34" charset="0"/>
              </a:rPr>
              <a:t>      Create strong Green ICT polices &amp; strategies for IT companies, IT vendors, institutions, industries and people. </a:t>
            </a:r>
          </a:p>
          <a:p>
            <a:pPr lvl="0" algn="just" fontAlgn="base">
              <a:lnSpc>
                <a:spcPct val="150000"/>
              </a:lnSpc>
              <a:spcBef>
                <a:spcPct val="0"/>
              </a:spcBef>
              <a:spcAft>
                <a:spcPct val="0"/>
              </a:spcAft>
              <a:buFont typeface="Wingdings" pitchFamily="2" charset="2"/>
              <a:buChar char="Ø"/>
            </a:pPr>
            <a:r>
              <a:rPr lang="en-US" sz="2400" dirty="0" smtClean="0">
                <a:solidFill>
                  <a:srgbClr val="008000"/>
                </a:solidFill>
                <a:latin typeface="Comic Sans MS" pitchFamily="66" charset="0"/>
                <a:ea typeface="Times New Roman" pitchFamily="18" charset="0"/>
                <a:cs typeface="Arial" pitchFamily="34" charset="0"/>
              </a:rPr>
              <a:t>       Rethink and redesign ICT polices &amp; strategies, which should be regularly revised. </a:t>
            </a:r>
            <a:endParaRPr lang="en-US" sz="1200" dirty="0" smtClean="0">
              <a:solidFill>
                <a:srgbClr val="008000"/>
              </a:solidFill>
              <a:latin typeface="Comic Sans MS" pitchFamily="66" charset="0"/>
              <a:cs typeface="Arial" pitchFamily="34" charset="0"/>
            </a:endParaRPr>
          </a:p>
          <a:p>
            <a:pPr lvl="0" algn="just" eaLnBrk="0" fontAlgn="base" hangingPunct="0">
              <a:lnSpc>
                <a:spcPct val="150000"/>
              </a:lnSpc>
              <a:spcBef>
                <a:spcPct val="0"/>
              </a:spcBef>
              <a:spcAft>
                <a:spcPct val="0"/>
              </a:spcAft>
              <a:buFont typeface="Wingdings" pitchFamily="2" charset="2"/>
              <a:buChar char="Ø"/>
            </a:pPr>
            <a:r>
              <a:rPr lang="en-US" sz="2400" dirty="0" smtClean="0">
                <a:solidFill>
                  <a:srgbClr val="008000"/>
                </a:solidFill>
                <a:latin typeface="Comic Sans MS" pitchFamily="66" charset="0"/>
                <a:ea typeface="Times New Roman" pitchFamily="18" charset="0"/>
                <a:cs typeface="Arial" pitchFamily="34" charset="0"/>
              </a:rPr>
              <a:t>       Start Green Computing/ICT Certificate course for all employees/learners/academicians and it should be made compulsory.</a:t>
            </a:r>
            <a:endParaRPr lang="en-US" sz="1200" dirty="0" smtClean="0">
              <a:solidFill>
                <a:srgbClr val="008000"/>
              </a:solidFill>
              <a:latin typeface="Comic Sans MS" pitchFamily="66" charset="0"/>
              <a:cs typeface="Arial" pitchFamily="34" charset="0"/>
            </a:endParaRPr>
          </a:p>
          <a:p>
            <a:pPr lvl="0" algn="just" eaLnBrk="0" fontAlgn="base" hangingPunct="0">
              <a:lnSpc>
                <a:spcPct val="150000"/>
              </a:lnSpc>
              <a:spcBef>
                <a:spcPct val="0"/>
              </a:spcBef>
              <a:spcAft>
                <a:spcPct val="0"/>
              </a:spcAft>
              <a:buFont typeface="Wingdings" pitchFamily="2" charset="2"/>
              <a:buChar char="Ø"/>
            </a:pPr>
            <a:r>
              <a:rPr lang="en-US" sz="2400" dirty="0" smtClean="0">
                <a:solidFill>
                  <a:srgbClr val="008000"/>
                </a:solidFill>
                <a:latin typeface="Comic Sans MS" pitchFamily="66" charset="0"/>
                <a:ea typeface="Times New Roman" pitchFamily="18" charset="0"/>
                <a:cs typeface="Arial" pitchFamily="34" charset="0"/>
              </a:rPr>
              <a:t>       Levy extra charges on those Companies, Industries and Institutes which are not following Green ICT rules as well as not producing and following Green ICT products and practices.</a:t>
            </a:r>
            <a:endParaRPr lang="en-US" sz="1200" dirty="0" smtClean="0">
              <a:solidFill>
                <a:srgbClr val="008000"/>
              </a:solidFill>
              <a:latin typeface="Comic Sans MS" pitchFamily="66"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l="-10000" r="-10000"/>
          </a:stretch>
        </a:blipFill>
        <a:effectLst/>
      </p:bgPr>
    </p:bg>
    <p:spTree>
      <p:nvGrpSpPr>
        <p:cNvPr id="1" name=""/>
        <p:cNvGrpSpPr/>
        <p:nvPr/>
      </p:nvGrpSpPr>
      <p:grpSpPr>
        <a:xfrm>
          <a:off x="0" y="0"/>
          <a:ext cx="0" cy="0"/>
          <a:chOff x="0" y="0"/>
          <a:chExt cx="0" cy="0"/>
        </a:xfrm>
      </p:grpSpPr>
      <p:sp>
        <p:nvSpPr>
          <p:cNvPr id="5" name="Rectangle 4"/>
          <p:cNvSpPr/>
          <p:nvPr/>
        </p:nvSpPr>
        <p:spPr>
          <a:xfrm>
            <a:off x="0" y="-1"/>
            <a:ext cx="9144000" cy="6555641"/>
          </a:xfrm>
          <a:prstGeom prst="rect">
            <a:avLst/>
          </a:prstGeom>
        </p:spPr>
        <p:txBody>
          <a:bodyPr wrap="square">
            <a:spAutoFit/>
          </a:bodyPr>
          <a:lstStyle/>
          <a:p>
            <a:pPr lvl="0" algn="just" eaLnBrk="0" fontAlgn="base" hangingPunct="0">
              <a:lnSpc>
                <a:spcPct val="150000"/>
              </a:lnSpc>
              <a:spcBef>
                <a:spcPct val="0"/>
              </a:spcBef>
              <a:spcAft>
                <a:spcPct val="0"/>
              </a:spcAft>
              <a:buFont typeface="Arial" pitchFamily="34" charset="0"/>
              <a:buChar char="•"/>
            </a:pPr>
            <a:r>
              <a:rPr lang="en-US" sz="2000" dirty="0" smtClean="0">
                <a:solidFill>
                  <a:srgbClr val="008000"/>
                </a:solidFill>
                <a:latin typeface="Comic Sans MS" pitchFamily="66" charset="0"/>
                <a:ea typeface="Times New Roman" pitchFamily="18" charset="0"/>
                <a:cs typeface="Arial" pitchFamily="34" charset="0"/>
              </a:rPr>
              <a:t> Government &amp; educational higher authority (UGC, AICTE) should </a:t>
            </a:r>
          </a:p>
          <a:p>
            <a:pPr lvl="0" algn="just" eaLnBrk="0" fontAlgn="base" hangingPunct="0">
              <a:lnSpc>
                <a:spcPct val="150000"/>
              </a:lnSpc>
              <a:spcBef>
                <a:spcPct val="0"/>
              </a:spcBef>
              <a:spcAft>
                <a:spcPct val="0"/>
              </a:spcAft>
              <a:buFont typeface="Wingdings" pitchFamily="2" charset="2"/>
              <a:buChar char="Ø"/>
            </a:pPr>
            <a:r>
              <a:rPr lang="en-US" sz="2000" dirty="0" smtClean="0">
                <a:solidFill>
                  <a:srgbClr val="008000"/>
                </a:solidFill>
                <a:latin typeface="Comic Sans MS" pitchFamily="66" charset="0"/>
                <a:ea typeface="Times New Roman" pitchFamily="18" charset="0"/>
                <a:cs typeface="Arial" pitchFamily="34" charset="0"/>
              </a:rPr>
              <a:t>      give the awards, scholarships, fellowships for academicians/ researchers/students who contribute in this field. </a:t>
            </a:r>
          </a:p>
          <a:p>
            <a:pPr lvl="0" algn="just" eaLnBrk="0" fontAlgn="base" hangingPunct="0">
              <a:lnSpc>
                <a:spcPct val="150000"/>
              </a:lnSpc>
              <a:spcBef>
                <a:spcPct val="0"/>
              </a:spcBef>
              <a:spcAft>
                <a:spcPct val="0"/>
              </a:spcAft>
              <a:buFont typeface="Wingdings" pitchFamily="2" charset="2"/>
              <a:buChar char="Ø"/>
            </a:pPr>
            <a:r>
              <a:rPr lang="en-US" sz="2000" dirty="0" smtClean="0">
                <a:solidFill>
                  <a:srgbClr val="008000"/>
                </a:solidFill>
                <a:latin typeface="Comic Sans MS" pitchFamily="66" charset="0"/>
                <a:ea typeface="Times New Roman" pitchFamily="18" charset="0"/>
                <a:cs typeface="Arial" pitchFamily="34" charset="0"/>
              </a:rPr>
              <a:t>    make mandate for green institutions and green ICT for all higher learning and research institutes.</a:t>
            </a:r>
          </a:p>
          <a:p>
            <a:pPr lvl="0" algn="just" eaLnBrk="0" fontAlgn="base" hangingPunct="0">
              <a:lnSpc>
                <a:spcPct val="150000"/>
              </a:lnSpc>
              <a:spcBef>
                <a:spcPct val="0"/>
              </a:spcBef>
              <a:spcAft>
                <a:spcPct val="0"/>
              </a:spcAft>
              <a:buFont typeface="Wingdings" pitchFamily="2" charset="2"/>
              <a:buChar char="Ø"/>
            </a:pPr>
            <a:r>
              <a:rPr lang="en-US" sz="2000" dirty="0" smtClean="0">
                <a:solidFill>
                  <a:srgbClr val="008000"/>
                </a:solidFill>
                <a:latin typeface="Comic Sans MS" pitchFamily="66" charset="0"/>
                <a:ea typeface="Times New Roman" pitchFamily="18" charset="0"/>
                <a:cs typeface="Arial" pitchFamily="34" charset="0"/>
              </a:rPr>
              <a:t>   Introduce Green ICT subject a compulsory and revise their curriculum to introduce Green Computing and Green Information Technology.</a:t>
            </a:r>
          </a:p>
          <a:p>
            <a:pPr lvl="0" algn="just" eaLnBrk="0" fontAlgn="base" hangingPunct="0">
              <a:lnSpc>
                <a:spcPct val="150000"/>
              </a:lnSpc>
              <a:spcBef>
                <a:spcPct val="0"/>
              </a:spcBef>
              <a:spcAft>
                <a:spcPct val="0"/>
              </a:spcAft>
              <a:buFontTx/>
              <a:buChar char="•"/>
            </a:pPr>
            <a:r>
              <a:rPr lang="en-US" sz="2000" dirty="0" smtClean="0">
                <a:solidFill>
                  <a:srgbClr val="008000"/>
                </a:solidFill>
                <a:latin typeface="Comic Sans MS" pitchFamily="66" charset="0"/>
                <a:ea typeface="Times New Roman" pitchFamily="18" charset="0"/>
                <a:cs typeface="Arial" pitchFamily="34" charset="0"/>
              </a:rPr>
              <a:t>    Students, faculties and staff must strictly follow government polices &amp;    strategies on Green ICT.</a:t>
            </a:r>
            <a:endParaRPr lang="en-US" sz="2000" dirty="0" smtClean="0">
              <a:solidFill>
                <a:srgbClr val="008000"/>
              </a:solidFill>
              <a:latin typeface="Comic Sans MS" pitchFamily="66" charset="0"/>
              <a:cs typeface="Arial" pitchFamily="34" charset="0"/>
            </a:endParaRPr>
          </a:p>
          <a:p>
            <a:pPr lvl="0" algn="just" eaLnBrk="0" fontAlgn="base" hangingPunct="0">
              <a:lnSpc>
                <a:spcPct val="150000"/>
              </a:lnSpc>
              <a:spcBef>
                <a:spcPct val="0"/>
              </a:spcBef>
              <a:spcAft>
                <a:spcPct val="0"/>
              </a:spcAft>
              <a:buFontTx/>
              <a:buChar char="•"/>
            </a:pPr>
            <a:r>
              <a:rPr lang="en-US" sz="2000" dirty="0" smtClean="0">
                <a:solidFill>
                  <a:srgbClr val="008000"/>
                </a:solidFill>
                <a:latin typeface="Comic Sans MS" pitchFamily="66" charset="0"/>
                <a:ea typeface="Times New Roman" pitchFamily="18" charset="0"/>
                <a:cs typeface="Arial" pitchFamily="34" charset="0"/>
              </a:rPr>
              <a:t>   Recycling and reusing computers, ink, cartridges and other IT components wherever possible in order to cause less harm to the environment.</a:t>
            </a:r>
            <a:endParaRPr lang="en-US" sz="2000" dirty="0" smtClean="0">
              <a:solidFill>
                <a:srgbClr val="008000"/>
              </a:solidFill>
              <a:latin typeface="Comic Sans MS" pitchFamily="66" charset="0"/>
              <a:cs typeface="Arial" pitchFamily="34" charset="0"/>
            </a:endParaRPr>
          </a:p>
          <a:p>
            <a:pPr lvl="0" algn="just" eaLnBrk="0" fontAlgn="base" hangingPunct="0">
              <a:lnSpc>
                <a:spcPct val="150000"/>
              </a:lnSpc>
              <a:spcBef>
                <a:spcPct val="0"/>
              </a:spcBef>
              <a:spcAft>
                <a:spcPct val="0"/>
              </a:spcAft>
              <a:buFontTx/>
              <a:buChar char="•"/>
            </a:pPr>
            <a:r>
              <a:rPr lang="en-US" sz="2000" dirty="0" smtClean="0">
                <a:solidFill>
                  <a:srgbClr val="008000"/>
                </a:solidFill>
                <a:latin typeface="Comic Sans MS" pitchFamily="66" charset="0"/>
                <a:ea typeface="Times New Roman" pitchFamily="18" charset="0"/>
                <a:cs typeface="Arial" pitchFamily="34" charset="0"/>
              </a:rPr>
              <a:t>Studies and Strategies should be continuously planned and monitored by the authorities for the awareness of Green ICT in India.</a:t>
            </a:r>
            <a:endParaRPr lang="en-US" sz="2000" dirty="0" smtClean="0">
              <a:solidFill>
                <a:srgbClr val="008000"/>
              </a:solidFill>
              <a:latin typeface="Comic Sans MS" pitchFamily="66"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705600"/>
          </a:xfrm>
        </p:spPr>
        <p:txBody>
          <a:bodyPr anchor="t">
            <a:noAutofit/>
          </a:bodyPr>
          <a:lstStyle/>
          <a:p>
            <a:pPr algn="l" fontAlgn="base">
              <a:lnSpc>
                <a:spcPct val="150000"/>
              </a:lnSpc>
              <a:spcAft>
                <a:spcPts val="1200"/>
              </a:spcAft>
              <a:buFont typeface="Arial" pitchFamily="34" charset="0"/>
              <a:buChar char="•"/>
            </a:pPr>
            <a:r>
              <a:rPr lang="en-US" sz="2400" dirty="0" smtClean="0">
                <a:solidFill>
                  <a:srgbClr val="008000"/>
                </a:solidFill>
                <a:latin typeface="Comic Sans MS" pitchFamily="66" charset="0"/>
                <a:ea typeface="Times New Roman" pitchFamily="18" charset="0"/>
                <a:cs typeface="Arial" pitchFamily="34" charset="0"/>
              </a:rPr>
              <a:t>  </a:t>
            </a:r>
            <a:r>
              <a:rPr lang="en-US" sz="2400" b="1" dirty="0" smtClean="0">
                <a:solidFill>
                  <a:srgbClr val="008000"/>
                </a:solidFill>
                <a:latin typeface="Comic Sans MS" pitchFamily="66" charset="0"/>
                <a:ea typeface="Times New Roman" pitchFamily="18" charset="0"/>
                <a:cs typeface="Arial" pitchFamily="34" charset="0"/>
              </a:rPr>
              <a:t>U</a:t>
            </a:r>
            <a:r>
              <a:rPr lang="en-US" sz="2400" b="1" dirty="0" smtClean="0">
                <a:solidFill>
                  <a:srgbClr val="008000"/>
                </a:solidFill>
                <a:latin typeface="Comic Sans MS" pitchFamily="66" charset="0"/>
                <a:cs typeface="Arial" pitchFamily="34" charset="0"/>
              </a:rPr>
              <a:t>niversities &amp; Colleges must</a:t>
            </a:r>
            <a:r>
              <a:rPr lang="en-US" sz="2400" dirty="0" smtClean="0">
                <a:solidFill>
                  <a:srgbClr val="008000"/>
                </a:solidFill>
                <a:latin typeface="Comic Sans MS" pitchFamily="66" charset="0"/>
                <a:cs typeface="Arial" pitchFamily="34" charset="0"/>
              </a:rPr>
              <a:t/>
            </a:r>
            <a:br>
              <a:rPr lang="en-US" sz="2400" dirty="0" smtClean="0">
                <a:solidFill>
                  <a:srgbClr val="008000"/>
                </a:solidFill>
                <a:latin typeface="Comic Sans MS" pitchFamily="66" charset="0"/>
                <a:cs typeface="Arial" pitchFamily="34" charset="0"/>
              </a:rPr>
            </a:br>
            <a:r>
              <a:rPr lang="en-US" sz="2400" dirty="0" smtClean="0">
                <a:solidFill>
                  <a:srgbClr val="008000"/>
                </a:solidFill>
                <a:latin typeface="Comic Sans MS" pitchFamily="66" charset="0"/>
                <a:ea typeface="Times New Roman" pitchFamily="18" charset="0"/>
                <a:cs typeface="Arial" pitchFamily="34" charset="0"/>
              </a:rPr>
              <a:t>      *  Format Environmental Advisory committee.</a:t>
            </a:r>
            <a:r>
              <a:rPr lang="en-US" sz="2400" dirty="0" smtClean="0">
                <a:solidFill>
                  <a:srgbClr val="008000"/>
                </a:solidFill>
                <a:latin typeface="Comic Sans MS" pitchFamily="66" charset="0"/>
                <a:cs typeface="Arial" pitchFamily="34" charset="0"/>
              </a:rPr>
              <a:t/>
            </a:r>
            <a:br>
              <a:rPr lang="en-US" sz="2400" dirty="0" smtClean="0">
                <a:solidFill>
                  <a:srgbClr val="008000"/>
                </a:solidFill>
                <a:latin typeface="Comic Sans MS" pitchFamily="66" charset="0"/>
                <a:cs typeface="Arial" pitchFamily="34" charset="0"/>
              </a:rPr>
            </a:br>
            <a:r>
              <a:rPr lang="en-US" sz="2400" dirty="0" smtClean="0">
                <a:solidFill>
                  <a:srgbClr val="008000"/>
                </a:solidFill>
                <a:latin typeface="Comic Sans MS" pitchFamily="66" charset="0"/>
                <a:ea typeface="Times New Roman" pitchFamily="18" charset="0"/>
                <a:cs typeface="Arial" pitchFamily="34" charset="0"/>
              </a:rPr>
              <a:t>      *  Use renewable energy such as solar, wind etc.</a:t>
            </a:r>
            <a:br>
              <a:rPr lang="en-US" sz="2400" dirty="0" smtClean="0">
                <a:solidFill>
                  <a:srgbClr val="008000"/>
                </a:solidFill>
                <a:latin typeface="Comic Sans MS" pitchFamily="66" charset="0"/>
                <a:ea typeface="Times New Roman" pitchFamily="18" charset="0"/>
                <a:cs typeface="Arial" pitchFamily="34" charset="0"/>
              </a:rPr>
            </a:br>
            <a:r>
              <a:rPr lang="en-US" sz="2400" dirty="0" smtClean="0">
                <a:solidFill>
                  <a:srgbClr val="008000"/>
                </a:solidFill>
                <a:latin typeface="Comic Sans MS" pitchFamily="66" charset="0"/>
                <a:ea typeface="Times New Roman" pitchFamily="18" charset="0"/>
                <a:cs typeface="Arial" pitchFamily="34" charset="0"/>
              </a:rPr>
              <a:t>      *Give preference to webinar/video conferencing to reduce travel and at the end carbon footprint will reduce.</a:t>
            </a:r>
            <a:r>
              <a:rPr lang="en-US" sz="2400" dirty="0" smtClean="0">
                <a:solidFill>
                  <a:srgbClr val="008000"/>
                </a:solidFill>
                <a:latin typeface="Comic Sans MS" pitchFamily="66" charset="0"/>
                <a:cs typeface="Arial" pitchFamily="34" charset="0"/>
              </a:rPr>
              <a:t/>
            </a:r>
            <a:br>
              <a:rPr lang="en-US" sz="2400" dirty="0" smtClean="0">
                <a:solidFill>
                  <a:srgbClr val="008000"/>
                </a:solidFill>
                <a:latin typeface="Comic Sans MS" pitchFamily="66" charset="0"/>
                <a:cs typeface="Arial" pitchFamily="34" charset="0"/>
              </a:rPr>
            </a:br>
            <a:r>
              <a:rPr lang="en-US" sz="2400" dirty="0" smtClean="0">
                <a:solidFill>
                  <a:srgbClr val="008000"/>
                </a:solidFill>
                <a:latin typeface="Comic Sans MS" pitchFamily="66" charset="0"/>
                <a:cs typeface="Arial" pitchFamily="34" charset="0"/>
              </a:rPr>
              <a:t>      *</a:t>
            </a:r>
            <a:r>
              <a:rPr lang="en-US" sz="2400" dirty="0" smtClean="0">
                <a:solidFill>
                  <a:srgbClr val="008000"/>
                </a:solidFill>
                <a:latin typeface="Comic Sans MS" pitchFamily="66" charset="0"/>
                <a:ea typeface="Times New Roman" pitchFamily="18" charset="0"/>
                <a:cs typeface="Arial" pitchFamily="34" charset="0"/>
              </a:rPr>
              <a:t> Purchased energy star/energy certified ICT equipments</a:t>
            </a:r>
            <a:r>
              <a:rPr lang="en-US" sz="2400" dirty="0" smtClean="0">
                <a:solidFill>
                  <a:srgbClr val="008000"/>
                </a:solidFill>
                <a:latin typeface="Comic Sans MS" pitchFamily="66" charset="0"/>
                <a:cs typeface="Arial" pitchFamily="34" charset="0"/>
              </a:rPr>
              <a:t/>
            </a:r>
            <a:br>
              <a:rPr lang="en-US" sz="2400" dirty="0" smtClean="0">
                <a:solidFill>
                  <a:srgbClr val="008000"/>
                </a:solidFill>
                <a:latin typeface="Comic Sans MS" pitchFamily="66" charset="0"/>
                <a:cs typeface="Arial" pitchFamily="34" charset="0"/>
              </a:rPr>
            </a:br>
            <a:r>
              <a:rPr lang="en-US" sz="2400" dirty="0" smtClean="0">
                <a:solidFill>
                  <a:srgbClr val="008000"/>
                </a:solidFill>
                <a:latin typeface="Comic Sans MS" pitchFamily="66" charset="0"/>
                <a:cs typeface="Arial" pitchFamily="34" charset="0"/>
              </a:rPr>
              <a:t>       *</a:t>
            </a:r>
            <a:r>
              <a:rPr lang="en-IN" sz="2400" dirty="0" smtClean="0">
                <a:solidFill>
                  <a:srgbClr val="008000"/>
                </a:solidFill>
                <a:latin typeface="Comic Sans MS" pitchFamily="66" charset="0"/>
              </a:rPr>
              <a:t>  Create a Green–IT website to increase green awareness among its stakeholders.</a:t>
            </a:r>
            <a:br>
              <a:rPr lang="en-IN" sz="2400" dirty="0" smtClean="0">
                <a:solidFill>
                  <a:srgbClr val="008000"/>
                </a:solidFill>
                <a:latin typeface="Comic Sans MS" pitchFamily="66" charset="0"/>
              </a:rPr>
            </a:br>
            <a:r>
              <a:rPr lang="en-IN" sz="2400" dirty="0" smtClean="0">
                <a:solidFill>
                  <a:srgbClr val="008000"/>
                </a:solidFill>
                <a:latin typeface="Comic Sans MS" pitchFamily="66" charset="0"/>
              </a:rPr>
              <a:t>       * Organize high level of promotion and awareness programme such as lectures, videos, posters etc. </a:t>
            </a:r>
            <a:br>
              <a:rPr lang="en-IN" sz="2400" dirty="0" smtClean="0">
                <a:solidFill>
                  <a:srgbClr val="008000"/>
                </a:solidFill>
                <a:latin typeface="Comic Sans MS" pitchFamily="66" charset="0"/>
              </a:rPr>
            </a:br>
            <a:r>
              <a:rPr lang="en-IN" sz="2400" dirty="0" smtClean="0">
                <a:solidFill>
                  <a:srgbClr val="008000"/>
                </a:solidFill>
                <a:latin typeface="Comic Sans MS" pitchFamily="66" charset="0"/>
              </a:rPr>
              <a:t>       *</a:t>
            </a:r>
            <a:r>
              <a:rPr lang="en-US" sz="2400" dirty="0" smtClean="0">
                <a:solidFill>
                  <a:srgbClr val="008000"/>
                </a:solidFill>
                <a:latin typeface="Comic Sans MS" pitchFamily="66" charset="0"/>
                <a:ea typeface="Times New Roman" pitchFamily="18" charset="0"/>
                <a:cs typeface="Arial" pitchFamily="34" charset="0"/>
              </a:rPr>
              <a:t>urn to green ICT initiatives more and more.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6000"/>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838200"/>
          </a:xfrm>
        </p:spPr>
        <p:txBody>
          <a:bodyPr anchor="t">
            <a:normAutofit fontScale="90000"/>
          </a:bodyPr>
          <a:lstStyle/>
          <a:p>
            <a:pPr algn="l"/>
            <a:r>
              <a:rPr lang="en-US" b="1" dirty="0" smtClean="0">
                <a:solidFill>
                  <a:srgbClr val="00B050"/>
                </a:solidFill>
              </a:rPr>
              <a:t> </a:t>
            </a:r>
            <a:r>
              <a:rPr lang="en-US" b="1" dirty="0" smtClean="0">
                <a:solidFill>
                  <a:srgbClr val="008000"/>
                </a:solidFill>
                <a:latin typeface="Comic Sans MS" pitchFamily="66" charset="0"/>
                <a:ea typeface="Times New Roman" pitchFamily="18" charset="0"/>
                <a:cs typeface="Arial" pitchFamily="34" charset="0"/>
              </a:rPr>
              <a:t>Conclusion:</a:t>
            </a:r>
            <a:r>
              <a:rPr lang="en-US" sz="2400" dirty="0" smtClean="0">
                <a:solidFill>
                  <a:srgbClr val="008000"/>
                </a:solidFill>
                <a:latin typeface="Comic Sans MS" pitchFamily="66" charset="0"/>
                <a:cs typeface="Arial" pitchFamily="34" charset="0"/>
              </a:rPr>
              <a:t/>
            </a:r>
            <a:br>
              <a:rPr lang="en-US" sz="2400" dirty="0" smtClean="0">
                <a:solidFill>
                  <a:srgbClr val="008000"/>
                </a:solidFill>
                <a:latin typeface="Comic Sans MS" pitchFamily="66" charset="0"/>
                <a:cs typeface="Arial" pitchFamily="34" charset="0"/>
              </a:rPr>
            </a:br>
            <a:endParaRPr lang="en-US" dirty="0">
              <a:solidFill>
                <a:srgbClr val="008000"/>
              </a:solidFill>
            </a:endParaRPr>
          </a:p>
        </p:txBody>
      </p:sp>
      <p:sp>
        <p:nvSpPr>
          <p:cNvPr id="5" name="Rectangle 4"/>
          <p:cNvSpPr/>
          <p:nvPr/>
        </p:nvSpPr>
        <p:spPr>
          <a:xfrm>
            <a:off x="304800" y="609600"/>
            <a:ext cx="8839200" cy="6370975"/>
          </a:xfrm>
          <a:prstGeom prst="rect">
            <a:avLst/>
          </a:prstGeom>
        </p:spPr>
        <p:txBody>
          <a:bodyPr wrap="square">
            <a:spAutoFit/>
          </a:bodyPr>
          <a:lstStyle/>
          <a:p>
            <a:pPr lvl="0" algn="just" eaLnBrk="0" fontAlgn="base" hangingPunct="0">
              <a:spcBef>
                <a:spcPct val="0"/>
              </a:spcBef>
              <a:spcAft>
                <a:spcPct val="0"/>
              </a:spcAft>
              <a:buFont typeface="Wingdings" pitchFamily="2" charset="2"/>
              <a:buChar char="Ø"/>
            </a:pPr>
            <a:r>
              <a:rPr lang="en-US" sz="2400" dirty="0" smtClean="0">
                <a:solidFill>
                  <a:srgbClr val="008000"/>
                </a:solidFill>
                <a:latin typeface="Arial" pitchFamily="34" charset="0"/>
                <a:ea typeface="Times New Roman" pitchFamily="18" charset="0"/>
                <a:cs typeface="Arial" pitchFamily="34" charset="0"/>
              </a:rPr>
              <a:t>Students have moderate knowledge of Green ICT.</a:t>
            </a:r>
          </a:p>
          <a:p>
            <a:pPr lvl="0" algn="just" eaLnBrk="0" fontAlgn="base" hangingPunct="0">
              <a:spcBef>
                <a:spcPct val="0"/>
              </a:spcBef>
              <a:spcAft>
                <a:spcPct val="0"/>
              </a:spcAft>
              <a:buFont typeface="Wingdings" pitchFamily="2" charset="2"/>
              <a:buChar char="Ø"/>
            </a:pPr>
            <a:r>
              <a:rPr lang="en-US" sz="2400" dirty="0" smtClean="0">
                <a:solidFill>
                  <a:srgbClr val="008000"/>
                </a:solidFill>
                <a:latin typeface="Arial" pitchFamily="34" charset="0"/>
                <a:ea typeface="Times New Roman" pitchFamily="18" charset="0"/>
                <a:cs typeface="Arial" pitchFamily="34" charset="0"/>
              </a:rPr>
              <a:t> The awareness and attitude level of Green ICT is not at satisfactory level. </a:t>
            </a:r>
          </a:p>
          <a:p>
            <a:pPr lvl="0" algn="just" eaLnBrk="0" fontAlgn="base" hangingPunct="0">
              <a:spcBef>
                <a:spcPct val="0"/>
              </a:spcBef>
              <a:spcAft>
                <a:spcPct val="0"/>
              </a:spcAft>
              <a:buFont typeface="Wingdings" pitchFamily="2" charset="2"/>
              <a:buChar char="Ø"/>
            </a:pPr>
            <a:r>
              <a:rPr lang="en-US" sz="2400" dirty="0" smtClean="0">
                <a:solidFill>
                  <a:srgbClr val="008000"/>
                </a:solidFill>
                <a:latin typeface="Arial" pitchFamily="34" charset="0"/>
                <a:ea typeface="Times New Roman" pitchFamily="18" charset="0"/>
                <a:cs typeface="Arial" pitchFamily="34" charset="0"/>
              </a:rPr>
              <a:t>There is a strong need to give more attention for increasing Green procurement practices by professional institutes.</a:t>
            </a:r>
          </a:p>
          <a:p>
            <a:pPr lvl="0" algn="just" eaLnBrk="0" fontAlgn="base" hangingPunct="0">
              <a:spcBef>
                <a:spcPct val="0"/>
              </a:spcBef>
              <a:spcAft>
                <a:spcPct val="0"/>
              </a:spcAft>
              <a:buFont typeface="Wingdings" pitchFamily="2" charset="2"/>
              <a:buChar char="Ø"/>
            </a:pPr>
            <a:r>
              <a:rPr lang="en-US" sz="2400" dirty="0" smtClean="0">
                <a:solidFill>
                  <a:srgbClr val="008000"/>
                </a:solidFill>
                <a:latin typeface="Arial" pitchFamily="34" charset="0"/>
                <a:ea typeface="Times New Roman" pitchFamily="18" charset="0"/>
                <a:cs typeface="Arial" pitchFamily="34" charset="0"/>
              </a:rPr>
              <a:t> The professional institutes and its libraries should   introduce ICT in an effectively green manner and should act as a role model for IT students.</a:t>
            </a:r>
          </a:p>
          <a:p>
            <a:pPr lvl="0" algn="just" eaLnBrk="0" fontAlgn="base" hangingPunct="0">
              <a:spcBef>
                <a:spcPct val="0"/>
              </a:spcBef>
              <a:spcAft>
                <a:spcPct val="0"/>
              </a:spcAft>
              <a:buFont typeface="Wingdings" pitchFamily="2" charset="2"/>
              <a:buChar char="Ø"/>
            </a:pPr>
            <a:r>
              <a:rPr lang="en-US" sz="2400" dirty="0" smtClean="0">
                <a:solidFill>
                  <a:srgbClr val="008000"/>
                </a:solidFill>
                <a:latin typeface="Arial" pitchFamily="34" charset="0"/>
                <a:ea typeface="Times New Roman" pitchFamily="18" charset="0"/>
                <a:cs typeface="Arial" pitchFamily="34" charset="0"/>
              </a:rPr>
              <a:t>The awareness of Green ICT in India is very low and need to be promoted continuously in order to achieve 40% reduction on CO</a:t>
            </a:r>
            <a:r>
              <a:rPr lang="en-US" sz="2400" baseline="-30000" dirty="0" smtClean="0">
                <a:solidFill>
                  <a:srgbClr val="008000"/>
                </a:solidFill>
                <a:latin typeface="Arial" pitchFamily="34" charset="0"/>
                <a:ea typeface="Times New Roman" pitchFamily="18" charset="0"/>
                <a:cs typeface="Arial" pitchFamily="34" charset="0"/>
              </a:rPr>
              <a:t>2</a:t>
            </a:r>
            <a:r>
              <a:rPr lang="en-US" sz="2400" dirty="0" smtClean="0">
                <a:solidFill>
                  <a:srgbClr val="008000"/>
                </a:solidFill>
                <a:latin typeface="Arial" pitchFamily="34" charset="0"/>
                <a:ea typeface="Times New Roman" pitchFamily="18" charset="0"/>
                <a:cs typeface="Arial" pitchFamily="34" charset="0"/>
              </a:rPr>
              <a:t> emission on 2020 (Samuri,2014). The high level of Green ICT awareness will shape responsible attitude towards green ICT which will lead to the greener environment and sustainable development of the nation. </a:t>
            </a:r>
          </a:p>
          <a:p>
            <a:pPr lvl="0" algn="just" eaLnBrk="0" fontAlgn="base" hangingPunct="0">
              <a:spcBef>
                <a:spcPct val="0"/>
              </a:spcBef>
              <a:spcAft>
                <a:spcPct val="0"/>
              </a:spcAft>
              <a:buFont typeface="Wingdings" pitchFamily="2" charset="2"/>
              <a:buChar char="Ø"/>
            </a:pPr>
            <a:r>
              <a:rPr lang="en-US" sz="2400" dirty="0" smtClean="0">
                <a:solidFill>
                  <a:srgbClr val="008000"/>
                </a:solidFill>
                <a:latin typeface="Arial" pitchFamily="34" charset="0"/>
                <a:ea typeface="Times New Roman" pitchFamily="18" charset="0"/>
                <a:cs typeface="Arial" pitchFamily="34" charset="0"/>
              </a:rPr>
              <a:t>This will ultimately make available clean and healthy environment to communities for their better quality life and lead to conserve global environment.</a:t>
            </a:r>
            <a:endParaRPr lang="en-US" sz="3600" dirty="0" smtClean="0">
              <a:solidFill>
                <a:srgbClr val="008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6000"/>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chor="t">
            <a:normAutofit/>
          </a:bodyPr>
          <a:lstStyle/>
          <a:p>
            <a:pPr algn="l"/>
            <a:r>
              <a:rPr lang="en-US" b="1" dirty="0" smtClean="0">
                <a:solidFill>
                  <a:srgbClr val="00B050"/>
                </a:solidFill>
              </a:rPr>
              <a:t> </a:t>
            </a:r>
            <a:r>
              <a:rPr lang="en-IN" b="1" dirty="0" smtClean="0">
                <a:solidFill>
                  <a:srgbClr val="008000"/>
                </a:solidFill>
              </a:rPr>
              <a:t>What is Green ICT?</a:t>
            </a:r>
            <a:endParaRPr lang="en-US" dirty="0">
              <a:solidFill>
                <a:srgbClr val="008000"/>
              </a:solidFill>
            </a:endParaRPr>
          </a:p>
        </p:txBody>
      </p:sp>
      <p:sp>
        <p:nvSpPr>
          <p:cNvPr id="3" name="Rectangle 2"/>
          <p:cNvSpPr/>
          <p:nvPr/>
        </p:nvSpPr>
        <p:spPr>
          <a:xfrm>
            <a:off x="304800" y="685800"/>
            <a:ext cx="8534400" cy="6032742"/>
          </a:xfrm>
          <a:prstGeom prst="rect">
            <a:avLst/>
          </a:prstGeom>
        </p:spPr>
        <p:txBody>
          <a:bodyPr wrap="square">
            <a:spAutoFit/>
          </a:bodyPr>
          <a:lstStyle/>
          <a:p>
            <a:pPr lvl="0" algn="just" fontAlgn="base">
              <a:lnSpc>
                <a:spcPct val="150000"/>
              </a:lnSpc>
              <a:spcBef>
                <a:spcPct val="0"/>
              </a:spcBef>
              <a:spcAft>
                <a:spcPct val="0"/>
              </a:spcAft>
            </a:pPr>
            <a:r>
              <a:rPr lang="en-IN" sz="2400" dirty="0" smtClean="0">
                <a:solidFill>
                  <a:srgbClr val="008000"/>
                </a:solidFill>
                <a:latin typeface="Comic Sans MS" pitchFamily="66" charset="0"/>
              </a:rPr>
              <a:t>Green IT refers to information technology and system initiatives and programs that address environmental sustainability.</a:t>
            </a:r>
          </a:p>
          <a:p>
            <a:pPr algn="just">
              <a:lnSpc>
                <a:spcPct val="150000"/>
              </a:lnSpc>
            </a:pPr>
            <a:r>
              <a:rPr lang="en-US" sz="2400" dirty="0" smtClean="0">
                <a:solidFill>
                  <a:srgbClr val="008000"/>
                </a:solidFill>
                <a:latin typeface="Comic Sans MS" pitchFamily="66" charset="0"/>
              </a:rPr>
              <a:t> </a:t>
            </a:r>
            <a:r>
              <a:rPr lang="en-US" sz="2400" dirty="0" smtClean="0">
                <a:solidFill>
                  <a:srgbClr val="008000"/>
                </a:solidFill>
                <a:latin typeface="Comic Sans MS" pitchFamily="66" charset="0"/>
                <a:ea typeface="Times New Roman" pitchFamily="18" charset="0"/>
                <a:cs typeface="Arial" pitchFamily="34" charset="0"/>
              </a:rPr>
              <a:t>   “....The study and practice of designing, manufacturing, using and disposing of computers, servers, and associated subsystems-such as monitors, printers, storage devices, net working and communication systems efficiently and effectively, with minimum or no impact on the environment.” </a:t>
            </a:r>
            <a:r>
              <a:rPr lang="en-US" sz="2000" dirty="0" smtClean="0">
                <a:solidFill>
                  <a:srgbClr val="008000"/>
                </a:solidFill>
                <a:latin typeface="Comic Sans MS" pitchFamily="66" charset="0"/>
                <a:ea typeface="Times New Roman" pitchFamily="18" charset="0"/>
                <a:cs typeface="Arial" pitchFamily="34" charset="0"/>
              </a:rPr>
              <a:t>(Council of European Professional Informatics Societies, 2015)  </a:t>
            </a:r>
          </a:p>
          <a:p>
            <a:pPr algn="just">
              <a:lnSpc>
                <a:spcPct val="150000"/>
              </a:lnSpc>
            </a:pPr>
            <a:r>
              <a:rPr lang="en-US" sz="2400" dirty="0" smtClean="0">
                <a:solidFill>
                  <a:srgbClr val="008000"/>
                </a:solidFill>
                <a:latin typeface="Comic Sans MS" pitchFamily="66" charset="0"/>
              </a:rPr>
              <a:t>        Also known as Green Computing</a:t>
            </a:r>
            <a:endParaRPr lang="en-US" sz="2400" dirty="0" smtClean="0">
              <a:solidFill>
                <a:srgbClr val="008000"/>
              </a:solidFill>
              <a:latin typeface="Comic Sans MS" pitchFamily="66" charset="0"/>
              <a:ea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5000"/>
            <a:lum/>
          </a:blip>
          <a:srcRect/>
          <a:stretch>
            <a:fillRect l="-64000" r="-64000"/>
          </a:stretch>
        </a:blipFill>
        <a:effectLst/>
      </p:bgPr>
    </p:bg>
    <p:spTree>
      <p:nvGrpSpPr>
        <p:cNvPr id="1" name=""/>
        <p:cNvGrpSpPr/>
        <p:nvPr/>
      </p:nvGrpSpPr>
      <p:grpSpPr>
        <a:xfrm>
          <a:off x="0" y="0"/>
          <a:ext cx="0" cy="0"/>
          <a:chOff x="0" y="0"/>
          <a:chExt cx="0" cy="0"/>
        </a:xfrm>
      </p:grpSpPr>
      <p:sp>
        <p:nvSpPr>
          <p:cNvPr id="2" name="Rectangle 1"/>
          <p:cNvSpPr/>
          <p:nvPr/>
        </p:nvSpPr>
        <p:spPr>
          <a:xfrm>
            <a:off x="2133601" y="2590801"/>
            <a:ext cx="5059406" cy="120032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cap="none" spc="0" dirty="0" smtClean="0">
                <a:ln w="11430"/>
                <a:solidFill>
                  <a:srgbClr val="008000"/>
                </a:solidFill>
                <a:effectLst>
                  <a:outerShdw blurRad="50800" dist="39000" dir="5460000" algn="tl">
                    <a:srgbClr val="000000">
                      <a:alpha val="38000"/>
                    </a:srgbClr>
                  </a:outerShdw>
                </a:effectLst>
              </a:rPr>
              <a:t>Thank You…</a:t>
            </a:r>
            <a:endParaRPr lang="en-US" sz="7200" b="1" cap="none" spc="0" dirty="0">
              <a:ln w="11430"/>
              <a:solidFill>
                <a:srgbClr val="008000"/>
              </a:solidFill>
              <a:effectLst>
                <a:outerShdw blurRad="50800" dist="39000" dir="5460000" algn="tl">
                  <a:srgbClr val="000000">
                    <a:alpha val="38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txBody>
          <a:bodyPr>
            <a:noAutofit/>
          </a:bodyPr>
          <a:lstStyle/>
          <a:p>
            <a:pPr lvl="0" algn="l"/>
            <a:r>
              <a:rPr lang="en-US" b="1" dirty="0" smtClean="0">
                <a:solidFill>
                  <a:srgbClr val="008000"/>
                </a:solidFill>
              </a:rPr>
              <a:t>Green ICT</a:t>
            </a:r>
            <a:r>
              <a:rPr lang="fr-FR" b="1" dirty="0" smtClean="0">
                <a:solidFill>
                  <a:srgbClr val="008000"/>
                </a:solidFill>
              </a:rPr>
              <a:t/>
            </a:r>
            <a:br>
              <a:rPr lang="fr-FR" b="1" dirty="0" smtClean="0">
                <a:solidFill>
                  <a:srgbClr val="008000"/>
                </a:solidFill>
              </a:rPr>
            </a:br>
            <a:endParaRPr lang="en-US" b="1" dirty="0">
              <a:solidFill>
                <a:srgbClr val="008000"/>
              </a:solidFill>
            </a:endParaRPr>
          </a:p>
        </p:txBody>
      </p:sp>
      <p:grpSp>
        <p:nvGrpSpPr>
          <p:cNvPr id="3" name="Group 2"/>
          <p:cNvGrpSpPr>
            <a:grpSpLocks/>
          </p:cNvGrpSpPr>
          <p:nvPr/>
        </p:nvGrpSpPr>
        <p:grpSpPr bwMode="auto">
          <a:xfrm>
            <a:off x="0" y="533402"/>
            <a:ext cx="9144001" cy="6324599"/>
            <a:chOff x="724427" y="1625949"/>
            <a:chExt cx="7657573" cy="4566347"/>
          </a:xfrm>
          <a:solidFill>
            <a:srgbClr val="008000"/>
          </a:solidFill>
        </p:grpSpPr>
        <p:sp>
          <p:nvSpPr>
            <p:cNvPr id="4" name="Freeform 3"/>
            <p:cNvSpPr/>
            <p:nvPr/>
          </p:nvSpPr>
          <p:spPr>
            <a:xfrm>
              <a:off x="2128316" y="1625949"/>
              <a:ext cx="6253684" cy="825244"/>
            </a:xfrm>
            <a:custGeom>
              <a:avLst/>
              <a:gdLst>
                <a:gd name="connsiteX0" fmla="*/ 0 w 5045693"/>
                <a:gd name="connsiteY0" fmla="*/ 137257 h 1098053"/>
                <a:gd name="connsiteX1" fmla="*/ 4496667 w 5045693"/>
                <a:gd name="connsiteY1" fmla="*/ 137257 h 1098053"/>
                <a:gd name="connsiteX2" fmla="*/ 4496667 w 5045693"/>
                <a:gd name="connsiteY2" fmla="*/ 0 h 1098053"/>
                <a:gd name="connsiteX3" fmla="*/ 5045693 w 5045693"/>
                <a:gd name="connsiteY3" fmla="*/ 549027 h 1098053"/>
                <a:gd name="connsiteX4" fmla="*/ 4496667 w 5045693"/>
                <a:gd name="connsiteY4" fmla="*/ 1098053 h 1098053"/>
                <a:gd name="connsiteX5" fmla="*/ 4496667 w 5045693"/>
                <a:gd name="connsiteY5" fmla="*/ 960796 h 1098053"/>
                <a:gd name="connsiteX6" fmla="*/ 0 w 5045693"/>
                <a:gd name="connsiteY6" fmla="*/ 960796 h 1098053"/>
                <a:gd name="connsiteX7" fmla="*/ 0 w 5045693"/>
                <a:gd name="connsiteY7" fmla="*/ 137257 h 109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45693" h="1098053">
                  <a:moveTo>
                    <a:pt x="0" y="137257"/>
                  </a:moveTo>
                  <a:lnTo>
                    <a:pt x="4496667" y="137257"/>
                  </a:lnTo>
                  <a:lnTo>
                    <a:pt x="4496667" y="0"/>
                  </a:lnTo>
                  <a:lnTo>
                    <a:pt x="5045693" y="549027"/>
                  </a:lnTo>
                  <a:lnTo>
                    <a:pt x="4496667" y="1098053"/>
                  </a:lnTo>
                  <a:lnTo>
                    <a:pt x="4496667" y="960796"/>
                  </a:lnTo>
                  <a:lnTo>
                    <a:pt x="0" y="960796"/>
                  </a:lnTo>
                  <a:lnTo>
                    <a:pt x="0" y="137257"/>
                  </a:lnTo>
                  <a:close/>
                </a:path>
              </a:pathLst>
            </a:custGeom>
            <a:noFill/>
          </p:spPr>
          <p:style>
            <a:lnRef idx="0">
              <a:schemeClr val="accent3"/>
            </a:lnRef>
            <a:fillRef idx="3">
              <a:schemeClr val="accent3"/>
            </a:fillRef>
            <a:effectRef idx="3">
              <a:schemeClr val="accent3"/>
            </a:effectRef>
            <a:fontRef idx="minor">
              <a:schemeClr val="lt1"/>
            </a:fontRef>
          </p:style>
          <p:txBody>
            <a:bodyPr lIns="8890" tIns="146147" rIns="420660" bIns="146147" spcCol="1270" anchor="ctr"/>
            <a:lstStyle/>
            <a:p>
              <a:pPr marL="114300" lvl="1" indent="-114300" algn="just" defTabSz="622300" fontAlgn="auto">
                <a:spcAft>
                  <a:spcPct val="15000"/>
                </a:spcAft>
                <a:buFontTx/>
                <a:buChar char="••"/>
                <a:defRPr/>
              </a:pPr>
              <a:r>
                <a:rPr lang="en-US" sz="2800" dirty="0">
                  <a:solidFill>
                    <a:srgbClr val="008000"/>
                  </a:solidFill>
                </a:rPr>
                <a:t>initiatives and strategies that reduce the environmental footprint of technology.</a:t>
              </a:r>
              <a:endParaRPr lang="fr-FR" sz="2800" dirty="0">
                <a:solidFill>
                  <a:srgbClr val="008000"/>
                </a:solidFill>
              </a:endParaRPr>
            </a:p>
          </p:txBody>
        </p:sp>
        <p:sp>
          <p:nvSpPr>
            <p:cNvPr id="5" name="Freeform 4"/>
            <p:cNvSpPr/>
            <p:nvPr/>
          </p:nvSpPr>
          <p:spPr>
            <a:xfrm>
              <a:off x="852053" y="1846013"/>
              <a:ext cx="1276262" cy="668423"/>
            </a:xfrm>
            <a:custGeom>
              <a:avLst/>
              <a:gdLst>
                <a:gd name="connsiteX0" fmla="*/ 0 w 2292814"/>
                <a:gd name="connsiteY0" fmla="*/ 183012 h 1098053"/>
                <a:gd name="connsiteX1" fmla="*/ 183012 w 2292814"/>
                <a:gd name="connsiteY1" fmla="*/ 0 h 1098053"/>
                <a:gd name="connsiteX2" fmla="*/ 2109802 w 2292814"/>
                <a:gd name="connsiteY2" fmla="*/ 0 h 1098053"/>
                <a:gd name="connsiteX3" fmla="*/ 2292814 w 2292814"/>
                <a:gd name="connsiteY3" fmla="*/ 183012 h 1098053"/>
                <a:gd name="connsiteX4" fmla="*/ 2292814 w 2292814"/>
                <a:gd name="connsiteY4" fmla="*/ 915041 h 1098053"/>
                <a:gd name="connsiteX5" fmla="*/ 2109802 w 2292814"/>
                <a:gd name="connsiteY5" fmla="*/ 1098053 h 1098053"/>
                <a:gd name="connsiteX6" fmla="*/ 183012 w 2292814"/>
                <a:gd name="connsiteY6" fmla="*/ 1098053 h 1098053"/>
                <a:gd name="connsiteX7" fmla="*/ 0 w 2292814"/>
                <a:gd name="connsiteY7" fmla="*/ 915041 h 1098053"/>
                <a:gd name="connsiteX8" fmla="*/ 0 w 2292814"/>
                <a:gd name="connsiteY8" fmla="*/ 183012 h 109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92814" h="1098053">
                  <a:moveTo>
                    <a:pt x="0" y="183012"/>
                  </a:moveTo>
                  <a:cubicBezTo>
                    <a:pt x="0" y="81937"/>
                    <a:pt x="81937" y="0"/>
                    <a:pt x="183012" y="0"/>
                  </a:cubicBezTo>
                  <a:lnTo>
                    <a:pt x="2109802" y="0"/>
                  </a:lnTo>
                  <a:cubicBezTo>
                    <a:pt x="2210877" y="0"/>
                    <a:pt x="2292814" y="81937"/>
                    <a:pt x="2292814" y="183012"/>
                  </a:cubicBezTo>
                  <a:lnTo>
                    <a:pt x="2292814" y="915041"/>
                  </a:lnTo>
                  <a:cubicBezTo>
                    <a:pt x="2292814" y="1016116"/>
                    <a:pt x="2210877" y="1098053"/>
                    <a:pt x="2109802" y="1098053"/>
                  </a:cubicBezTo>
                  <a:lnTo>
                    <a:pt x="183012" y="1098053"/>
                  </a:lnTo>
                  <a:cubicBezTo>
                    <a:pt x="81937" y="1098053"/>
                    <a:pt x="0" y="1016116"/>
                    <a:pt x="0" y="915041"/>
                  </a:cubicBezTo>
                  <a:lnTo>
                    <a:pt x="0" y="183012"/>
                  </a:lnTo>
                  <a:close/>
                </a:path>
              </a:pathLst>
            </a:custGeom>
            <a:noFill/>
            <a:effectLst>
              <a:outerShdw blurRad="40000" dist="23000" dir="5400000" rotWithShape="0">
                <a:srgbClr val="008000">
                  <a:alpha val="35000"/>
                </a:srgbClr>
              </a:outerShdw>
            </a:effectLst>
          </p:spPr>
          <p:style>
            <a:lnRef idx="0">
              <a:schemeClr val="accent3"/>
            </a:lnRef>
            <a:fillRef idx="3">
              <a:schemeClr val="accent3"/>
            </a:fillRef>
            <a:effectRef idx="3">
              <a:schemeClr val="accent3"/>
            </a:effectRef>
            <a:fontRef idx="minor">
              <a:schemeClr val="lt1"/>
            </a:fontRef>
          </p:style>
          <p:txBody>
            <a:bodyPr lIns="145043" tIns="99323" rIns="145043" bIns="99323" spcCol="1270" anchor="ctr"/>
            <a:lstStyle/>
            <a:p>
              <a:pPr algn="ctr" defTabSz="1066800" fontAlgn="auto">
                <a:lnSpc>
                  <a:spcPct val="90000"/>
                </a:lnSpc>
                <a:spcAft>
                  <a:spcPct val="35000"/>
                </a:spcAft>
                <a:defRPr/>
              </a:pPr>
              <a:r>
                <a:rPr lang="en-US" sz="2400" dirty="0">
                  <a:ln w="18415" cmpd="sng">
                    <a:solidFill>
                      <a:schemeClr val="bg2"/>
                    </a:solidFill>
                    <a:prstDash val="solid"/>
                  </a:ln>
                  <a:solidFill>
                    <a:schemeClr val="bg1"/>
                  </a:solidFill>
                  <a:effectLst>
                    <a:glow rad="228600">
                      <a:schemeClr val="accent1">
                        <a:satMod val="175000"/>
                        <a:alpha val="40000"/>
                      </a:schemeClr>
                    </a:glow>
                    <a:outerShdw blurRad="63500" dir="3600000" algn="tl" rotWithShape="0">
                      <a:srgbClr val="000000">
                        <a:alpha val="70000"/>
                      </a:srgbClr>
                    </a:outerShdw>
                  </a:effectLst>
                </a:rPr>
                <a:t>Comprise</a:t>
              </a:r>
              <a:endParaRPr lang="fr-FR" sz="2400" dirty="0">
                <a:ln w="18415" cmpd="sng">
                  <a:solidFill>
                    <a:schemeClr val="bg2"/>
                  </a:solidFill>
                  <a:prstDash val="solid"/>
                </a:ln>
                <a:solidFill>
                  <a:schemeClr val="bg1"/>
                </a:solidFill>
                <a:effectLst>
                  <a:glow rad="228600">
                    <a:schemeClr val="accent1">
                      <a:satMod val="175000"/>
                      <a:alpha val="40000"/>
                    </a:schemeClr>
                  </a:glow>
                  <a:outerShdw blurRad="63500" dir="3600000" algn="tl" rotWithShape="0">
                    <a:srgbClr val="000000">
                      <a:alpha val="70000"/>
                    </a:srgbClr>
                  </a:outerShdw>
                </a:effectLst>
              </a:endParaRPr>
            </a:p>
          </p:txBody>
        </p:sp>
        <p:sp>
          <p:nvSpPr>
            <p:cNvPr id="6" name="Freeform 5"/>
            <p:cNvSpPr/>
            <p:nvPr/>
          </p:nvSpPr>
          <p:spPr>
            <a:xfrm>
              <a:off x="2064502" y="2616241"/>
              <a:ext cx="6317498" cy="825243"/>
            </a:xfrm>
            <a:custGeom>
              <a:avLst/>
              <a:gdLst>
                <a:gd name="connsiteX0" fmla="*/ 0 w 5045693"/>
                <a:gd name="connsiteY0" fmla="*/ 137257 h 1098053"/>
                <a:gd name="connsiteX1" fmla="*/ 4496667 w 5045693"/>
                <a:gd name="connsiteY1" fmla="*/ 137257 h 1098053"/>
                <a:gd name="connsiteX2" fmla="*/ 4496667 w 5045693"/>
                <a:gd name="connsiteY2" fmla="*/ 0 h 1098053"/>
                <a:gd name="connsiteX3" fmla="*/ 5045693 w 5045693"/>
                <a:gd name="connsiteY3" fmla="*/ 549027 h 1098053"/>
                <a:gd name="connsiteX4" fmla="*/ 4496667 w 5045693"/>
                <a:gd name="connsiteY4" fmla="*/ 1098053 h 1098053"/>
                <a:gd name="connsiteX5" fmla="*/ 4496667 w 5045693"/>
                <a:gd name="connsiteY5" fmla="*/ 960796 h 1098053"/>
                <a:gd name="connsiteX6" fmla="*/ 0 w 5045693"/>
                <a:gd name="connsiteY6" fmla="*/ 960796 h 1098053"/>
                <a:gd name="connsiteX7" fmla="*/ 0 w 5045693"/>
                <a:gd name="connsiteY7" fmla="*/ 137257 h 109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45693" h="1098053">
                  <a:moveTo>
                    <a:pt x="0" y="137257"/>
                  </a:moveTo>
                  <a:lnTo>
                    <a:pt x="4496667" y="137257"/>
                  </a:lnTo>
                  <a:lnTo>
                    <a:pt x="4496667" y="0"/>
                  </a:lnTo>
                  <a:lnTo>
                    <a:pt x="5045693" y="549027"/>
                  </a:lnTo>
                  <a:lnTo>
                    <a:pt x="4496667" y="1098053"/>
                  </a:lnTo>
                  <a:lnTo>
                    <a:pt x="4496667" y="960796"/>
                  </a:lnTo>
                  <a:lnTo>
                    <a:pt x="0" y="960796"/>
                  </a:lnTo>
                  <a:lnTo>
                    <a:pt x="0" y="137257"/>
                  </a:lnTo>
                  <a:close/>
                </a:path>
              </a:pathLst>
            </a:custGeom>
            <a:noFill/>
          </p:spPr>
          <p:style>
            <a:lnRef idx="0">
              <a:schemeClr val="accent3"/>
            </a:lnRef>
            <a:fillRef idx="3">
              <a:schemeClr val="accent3"/>
            </a:fillRef>
            <a:effectRef idx="3">
              <a:schemeClr val="accent3"/>
            </a:effectRef>
            <a:fontRef idx="minor">
              <a:schemeClr val="lt1"/>
            </a:fontRef>
          </p:style>
          <p:txBody>
            <a:bodyPr lIns="8890" tIns="146147" rIns="420660" bIns="146147" spcCol="1270" anchor="ctr"/>
            <a:lstStyle/>
            <a:p>
              <a:pPr marL="114300" lvl="1" indent="-114300" algn="just" defTabSz="622300" fontAlgn="auto">
                <a:spcAft>
                  <a:spcPct val="15000"/>
                </a:spcAft>
                <a:buFontTx/>
                <a:buChar char="••"/>
                <a:defRPr/>
              </a:pPr>
              <a:r>
                <a:rPr lang="en-US" sz="2800" dirty="0">
                  <a:solidFill>
                    <a:srgbClr val="008000"/>
                  </a:solidFill>
                </a:rPr>
                <a:t>energy use and consumables, including </a:t>
              </a:r>
              <a:r>
                <a:rPr lang="en-US" sz="3200" dirty="0">
                  <a:solidFill>
                    <a:srgbClr val="008000"/>
                  </a:solidFill>
                </a:rPr>
                <a:t>hardware</a:t>
              </a:r>
              <a:r>
                <a:rPr lang="en-US" sz="2800" dirty="0">
                  <a:solidFill>
                    <a:srgbClr val="008000"/>
                  </a:solidFill>
                </a:rPr>
                <a:t>, electricity, fuel and </a:t>
              </a:r>
              <a:r>
                <a:rPr lang="en-US" sz="2800" dirty="0" smtClean="0">
                  <a:solidFill>
                    <a:srgbClr val="008000"/>
                  </a:solidFill>
                </a:rPr>
                <a:t>paper</a:t>
              </a:r>
              <a:endParaRPr lang="fr-FR" sz="2800" dirty="0">
                <a:solidFill>
                  <a:srgbClr val="008000"/>
                </a:solidFill>
              </a:endParaRPr>
            </a:p>
          </p:txBody>
        </p:sp>
        <p:sp>
          <p:nvSpPr>
            <p:cNvPr id="7" name="Freeform 6"/>
            <p:cNvSpPr/>
            <p:nvPr/>
          </p:nvSpPr>
          <p:spPr>
            <a:xfrm>
              <a:off x="724428" y="2671257"/>
              <a:ext cx="1467700" cy="880260"/>
            </a:xfrm>
            <a:custGeom>
              <a:avLst/>
              <a:gdLst>
                <a:gd name="connsiteX0" fmla="*/ 0 w 2292814"/>
                <a:gd name="connsiteY0" fmla="*/ 183012 h 1098053"/>
                <a:gd name="connsiteX1" fmla="*/ 183012 w 2292814"/>
                <a:gd name="connsiteY1" fmla="*/ 0 h 1098053"/>
                <a:gd name="connsiteX2" fmla="*/ 2109802 w 2292814"/>
                <a:gd name="connsiteY2" fmla="*/ 0 h 1098053"/>
                <a:gd name="connsiteX3" fmla="*/ 2292814 w 2292814"/>
                <a:gd name="connsiteY3" fmla="*/ 183012 h 1098053"/>
                <a:gd name="connsiteX4" fmla="*/ 2292814 w 2292814"/>
                <a:gd name="connsiteY4" fmla="*/ 915041 h 1098053"/>
                <a:gd name="connsiteX5" fmla="*/ 2109802 w 2292814"/>
                <a:gd name="connsiteY5" fmla="*/ 1098053 h 1098053"/>
                <a:gd name="connsiteX6" fmla="*/ 183012 w 2292814"/>
                <a:gd name="connsiteY6" fmla="*/ 1098053 h 1098053"/>
                <a:gd name="connsiteX7" fmla="*/ 0 w 2292814"/>
                <a:gd name="connsiteY7" fmla="*/ 915041 h 1098053"/>
                <a:gd name="connsiteX8" fmla="*/ 0 w 2292814"/>
                <a:gd name="connsiteY8" fmla="*/ 183012 h 109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92814" h="1098053">
                  <a:moveTo>
                    <a:pt x="0" y="183012"/>
                  </a:moveTo>
                  <a:cubicBezTo>
                    <a:pt x="0" y="81937"/>
                    <a:pt x="81937" y="0"/>
                    <a:pt x="183012" y="0"/>
                  </a:cubicBezTo>
                  <a:lnTo>
                    <a:pt x="2109802" y="0"/>
                  </a:lnTo>
                  <a:cubicBezTo>
                    <a:pt x="2210877" y="0"/>
                    <a:pt x="2292814" y="81937"/>
                    <a:pt x="2292814" y="183012"/>
                  </a:cubicBezTo>
                  <a:lnTo>
                    <a:pt x="2292814" y="915041"/>
                  </a:lnTo>
                  <a:cubicBezTo>
                    <a:pt x="2292814" y="1016116"/>
                    <a:pt x="2210877" y="1098053"/>
                    <a:pt x="2109802" y="1098053"/>
                  </a:cubicBezTo>
                  <a:lnTo>
                    <a:pt x="183012" y="1098053"/>
                  </a:lnTo>
                  <a:cubicBezTo>
                    <a:pt x="81937" y="1098053"/>
                    <a:pt x="0" y="1016116"/>
                    <a:pt x="0" y="915041"/>
                  </a:cubicBezTo>
                  <a:lnTo>
                    <a:pt x="0" y="183012"/>
                  </a:lnTo>
                  <a:close/>
                </a:path>
              </a:pathLst>
            </a:custGeom>
            <a:noFill/>
          </p:spPr>
          <p:style>
            <a:lnRef idx="0">
              <a:schemeClr val="accent3"/>
            </a:lnRef>
            <a:fillRef idx="3">
              <a:schemeClr val="accent3"/>
            </a:fillRef>
            <a:effectRef idx="3">
              <a:schemeClr val="accent3"/>
            </a:effectRef>
            <a:fontRef idx="minor">
              <a:schemeClr val="lt1"/>
            </a:fontRef>
          </p:style>
          <p:txBody>
            <a:bodyPr lIns="145043" tIns="99323" rIns="145043" bIns="99323" spcCol="1270" anchor="ctr"/>
            <a:lstStyle/>
            <a:p>
              <a:pPr algn="ctr" defTabSz="1066800" fontAlgn="auto">
                <a:lnSpc>
                  <a:spcPct val="90000"/>
                </a:lnSpc>
                <a:spcAft>
                  <a:spcPct val="35000"/>
                </a:spcAft>
                <a:defRPr/>
              </a:pPr>
              <a:r>
                <a:rPr lang="en-US" sz="2400" dirty="0">
                  <a:ln w="18415" cmpd="sng">
                    <a:solidFill>
                      <a:schemeClr val="bg2"/>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Reduce</a:t>
              </a:r>
              <a:endParaRPr lang="fr-FR" sz="3200" dirty="0"/>
            </a:p>
          </p:txBody>
        </p:sp>
        <p:sp>
          <p:nvSpPr>
            <p:cNvPr id="8" name="Freeform 7"/>
            <p:cNvSpPr/>
            <p:nvPr/>
          </p:nvSpPr>
          <p:spPr>
            <a:xfrm>
              <a:off x="2064502" y="3331451"/>
              <a:ext cx="6317497" cy="1595472"/>
            </a:xfrm>
            <a:custGeom>
              <a:avLst/>
              <a:gdLst>
                <a:gd name="connsiteX0" fmla="*/ 0 w 5045693"/>
                <a:gd name="connsiteY0" fmla="*/ 137257 h 1098053"/>
                <a:gd name="connsiteX1" fmla="*/ 4496667 w 5045693"/>
                <a:gd name="connsiteY1" fmla="*/ 137257 h 1098053"/>
                <a:gd name="connsiteX2" fmla="*/ 4496667 w 5045693"/>
                <a:gd name="connsiteY2" fmla="*/ 0 h 1098053"/>
                <a:gd name="connsiteX3" fmla="*/ 5045693 w 5045693"/>
                <a:gd name="connsiteY3" fmla="*/ 549027 h 1098053"/>
                <a:gd name="connsiteX4" fmla="*/ 4496667 w 5045693"/>
                <a:gd name="connsiteY4" fmla="*/ 1098053 h 1098053"/>
                <a:gd name="connsiteX5" fmla="*/ 4496667 w 5045693"/>
                <a:gd name="connsiteY5" fmla="*/ 960796 h 1098053"/>
                <a:gd name="connsiteX6" fmla="*/ 0 w 5045693"/>
                <a:gd name="connsiteY6" fmla="*/ 960796 h 1098053"/>
                <a:gd name="connsiteX7" fmla="*/ 0 w 5045693"/>
                <a:gd name="connsiteY7" fmla="*/ 137257 h 109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45693" h="1098053">
                  <a:moveTo>
                    <a:pt x="0" y="137257"/>
                  </a:moveTo>
                  <a:lnTo>
                    <a:pt x="4496667" y="137257"/>
                  </a:lnTo>
                  <a:lnTo>
                    <a:pt x="4496667" y="0"/>
                  </a:lnTo>
                  <a:lnTo>
                    <a:pt x="5045693" y="549027"/>
                  </a:lnTo>
                  <a:lnTo>
                    <a:pt x="4496667" y="1098053"/>
                  </a:lnTo>
                  <a:lnTo>
                    <a:pt x="4496667" y="960796"/>
                  </a:lnTo>
                  <a:lnTo>
                    <a:pt x="0" y="960796"/>
                  </a:lnTo>
                  <a:lnTo>
                    <a:pt x="0" y="137257"/>
                  </a:lnTo>
                  <a:close/>
                </a:path>
              </a:pathLst>
            </a:custGeom>
            <a:noFill/>
          </p:spPr>
          <p:style>
            <a:lnRef idx="0">
              <a:schemeClr val="accent3"/>
            </a:lnRef>
            <a:fillRef idx="3">
              <a:schemeClr val="accent3"/>
            </a:fillRef>
            <a:effectRef idx="3">
              <a:schemeClr val="accent3"/>
            </a:effectRef>
            <a:fontRef idx="minor">
              <a:schemeClr val="lt1"/>
            </a:fontRef>
          </p:style>
          <p:txBody>
            <a:bodyPr lIns="8890" tIns="146147" rIns="420660" bIns="146147" spcCol="1270" anchor="ctr"/>
            <a:lstStyle/>
            <a:p>
              <a:pPr marL="114300" lvl="1" indent="-114300" defTabSz="622300" fontAlgn="auto">
                <a:spcAft>
                  <a:spcPct val="15000"/>
                </a:spcAft>
                <a:buFontTx/>
                <a:buChar char="••"/>
                <a:defRPr/>
              </a:pPr>
              <a:r>
                <a:rPr lang="en-US" sz="2000" dirty="0" smtClean="0">
                  <a:solidFill>
                    <a:schemeClr val="tx1">
                      <a:lumMod val="95000"/>
                      <a:lumOff val="5000"/>
                    </a:schemeClr>
                  </a:solidFill>
                </a:rPr>
                <a:t> </a:t>
              </a:r>
              <a:r>
                <a:rPr lang="en-US" sz="2800" dirty="0">
                  <a:solidFill>
                    <a:srgbClr val="008000"/>
                  </a:solidFill>
                </a:rPr>
                <a:t>Green ICT initiatives also produce cost savings in energy use, purchases, management and support, in addition to environmental benefits. </a:t>
              </a:r>
              <a:endParaRPr lang="fr-FR" sz="2000" dirty="0">
                <a:solidFill>
                  <a:srgbClr val="008000"/>
                </a:solidFill>
              </a:endParaRPr>
            </a:p>
          </p:txBody>
        </p:sp>
        <p:sp>
          <p:nvSpPr>
            <p:cNvPr id="9" name="Freeform 8"/>
            <p:cNvSpPr/>
            <p:nvPr/>
          </p:nvSpPr>
          <p:spPr>
            <a:xfrm>
              <a:off x="724427" y="3606532"/>
              <a:ext cx="1467701" cy="715211"/>
            </a:xfrm>
            <a:custGeom>
              <a:avLst/>
              <a:gdLst>
                <a:gd name="connsiteX0" fmla="*/ 0 w 2292814"/>
                <a:gd name="connsiteY0" fmla="*/ 183012 h 1098053"/>
                <a:gd name="connsiteX1" fmla="*/ 183012 w 2292814"/>
                <a:gd name="connsiteY1" fmla="*/ 0 h 1098053"/>
                <a:gd name="connsiteX2" fmla="*/ 2109802 w 2292814"/>
                <a:gd name="connsiteY2" fmla="*/ 0 h 1098053"/>
                <a:gd name="connsiteX3" fmla="*/ 2292814 w 2292814"/>
                <a:gd name="connsiteY3" fmla="*/ 183012 h 1098053"/>
                <a:gd name="connsiteX4" fmla="*/ 2292814 w 2292814"/>
                <a:gd name="connsiteY4" fmla="*/ 915041 h 1098053"/>
                <a:gd name="connsiteX5" fmla="*/ 2109802 w 2292814"/>
                <a:gd name="connsiteY5" fmla="*/ 1098053 h 1098053"/>
                <a:gd name="connsiteX6" fmla="*/ 183012 w 2292814"/>
                <a:gd name="connsiteY6" fmla="*/ 1098053 h 1098053"/>
                <a:gd name="connsiteX7" fmla="*/ 0 w 2292814"/>
                <a:gd name="connsiteY7" fmla="*/ 915041 h 1098053"/>
                <a:gd name="connsiteX8" fmla="*/ 0 w 2292814"/>
                <a:gd name="connsiteY8" fmla="*/ 183012 h 109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92814" h="1098053">
                  <a:moveTo>
                    <a:pt x="0" y="183012"/>
                  </a:moveTo>
                  <a:cubicBezTo>
                    <a:pt x="0" y="81937"/>
                    <a:pt x="81937" y="0"/>
                    <a:pt x="183012" y="0"/>
                  </a:cubicBezTo>
                  <a:lnTo>
                    <a:pt x="2109802" y="0"/>
                  </a:lnTo>
                  <a:cubicBezTo>
                    <a:pt x="2210877" y="0"/>
                    <a:pt x="2292814" y="81937"/>
                    <a:pt x="2292814" y="183012"/>
                  </a:cubicBezTo>
                  <a:lnTo>
                    <a:pt x="2292814" y="915041"/>
                  </a:lnTo>
                  <a:cubicBezTo>
                    <a:pt x="2292814" y="1016116"/>
                    <a:pt x="2210877" y="1098053"/>
                    <a:pt x="2109802" y="1098053"/>
                  </a:cubicBezTo>
                  <a:lnTo>
                    <a:pt x="183012" y="1098053"/>
                  </a:lnTo>
                  <a:cubicBezTo>
                    <a:pt x="81937" y="1098053"/>
                    <a:pt x="0" y="1016116"/>
                    <a:pt x="0" y="915041"/>
                  </a:cubicBezTo>
                  <a:lnTo>
                    <a:pt x="0" y="183012"/>
                  </a:lnTo>
                  <a:close/>
                </a:path>
              </a:pathLst>
            </a:custGeom>
            <a:noFill/>
          </p:spPr>
          <p:style>
            <a:lnRef idx="0">
              <a:schemeClr val="accent3"/>
            </a:lnRef>
            <a:fillRef idx="3">
              <a:schemeClr val="accent3"/>
            </a:fillRef>
            <a:effectRef idx="3">
              <a:schemeClr val="accent3"/>
            </a:effectRef>
            <a:fontRef idx="minor">
              <a:schemeClr val="lt1"/>
            </a:fontRef>
          </p:style>
          <p:txBody>
            <a:bodyPr lIns="145043" tIns="99323" rIns="145043" bIns="99323" spcCol="1270" anchor="ctr"/>
            <a:lstStyle/>
            <a:p>
              <a:pPr algn="ctr" defTabSz="1066800" fontAlgn="auto">
                <a:lnSpc>
                  <a:spcPct val="90000"/>
                </a:lnSpc>
                <a:spcAft>
                  <a:spcPct val="35000"/>
                </a:spcAft>
                <a:defRPr/>
              </a:pPr>
              <a:r>
                <a:rPr lang="en-US" sz="2400" dirty="0">
                  <a:ln w="18415" cmpd="sng">
                    <a:solidFill>
                      <a:schemeClr val="bg2"/>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Produce</a:t>
              </a:r>
              <a:endParaRPr lang="fr-FR" sz="2400" dirty="0"/>
            </a:p>
          </p:txBody>
        </p:sp>
        <p:sp>
          <p:nvSpPr>
            <p:cNvPr id="10" name="Freeform 9"/>
            <p:cNvSpPr/>
            <p:nvPr/>
          </p:nvSpPr>
          <p:spPr>
            <a:xfrm>
              <a:off x="1936876" y="4706857"/>
              <a:ext cx="6445124" cy="1485439"/>
            </a:xfrm>
            <a:custGeom>
              <a:avLst/>
              <a:gdLst>
                <a:gd name="connsiteX0" fmla="*/ 0 w 5045693"/>
                <a:gd name="connsiteY0" fmla="*/ 137257 h 1098053"/>
                <a:gd name="connsiteX1" fmla="*/ 4496667 w 5045693"/>
                <a:gd name="connsiteY1" fmla="*/ 137257 h 1098053"/>
                <a:gd name="connsiteX2" fmla="*/ 4496667 w 5045693"/>
                <a:gd name="connsiteY2" fmla="*/ 0 h 1098053"/>
                <a:gd name="connsiteX3" fmla="*/ 5045693 w 5045693"/>
                <a:gd name="connsiteY3" fmla="*/ 549027 h 1098053"/>
                <a:gd name="connsiteX4" fmla="*/ 4496667 w 5045693"/>
                <a:gd name="connsiteY4" fmla="*/ 1098053 h 1098053"/>
                <a:gd name="connsiteX5" fmla="*/ 4496667 w 5045693"/>
                <a:gd name="connsiteY5" fmla="*/ 960796 h 1098053"/>
                <a:gd name="connsiteX6" fmla="*/ 0 w 5045693"/>
                <a:gd name="connsiteY6" fmla="*/ 960796 h 1098053"/>
                <a:gd name="connsiteX7" fmla="*/ 0 w 5045693"/>
                <a:gd name="connsiteY7" fmla="*/ 137257 h 109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45693" h="1098053">
                  <a:moveTo>
                    <a:pt x="0" y="137257"/>
                  </a:moveTo>
                  <a:lnTo>
                    <a:pt x="4496667" y="137257"/>
                  </a:lnTo>
                  <a:lnTo>
                    <a:pt x="4496667" y="0"/>
                  </a:lnTo>
                  <a:lnTo>
                    <a:pt x="5045693" y="549027"/>
                  </a:lnTo>
                  <a:lnTo>
                    <a:pt x="4496667" y="1098053"/>
                  </a:lnTo>
                  <a:lnTo>
                    <a:pt x="4496667" y="960796"/>
                  </a:lnTo>
                  <a:lnTo>
                    <a:pt x="0" y="960796"/>
                  </a:lnTo>
                  <a:lnTo>
                    <a:pt x="0" y="137257"/>
                  </a:lnTo>
                  <a:close/>
                </a:path>
              </a:pathLst>
            </a:custGeom>
            <a:noFill/>
          </p:spPr>
          <p:style>
            <a:lnRef idx="0">
              <a:schemeClr val="accent3"/>
            </a:lnRef>
            <a:fillRef idx="3">
              <a:schemeClr val="accent3"/>
            </a:fillRef>
            <a:effectRef idx="3">
              <a:schemeClr val="accent3"/>
            </a:effectRef>
            <a:fontRef idx="minor">
              <a:schemeClr val="lt1"/>
            </a:fontRef>
          </p:style>
          <p:txBody>
            <a:bodyPr lIns="8890" tIns="146147" rIns="420660" bIns="146147" spcCol="1270" anchor="ctr"/>
            <a:lstStyle/>
            <a:p>
              <a:pPr marL="114300" lvl="1" indent="-114300" defTabSz="622300" fontAlgn="auto">
                <a:spcAft>
                  <a:spcPct val="15000"/>
                </a:spcAft>
                <a:buFontTx/>
                <a:buChar char="••"/>
                <a:defRPr/>
              </a:pPr>
              <a:r>
                <a:rPr lang="en-US" sz="2800" dirty="0">
                  <a:solidFill>
                    <a:srgbClr val="008000"/>
                  </a:solidFill>
                </a:rPr>
                <a:t>Beyond cost savings and environmental benefits, some initiatives may address stakeholder and regulatory needs and demands</a:t>
              </a:r>
              <a:endParaRPr lang="fr-FR" sz="2800" dirty="0">
                <a:solidFill>
                  <a:srgbClr val="008000"/>
                </a:solidFill>
              </a:endParaRPr>
            </a:p>
          </p:txBody>
        </p:sp>
        <p:sp>
          <p:nvSpPr>
            <p:cNvPr id="11" name="Freeform 10"/>
            <p:cNvSpPr/>
            <p:nvPr/>
          </p:nvSpPr>
          <p:spPr>
            <a:xfrm>
              <a:off x="724428" y="4871906"/>
              <a:ext cx="1467701" cy="1265373"/>
            </a:xfrm>
            <a:custGeom>
              <a:avLst/>
              <a:gdLst>
                <a:gd name="connsiteX0" fmla="*/ 0 w 2292814"/>
                <a:gd name="connsiteY0" fmla="*/ 183012 h 1098053"/>
                <a:gd name="connsiteX1" fmla="*/ 183012 w 2292814"/>
                <a:gd name="connsiteY1" fmla="*/ 0 h 1098053"/>
                <a:gd name="connsiteX2" fmla="*/ 2109802 w 2292814"/>
                <a:gd name="connsiteY2" fmla="*/ 0 h 1098053"/>
                <a:gd name="connsiteX3" fmla="*/ 2292814 w 2292814"/>
                <a:gd name="connsiteY3" fmla="*/ 183012 h 1098053"/>
                <a:gd name="connsiteX4" fmla="*/ 2292814 w 2292814"/>
                <a:gd name="connsiteY4" fmla="*/ 915041 h 1098053"/>
                <a:gd name="connsiteX5" fmla="*/ 2109802 w 2292814"/>
                <a:gd name="connsiteY5" fmla="*/ 1098053 h 1098053"/>
                <a:gd name="connsiteX6" fmla="*/ 183012 w 2292814"/>
                <a:gd name="connsiteY6" fmla="*/ 1098053 h 1098053"/>
                <a:gd name="connsiteX7" fmla="*/ 0 w 2292814"/>
                <a:gd name="connsiteY7" fmla="*/ 915041 h 1098053"/>
                <a:gd name="connsiteX8" fmla="*/ 0 w 2292814"/>
                <a:gd name="connsiteY8" fmla="*/ 183012 h 109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92814" h="1098053">
                  <a:moveTo>
                    <a:pt x="0" y="183012"/>
                  </a:moveTo>
                  <a:cubicBezTo>
                    <a:pt x="0" y="81937"/>
                    <a:pt x="81937" y="0"/>
                    <a:pt x="183012" y="0"/>
                  </a:cubicBezTo>
                  <a:lnTo>
                    <a:pt x="2109802" y="0"/>
                  </a:lnTo>
                  <a:cubicBezTo>
                    <a:pt x="2210877" y="0"/>
                    <a:pt x="2292814" y="81937"/>
                    <a:pt x="2292814" y="183012"/>
                  </a:cubicBezTo>
                  <a:lnTo>
                    <a:pt x="2292814" y="915041"/>
                  </a:lnTo>
                  <a:cubicBezTo>
                    <a:pt x="2292814" y="1016116"/>
                    <a:pt x="2210877" y="1098053"/>
                    <a:pt x="2109802" y="1098053"/>
                  </a:cubicBezTo>
                  <a:lnTo>
                    <a:pt x="183012" y="1098053"/>
                  </a:lnTo>
                  <a:cubicBezTo>
                    <a:pt x="81937" y="1098053"/>
                    <a:pt x="0" y="1016116"/>
                    <a:pt x="0" y="915041"/>
                  </a:cubicBezTo>
                  <a:lnTo>
                    <a:pt x="0" y="183012"/>
                  </a:lnTo>
                  <a:close/>
                </a:path>
              </a:pathLst>
            </a:custGeom>
            <a:noFill/>
          </p:spPr>
          <p:style>
            <a:lnRef idx="0">
              <a:schemeClr val="accent3"/>
            </a:lnRef>
            <a:fillRef idx="3">
              <a:schemeClr val="accent3"/>
            </a:fillRef>
            <a:effectRef idx="3">
              <a:schemeClr val="accent3"/>
            </a:effectRef>
            <a:fontRef idx="minor">
              <a:schemeClr val="lt1"/>
            </a:fontRef>
          </p:style>
          <p:txBody>
            <a:bodyPr lIns="145043" tIns="99323" rIns="145043" bIns="99323" spcCol="1270" anchor="ctr"/>
            <a:lstStyle/>
            <a:p>
              <a:pPr algn="ctr" defTabSz="1066800" fontAlgn="auto">
                <a:lnSpc>
                  <a:spcPct val="90000"/>
                </a:lnSpc>
                <a:spcAft>
                  <a:spcPct val="35000"/>
                </a:spcAft>
                <a:defRPr/>
              </a:pPr>
              <a:r>
                <a:rPr lang="en-US" sz="2400" dirty="0">
                  <a:ln w="18415" cmpd="sng">
                    <a:solidFill>
                      <a:schemeClr val="bg2"/>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rPr>
                <a:t>Address</a:t>
              </a:r>
              <a:endParaRPr lang="fr-FR" sz="2400" dirty="0">
                <a:ln w="18415" cmpd="sng">
                  <a:solidFill>
                    <a:schemeClr val="bg2"/>
                  </a:solidFill>
                  <a:prstDash val="solid"/>
                </a:ln>
                <a:solidFill>
                  <a:srgbClr val="FFFFFF"/>
                </a:solidFill>
                <a:effectLst>
                  <a:glow rad="228600">
                    <a:schemeClr val="accent1">
                      <a:satMod val="175000"/>
                      <a:alpha val="40000"/>
                    </a:schemeClr>
                  </a:glow>
                  <a:outerShdw blurRad="63500" dir="3600000" algn="tl" rotWithShape="0">
                    <a:srgbClr val="000000">
                      <a:alpha val="70000"/>
                    </a:srgbClr>
                  </a:outerShdw>
                </a:effectLst>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l="-10000" r="-10000"/>
          </a:stretch>
        </a:blipFill>
        <a:effectLst/>
      </p:bgPr>
    </p:bg>
    <p:spTree>
      <p:nvGrpSpPr>
        <p:cNvPr id="1" name=""/>
        <p:cNvGrpSpPr/>
        <p:nvPr/>
      </p:nvGrpSpPr>
      <p:grpSpPr>
        <a:xfrm>
          <a:off x="0" y="0"/>
          <a:ext cx="0" cy="0"/>
          <a:chOff x="0" y="0"/>
          <a:chExt cx="0" cy="0"/>
        </a:xfrm>
      </p:grpSpPr>
      <p:graphicFrame>
        <p:nvGraphicFramePr>
          <p:cNvPr id="2" name="Content Placeholder 1"/>
          <p:cNvGraphicFramePr>
            <a:graphicFrameLocks/>
          </p:cNvGraphicFramePr>
          <p:nvPr/>
        </p:nvGraphicFramePr>
        <p:xfrm>
          <a:off x="304800" y="914400"/>
          <a:ext cx="86106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457200" y="228600"/>
            <a:ext cx="8001000" cy="707886"/>
          </a:xfrm>
          <a:prstGeom prst="rect">
            <a:avLst/>
          </a:prstGeom>
        </p:spPr>
        <p:txBody>
          <a:bodyPr wrap="square">
            <a:spAutoFit/>
          </a:bodyPr>
          <a:lstStyle/>
          <a:p>
            <a:pPr algn="ctr"/>
            <a:r>
              <a:rPr lang="en-IN" sz="4000" b="1" dirty="0" smtClean="0">
                <a:solidFill>
                  <a:srgbClr val="008000"/>
                </a:solidFill>
                <a:latin typeface="Comic Sans MS" pitchFamily="66" charset="0"/>
              </a:rPr>
              <a:t>key component of Green ICT</a:t>
            </a:r>
            <a:endParaRPr lang="en-IN" sz="4000" b="1" dirty="0">
              <a:solidFill>
                <a:srgbClr val="008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1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5791200" cy="457200"/>
          </a:xfrm>
          <a:noFill/>
        </p:spPr>
        <p:txBody>
          <a:bodyPr anchor="t">
            <a:noAutofit/>
          </a:bodyPr>
          <a:lstStyle/>
          <a:p>
            <a:pPr lvl="0" fontAlgn="base">
              <a:lnSpc>
                <a:spcPct val="150000"/>
              </a:lnSpc>
              <a:spcAft>
                <a:spcPct val="0"/>
              </a:spcAft>
            </a:pPr>
            <a:r>
              <a:rPr lang="en-IN" sz="3200" b="1" dirty="0" smtClean="0">
                <a:solidFill>
                  <a:srgbClr val="008000"/>
                </a:solidFill>
              </a:rPr>
              <a:t>Why Green ICT?</a:t>
            </a:r>
            <a:endParaRPr lang="en-US" sz="3200" b="1" dirty="0" smtClean="0">
              <a:solidFill>
                <a:srgbClr val="008000"/>
              </a:solidFill>
              <a:latin typeface="Arial" pitchFamily="34" charset="0"/>
              <a:cs typeface="Arial" pitchFamily="34" charset="0"/>
            </a:endParaRPr>
          </a:p>
        </p:txBody>
      </p:sp>
      <p:sp>
        <p:nvSpPr>
          <p:cNvPr id="3" name="Rectangle 2"/>
          <p:cNvSpPr/>
          <p:nvPr/>
        </p:nvSpPr>
        <p:spPr>
          <a:xfrm>
            <a:off x="914400" y="914400"/>
            <a:ext cx="5943600" cy="523220"/>
          </a:xfrm>
          <a:prstGeom prst="rect">
            <a:avLst/>
          </a:prstGeom>
        </p:spPr>
        <p:txBody>
          <a:bodyPr wrap="square">
            <a:spAutoFit/>
          </a:bodyPr>
          <a:lstStyle/>
          <a:p>
            <a:pPr algn="ctr"/>
            <a:endParaRPr lang="en-IN" sz="1400" dirty="0" smtClean="0">
              <a:solidFill>
                <a:schemeClr val="accent3">
                  <a:lumMod val="75000"/>
                </a:schemeClr>
              </a:solidFill>
              <a:latin typeface="Comic Sans MS" pitchFamily="66" charset="0"/>
            </a:endParaRPr>
          </a:p>
          <a:p>
            <a:pPr algn="ctr"/>
            <a:endParaRPr lang="en-IN" sz="1400" dirty="0">
              <a:solidFill>
                <a:schemeClr val="accent3">
                  <a:lumMod val="75000"/>
                </a:schemeClr>
              </a:solidFill>
              <a:latin typeface="Comic Sans MS" pitchFamily="66" charset="0"/>
            </a:endParaRPr>
          </a:p>
        </p:txBody>
      </p:sp>
      <p:sp>
        <p:nvSpPr>
          <p:cNvPr id="6" name="Rectangle 5"/>
          <p:cNvSpPr/>
          <p:nvPr/>
        </p:nvSpPr>
        <p:spPr>
          <a:xfrm>
            <a:off x="457200" y="609600"/>
            <a:ext cx="8382000" cy="6186309"/>
          </a:xfrm>
          <a:prstGeom prst="rect">
            <a:avLst/>
          </a:prstGeom>
        </p:spPr>
        <p:txBody>
          <a:bodyPr wrap="square">
            <a:spAutoFit/>
          </a:bodyPr>
          <a:lstStyle/>
          <a:p>
            <a:pPr lvl="0" algn="just" fontAlgn="base">
              <a:lnSpc>
                <a:spcPct val="150000"/>
              </a:lnSpc>
              <a:spcBef>
                <a:spcPct val="0"/>
              </a:spcBef>
              <a:spcAft>
                <a:spcPct val="0"/>
              </a:spcAft>
            </a:pPr>
            <a:r>
              <a:rPr lang="es-ES_tradnl" sz="2400" dirty="0" smtClean="0">
                <a:solidFill>
                  <a:srgbClr val="008000"/>
                </a:solidFill>
                <a:latin typeface="Comic Sans MS" pitchFamily="66" charset="0"/>
                <a:ea typeface="Calibri" pitchFamily="34" charset="0"/>
                <a:cs typeface="Calibri" pitchFamily="34" charset="0"/>
              </a:rPr>
              <a:t>IT equipment</a:t>
            </a:r>
            <a:r>
              <a:rPr lang="en-US" sz="2400" dirty="0" smtClean="0">
                <a:solidFill>
                  <a:srgbClr val="008000"/>
                </a:solidFill>
                <a:latin typeface="Comic Sans MS" pitchFamily="66" charset="0"/>
                <a:ea typeface="Calibri" pitchFamily="34" charset="0"/>
                <a:cs typeface="Calibri" pitchFamily="34" charset="0"/>
              </a:rPr>
              <a:t>s and networks create environmental issues from their manufacture to their disposal. </a:t>
            </a:r>
          </a:p>
          <a:p>
            <a:pPr algn="just" fontAlgn="base">
              <a:lnSpc>
                <a:spcPct val="150000"/>
              </a:lnSpc>
              <a:spcBef>
                <a:spcPct val="0"/>
              </a:spcBef>
              <a:spcAft>
                <a:spcPct val="0"/>
              </a:spcAft>
              <a:buFont typeface="Wingdings" pitchFamily="2" charset="2"/>
              <a:buChar char="Ø"/>
            </a:pPr>
            <a:r>
              <a:rPr lang="en-US" sz="2400" dirty="0" smtClean="0">
                <a:solidFill>
                  <a:srgbClr val="008000"/>
                </a:solidFill>
                <a:latin typeface="Comic Sans MS" pitchFamily="66" charset="0"/>
                <a:ea typeface="Calibri" pitchFamily="34" charset="0"/>
                <a:cs typeface="Calibri" pitchFamily="34" charset="0"/>
              </a:rPr>
              <a:t>    </a:t>
            </a:r>
            <a:r>
              <a:rPr lang="en-US" sz="2400" dirty="0" smtClean="0">
                <a:solidFill>
                  <a:srgbClr val="008000"/>
                </a:solidFill>
                <a:latin typeface="Comic Sans MS" pitchFamily="66" charset="0"/>
              </a:rPr>
              <a:t>Technology should be  fast changed.</a:t>
            </a:r>
            <a:endParaRPr lang="en-IN" sz="2400" dirty="0" smtClean="0">
              <a:solidFill>
                <a:srgbClr val="008000"/>
              </a:solidFill>
              <a:latin typeface="Comic Sans MS" pitchFamily="66" charset="0"/>
            </a:endParaRPr>
          </a:p>
          <a:p>
            <a:pPr lvl="0" algn="just" fontAlgn="base">
              <a:lnSpc>
                <a:spcPct val="150000"/>
              </a:lnSpc>
              <a:spcBef>
                <a:spcPct val="0"/>
              </a:spcBef>
              <a:spcAft>
                <a:spcPct val="0"/>
              </a:spcAft>
              <a:buFont typeface="Wingdings" pitchFamily="2" charset="2"/>
              <a:buChar char="Ø"/>
            </a:pPr>
            <a:r>
              <a:rPr lang="en-US" sz="2400" dirty="0" smtClean="0">
                <a:solidFill>
                  <a:srgbClr val="008000"/>
                </a:solidFill>
                <a:latin typeface="Comic Sans MS" pitchFamily="66" charset="0"/>
                <a:ea typeface="Calibri" pitchFamily="34" charset="0"/>
                <a:cs typeface="Calibri" pitchFamily="34" charset="0"/>
              </a:rPr>
              <a:t>  The ICT sector  produce around 2% global CO2 emissions worldwide, (</a:t>
            </a:r>
            <a:r>
              <a:rPr lang="en-US" sz="2400" dirty="0" err="1" smtClean="0">
                <a:solidFill>
                  <a:srgbClr val="008000"/>
                </a:solidFill>
                <a:latin typeface="Comic Sans MS" pitchFamily="66" charset="0"/>
                <a:ea typeface="Calibri" pitchFamily="34" charset="0"/>
                <a:cs typeface="Calibri" pitchFamily="34" charset="0"/>
              </a:rPr>
              <a:t>Gatrner</a:t>
            </a:r>
            <a:r>
              <a:rPr lang="en-US" sz="2400" dirty="0" smtClean="0">
                <a:solidFill>
                  <a:srgbClr val="008000"/>
                </a:solidFill>
                <a:latin typeface="Comic Sans MS" pitchFamily="66" charset="0"/>
                <a:ea typeface="Calibri" pitchFamily="34" charset="0"/>
                <a:cs typeface="Calibri" pitchFamily="34" charset="0"/>
              </a:rPr>
              <a:t> report (2007) </a:t>
            </a:r>
          </a:p>
          <a:p>
            <a:pPr algn="just" fontAlgn="base">
              <a:lnSpc>
                <a:spcPct val="150000"/>
              </a:lnSpc>
              <a:spcBef>
                <a:spcPct val="0"/>
              </a:spcBef>
              <a:spcAft>
                <a:spcPct val="0"/>
              </a:spcAft>
              <a:buFont typeface="Wingdings" pitchFamily="2" charset="2"/>
              <a:buChar char="Ø"/>
            </a:pPr>
            <a:r>
              <a:rPr lang="en-US" sz="2400" dirty="0" smtClean="0">
                <a:solidFill>
                  <a:srgbClr val="008000"/>
                </a:solidFill>
                <a:latin typeface="Comic Sans MS" pitchFamily="66" charset="0"/>
                <a:ea typeface="Calibri" pitchFamily="34" charset="0"/>
                <a:cs typeface="Calibri" pitchFamily="34" charset="0"/>
              </a:rPr>
              <a:t>      A single PC on an average generates 1.4 ton of CO2 per   annum,   (</a:t>
            </a:r>
            <a:r>
              <a:rPr lang="en-US" sz="2400" dirty="0" err="1" smtClean="0">
                <a:solidFill>
                  <a:srgbClr val="008000"/>
                </a:solidFill>
                <a:latin typeface="Comic Sans MS" pitchFamily="66" charset="0"/>
                <a:ea typeface="Calibri" pitchFamily="34" charset="0"/>
                <a:cs typeface="Calibri" pitchFamily="34" charset="0"/>
              </a:rPr>
              <a:t>McBrayne</a:t>
            </a:r>
            <a:r>
              <a:rPr lang="en-US" sz="2400" dirty="0" smtClean="0">
                <a:solidFill>
                  <a:srgbClr val="008000"/>
                </a:solidFill>
                <a:latin typeface="Comic Sans MS" pitchFamily="66" charset="0"/>
                <a:ea typeface="Calibri" pitchFamily="34" charset="0"/>
                <a:cs typeface="Calibri" pitchFamily="34" charset="0"/>
              </a:rPr>
              <a:t> &amp; Lanyon-Hogg, 2007). </a:t>
            </a:r>
          </a:p>
          <a:p>
            <a:pPr lvl="0" algn="just" fontAlgn="base">
              <a:lnSpc>
                <a:spcPct val="150000"/>
              </a:lnSpc>
              <a:spcBef>
                <a:spcPct val="0"/>
              </a:spcBef>
              <a:spcAft>
                <a:spcPct val="0"/>
              </a:spcAft>
              <a:buFont typeface="Wingdings" pitchFamily="2" charset="2"/>
              <a:buChar char="Ø"/>
            </a:pPr>
            <a:r>
              <a:rPr lang="en-US" sz="2400" b="1" dirty="0" smtClean="0">
                <a:solidFill>
                  <a:srgbClr val="008000"/>
                </a:solidFill>
                <a:latin typeface="Comic Sans MS" pitchFamily="66" charset="0"/>
              </a:rPr>
              <a:t>  </a:t>
            </a:r>
            <a:r>
              <a:rPr lang="en-US" sz="2400" dirty="0" smtClean="0">
                <a:solidFill>
                  <a:srgbClr val="008000"/>
                </a:solidFill>
                <a:latin typeface="Comic Sans MS" pitchFamily="66" charset="0"/>
              </a:rPr>
              <a:t>50 million tons of e-trash</a:t>
            </a:r>
            <a:r>
              <a:rPr lang="en-US" sz="2400" b="1" dirty="0" smtClean="0">
                <a:solidFill>
                  <a:srgbClr val="008000"/>
                </a:solidFill>
                <a:latin typeface="Comic Sans MS" pitchFamily="66" charset="0"/>
              </a:rPr>
              <a:t> </a:t>
            </a:r>
            <a:r>
              <a:rPr lang="en-US" sz="2400" dirty="0" smtClean="0">
                <a:solidFill>
                  <a:srgbClr val="008000"/>
                </a:solidFill>
                <a:latin typeface="Comic Sans MS" pitchFamily="66" charset="0"/>
              </a:rPr>
              <a:t>generated a year worldwide, (UN Environment </a:t>
            </a:r>
            <a:r>
              <a:rPr lang="en-US" sz="2400" dirty="0" err="1" smtClean="0">
                <a:solidFill>
                  <a:srgbClr val="008000"/>
                </a:solidFill>
                <a:latin typeface="Comic Sans MS" pitchFamily="66" charset="0"/>
              </a:rPr>
              <a:t>Programme</a:t>
            </a:r>
            <a:r>
              <a:rPr lang="en-US" sz="2400" dirty="0" smtClean="0">
                <a:solidFill>
                  <a:srgbClr val="008000"/>
                </a:solidFill>
                <a:latin typeface="Comic Sans MS" pitchFamily="66" charset="0"/>
              </a:rPr>
              <a:t>).</a:t>
            </a:r>
          </a:p>
          <a:p>
            <a:pPr algn="just" fontAlgn="base">
              <a:lnSpc>
                <a:spcPct val="150000"/>
              </a:lnSpc>
              <a:spcBef>
                <a:spcPct val="0"/>
              </a:spcBef>
              <a:spcAft>
                <a:spcPct val="0"/>
              </a:spcAft>
              <a:buFont typeface="Wingdings" pitchFamily="2" charset="2"/>
              <a:buChar char="Ø"/>
            </a:pPr>
            <a:r>
              <a:rPr lang="en-US" sz="2400" dirty="0" smtClean="0">
                <a:solidFill>
                  <a:srgbClr val="008000"/>
                </a:solidFill>
                <a:latin typeface="Comic Sans MS" pitchFamily="66" charset="0"/>
              </a:rPr>
              <a:t>Computer processing power roughly doubles every two years, (Gordon Moore, co-founder Intel).</a:t>
            </a:r>
            <a:endParaRPr lang="fr-FR" sz="2400" dirty="0" smtClean="0">
              <a:solidFill>
                <a:srgbClr val="008000"/>
              </a:solidFill>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blip>
          <a:srcRect/>
          <a:stretch>
            <a:fillRect t="-25000" b="-25000"/>
          </a:stretch>
        </a:blipFill>
        <a:effectLst/>
      </p:bgPr>
    </p:bg>
    <p:spTree>
      <p:nvGrpSpPr>
        <p:cNvPr id="1" name=""/>
        <p:cNvGrpSpPr/>
        <p:nvPr/>
      </p:nvGrpSpPr>
      <p:grpSpPr>
        <a:xfrm>
          <a:off x="0" y="0"/>
          <a:ext cx="0" cy="0"/>
          <a:chOff x="0" y="0"/>
          <a:chExt cx="0" cy="0"/>
        </a:xfrm>
      </p:grpSpPr>
      <p:sp>
        <p:nvSpPr>
          <p:cNvPr id="2" name="Rectangle 1"/>
          <p:cNvSpPr/>
          <p:nvPr/>
        </p:nvSpPr>
        <p:spPr>
          <a:xfrm>
            <a:off x="152400" y="0"/>
            <a:ext cx="8686800" cy="6740307"/>
          </a:xfrm>
          <a:prstGeom prst="rect">
            <a:avLst/>
          </a:prstGeom>
        </p:spPr>
        <p:txBody>
          <a:bodyPr wrap="square">
            <a:spAutoFit/>
          </a:bodyPr>
          <a:lstStyle/>
          <a:p>
            <a:pPr lvl="0" algn="just" eaLnBrk="0" fontAlgn="base" hangingPunct="0">
              <a:lnSpc>
                <a:spcPct val="150000"/>
              </a:lnSpc>
              <a:spcBef>
                <a:spcPct val="0"/>
              </a:spcBef>
              <a:spcAft>
                <a:spcPct val="0"/>
              </a:spcAft>
              <a:buFont typeface="Wingdings" pitchFamily="2" charset="2"/>
              <a:buChar char="Ø"/>
            </a:pPr>
            <a:r>
              <a:rPr lang="en-US" dirty="0" smtClean="0">
                <a:solidFill>
                  <a:srgbClr val="008000"/>
                </a:solidFill>
                <a:latin typeface="Arial" pitchFamily="34" charset="0"/>
                <a:ea typeface="Times New Roman" pitchFamily="18" charset="0"/>
                <a:cs typeface="Mangal" pitchFamily="18" charset="0"/>
              </a:rPr>
              <a:t> </a:t>
            </a:r>
            <a:r>
              <a:rPr lang="en-US" dirty="0" smtClean="0">
                <a:solidFill>
                  <a:srgbClr val="008000"/>
                </a:solidFill>
                <a:latin typeface="Comic Sans MS" pitchFamily="66" charset="0"/>
                <a:ea typeface="Calibri" pitchFamily="34" charset="0"/>
                <a:cs typeface="Calibri" pitchFamily="34" charset="0"/>
              </a:rPr>
              <a:t> Some IT device had contributed to CO</a:t>
            </a:r>
            <a:r>
              <a:rPr lang="en-US" baseline="-30000" dirty="0" smtClean="0">
                <a:solidFill>
                  <a:srgbClr val="008000"/>
                </a:solidFill>
                <a:latin typeface="Comic Sans MS" pitchFamily="66" charset="0"/>
                <a:ea typeface="Calibri" pitchFamily="34" charset="0"/>
                <a:cs typeface="Calibri" pitchFamily="34" charset="0"/>
              </a:rPr>
              <a:t>2</a:t>
            </a:r>
            <a:r>
              <a:rPr lang="en-US" dirty="0" smtClean="0">
                <a:solidFill>
                  <a:srgbClr val="008000"/>
                </a:solidFill>
                <a:latin typeface="Comic Sans MS" pitchFamily="66" charset="0"/>
                <a:ea typeface="Calibri" pitchFamily="34" charset="0"/>
                <a:cs typeface="Calibri" pitchFamily="34" charset="0"/>
              </a:rPr>
              <a:t> emissions are as follow. </a:t>
            </a:r>
          </a:p>
          <a:p>
            <a:pPr lvl="0" algn="just" eaLnBrk="0" fontAlgn="base" hangingPunct="0">
              <a:lnSpc>
                <a:spcPct val="150000"/>
              </a:lnSpc>
              <a:spcBef>
                <a:spcPct val="0"/>
              </a:spcBef>
              <a:spcAft>
                <a:spcPct val="0"/>
              </a:spcAft>
            </a:pPr>
            <a:endParaRPr lang="en-US" dirty="0" smtClean="0">
              <a:solidFill>
                <a:srgbClr val="000000"/>
              </a:solidFill>
              <a:latin typeface="Comic Sans MS" pitchFamily="66" charset="0"/>
              <a:ea typeface="Times New Roman" pitchFamily="18" charset="0"/>
              <a:cs typeface="Mangal" pitchFamily="18" charset="0"/>
            </a:endParaRPr>
          </a:p>
          <a:p>
            <a:pPr lvl="0" algn="ctr" eaLnBrk="0" fontAlgn="base" hangingPunct="0">
              <a:lnSpc>
                <a:spcPct val="150000"/>
              </a:lnSpc>
              <a:spcBef>
                <a:spcPct val="0"/>
              </a:spcBef>
              <a:spcAft>
                <a:spcPct val="0"/>
              </a:spcAft>
              <a:buFont typeface="Wingdings" pitchFamily="2" charset="2"/>
              <a:buChar char="Ø"/>
            </a:pPr>
            <a:endParaRPr lang="en-US" dirty="0" smtClean="0">
              <a:solidFill>
                <a:srgbClr val="000000"/>
              </a:solidFill>
              <a:latin typeface="Comic Sans MS" pitchFamily="66" charset="0"/>
              <a:ea typeface="Times New Roman" pitchFamily="18" charset="0"/>
              <a:cs typeface="Mangal" pitchFamily="18" charset="0"/>
            </a:endParaRPr>
          </a:p>
          <a:p>
            <a:pPr lvl="0" algn="just" eaLnBrk="0" fontAlgn="base" hangingPunct="0">
              <a:lnSpc>
                <a:spcPct val="150000"/>
              </a:lnSpc>
              <a:spcBef>
                <a:spcPct val="0"/>
              </a:spcBef>
              <a:spcAft>
                <a:spcPct val="0"/>
              </a:spcAft>
              <a:buFont typeface="Wingdings" pitchFamily="2" charset="2"/>
              <a:buChar char="Ø"/>
            </a:pPr>
            <a:endParaRPr lang="en-US" dirty="0" smtClean="0">
              <a:solidFill>
                <a:srgbClr val="000000"/>
              </a:solidFill>
              <a:latin typeface="Comic Sans MS" pitchFamily="66" charset="0"/>
              <a:ea typeface="Times New Roman" pitchFamily="18" charset="0"/>
              <a:cs typeface="Mangal" pitchFamily="18" charset="0"/>
            </a:endParaRPr>
          </a:p>
          <a:p>
            <a:pPr lvl="0" algn="just" eaLnBrk="0" fontAlgn="base" hangingPunct="0">
              <a:lnSpc>
                <a:spcPct val="150000"/>
              </a:lnSpc>
              <a:spcBef>
                <a:spcPct val="0"/>
              </a:spcBef>
              <a:spcAft>
                <a:spcPct val="0"/>
              </a:spcAft>
              <a:buFont typeface="Wingdings" pitchFamily="2" charset="2"/>
              <a:buChar char="Ø"/>
            </a:pPr>
            <a:endParaRPr lang="en-US" dirty="0" smtClean="0">
              <a:solidFill>
                <a:srgbClr val="000000"/>
              </a:solidFill>
              <a:latin typeface="Comic Sans MS" pitchFamily="66" charset="0"/>
              <a:ea typeface="Times New Roman" pitchFamily="18" charset="0"/>
              <a:cs typeface="Mangal" pitchFamily="18" charset="0"/>
            </a:endParaRPr>
          </a:p>
          <a:p>
            <a:pPr lvl="0" algn="just" eaLnBrk="0" fontAlgn="base" hangingPunct="0">
              <a:lnSpc>
                <a:spcPct val="150000"/>
              </a:lnSpc>
              <a:spcBef>
                <a:spcPct val="0"/>
              </a:spcBef>
              <a:spcAft>
                <a:spcPct val="0"/>
              </a:spcAft>
              <a:buFont typeface="Wingdings" pitchFamily="2" charset="2"/>
              <a:buChar char="Ø"/>
            </a:pPr>
            <a:endParaRPr lang="en-US" dirty="0" smtClean="0">
              <a:solidFill>
                <a:srgbClr val="000000"/>
              </a:solidFill>
              <a:latin typeface="Comic Sans MS" pitchFamily="66" charset="0"/>
              <a:ea typeface="Times New Roman" pitchFamily="18" charset="0"/>
              <a:cs typeface="Mangal" pitchFamily="18" charset="0"/>
            </a:endParaRPr>
          </a:p>
          <a:p>
            <a:pPr lvl="0" algn="just" eaLnBrk="0" fontAlgn="base" hangingPunct="0">
              <a:lnSpc>
                <a:spcPct val="150000"/>
              </a:lnSpc>
              <a:spcBef>
                <a:spcPct val="0"/>
              </a:spcBef>
              <a:spcAft>
                <a:spcPct val="0"/>
              </a:spcAft>
              <a:buFont typeface="Wingdings" pitchFamily="2" charset="2"/>
              <a:buChar char="Ø"/>
            </a:pPr>
            <a:endParaRPr lang="en-US" dirty="0" smtClean="0">
              <a:solidFill>
                <a:srgbClr val="000000"/>
              </a:solidFill>
              <a:latin typeface="Comic Sans MS" pitchFamily="66" charset="0"/>
              <a:ea typeface="Times New Roman" pitchFamily="18" charset="0"/>
              <a:cs typeface="Mangal" pitchFamily="18" charset="0"/>
            </a:endParaRPr>
          </a:p>
          <a:p>
            <a:pPr lvl="0" algn="just" eaLnBrk="0" fontAlgn="base" hangingPunct="0">
              <a:lnSpc>
                <a:spcPct val="150000"/>
              </a:lnSpc>
              <a:spcBef>
                <a:spcPct val="0"/>
              </a:spcBef>
              <a:spcAft>
                <a:spcPct val="0"/>
              </a:spcAft>
            </a:pPr>
            <a:r>
              <a:rPr lang="en-US" dirty="0" smtClean="0">
                <a:latin typeface="Arial" pitchFamily="34" charset="0"/>
                <a:ea typeface="Times New Roman" pitchFamily="18" charset="0"/>
                <a:cs typeface="Mangal" pitchFamily="18" charset="0"/>
              </a:rPr>
              <a:t> </a:t>
            </a:r>
          </a:p>
          <a:p>
            <a:pPr algn="just" eaLnBrk="0" fontAlgn="base" hangingPunct="0">
              <a:lnSpc>
                <a:spcPct val="150000"/>
              </a:lnSpc>
              <a:spcBef>
                <a:spcPct val="0"/>
              </a:spcBef>
              <a:spcAft>
                <a:spcPct val="0"/>
              </a:spcAft>
            </a:pPr>
            <a:r>
              <a:rPr lang="en-US" dirty="0" smtClean="0">
                <a:solidFill>
                  <a:srgbClr val="008000"/>
                </a:solidFill>
              </a:rPr>
              <a:t>                                  Source:: Allan Chen (2001) cited in </a:t>
            </a:r>
            <a:r>
              <a:rPr lang="en-US" dirty="0" err="1" smtClean="0">
                <a:solidFill>
                  <a:srgbClr val="008000"/>
                </a:solidFill>
              </a:rPr>
              <a:t>Samuti</a:t>
            </a:r>
            <a:r>
              <a:rPr lang="en-US" dirty="0" smtClean="0">
                <a:solidFill>
                  <a:srgbClr val="008000"/>
                </a:solidFill>
              </a:rPr>
              <a:t> (2014)           </a:t>
            </a:r>
            <a:endParaRPr lang="en-IN" dirty="0" smtClean="0">
              <a:solidFill>
                <a:srgbClr val="008000"/>
              </a:solidFill>
            </a:endParaRPr>
          </a:p>
          <a:p>
            <a:pPr lvl="0" algn="just" eaLnBrk="0" fontAlgn="base" hangingPunct="0">
              <a:lnSpc>
                <a:spcPct val="150000"/>
              </a:lnSpc>
              <a:spcBef>
                <a:spcPct val="0"/>
              </a:spcBef>
              <a:spcAft>
                <a:spcPct val="0"/>
              </a:spcAft>
              <a:buFont typeface="Wingdings" pitchFamily="2" charset="2"/>
              <a:buChar char="Ø"/>
            </a:pPr>
            <a:r>
              <a:rPr lang="en-US" dirty="0" smtClean="0">
                <a:solidFill>
                  <a:srgbClr val="008000"/>
                </a:solidFill>
                <a:latin typeface="Arial" pitchFamily="34" charset="0"/>
                <a:ea typeface="Times New Roman" pitchFamily="18" charset="0"/>
                <a:cs typeface="Mangal" pitchFamily="18" charset="0"/>
              </a:rPr>
              <a:t>     In India 4% of the GHG emissions are from the IT sector.</a:t>
            </a:r>
          </a:p>
          <a:p>
            <a:pPr lvl="0" algn="just" eaLnBrk="0" fontAlgn="base" hangingPunct="0">
              <a:lnSpc>
                <a:spcPct val="150000"/>
              </a:lnSpc>
              <a:spcBef>
                <a:spcPct val="0"/>
              </a:spcBef>
              <a:spcAft>
                <a:spcPct val="0"/>
              </a:spcAft>
              <a:buFont typeface="Wingdings" pitchFamily="2" charset="2"/>
              <a:buChar char="Ø"/>
            </a:pPr>
            <a:r>
              <a:rPr lang="en-US" dirty="0" smtClean="0">
                <a:solidFill>
                  <a:srgbClr val="008000"/>
                </a:solidFill>
                <a:latin typeface="Arial" pitchFamily="34" charset="0"/>
                <a:ea typeface="Times New Roman" pitchFamily="18" charset="0"/>
                <a:cs typeface="Mangal" pitchFamily="18" charset="0"/>
              </a:rPr>
              <a:t>    The smart 2020 report suggested that the appropriate use of IT can reduce global emissions by as much as 15% by 2020 - a volume of CO2 five times its own footprint in 2020.</a:t>
            </a:r>
          </a:p>
          <a:p>
            <a:pPr lvl="0" algn="just" eaLnBrk="0" fontAlgn="base" hangingPunct="0">
              <a:lnSpc>
                <a:spcPct val="150000"/>
              </a:lnSpc>
              <a:spcBef>
                <a:spcPct val="0"/>
              </a:spcBef>
              <a:spcAft>
                <a:spcPct val="0"/>
              </a:spcAft>
              <a:buFont typeface="Wingdings" pitchFamily="2" charset="2"/>
              <a:buChar char="Ø"/>
            </a:pPr>
            <a:r>
              <a:rPr lang="en-US" dirty="0" smtClean="0">
                <a:solidFill>
                  <a:srgbClr val="008000"/>
                </a:solidFill>
                <a:latin typeface="Arial" pitchFamily="34" charset="0"/>
                <a:ea typeface="Times New Roman" pitchFamily="18" charset="0"/>
                <a:cs typeface="Mangal" pitchFamily="18" charset="0"/>
              </a:rPr>
              <a:t>So the government has a significant role to play in promoting Green ICT polices and initiatives against environmental concerns including Green House Gas emission reductio</a:t>
            </a:r>
            <a:r>
              <a:rPr lang="en-US" dirty="0" smtClean="0">
                <a:solidFill>
                  <a:srgbClr val="008000"/>
                </a:solidFill>
                <a:latin typeface="Arial" pitchFamily="34" charset="0"/>
                <a:cs typeface="Arial" pitchFamily="34" charset="0"/>
              </a:rPr>
              <a:t>n.</a:t>
            </a:r>
          </a:p>
        </p:txBody>
      </p:sp>
      <p:graphicFrame>
        <p:nvGraphicFramePr>
          <p:cNvPr id="3" name="Table 2"/>
          <p:cNvGraphicFramePr>
            <a:graphicFrameLocks noGrp="1"/>
          </p:cNvGraphicFramePr>
          <p:nvPr/>
        </p:nvGraphicFramePr>
        <p:xfrm>
          <a:off x="1752600" y="533399"/>
          <a:ext cx="5486400" cy="2667000"/>
        </p:xfrm>
        <a:graphic>
          <a:graphicData uri="http://schemas.openxmlformats.org/drawingml/2006/table">
            <a:tbl>
              <a:tblPr firstRow="1" bandRow="1">
                <a:tableStyleId>{F5AB1C69-6EDB-4FF4-983F-18BD219EF322}</a:tableStyleId>
              </a:tblPr>
              <a:tblGrid>
                <a:gridCol w="747374"/>
                <a:gridCol w="3295235"/>
                <a:gridCol w="1443791"/>
              </a:tblGrid>
              <a:tr h="381000">
                <a:tc>
                  <a:txBody>
                    <a:bodyPr/>
                    <a:lstStyle/>
                    <a:p>
                      <a:pPr algn="ctr">
                        <a:lnSpc>
                          <a:spcPct val="115000"/>
                        </a:lnSpc>
                        <a:spcAft>
                          <a:spcPts val="1000"/>
                        </a:spcAft>
                      </a:pPr>
                      <a:r>
                        <a:rPr lang="en-US" sz="1800" dirty="0">
                          <a:solidFill>
                            <a:srgbClr val="008000"/>
                          </a:solidFill>
                          <a:uFill>
                            <a:solidFill>
                              <a:srgbClr val="000000"/>
                            </a:solidFill>
                          </a:uFill>
                        </a:rPr>
                        <a:t>NO.</a:t>
                      </a:r>
                      <a:endParaRPr lang="en-IN" sz="1600" dirty="0">
                        <a:solidFill>
                          <a:srgbClr val="008000"/>
                        </a:solidFill>
                        <a:uFill>
                          <a:solidFill>
                            <a:srgbClr val="000000"/>
                          </a:solidFill>
                        </a:uFill>
                        <a:latin typeface="Calibri"/>
                        <a:ea typeface="Calibri"/>
                        <a:cs typeface="Calibri"/>
                      </a:endParaRPr>
                    </a:p>
                  </a:txBody>
                  <a:tcPr marL="68580" marR="68580" marT="0" marB="0">
                    <a:noFill/>
                  </a:tcPr>
                </a:tc>
                <a:tc>
                  <a:txBody>
                    <a:bodyPr/>
                    <a:lstStyle/>
                    <a:p>
                      <a:pPr algn="l">
                        <a:lnSpc>
                          <a:spcPct val="115000"/>
                        </a:lnSpc>
                        <a:spcAft>
                          <a:spcPts val="1000"/>
                        </a:spcAft>
                      </a:pPr>
                      <a:r>
                        <a:rPr lang="en-US" sz="1800" dirty="0" smtClean="0">
                          <a:solidFill>
                            <a:srgbClr val="008000"/>
                          </a:solidFill>
                          <a:uFill>
                            <a:solidFill>
                              <a:srgbClr val="000000"/>
                            </a:solidFill>
                          </a:uFill>
                        </a:rPr>
                        <a:t>           IT </a:t>
                      </a:r>
                      <a:r>
                        <a:rPr lang="en-US" sz="1800" dirty="0">
                          <a:solidFill>
                            <a:srgbClr val="008000"/>
                          </a:solidFill>
                          <a:uFill>
                            <a:solidFill>
                              <a:srgbClr val="000000"/>
                            </a:solidFill>
                          </a:uFill>
                        </a:rPr>
                        <a:t>Devices Components</a:t>
                      </a:r>
                      <a:endParaRPr lang="en-IN" sz="1600" dirty="0">
                        <a:solidFill>
                          <a:srgbClr val="008000"/>
                        </a:solidFill>
                        <a:uFill>
                          <a:solidFill>
                            <a:srgbClr val="000000"/>
                          </a:solidFill>
                        </a:uFill>
                        <a:latin typeface="Calibri"/>
                        <a:ea typeface="Calibri"/>
                        <a:cs typeface="Calibri"/>
                      </a:endParaRPr>
                    </a:p>
                  </a:txBody>
                  <a:tcPr marL="68580" marR="68580" marT="0" marB="0">
                    <a:noFill/>
                  </a:tcPr>
                </a:tc>
                <a:tc>
                  <a:txBody>
                    <a:bodyPr/>
                    <a:lstStyle/>
                    <a:p>
                      <a:pPr algn="ctr">
                        <a:lnSpc>
                          <a:spcPct val="115000"/>
                        </a:lnSpc>
                        <a:spcAft>
                          <a:spcPts val="1000"/>
                        </a:spcAft>
                      </a:pPr>
                      <a:r>
                        <a:rPr lang="en-US" sz="1800" dirty="0">
                          <a:solidFill>
                            <a:srgbClr val="008000"/>
                          </a:solidFill>
                          <a:uFill>
                            <a:solidFill>
                              <a:srgbClr val="000000"/>
                            </a:solidFill>
                          </a:uFill>
                        </a:rPr>
                        <a:t>CO</a:t>
                      </a:r>
                      <a:r>
                        <a:rPr lang="en-US" sz="1800" baseline="-25000" dirty="0">
                          <a:solidFill>
                            <a:srgbClr val="008000"/>
                          </a:solidFill>
                          <a:uFill>
                            <a:solidFill>
                              <a:srgbClr val="000000"/>
                            </a:solidFill>
                          </a:uFill>
                        </a:rPr>
                        <a:t>2 </a:t>
                      </a:r>
                      <a:r>
                        <a:rPr lang="en-US" sz="1800" dirty="0">
                          <a:solidFill>
                            <a:srgbClr val="008000"/>
                          </a:solidFill>
                          <a:uFill>
                            <a:solidFill>
                              <a:srgbClr val="000000"/>
                            </a:solidFill>
                          </a:uFill>
                        </a:rPr>
                        <a:t>emission</a:t>
                      </a:r>
                      <a:endParaRPr lang="en-IN" sz="1600" dirty="0">
                        <a:solidFill>
                          <a:srgbClr val="008000"/>
                        </a:solidFill>
                        <a:uFill>
                          <a:solidFill>
                            <a:srgbClr val="000000"/>
                          </a:solidFill>
                        </a:uFill>
                        <a:latin typeface="Calibri"/>
                        <a:ea typeface="Calibri"/>
                        <a:cs typeface="Calibri"/>
                      </a:endParaRPr>
                    </a:p>
                  </a:txBody>
                  <a:tcPr marL="68580" marR="68580" marT="0" marB="0">
                    <a:noFill/>
                  </a:tcPr>
                </a:tc>
              </a:tr>
              <a:tr h="381000">
                <a:tc>
                  <a:txBody>
                    <a:bodyPr/>
                    <a:lstStyle/>
                    <a:p>
                      <a:pPr algn="ctr">
                        <a:lnSpc>
                          <a:spcPct val="115000"/>
                        </a:lnSpc>
                        <a:spcAft>
                          <a:spcPts val="1000"/>
                        </a:spcAft>
                      </a:pPr>
                      <a:r>
                        <a:rPr lang="en-US" sz="2000" dirty="0">
                          <a:solidFill>
                            <a:srgbClr val="008000"/>
                          </a:solidFill>
                          <a:uFill>
                            <a:solidFill>
                              <a:srgbClr val="000000"/>
                            </a:solidFill>
                          </a:uFill>
                        </a:rPr>
                        <a:t>1</a:t>
                      </a:r>
                      <a:endParaRPr lang="en-IN" sz="1800" dirty="0">
                        <a:solidFill>
                          <a:srgbClr val="008000"/>
                        </a:solidFill>
                        <a:uFill>
                          <a:solidFill>
                            <a:srgbClr val="000000"/>
                          </a:solidFill>
                        </a:uFill>
                        <a:latin typeface="Comic Sans MS" pitchFamily="66" charset="0"/>
                        <a:ea typeface="Calibri"/>
                        <a:cs typeface="Calibri"/>
                      </a:endParaRPr>
                    </a:p>
                  </a:txBody>
                  <a:tcPr marL="68580" marR="68580" marT="0" marB="0">
                    <a:noFill/>
                  </a:tcPr>
                </a:tc>
                <a:tc>
                  <a:txBody>
                    <a:bodyPr/>
                    <a:lstStyle/>
                    <a:p>
                      <a:pPr algn="ctr">
                        <a:lnSpc>
                          <a:spcPct val="115000"/>
                        </a:lnSpc>
                        <a:spcAft>
                          <a:spcPts val="1000"/>
                        </a:spcAft>
                      </a:pPr>
                      <a:r>
                        <a:rPr lang="en-US" sz="2000" dirty="0">
                          <a:solidFill>
                            <a:srgbClr val="008000"/>
                          </a:solidFill>
                          <a:uFill>
                            <a:solidFill>
                              <a:srgbClr val="000000"/>
                            </a:solidFill>
                          </a:uFill>
                        </a:rPr>
                        <a:t>Computers </a:t>
                      </a:r>
                      <a:r>
                        <a:rPr lang="en-US" sz="2000" dirty="0" smtClean="0">
                          <a:solidFill>
                            <a:srgbClr val="008000"/>
                          </a:solidFill>
                          <a:uFill>
                            <a:solidFill>
                              <a:srgbClr val="000000"/>
                            </a:solidFill>
                          </a:uFill>
                        </a:rPr>
                        <a:t>&amp; </a:t>
                      </a:r>
                      <a:r>
                        <a:rPr lang="en-US" sz="2000" dirty="0">
                          <a:solidFill>
                            <a:srgbClr val="008000"/>
                          </a:solidFill>
                          <a:uFill>
                            <a:solidFill>
                              <a:srgbClr val="000000"/>
                            </a:solidFill>
                          </a:uFill>
                        </a:rPr>
                        <a:t>Monitors</a:t>
                      </a:r>
                      <a:endParaRPr lang="en-IN" sz="1800" dirty="0">
                        <a:solidFill>
                          <a:srgbClr val="008000"/>
                        </a:solidFill>
                        <a:uFill>
                          <a:solidFill>
                            <a:srgbClr val="000000"/>
                          </a:solidFill>
                        </a:uFill>
                        <a:latin typeface="Comic Sans MS" pitchFamily="66" charset="0"/>
                        <a:ea typeface="Calibri"/>
                        <a:cs typeface="Calibri"/>
                      </a:endParaRPr>
                    </a:p>
                  </a:txBody>
                  <a:tcPr marL="68580" marR="68580" marT="0" marB="0">
                    <a:noFill/>
                  </a:tcPr>
                </a:tc>
                <a:tc>
                  <a:txBody>
                    <a:bodyPr/>
                    <a:lstStyle/>
                    <a:p>
                      <a:pPr algn="ctr">
                        <a:lnSpc>
                          <a:spcPct val="115000"/>
                        </a:lnSpc>
                        <a:spcAft>
                          <a:spcPts val="1000"/>
                        </a:spcAft>
                      </a:pPr>
                      <a:r>
                        <a:rPr lang="en-US" sz="2000">
                          <a:solidFill>
                            <a:srgbClr val="008000"/>
                          </a:solidFill>
                          <a:uFill>
                            <a:solidFill>
                              <a:srgbClr val="000000"/>
                            </a:solidFill>
                          </a:uFill>
                        </a:rPr>
                        <a:t>40%</a:t>
                      </a:r>
                      <a:endParaRPr lang="en-IN" sz="1800">
                        <a:solidFill>
                          <a:srgbClr val="008000"/>
                        </a:solidFill>
                        <a:uFill>
                          <a:solidFill>
                            <a:srgbClr val="000000"/>
                          </a:solidFill>
                        </a:uFill>
                        <a:latin typeface="Comic Sans MS" pitchFamily="66" charset="0"/>
                        <a:ea typeface="Calibri"/>
                        <a:cs typeface="Calibri"/>
                      </a:endParaRPr>
                    </a:p>
                  </a:txBody>
                  <a:tcPr marL="68580" marR="68580" marT="0" marB="0">
                    <a:noFill/>
                  </a:tcPr>
                </a:tc>
              </a:tr>
              <a:tr h="381000">
                <a:tc>
                  <a:txBody>
                    <a:bodyPr/>
                    <a:lstStyle/>
                    <a:p>
                      <a:pPr algn="ctr">
                        <a:lnSpc>
                          <a:spcPct val="115000"/>
                        </a:lnSpc>
                        <a:spcAft>
                          <a:spcPts val="1000"/>
                        </a:spcAft>
                      </a:pPr>
                      <a:r>
                        <a:rPr lang="en-US" sz="2000" dirty="0">
                          <a:solidFill>
                            <a:srgbClr val="008000"/>
                          </a:solidFill>
                          <a:uFill>
                            <a:solidFill>
                              <a:srgbClr val="000000"/>
                            </a:solidFill>
                          </a:uFill>
                        </a:rPr>
                        <a:t>2</a:t>
                      </a:r>
                      <a:endParaRPr lang="en-IN" sz="1800" dirty="0">
                        <a:solidFill>
                          <a:srgbClr val="008000"/>
                        </a:solidFill>
                        <a:uFill>
                          <a:solidFill>
                            <a:srgbClr val="000000"/>
                          </a:solidFill>
                        </a:uFill>
                        <a:latin typeface="Comic Sans MS" pitchFamily="66" charset="0"/>
                        <a:ea typeface="Calibri"/>
                        <a:cs typeface="Calibri"/>
                      </a:endParaRPr>
                    </a:p>
                  </a:txBody>
                  <a:tcPr marL="68580" marR="68580" marT="0" marB="0">
                    <a:noFill/>
                  </a:tcPr>
                </a:tc>
                <a:tc>
                  <a:txBody>
                    <a:bodyPr/>
                    <a:lstStyle/>
                    <a:p>
                      <a:pPr algn="ctr">
                        <a:lnSpc>
                          <a:spcPct val="115000"/>
                        </a:lnSpc>
                        <a:spcAft>
                          <a:spcPts val="1000"/>
                        </a:spcAft>
                      </a:pPr>
                      <a:r>
                        <a:rPr lang="en-US" sz="2000" dirty="0">
                          <a:solidFill>
                            <a:srgbClr val="008000"/>
                          </a:solidFill>
                          <a:uFill>
                            <a:solidFill>
                              <a:srgbClr val="000000"/>
                            </a:solidFill>
                          </a:uFill>
                        </a:rPr>
                        <a:t>Servers</a:t>
                      </a:r>
                      <a:endParaRPr lang="en-IN" sz="1800" dirty="0">
                        <a:solidFill>
                          <a:srgbClr val="008000"/>
                        </a:solidFill>
                        <a:uFill>
                          <a:solidFill>
                            <a:srgbClr val="000000"/>
                          </a:solidFill>
                        </a:uFill>
                        <a:latin typeface="Comic Sans MS" pitchFamily="66" charset="0"/>
                        <a:ea typeface="Calibri"/>
                        <a:cs typeface="Calibri"/>
                      </a:endParaRPr>
                    </a:p>
                  </a:txBody>
                  <a:tcPr marL="68580" marR="68580" marT="0" marB="0">
                    <a:noFill/>
                  </a:tcPr>
                </a:tc>
                <a:tc>
                  <a:txBody>
                    <a:bodyPr/>
                    <a:lstStyle/>
                    <a:p>
                      <a:pPr algn="ctr">
                        <a:lnSpc>
                          <a:spcPct val="115000"/>
                        </a:lnSpc>
                        <a:spcAft>
                          <a:spcPts val="1000"/>
                        </a:spcAft>
                      </a:pPr>
                      <a:r>
                        <a:rPr lang="en-US" sz="2000" dirty="0">
                          <a:solidFill>
                            <a:srgbClr val="008000"/>
                          </a:solidFill>
                          <a:uFill>
                            <a:solidFill>
                              <a:srgbClr val="000000"/>
                            </a:solidFill>
                          </a:uFill>
                        </a:rPr>
                        <a:t>23%</a:t>
                      </a:r>
                      <a:endParaRPr lang="en-IN" sz="1800" dirty="0">
                        <a:solidFill>
                          <a:srgbClr val="008000"/>
                        </a:solidFill>
                        <a:uFill>
                          <a:solidFill>
                            <a:srgbClr val="000000"/>
                          </a:solidFill>
                        </a:uFill>
                        <a:latin typeface="Comic Sans MS" pitchFamily="66" charset="0"/>
                        <a:ea typeface="Calibri"/>
                        <a:cs typeface="Calibri"/>
                      </a:endParaRPr>
                    </a:p>
                  </a:txBody>
                  <a:tcPr marL="68580" marR="68580" marT="0" marB="0">
                    <a:noFill/>
                  </a:tcPr>
                </a:tc>
              </a:tr>
              <a:tr h="381000">
                <a:tc>
                  <a:txBody>
                    <a:bodyPr/>
                    <a:lstStyle/>
                    <a:p>
                      <a:pPr algn="ctr">
                        <a:lnSpc>
                          <a:spcPct val="115000"/>
                        </a:lnSpc>
                        <a:spcAft>
                          <a:spcPts val="1000"/>
                        </a:spcAft>
                      </a:pPr>
                      <a:r>
                        <a:rPr lang="en-US" sz="2000" dirty="0">
                          <a:solidFill>
                            <a:srgbClr val="008000"/>
                          </a:solidFill>
                          <a:uFill>
                            <a:solidFill>
                              <a:srgbClr val="000000"/>
                            </a:solidFill>
                          </a:uFill>
                        </a:rPr>
                        <a:t>3</a:t>
                      </a:r>
                      <a:endParaRPr lang="en-IN" sz="1800" dirty="0">
                        <a:solidFill>
                          <a:srgbClr val="008000"/>
                        </a:solidFill>
                        <a:uFill>
                          <a:solidFill>
                            <a:srgbClr val="000000"/>
                          </a:solidFill>
                        </a:uFill>
                        <a:latin typeface="Comic Sans MS" pitchFamily="66" charset="0"/>
                        <a:ea typeface="Calibri"/>
                        <a:cs typeface="Calibri"/>
                      </a:endParaRPr>
                    </a:p>
                  </a:txBody>
                  <a:tcPr marL="68580" marR="68580" marT="0" marB="0">
                    <a:noFill/>
                  </a:tcPr>
                </a:tc>
                <a:tc>
                  <a:txBody>
                    <a:bodyPr/>
                    <a:lstStyle/>
                    <a:p>
                      <a:pPr algn="ctr">
                        <a:lnSpc>
                          <a:spcPct val="115000"/>
                        </a:lnSpc>
                        <a:spcAft>
                          <a:spcPts val="1000"/>
                        </a:spcAft>
                      </a:pPr>
                      <a:r>
                        <a:rPr lang="en-US" sz="2000" dirty="0">
                          <a:solidFill>
                            <a:srgbClr val="008000"/>
                          </a:solidFill>
                          <a:uFill>
                            <a:solidFill>
                              <a:srgbClr val="000000"/>
                            </a:solidFill>
                          </a:uFill>
                        </a:rPr>
                        <a:t>Telephone Line</a:t>
                      </a:r>
                      <a:endParaRPr lang="en-IN" sz="1800" dirty="0">
                        <a:solidFill>
                          <a:srgbClr val="008000"/>
                        </a:solidFill>
                        <a:uFill>
                          <a:solidFill>
                            <a:srgbClr val="000000"/>
                          </a:solidFill>
                        </a:uFill>
                        <a:latin typeface="Comic Sans MS" pitchFamily="66" charset="0"/>
                        <a:ea typeface="Calibri"/>
                        <a:cs typeface="Calibri"/>
                      </a:endParaRPr>
                    </a:p>
                  </a:txBody>
                  <a:tcPr marL="68580" marR="68580" marT="0" marB="0">
                    <a:noFill/>
                  </a:tcPr>
                </a:tc>
                <a:tc>
                  <a:txBody>
                    <a:bodyPr/>
                    <a:lstStyle/>
                    <a:p>
                      <a:pPr algn="ctr">
                        <a:lnSpc>
                          <a:spcPct val="115000"/>
                        </a:lnSpc>
                        <a:spcAft>
                          <a:spcPts val="1000"/>
                        </a:spcAft>
                      </a:pPr>
                      <a:r>
                        <a:rPr lang="en-US" sz="2000" dirty="0">
                          <a:solidFill>
                            <a:srgbClr val="008000"/>
                          </a:solidFill>
                          <a:uFill>
                            <a:solidFill>
                              <a:srgbClr val="000000"/>
                            </a:solidFill>
                          </a:uFill>
                        </a:rPr>
                        <a:t>15%</a:t>
                      </a:r>
                      <a:endParaRPr lang="en-IN" sz="1800" dirty="0">
                        <a:solidFill>
                          <a:srgbClr val="008000"/>
                        </a:solidFill>
                        <a:uFill>
                          <a:solidFill>
                            <a:srgbClr val="000000"/>
                          </a:solidFill>
                        </a:uFill>
                        <a:latin typeface="Comic Sans MS" pitchFamily="66" charset="0"/>
                        <a:ea typeface="Calibri"/>
                        <a:cs typeface="Calibri"/>
                      </a:endParaRPr>
                    </a:p>
                  </a:txBody>
                  <a:tcPr marL="68580" marR="68580" marT="0" marB="0">
                    <a:noFill/>
                  </a:tcPr>
                </a:tc>
              </a:tr>
              <a:tr h="381000">
                <a:tc>
                  <a:txBody>
                    <a:bodyPr/>
                    <a:lstStyle/>
                    <a:p>
                      <a:pPr algn="ctr">
                        <a:lnSpc>
                          <a:spcPct val="115000"/>
                        </a:lnSpc>
                        <a:spcAft>
                          <a:spcPts val="1000"/>
                        </a:spcAft>
                      </a:pPr>
                      <a:r>
                        <a:rPr lang="en-US" sz="2000" dirty="0">
                          <a:solidFill>
                            <a:srgbClr val="008000"/>
                          </a:solidFill>
                          <a:uFill>
                            <a:solidFill>
                              <a:srgbClr val="000000"/>
                            </a:solidFill>
                          </a:uFill>
                        </a:rPr>
                        <a:t>4</a:t>
                      </a:r>
                      <a:endParaRPr lang="en-IN" sz="1800" dirty="0">
                        <a:solidFill>
                          <a:srgbClr val="008000"/>
                        </a:solidFill>
                        <a:uFill>
                          <a:solidFill>
                            <a:srgbClr val="000000"/>
                          </a:solidFill>
                        </a:uFill>
                        <a:latin typeface="Comic Sans MS" pitchFamily="66" charset="0"/>
                        <a:ea typeface="Calibri"/>
                        <a:cs typeface="Calibri"/>
                      </a:endParaRPr>
                    </a:p>
                  </a:txBody>
                  <a:tcPr marL="68580" marR="68580" marT="0" marB="0">
                    <a:noFill/>
                  </a:tcPr>
                </a:tc>
                <a:tc>
                  <a:txBody>
                    <a:bodyPr/>
                    <a:lstStyle/>
                    <a:p>
                      <a:pPr algn="ctr">
                        <a:lnSpc>
                          <a:spcPct val="115000"/>
                        </a:lnSpc>
                        <a:spcAft>
                          <a:spcPts val="1000"/>
                        </a:spcAft>
                      </a:pPr>
                      <a:r>
                        <a:rPr lang="en-US" sz="2000" dirty="0">
                          <a:solidFill>
                            <a:srgbClr val="008000"/>
                          </a:solidFill>
                          <a:uFill>
                            <a:solidFill>
                              <a:srgbClr val="000000"/>
                            </a:solidFill>
                          </a:uFill>
                        </a:rPr>
                        <a:t>Mobile</a:t>
                      </a:r>
                      <a:endParaRPr lang="en-IN" sz="1800" dirty="0">
                        <a:solidFill>
                          <a:srgbClr val="008000"/>
                        </a:solidFill>
                        <a:uFill>
                          <a:solidFill>
                            <a:srgbClr val="000000"/>
                          </a:solidFill>
                        </a:uFill>
                        <a:latin typeface="Comic Sans MS" pitchFamily="66" charset="0"/>
                        <a:ea typeface="Calibri"/>
                        <a:cs typeface="Calibri"/>
                      </a:endParaRPr>
                    </a:p>
                  </a:txBody>
                  <a:tcPr marL="68580" marR="68580" marT="0" marB="0">
                    <a:noFill/>
                  </a:tcPr>
                </a:tc>
                <a:tc>
                  <a:txBody>
                    <a:bodyPr/>
                    <a:lstStyle/>
                    <a:p>
                      <a:pPr algn="ctr">
                        <a:lnSpc>
                          <a:spcPct val="115000"/>
                        </a:lnSpc>
                        <a:spcAft>
                          <a:spcPts val="1000"/>
                        </a:spcAft>
                      </a:pPr>
                      <a:r>
                        <a:rPr lang="en-US" sz="2000" dirty="0">
                          <a:solidFill>
                            <a:srgbClr val="008000"/>
                          </a:solidFill>
                          <a:uFill>
                            <a:solidFill>
                              <a:srgbClr val="000000"/>
                            </a:solidFill>
                          </a:uFill>
                        </a:rPr>
                        <a:t>9%</a:t>
                      </a:r>
                      <a:endParaRPr lang="en-IN" sz="1800" dirty="0">
                        <a:solidFill>
                          <a:srgbClr val="008000"/>
                        </a:solidFill>
                        <a:uFill>
                          <a:solidFill>
                            <a:srgbClr val="000000"/>
                          </a:solidFill>
                        </a:uFill>
                        <a:latin typeface="Comic Sans MS" pitchFamily="66" charset="0"/>
                        <a:ea typeface="Calibri"/>
                        <a:cs typeface="Calibri"/>
                      </a:endParaRPr>
                    </a:p>
                  </a:txBody>
                  <a:tcPr marL="68580" marR="68580" marT="0" marB="0">
                    <a:noFill/>
                  </a:tcPr>
                </a:tc>
              </a:tr>
              <a:tr h="381000">
                <a:tc>
                  <a:txBody>
                    <a:bodyPr/>
                    <a:lstStyle/>
                    <a:p>
                      <a:pPr algn="ctr">
                        <a:lnSpc>
                          <a:spcPct val="115000"/>
                        </a:lnSpc>
                        <a:spcAft>
                          <a:spcPts val="1000"/>
                        </a:spcAft>
                      </a:pPr>
                      <a:r>
                        <a:rPr lang="en-US" sz="2000" dirty="0">
                          <a:solidFill>
                            <a:srgbClr val="008000"/>
                          </a:solidFill>
                          <a:uFill>
                            <a:solidFill>
                              <a:srgbClr val="000000"/>
                            </a:solidFill>
                          </a:uFill>
                        </a:rPr>
                        <a:t>5</a:t>
                      </a:r>
                      <a:endParaRPr lang="en-IN" sz="1800" dirty="0">
                        <a:solidFill>
                          <a:srgbClr val="008000"/>
                        </a:solidFill>
                        <a:uFill>
                          <a:solidFill>
                            <a:srgbClr val="000000"/>
                          </a:solidFill>
                        </a:uFill>
                        <a:latin typeface="Comic Sans MS" pitchFamily="66" charset="0"/>
                        <a:ea typeface="Calibri"/>
                        <a:cs typeface="Calibri"/>
                      </a:endParaRPr>
                    </a:p>
                  </a:txBody>
                  <a:tcPr marL="68580" marR="68580" marT="0" marB="0">
                    <a:noFill/>
                  </a:tcPr>
                </a:tc>
                <a:tc>
                  <a:txBody>
                    <a:bodyPr/>
                    <a:lstStyle/>
                    <a:p>
                      <a:pPr algn="ctr">
                        <a:lnSpc>
                          <a:spcPct val="115000"/>
                        </a:lnSpc>
                        <a:spcAft>
                          <a:spcPts val="1000"/>
                        </a:spcAft>
                      </a:pPr>
                      <a:r>
                        <a:rPr lang="en-US" sz="2000" dirty="0">
                          <a:solidFill>
                            <a:srgbClr val="008000"/>
                          </a:solidFill>
                          <a:uFill>
                            <a:solidFill>
                              <a:srgbClr val="000000"/>
                            </a:solidFill>
                          </a:uFill>
                        </a:rPr>
                        <a:t>LAN network</a:t>
                      </a:r>
                      <a:endParaRPr lang="en-IN" sz="1800" dirty="0">
                        <a:solidFill>
                          <a:srgbClr val="008000"/>
                        </a:solidFill>
                        <a:uFill>
                          <a:solidFill>
                            <a:srgbClr val="000000"/>
                          </a:solidFill>
                        </a:uFill>
                        <a:latin typeface="Comic Sans MS" pitchFamily="66" charset="0"/>
                        <a:ea typeface="Calibri"/>
                        <a:cs typeface="Calibri"/>
                      </a:endParaRPr>
                    </a:p>
                  </a:txBody>
                  <a:tcPr marL="68580" marR="68580" marT="0" marB="0">
                    <a:noFill/>
                  </a:tcPr>
                </a:tc>
                <a:tc>
                  <a:txBody>
                    <a:bodyPr/>
                    <a:lstStyle/>
                    <a:p>
                      <a:pPr algn="ctr">
                        <a:lnSpc>
                          <a:spcPct val="115000"/>
                        </a:lnSpc>
                        <a:spcAft>
                          <a:spcPts val="1000"/>
                        </a:spcAft>
                      </a:pPr>
                      <a:r>
                        <a:rPr lang="en-US" sz="2000" dirty="0">
                          <a:solidFill>
                            <a:srgbClr val="008000"/>
                          </a:solidFill>
                          <a:uFill>
                            <a:solidFill>
                              <a:srgbClr val="000000"/>
                            </a:solidFill>
                          </a:uFill>
                        </a:rPr>
                        <a:t>7%</a:t>
                      </a:r>
                      <a:endParaRPr lang="en-IN" sz="1800" dirty="0">
                        <a:solidFill>
                          <a:srgbClr val="008000"/>
                        </a:solidFill>
                        <a:uFill>
                          <a:solidFill>
                            <a:srgbClr val="000000"/>
                          </a:solidFill>
                        </a:uFill>
                        <a:latin typeface="Comic Sans MS" pitchFamily="66" charset="0"/>
                        <a:ea typeface="Calibri"/>
                        <a:cs typeface="Calibri"/>
                      </a:endParaRPr>
                    </a:p>
                  </a:txBody>
                  <a:tcPr marL="68580" marR="68580" marT="0" marB="0">
                    <a:noFill/>
                  </a:tcPr>
                </a:tc>
              </a:tr>
              <a:tr h="381000">
                <a:tc>
                  <a:txBody>
                    <a:bodyPr/>
                    <a:lstStyle/>
                    <a:p>
                      <a:pPr algn="ctr">
                        <a:lnSpc>
                          <a:spcPct val="115000"/>
                        </a:lnSpc>
                        <a:spcAft>
                          <a:spcPts val="1000"/>
                        </a:spcAft>
                      </a:pPr>
                      <a:r>
                        <a:rPr lang="en-US" sz="2000" dirty="0">
                          <a:solidFill>
                            <a:srgbClr val="008000"/>
                          </a:solidFill>
                          <a:uFill>
                            <a:solidFill>
                              <a:srgbClr val="000000"/>
                            </a:solidFill>
                          </a:uFill>
                        </a:rPr>
                        <a:t>6</a:t>
                      </a:r>
                      <a:endParaRPr lang="en-IN" sz="1800" dirty="0">
                        <a:solidFill>
                          <a:srgbClr val="008000"/>
                        </a:solidFill>
                        <a:uFill>
                          <a:solidFill>
                            <a:srgbClr val="000000"/>
                          </a:solidFill>
                        </a:uFill>
                        <a:latin typeface="Comic Sans MS" pitchFamily="66" charset="0"/>
                        <a:ea typeface="Calibri"/>
                        <a:cs typeface="Calibri"/>
                      </a:endParaRPr>
                    </a:p>
                  </a:txBody>
                  <a:tcPr marL="68580" marR="68580" marT="0" marB="0">
                    <a:noFill/>
                  </a:tcPr>
                </a:tc>
                <a:tc>
                  <a:txBody>
                    <a:bodyPr/>
                    <a:lstStyle/>
                    <a:p>
                      <a:pPr algn="ctr">
                        <a:lnSpc>
                          <a:spcPct val="115000"/>
                        </a:lnSpc>
                        <a:spcAft>
                          <a:spcPts val="1000"/>
                        </a:spcAft>
                      </a:pPr>
                      <a:r>
                        <a:rPr lang="en-US" sz="2000" dirty="0">
                          <a:solidFill>
                            <a:srgbClr val="008000"/>
                          </a:solidFill>
                          <a:uFill>
                            <a:solidFill>
                              <a:srgbClr val="000000"/>
                            </a:solidFill>
                          </a:uFill>
                        </a:rPr>
                        <a:t>Printers</a:t>
                      </a:r>
                      <a:endParaRPr lang="en-IN" sz="1800" dirty="0">
                        <a:solidFill>
                          <a:srgbClr val="008000"/>
                        </a:solidFill>
                        <a:uFill>
                          <a:solidFill>
                            <a:srgbClr val="000000"/>
                          </a:solidFill>
                        </a:uFill>
                        <a:latin typeface="Comic Sans MS" pitchFamily="66" charset="0"/>
                        <a:ea typeface="Calibri"/>
                        <a:cs typeface="Calibri"/>
                      </a:endParaRPr>
                    </a:p>
                  </a:txBody>
                  <a:tcPr marL="68580" marR="68580" marT="0" marB="0">
                    <a:noFill/>
                  </a:tcPr>
                </a:tc>
                <a:tc>
                  <a:txBody>
                    <a:bodyPr/>
                    <a:lstStyle/>
                    <a:p>
                      <a:pPr algn="ctr">
                        <a:lnSpc>
                          <a:spcPct val="115000"/>
                        </a:lnSpc>
                        <a:spcAft>
                          <a:spcPts val="1000"/>
                        </a:spcAft>
                      </a:pPr>
                      <a:r>
                        <a:rPr lang="en-US" sz="2000" dirty="0">
                          <a:solidFill>
                            <a:srgbClr val="008000"/>
                          </a:solidFill>
                          <a:uFill>
                            <a:solidFill>
                              <a:srgbClr val="000000"/>
                            </a:solidFill>
                          </a:uFill>
                        </a:rPr>
                        <a:t>6%</a:t>
                      </a:r>
                      <a:endParaRPr lang="en-IN" sz="1800" dirty="0">
                        <a:solidFill>
                          <a:srgbClr val="008000"/>
                        </a:solidFill>
                        <a:uFill>
                          <a:solidFill>
                            <a:srgbClr val="000000"/>
                          </a:solidFill>
                        </a:uFill>
                        <a:latin typeface="Comic Sans MS" pitchFamily="66" charset="0"/>
                        <a:ea typeface="Calibri"/>
                        <a:cs typeface="Calibri"/>
                      </a:endParaRPr>
                    </a:p>
                  </a:txBody>
                  <a:tcPr marL="68580" marR="68580" marT="0" marB="0">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6000"/>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6113" y="0"/>
            <a:ext cx="8579188" cy="609600"/>
          </a:xfrm>
        </p:spPr>
        <p:txBody>
          <a:bodyPr anchor="ctr">
            <a:noAutofit/>
          </a:bodyPr>
          <a:lstStyle/>
          <a:p>
            <a:pPr lvl="0" algn="l" eaLnBrk="0" fontAlgn="base" hangingPunct="0">
              <a:lnSpc>
                <a:spcPct val="150000"/>
              </a:lnSpc>
              <a:spcAft>
                <a:spcPct val="0"/>
              </a:spcAft>
            </a:pPr>
            <a:r>
              <a:rPr lang="en-IN" sz="4000" b="1" dirty="0" smtClean="0">
                <a:solidFill>
                  <a:schemeClr val="accent1">
                    <a:lumMod val="50000"/>
                  </a:schemeClr>
                </a:solidFill>
              </a:rPr>
              <a:t/>
            </a:r>
            <a:br>
              <a:rPr lang="en-IN" sz="4000" b="1" dirty="0" smtClean="0">
                <a:solidFill>
                  <a:schemeClr val="accent1">
                    <a:lumMod val="50000"/>
                  </a:schemeClr>
                </a:solidFill>
              </a:rPr>
            </a:br>
            <a:r>
              <a:rPr lang="en-IN" sz="4000" b="1" dirty="0" smtClean="0">
                <a:solidFill>
                  <a:schemeClr val="accent1">
                    <a:lumMod val="50000"/>
                  </a:schemeClr>
                </a:solidFill>
              </a:rPr>
              <a:t/>
            </a:r>
            <a:br>
              <a:rPr lang="en-IN" sz="4000" b="1" dirty="0" smtClean="0">
                <a:solidFill>
                  <a:schemeClr val="accent1">
                    <a:lumMod val="50000"/>
                  </a:schemeClr>
                </a:solidFill>
              </a:rPr>
            </a:br>
            <a:r>
              <a:rPr lang="en-IN" sz="4000" b="1" dirty="0" smtClean="0">
                <a:solidFill>
                  <a:srgbClr val="008000"/>
                </a:solidFill>
              </a:rPr>
              <a:t>ICT impact on Education:</a:t>
            </a:r>
            <a:r>
              <a:rPr lang="en-IN" sz="4000" dirty="0" smtClean="0">
                <a:solidFill>
                  <a:srgbClr val="008000"/>
                </a:solidFill>
              </a:rPr>
              <a:t/>
            </a:r>
            <a:br>
              <a:rPr lang="en-IN" sz="4000" dirty="0" smtClean="0">
                <a:solidFill>
                  <a:srgbClr val="008000"/>
                </a:solidFill>
              </a:rPr>
            </a:br>
            <a:endParaRPr lang="en-US" sz="7200" dirty="0" smtClean="0">
              <a:solidFill>
                <a:srgbClr val="008000"/>
              </a:solidFill>
              <a:latin typeface="Comic Sans MS" pitchFamily="66" charset="0"/>
              <a:ea typeface="Calibri" pitchFamily="34" charset="0"/>
              <a:cs typeface="Calibri" pitchFamily="34" charset="0"/>
            </a:endParaRPr>
          </a:p>
        </p:txBody>
      </p:sp>
      <p:sp>
        <p:nvSpPr>
          <p:cNvPr id="3" name="Rectangle 2"/>
          <p:cNvSpPr/>
          <p:nvPr/>
        </p:nvSpPr>
        <p:spPr>
          <a:xfrm>
            <a:off x="0" y="762000"/>
            <a:ext cx="9144000" cy="6186309"/>
          </a:xfrm>
          <a:prstGeom prst="rect">
            <a:avLst/>
          </a:prstGeom>
        </p:spPr>
        <p:txBody>
          <a:bodyPr wrap="square">
            <a:spAutoFit/>
          </a:bodyPr>
          <a:lstStyle/>
          <a:p>
            <a:pPr lvl="0" algn="just" fontAlgn="base">
              <a:lnSpc>
                <a:spcPct val="150000"/>
              </a:lnSpc>
              <a:spcBef>
                <a:spcPct val="0"/>
              </a:spcBef>
              <a:spcAft>
                <a:spcPct val="0"/>
              </a:spcAft>
            </a:pPr>
            <a:r>
              <a:rPr lang="en-US" sz="2400" dirty="0" smtClean="0">
                <a:latin typeface="Arial" pitchFamily="34" charset="0"/>
                <a:ea typeface="Times New Roman" pitchFamily="18" charset="0"/>
                <a:cs typeface="Arial" pitchFamily="34" charset="0"/>
              </a:rPr>
              <a:t>          </a:t>
            </a:r>
            <a:r>
              <a:rPr lang="en-US" sz="2400" dirty="0" smtClean="0">
                <a:solidFill>
                  <a:srgbClr val="008000"/>
                </a:solidFill>
                <a:latin typeface="Arial" pitchFamily="34" charset="0"/>
                <a:ea typeface="Times New Roman" pitchFamily="18" charset="0"/>
                <a:cs typeface="Arial" pitchFamily="34" charset="0"/>
              </a:rPr>
              <a:t>ICT is playing a vital role in Education. </a:t>
            </a:r>
          </a:p>
          <a:p>
            <a:pPr lvl="0" algn="just" fontAlgn="base">
              <a:lnSpc>
                <a:spcPct val="150000"/>
              </a:lnSpc>
              <a:spcBef>
                <a:spcPct val="0"/>
              </a:spcBef>
              <a:spcAft>
                <a:spcPct val="0"/>
              </a:spcAft>
            </a:pPr>
            <a:r>
              <a:rPr lang="en-US" sz="2400" dirty="0" smtClean="0">
                <a:solidFill>
                  <a:srgbClr val="008000"/>
                </a:solidFill>
                <a:latin typeface="Arial" pitchFamily="34" charset="0"/>
                <a:ea typeface="Times New Roman" pitchFamily="18" charset="0"/>
                <a:cs typeface="Arial" pitchFamily="34" charset="0"/>
              </a:rPr>
              <a:t>         All higher educational institutes need to satisfy UGC and AICTE norms as well as they need to apply for NAAC (National Accreditation Assessment Council) and NDA (National Board of Accreditation). </a:t>
            </a:r>
          </a:p>
          <a:p>
            <a:pPr lvl="0" algn="just" fontAlgn="base">
              <a:lnSpc>
                <a:spcPct val="150000"/>
              </a:lnSpc>
              <a:spcBef>
                <a:spcPct val="0"/>
              </a:spcBef>
              <a:spcAft>
                <a:spcPct val="0"/>
              </a:spcAft>
            </a:pPr>
            <a:r>
              <a:rPr lang="en-US" sz="2400" dirty="0" smtClean="0">
                <a:solidFill>
                  <a:srgbClr val="008000"/>
                </a:solidFill>
                <a:latin typeface="Arial" pitchFamily="34" charset="0"/>
                <a:ea typeface="Times New Roman" pitchFamily="18" charset="0"/>
                <a:cs typeface="Arial" pitchFamily="34" charset="0"/>
              </a:rPr>
              <a:t>          As per norms they require well equipped and latest configuration ICT tools with laboratories, office, library, teaching and learning aids, modern class rooms, etc. in institutions.</a:t>
            </a:r>
          </a:p>
          <a:p>
            <a:pPr algn="just" fontAlgn="base">
              <a:lnSpc>
                <a:spcPct val="150000"/>
              </a:lnSpc>
              <a:spcBef>
                <a:spcPct val="0"/>
              </a:spcBef>
              <a:spcAft>
                <a:spcPct val="0"/>
              </a:spcAft>
            </a:pPr>
            <a:r>
              <a:rPr lang="en-US" sz="2400" dirty="0" smtClean="0">
                <a:solidFill>
                  <a:srgbClr val="008000"/>
                </a:solidFill>
                <a:latin typeface="Arial" pitchFamily="34" charset="0"/>
                <a:ea typeface="Times New Roman" pitchFamily="18" charset="0"/>
                <a:cs typeface="Arial" pitchFamily="34" charset="0"/>
              </a:rPr>
              <a:t>             IT equipment and Networks consume more electricity during the usage in institutions.  That means ICT can significantly increase the environmental footprint of organization. </a:t>
            </a:r>
            <a:endParaRPr lang="en-US" sz="2400" dirty="0" smtClean="0">
              <a:solidFill>
                <a:srgbClr val="008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705600"/>
          </a:xfrm>
        </p:spPr>
        <p:txBody>
          <a:bodyPr anchor="t">
            <a:noAutofit/>
          </a:bodyPr>
          <a:lstStyle/>
          <a:p>
            <a:pPr algn="just" fontAlgn="base">
              <a:lnSpc>
                <a:spcPct val="150000"/>
              </a:lnSpc>
              <a:spcAft>
                <a:spcPct val="0"/>
              </a:spcAft>
            </a:pPr>
            <a:r>
              <a:rPr lang="en-US" sz="2400" dirty="0" smtClean="0">
                <a:solidFill>
                  <a:srgbClr val="008000"/>
                </a:solidFill>
                <a:latin typeface="Arial" pitchFamily="34" charset="0"/>
                <a:ea typeface="Times New Roman" pitchFamily="18" charset="0"/>
                <a:cs typeface="Arial" pitchFamily="34" charset="0"/>
              </a:rPr>
              <a:t>         In 2008-09 universities and colleges in the U.K. alone used nearly 1470,000 computers, 2,50,000 printers and 2,40,000 servers; the IT related electricity bill to run this equipment was estimated to be around  500000 metric tons of CO2 emissions from this electricity use (James &amp; Hopkinson,2009).</a:t>
            </a:r>
            <a:r>
              <a:rPr lang="en-US" sz="2400" dirty="0" smtClean="0">
                <a:solidFill>
                  <a:srgbClr val="008000"/>
                </a:solidFill>
                <a:latin typeface="Arial" pitchFamily="34" charset="0"/>
                <a:cs typeface="Arial" pitchFamily="34" charset="0"/>
              </a:rPr>
              <a:t/>
            </a:r>
            <a:br>
              <a:rPr lang="en-US" sz="2400" dirty="0" smtClean="0">
                <a:solidFill>
                  <a:srgbClr val="008000"/>
                </a:solidFill>
                <a:latin typeface="Arial" pitchFamily="34" charset="0"/>
                <a:cs typeface="Arial" pitchFamily="34" charset="0"/>
              </a:rPr>
            </a:br>
            <a:r>
              <a:rPr lang="en-US" sz="2400" dirty="0" smtClean="0">
                <a:solidFill>
                  <a:srgbClr val="008000"/>
                </a:solidFill>
                <a:latin typeface="Arial" pitchFamily="34" charset="0"/>
                <a:ea typeface="Times New Roman" pitchFamily="18" charset="0"/>
                <a:cs typeface="Arial" pitchFamily="34" charset="0"/>
              </a:rPr>
              <a:t>         This pressure led to adopt Green ICT, which minimize energy consumption, carbon foot print, ICT waste, to maximize recycling and reuse and to reduce energy cost. So the educational institutes need to pay attention to Green ICT.</a:t>
            </a:r>
            <a:br>
              <a:rPr lang="en-US" sz="2400" dirty="0" smtClean="0">
                <a:solidFill>
                  <a:srgbClr val="008000"/>
                </a:solidFill>
                <a:latin typeface="Arial" pitchFamily="34" charset="0"/>
                <a:ea typeface="Times New Roman" pitchFamily="18" charset="0"/>
                <a:cs typeface="Arial" pitchFamily="34" charset="0"/>
              </a:rPr>
            </a:br>
            <a:r>
              <a:rPr lang="en-US" sz="2400" dirty="0" smtClean="0">
                <a:solidFill>
                  <a:srgbClr val="008000"/>
                </a:solidFill>
                <a:latin typeface="Arial" pitchFamily="34" charset="0"/>
                <a:ea typeface="Times New Roman" pitchFamily="18" charset="0"/>
                <a:cs typeface="Arial" pitchFamily="34" charset="0"/>
              </a:rPr>
              <a:t>        Therefore there is an urgent need to do research on ICT impacts on environment, create awareness about Green ICT and to take initiatives to protect our environment and health.</a:t>
            </a:r>
            <a:endParaRPr lang="en-US" sz="2400" b="1" dirty="0">
              <a:solidFill>
                <a:srgbClr val="008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l="-10000" r="-10000"/>
          </a:stretch>
        </a:blipFill>
        <a:effectLst/>
      </p:bgPr>
    </p:bg>
    <p:spTree>
      <p:nvGrpSpPr>
        <p:cNvPr id="1" name=""/>
        <p:cNvGrpSpPr/>
        <p:nvPr/>
      </p:nvGrpSpPr>
      <p:grpSpPr>
        <a:xfrm>
          <a:off x="0" y="0"/>
          <a:ext cx="0" cy="0"/>
          <a:chOff x="0" y="0"/>
          <a:chExt cx="0" cy="0"/>
        </a:xfrm>
      </p:grpSpPr>
      <p:sp>
        <p:nvSpPr>
          <p:cNvPr id="3" name="Rectangle 2"/>
          <p:cNvSpPr/>
          <p:nvPr/>
        </p:nvSpPr>
        <p:spPr>
          <a:xfrm>
            <a:off x="457200" y="228600"/>
            <a:ext cx="8001000" cy="1200329"/>
          </a:xfrm>
          <a:prstGeom prst="rect">
            <a:avLst/>
          </a:prstGeom>
        </p:spPr>
        <p:txBody>
          <a:bodyPr wrap="square">
            <a:spAutoFit/>
          </a:bodyPr>
          <a:lstStyle/>
          <a:p>
            <a:pPr algn="ctr"/>
            <a:r>
              <a:rPr lang="en-US" sz="3600" b="1" dirty="0" smtClean="0">
                <a:solidFill>
                  <a:srgbClr val="008000"/>
                </a:solidFill>
                <a:latin typeface="Comic Sans MS" pitchFamily="66" charset="0"/>
                <a:ea typeface="Times New Roman" pitchFamily="18" charset="0"/>
                <a:cs typeface="Arial" pitchFamily="34" charset="0"/>
              </a:rPr>
              <a:t>Objectives:</a:t>
            </a:r>
            <a:r>
              <a:rPr lang="en-US" sz="3600" dirty="0" smtClean="0">
                <a:solidFill>
                  <a:srgbClr val="008000"/>
                </a:solidFill>
                <a:latin typeface="Comic Sans MS" pitchFamily="66" charset="0"/>
                <a:cs typeface="Arial" pitchFamily="34" charset="0"/>
              </a:rPr>
              <a:t/>
            </a:r>
            <a:br>
              <a:rPr lang="en-US" sz="3600" dirty="0" smtClean="0">
                <a:solidFill>
                  <a:srgbClr val="008000"/>
                </a:solidFill>
                <a:latin typeface="Comic Sans MS" pitchFamily="66" charset="0"/>
                <a:cs typeface="Arial" pitchFamily="34" charset="0"/>
              </a:rPr>
            </a:br>
            <a:endParaRPr lang="en-IN" sz="3600" b="1" dirty="0">
              <a:solidFill>
                <a:srgbClr val="008000"/>
              </a:solidFill>
            </a:endParaRPr>
          </a:p>
        </p:txBody>
      </p:sp>
      <p:graphicFrame>
        <p:nvGraphicFramePr>
          <p:cNvPr id="4" name="Content Placeholder 4"/>
          <p:cNvGraphicFramePr>
            <a:graphicFrameLocks/>
          </p:cNvGraphicFramePr>
          <p:nvPr/>
        </p:nvGraphicFramePr>
        <p:xfrm>
          <a:off x="381000" y="838200"/>
          <a:ext cx="82296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1502</Words>
  <Application>Microsoft Office PowerPoint</Application>
  <PresentationFormat>On-screen Show (4:3)</PresentationFormat>
  <Paragraphs>137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Green ICT: A study of Awareness, Attitude and Adoption among IT/Computer engineering Students of LDRP-ITR, Gandhinagar </vt:lpstr>
      <vt:lpstr> What is Green ICT?</vt:lpstr>
      <vt:lpstr>Green ICT </vt:lpstr>
      <vt:lpstr>Slide 4</vt:lpstr>
      <vt:lpstr>Why Green ICT?</vt:lpstr>
      <vt:lpstr>Slide 6</vt:lpstr>
      <vt:lpstr>  ICT impact on Education: </vt:lpstr>
      <vt:lpstr>         In 2008-09 universities and colleges in the U.K. alone used nearly 1470,000 computers, 2,50,000 printers and 2,40,000 servers; the IT related electricity bill to run this equipment was estimated to be around  500000 metric tons of CO2 emissions from this electricity use (James &amp; Hopkinson,2009).          This pressure led to adopt Green ICT, which minimize energy consumption, carbon foot print, ICT waste, to maximize recycling and reuse and to reduce energy cost. So the educational institutes need to pay attention to Green ICT.         Therefore there is an urgent need to do research on ICT impacts on environment, create awareness about Green ICT and to take initiatives to protect our environment and health.</vt:lpstr>
      <vt:lpstr>Slide 9</vt:lpstr>
      <vt:lpstr>         </vt:lpstr>
      <vt:lpstr>Methodology : </vt:lpstr>
      <vt:lpstr> Analysis, Presentation, Interpretation &amp; Findings of Collected Data:</vt:lpstr>
      <vt:lpstr>Slide 13</vt:lpstr>
      <vt:lpstr>         To minimize the carbon footprints and hazardous ICT waste, to achieve social responsibility and to enhance the image of users are still a little common reasons for adopting Green ICT.         To minimize land and water pollution and to provide healthy environment are the untouched reasons .         The lack of deeper knowledge, motivation, training programmes and government strict policies are the main barriers of adopting Green ICT practices.        Most of the students know the presence of “Energy star” logo but unfortunately not all the students owned the product of “Energy star”.            Majority of the students agreed that Green ICT is important in educational institutes and the statement - there is an urgent need to cut down the carbon emissions, use energy efficient methods and manage the resources intelligently and effectively for future sustainability of ICT. </vt:lpstr>
      <vt:lpstr>        The students tried to familiarize with Green ICT through search/read on Green ICT, but the progress is very slow.                    The study found that switch of P.C. when not in use is the best practice adopted by the students.                  Reducing energy consumption by power down of   ICT devices, use of e-books and e-learning tools are also a common practices adopted by the students.                   Use of recycled paper and reduced paper consumption are the untouched practices adopted by the students.                   Most of students believed that the issue of Green ICT is very important in upcoming years and they must require guidance/ training programmes from their institute to improve the knowledge regarding Green ICT practices and benefits.</vt:lpstr>
      <vt:lpstr>Recommendations:</vt:lpstr>
      <vt:lpstr>Slide 17</vt:lpstr>
      <vt:lpstr>  Universities &amp; Colleges must       *  Format Environmental Advisory committee.       *  Use renewable energy such as solar, wind etc.       *Give preference to webinar/video conferencing to reduce travel and at the end carbon footprint will reduce.       * Purchased energy star/energy certified ICT equipments        *  Create a Green–IT website to increase green awareness among its stakeholders.        * Organize high level of promotion and awareness programme such as lectures, videos, posters etc.         *urn to green ICT initiatives more and more.</vt:lpstr>
      <vt:lpstr> Conclusion: </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ICT: A study of Awareness, Attitude and Adoption among IT/Computer engineering Students of LDRP-ITR, Gandhinagar </dc:title>
  <dc:creator/>
  <cp:lastModifiedBy>india</cp:lastModifiedBy>
  <cp:revision>20</cp:revision>
  <dcterms:created xsi:type="dcterms:W3CDTF">2006-08-16T00:00:00Z</dcterms:created>
  <dcterms:modified xsi:type="dcterms:W3CDTF">2017-07-31T02:14:51Z</dcterms:modified>
</cp:coreProperties>
</file>