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4"/>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A33AD5-D6B0-4EBD-B9FA-08A6DC0409C4}" type="datetimeFigureOut">
              <a:rPr lang="en-US" smtClean="0"/>
              <a:t>7/26/2017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C2B477-0392-4C5B-9920-2196395A4A62}" type="slidenum">
              <a:rPr lang="en-US" smtClean="0"/>
              <a:t>‹#›</a:t>
            </a:fld>
            <a:endParaRPr lang="en-US"/>
          </a:p>
        </p:txBody>
      </p:sp>
    </p:spTree>
    <p:extLst>
      <p:ext uri="{BB962C8B-B14F-4D97-AF65-F5344CB8AC3E}">
        <p14:creationId xmlns:p14="http://schemas.microsoft.com/office/powerpoint/2010/main" val="778174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C2B477-0392-4C5B-9920-2196395A4A62}" type="slidenum">
              <a:rPr lang="en-US" smtClean="0"/>
              <a:t>2</a:t>
            </a:fld>
            <a:endParaRPr lang="en-US"/>
          </a:p>
        </p:txBody>
      </p:sp>
    </p:spTree>
    <p:extLst>
      <p:ext uri="{BB962C8B-B14F-4D97-AF65-F5344CB8AC3E}">
        <p14:creationId xmlns:p14="http://schemas.microsoft.com/office/powerpoint/2010/main" val="2266797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AF63384-2305-42E2-BC17-3BA973514375}" type="slidenum">
              <a:rPr lang="en-US" altLang="en-US"/>
              <a:pPr/>
              <a:t>22</a:t>
            </a:fld>
            <a:endParaRPr lang="en-US" altLang="en-US"/>
          </a:p>
        </p:txBody>
      </p:sp>
      <p:sp>
        <p:nvSpPr>
          <p:cNvPr id="49153" name="Rectangle 1"/>
          <p:cNvSpPr txBox="1">
            <a:spLocks noGrp="1" noChangeArrowheads="1"/>
          </p:cNvSpPr>
          <p:nvPr>
            <p:ph type="body"/>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49154" name="Rectangle 2"/>
          <p:cNvSpPr>
            <a:spLocks noChangeArrowheads="1"/>
          </p:cNvSpPr>
          <p:nvPr/>
        </p:nvSpPr>
        <p:spPr bwMode="auto">
          <a:xfrm>
            <a:off x="3884613" y="8685213"/>
            <a:ext cx="2971800"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00"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22602D5-9FF1-441C-A305-A4544073E4DA}" type="datetimeFigureOut">
              <a:rPr lang="en-US" smtClean="0"/>
              <a:t>7/26/2017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FBEBFB2-40FB-4DCF-A95B-35C2107E51A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2602D5-9FF1-441C-A305-A4544073E4DA}" type="datetimeFigureOut">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EBFB2-40FB-4DCF-A95B-35C2107E51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2602D5-9FF1-441C-A305-A4544073E4DA}" type="datetimeFigureOut">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EBFB2-40FB-4DCF-A95B-35C2107E51A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4964"/>
            <a:ext cx="1950244" cy="8715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521744" y="1604964"/>
            <a:ext cx="1950244" cy="8715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2628900"/>
            <a:ext cx="1950244" cy="8715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521744" y="2628900"/>
            <a:ext cx="1950244" cy="8715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292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2602D5-9FF1-441C-A305-A4544073E4DA}" type="datetimeFigureOut">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EBFB2-40FB-4DCF-A95B-35C2107E51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22602D5-9FF1-441C-A305-A4544073E4DA}" type="datetimeFigureOut">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EBFB2-40FB-4DCF-A95B-35C2107E51A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2602D5-9FF1-441C-A305-A4544073E4DA}" type="datetimeFigureOut">
              <a:rPr lang="en-US" smtClean="0"/>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EBFB2-40FB-4DCF-A95B-35C2107E51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22602D5-9FF1-441C-A305-A4544073E4DA}" type="datetimeFigureOut">
              <a:rPr lang="en-US" smtClean="0"/>
              <a:t>7/26/2017</a:t>
            </a:fld>
            <a:endParaRPr lang="en-US"/>
          </a:p>
        </p:txBody>
      </p:sp>
      <p:sp>
        <p:nvSpPr>
          <p:cNvPr id="27" name="Slide Number Placeholder 26"/>
          <p:cNvSpPr>
            <a:spLocks noGrp="1"/>
          </p:cNvSpPr>
          <p:nvPr>
            <p:ph type="sldNum" sz="quarter" idx="11"/>
          </p:nvPr>
        </p:nvSpPr>
        <p:spPr/>
        <p:txBody>
          <a:bodyPr rtlCol="0"/>
          <a:lstStyle/>
          <a:p>
            <a:fld id="{AFBEBFB2-40FB-4DCF-A95B-35C2107E51AD}"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22602D5-9FF1-441C-A305-A4544073E4DA}" type="datetimeFigureOut">
              <a:rPr lang="en-US" smtClean="0"/>
              <a:t>7/26/2017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FBEBFB2-40FB-4DCF-A95B-35C2107E51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2602D5-9FF1-441C-A305-A4544073E4DA}" type="datetimeFigureOut">
              <a:rPr lang="en-US" smtClean="0"/>
              <a:t>7/26/2017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BEBFB2-40FB-4DCF-A95B-35C2107E51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2602D5-9FF1-441C-A305-A4544073E4DA}" type="datetimeFigureOut">
              <a:rPr lang="en-US" smtClean="0"/>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EBFB2-40FB-4DCF-A95B-35C2107E51A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22602D5-9FF1-441C-A305-A4544073E4DA}" type="datetimeFigureOut">
              <a:rPr lang="en-US" smtClean="0"/>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EBFB2-40FB-4DCF-A95B-35C2107E51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22602D5-9FF1-441C-A305-A4544073E4DA}" type="datetimeFigureOut">
              <a:rPr lang="en-US" smtClean="0"/>
              <a:t>7/26/2017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FBEBFB2-40FB-4DCF-A95B-35C2107E51A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90800"/>
            <a:ext cx="8458200" cy="1470025"/>
          </a:xfrm>
        </p:spPr>
        <p:txBody>
          <a:bodyPr>
            <a:normAutofit fontScale="90000"/>
          </a:bodyPr>
          <a:lstStyle/>
          <a:p>
            <a:pPr>
              <a:lnSpc>
                <a:spcPct val="100000"/>
              </a:lnSpc>
            </a:pPr>
            <a:r>
              <a:rPr lang="en-US" altLang="en-US" b="1" dirty="0" smtClean="0">
                <a:latin typeface="Times New Roman" pitchFamily="16" charset="0"/>
              </a:rPr>
              <a:t>Measuring the Quality of Services in Maulana Azad Library, AMU, Aligarh: A Study</a:t>
            </a:r>
            <a:br>
              <a:rPr lang="en-US" altLang="en-US" b="1" dirty="0" smtClean="0">
                <a:latin typeface="Times New Roman" pitchFamily="16" charset="0"/>
              </a:rPr>
            </a:br>
            <a:r>
              <a:rPr lang="en-US" altLang="en-US" b="1" dirty="0" smtClean="0">
                <a:latin typeface="Times New Roman" pitchFamily="16" charset="0"/>
              </a:rPr>
              <a:t/>
            </a:r>
            <a:br>
              <a:rPr lang="en-US" altLang="en-US" b="1" dirty="0" smtClean="0">
                <a:latin typeface="Times New Roman" pitchFamily="16" charset="0"/>
              </a:rPr>
            </a:br>
            <a:endParaRPr lang="en-US" dirty="0"/>
          </a:p>
        </p:txBody>
      </p:sp>
      <p:sp>
        <p:nvSpPr>
          <p:cNvPr id="3" name="Subtitle 2"/>
          <p:cNvSpPr>
            <a:spLocks noGrp="1"/>
          </p:cNvSpPr>
          <p:nvPr>
            <p:ph type="subTitle" idx="1"/>
          </p:nvPr>
        </p:nvSpPr>
        <p:spPr>
          <a:xfrm>
            <a:off x="533400" y="4724400"/>
            <a:ext cx="6172200" cy="1752600"/>
          </a:xfrm>
        </p:spPr>
        <p:txBody>
          <a:bodyPr>
            <a:normAutofit fontScale="92500" lnSpcReduction="10000"/>
          </a:bodyPr>
          <a:lstStyle/>
          <a:p>
            <a:pPr>
              <a:lnSpc>
                <a:spcPct val="120000"/>
              </a:lnSpc>
            </a:pPr>
            <a:r>
              <a:rPr lang="en-US" altLang="en-US" b="1" dirty="0" smtClean="0">
                <a:latin typeface="Times New Roman" pitchFamily="16" charset="0"/>
              </a:rPr>
              <a:t>BY</a:t>
            </a:r>
          </a:p>
          <a:p>
            <a:pPr>
              <a:lnSpc>
                <a:spcPct val="120000"/>
              </a:lnSpc>
            </a:pPr>
            <a:r>
              <a:rPr lang="en-US" altLang="en-US" b="1" dirty="0" smtClean="0">
                <a:latin typeface="Times New Roman" pitchFamily="16" charset="0"/>
              </a:rPr>
              <a:t>DR. M. MASOOM RAZA  AND ABDUS SAMIM</a:t>
            </a:r>
          </a:p>
          <a:p>
            <a:pPr>
              <a:lnSpc>
                <a:spcPct val="120000"/>
              </a:lnSpc>
            </a:pPr>
            <a:r>
              <a:rPr lang="en-US" altLang="en-US" b="1" dirty="0" smtClean="0">
                <a:latin typeface="Times New Roman" pitchFamily="16" charset="0"/>
              </a:rPr>
              <a:t>DLIS, ALIGARH MUSLIM UNIVERSITY, ALIGARH</a:t>
            </a:r>
          </a:p>
          <a:p>
            <a:endParaRPr lang="en-US" b="1" dirty="0"/>
          </a:p>
        </p:txBody>
      </p:sp>
    </p:spTree>
    <p:extLst>
      <p:ext uri="{BB962C8B-B14F-4D97-AF65-F5344CB8AC3E}">
        <p14:creationId xmlns:p14="http://schemas.microsoft.com/office/powerpoint/2010/main" val="364729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382000" cy="639762"/>
          </a:xfrm>
        </p:spPr>
        <p:txBody>
          <a:bodyPr>
            <a:normAutofit fontScale="90000"/>
          </a:bodyPr>
          <a:lstStyle/>
          <a:p>
            <a:pPr algn="l">
              <a:lnSpc>
                <a:spcPct val="90000"/>
              </a:lnSpc>
            </a:pPr>
            <a:r>
              <a:rPr lang="en-US" altLang="en-US" dirty="0" smtClean="0">
                <a:solidFill>
                  <a:schemeClr val="tx1"/>
                </a:solidFill>
                <a:latin typeface="Tw Cen MT" charset="0"/>
              </a:rPr>
              <a:t>Contd..</a:t>
            </a:r>
            <a:endParaRPr lang="en-US" altLang="en-US" dirty="0">
              <a:solidFill>
                <a:schemeClr val="tx1"/>
              </a:solidFill>
              <a:latin typeface="Tw Cen MT" charset="0"/>
            </a:endParaRPr>
          </a:p>
        </p:txBody>
      </p:sp>
      <p:sp>
        <p:nvSpPr>
          <p:cNvPr id="3" name="Content Placeholder 2"/>
          <p:cNvSpPr>
            <a:spLocks noGrp="1"/>
          </p:cNvSpPr>
          <p:nvPr>
            <p:ph idx="1"/>
          </p:nvPr>
        </p:nvSpPr>
        <p:spPr>
          <a:xfrm>
            <a:off x="76200" y="1447800"/>
            <a:ext cx="8229600" cy="4325112"/>
          </a:xfrm>
        </p:spPr>
        <p:txBody>
          <a:bodyPr>
            <a:normAutofit fontScale="92500" lnSpcReduction="20000"/>
          </a:bodyPr>
          <a:lstStyle/>
          <a:p>
            <a:pPr marL="109728" indent="0">
              <a:lnSpc>
                <a:spcPct val="120000"/>
              </a:lnSpc>
              <a:buNone/>
            </a:pPr>
            <a:r>
              <a:rPr lang="en-US" altLang="en-US" b="1" i="1" dirty="0" smtClean="0">
                <a:latin typeface="Times New Roman" pitchFamily="16" charset="0"/>
              </a:rPr>
              <a:t>2. P</a:t>
            </a:r>
            <a:r>
              <a:rPr lang="en-US" altLang="en-US" sz="3600" b="1" i="1" dirty="0" smtClean="0">
                <a:latin typeface="Times New Roman" pitchFamily="16" charset="0"/>
              </a:rPr>
              <a:t>erceived Quality Service level:</a:t>
            </a:r>
          </a:p>
          <a:p>
            <a:pPr marL="109728" indent="0">
              <a:lnSpc>
                <a:spcPct val="120000"/>
              </a:lnSpc>
              <a:buNone/>
            </a:pPr>
            <a:r>
              <a:rPr lang="en-US" altLang="en-US" dirty="0" smtClean="0">
                <a:latin typeface="Times New Roman" pitchFamily="16" charset="0"/>
              </a:rPr>
              <a:t>As library has the central character for providing quality service to its users. </a:t>
            </a:r>
          </a:p>
          <a:p>
            <a:pPr marL="109728" indent="0" algn="just">
              <a:lnSpc>
                <a:spcPct val="120000"/>
              </a:lnSpc>
              <a:buSzPct val="125000"/>
              <a:buNone/>
            </a:pPr>
            <a:r>
              <a:rPr lang="en-US" altLang="en-US" dirty="0" smtClean="0">
                <a:latin typeface="Times New Roman" pitchFamily="16" charset="0"/>
              </a:rPr>
              <a:t>Highest perceived service provided by library as users perspective, such as follows: ‘The Electronic information resources I need’ (7.45), ‘The printed library materials need for work’ (6.89), ‘Employees who understand the needs of their users’ (6.55), ‘Make information easily accessible for independent use’(6.43), ‘Library space that inspires study and learning’(6.35).</a:t>
            </a:r>
          </a:p>
          <a:p>
            <a:pPr marL="109728" indent="0">
              <a:buNone/>
            </a:pPr>
            <a:endParaRPr lang="en-US" dirty="0"/>
          </a:p>
        </p:txBody>
      </p:sp>
    </p:spTree>
    <p:extLst>
      <p:ext uri="{BB962C8B-B14F-4D97-AF65-F5344CB8AC3E}">
        <p14:creationId xmlns:p14="http://schemas.microsoft.com/office/powerpoint/2010/main" val="3437795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5" y="0"/>
            <a:ext cx="8229600" cy="1143000"/>
          </a:xfrm>
        </p:spPr>
        <p:txBody>
          <a:bodyPr>
            <a:noAutofit/>
          </a:bodyPr>
          <a:lstStyle/>
          <a:p>
            <a:pPr marL="228600" indent="-227013">
              <a:lnSpc>
                <a:spcPct val="120000"/>
              </a:lnSpc>
            </a:pPr>
            <a:r>
              <a:rPr lang="en-US" altLang="en-US" sz="1800" b="1" dirty="0" smtClean="0">
                <a:solidFill>
                  <a:schemeClr val="tx1"/>
                </a:solidFill>
                <a:latin typeface="Times New Roman" pitchFamily="16" charset="0"/>
              </a:rPr>
              <a:t> </a:t>
            </a:r>
            <a:br>
              <a:rPr lang="en-US" altLang="en-US" sz="1800" b="1" dirty="0" smtClean="0">
                <a:solidFill>
                  <a:schemeClr val="tx1"/>
                </a:solidFill>
                <a:latin typeface="Times New Roman" pitchFamily="16" charset="0"/>
              </a:rPr>
            </a:br>
            <a:endParaRPr lang="en-US" sz="1800" dirty="0">
              <a:solidFill>
                <a:schemeClr val="tx1"/>
              </a:solidFill>
            </a:endParaRPr>
          </a:p>
        </p:txBody>
      </p:sp>
      <p:graphicFrame>
        <p:nvGraphicFramePr>
          <p:cNvPr id="4" name="Group 3"/>
          <p:cNvGraphicFramePr>
            <a:graphicFrameLocks noGrp="1"/>
          </p:cNvGraphicFramePr>
          <p:nvPr>
            <p:extLst>
              <p:ext uri="{D42A27DB-BD31-4B8C-83A1-F6EECF244321}">
                <p14:modId xmlns:p14="http://schemas.microsoft.com/office/powerpoint/2010/main" val="134538270"/>
              </p:ext>
            </p:extLst>
          </p:nvPr>
        </p:nvGraphicFramePr>
        <p:xfrm>
          <a:off x="304800" y="602496"/>
          <a:ext cx="8458201" cy="6119145"/>
        </p:xfrm>
        <a:graphic>
          <a:graphicData uri="http://schemas.openxmlformats.org/drawingml/2006/table">
            <a:tbl>
              <a:tblPr>
                <a:tableStyleId>{69C7853C-536D-4A76-A0AE-DD22124D55A5}</a:tableStyleId>
              </a:tblPr>
              <a:tblGrid>
                <a:gridCol w="987711"/>
                <a:gridCol w="2469275"/>
                <a:gridCol w="2525128"/>
                <a:gridCol w="2476087"/>
              </a:tblGrid>
              <a:tr h="138170">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Item No.</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Perceived Service Level</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Desired Service Level</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Service Superiority Gap Score</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12</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4.12</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8.43</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-4.31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17</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4.09</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8.22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-4.13</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03</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4.02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8.02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-4</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22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3.45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7.42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-3.97</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3.02</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6.98</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-3.96</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2</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3.09</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7.03</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-3.94</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9</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4.24</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7.63</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-3.39</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14</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4.2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7.48</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-3.28</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08</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5.38</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8.64</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-3.26</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13</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5.11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8.12</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-3.01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20</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5.91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8.56</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-2.65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06</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5.32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7.89</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-2.57</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16</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5.89</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8.34</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-2.45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04</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5.85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8.09</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-2.24</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10</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6.35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8.36</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-2.01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05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6.25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8.04</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-1.78</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18</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6.43</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8.02</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-1.59</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21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6.01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7.45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-1.44</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07</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6.09</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7.41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-1.32</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19</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6.55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7.28</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-0.73</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7.45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8.17</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-0.72</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r h="26577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11</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6.89</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7.17</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-0.28</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bl>
          </a:graphicData>
        </a:graphic>
      </p:graphicFrame>
      <p:sp>
        <p:nvSpPr>
          <p:cNvPr id="6" name="Rectangle 5"/>
          <p:cNvSpPr/>
          <p:nvPr/>
        </p:nvSpPr>
        <p:spPr>
          <a:xfrm>
            <a:off x="1905000" y="0"/>
            <a:ext cx="4572000" cy="646331"/>
          </a:xfrm>
          <a:prstGeom prst="rect">
            <a:avLst/>
          </a:prstGeom>
        </p:spPr>
        <p:txBody>
          <a:bodyPr>
            <a:spAutoFit/>
          </a:bodyPr>
          <a:lstStyle/>
          <a:p>
            <a:r>
              <a:rPr lang="en-US" altLang="en-US" b="1" dirty="0" smtClean="0">
                <a:solidFill>
                  <a:schemeClr val="bg1"/>
                </a:solidFill>
                <a:latin typeface="Times New Roman" pitchFamily="16" charset="0"/>
              </a:rPr>
              <a:t>Table - 3. Service Superiority Gap Score</a:t>
            </a:r>
            <a:r>
              <a:rPr lang="en-US" altLang="en-US" sz="2000" b="1" dirty="0" smtClean="0">
                <a:solidFill>
                  <a:schemeClr val="bg1"/>
                </a:solidFill>
                <a:latin typeface="Times New Roman" pitchFamily="16" charset="0"/>
              </a:rPr>
              <a:t/>
            </a:r>
            <a:br>
              <a:rPr lang="en-US" altLang="en-US" sz="2000" b="1" dirty="0" smtClean="0">
                <a:solidFill>
                  <a:schemeClr val="bg1"/>
                </a:solidFill>
                <a:latin typeface="Times New Roman" pitchFamily="16" charset="0"/>
              </a:rPr>
            </a:br>
            <a:endParaRPr lang="en-US" dirty="0">
              <a:solidFill>
                <a:schemeClr val="bg1"/>
              </a:solidFill>
            </a:endParaRPr>
          </a:p>
        </p:txBody>
      </p:sp>
    </p:spTree>
    <p:extLst>
      <p:ext uri="{BB962C8B-B14F-4D97-AF65-F5344CB8AC3E}">
        <p14:creationId xmlns:p14="http://schemas.microsoft.com/office/powerpoint/2010/main" val="573733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782"/>
            <a:ext cx="8229600" cy="1143000"/>
          </a:xfrm>
        </p:spPr>
        <p:txBody>
          <a:bodyPr>
            <a:normAutofit/>
          </a:bodyPr>
          <a:lstStyle/>
          <a:p>
            <a:pPr algn="l"/>
            <a:r>
              <a:rPr lang="en-US" sz="1600" dirty="0" smtClean="0"/>
              <a:t>Contd..</a:t>
            </a:r>
            <a:endParaRPr lang="en-US" sz="1600" dirty="0"/>
          </a:p>
        </p:txBody>
      </p:sp>
      <p:sp>
        <p:nvSpPr>
          <p:cNvPr id="3" name="Content Placeholder 2"/>
          <p:cNvSpPr>
            <a:spLocks noGrp="1"/>
          </p:cNvSpPr>
          <p:nvPr>
            <p:ph idx="1"/>
          </p:nvPr>
        </p:nvSpPr>
        <p:spPr>
          <a:xfrm>
            <a:off x="457200" y="1371600"/>
            <a:ext cx="8229600" cy="4325112"/>
          </a:xfrm>
        </p:spPr>
        <p:txBody>
          <a:bodyPr>
            <a:normAutofit fontScale="77500" lnSpcReduction="20000"/>
          </a:bodyPr>
          <a:lstStyle/>
          <a:p>
            <a:pPr algn="just">
              <a:lnSpc>
                <a:spcPct val="120000"/>
              </a:lnSpc>
              <a:buSzPct val="125000"/>
              <a:buFont typeface="Arial" charset="0"/>
              <a:buChar char="•"/>
            </a:pPr>
            <a:r>
              <a:rPr lang="en-US" altLang="en-US" dirty="0" smtClean="0">
                <a:latin typeface="Times New Roman" pitchFamily="16" charset="0"/>
              </a:rPr>
              <a:t> Users of Maulana Azad library ranked ‘affect of service’ and ‘library as place’ with a gap score of (-1.92) and ‘service effects’ with a negative adequacy gap of (-2.61). </a:t>
            </a:r>
          </a:p>
          <a:p>
            <a:pPr algn="just">
              <a:lnSpc>
                <a:spcPct val="120000"/>
              </a:lnSpc>
              <a:buSzPct val="125000"/>
              <a:buFont typeface="Arial" charset="0"/>
              <a:buChar char="•"/>
            </a:pPr>
            <a:r>
              <a:rPr lang="en-US" altLang="en-US" dirty="0" smtClean="0">
                <a:latin typeface="Times New Roman" pitchFamily="16" charset="0"/>
              </a:rPr>
              <a:t>The large negative superiority gap in all ‘information control’ area is (–2.69) which indicates that the Maulana Azad Library (MAL) is far from meeting its users’ desired expectations. </a:t>
            </a:r>
          </a:p>
          <a:p>
            <a:pPr algn="just">
              <a:lnSpc>
                <a:spcPct val="120000"/>
              </a:lnSpc>
              <a:buSzPct val="125000"/>
              <a:buFont typeface="Arial" charset="0"/>
              <a:buChar char="•"/>
            </a:pPr>
            <a:r>
              <a:rPr lang="en-US" altLang="en-US" dirty="0" smtClean="0">
                <a:latin typeface="Times New Roman" pitchFamily="16" charset="0"/>
              </a:rPr>
              <a:t>For the dimension of ‘affect of service’ the lowest score was observed ‘Employees who have the knowledge to answer user questions’ (-4.31) and ‘Employees who deal with users in a caring fashion’ (-4.13). </a:t>
            </a:r>
          </a:p>
          <a:p>
            <a:pPr algn="just">
              <a:lnSpc>
                <a:spcPct val="120000"/>
              </a:lnSpc>
              <a:buSzPct val="125000"/>
              <a:buFont typeface="Arial" charset="0"/>
              <a:buChar char="•"/>
            </a:pPr>
            <a:r>
              <a:rPr lang="en-US" altLang="en-US" dirty="0" smtClean="0">
                <a:latin typeface="Times New Roman" pitchFamily="16" charset="0"/>
              </a:rPr>
              <a:t>So it was found that Maulana Azad Library is not doing well in the ‘service affects’ and ‘Library as a place’.</a:t>
            </a:r>
          </a:p>
          <a:p>
            <a:endParaRPr lang="en-US" dirty="0"/>
          </a:p>
        </p:txBody>
      </p:sp>
    </p:spTree>
    <p:extLst>
      <p:ext uri="{BB962C8B-B14F-4D97-AF65-F5344CB8AC3E}">
        <p14:creationId xmlns:p14="http://schemas.microsoft.com/office/powerpoint/2010/main" val="2388406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
            <a:ext cx="6172200" cy="990600"/>
          </a:xfrm>
        </p:spPr>
        <p:txBody>
          <a:bodyPr>
            <a:noAutofit/>
          </a:bodyPr>
          <a:lstStyle/>
          <a:p>
            <a:r>
              <a:rPr lang="en-US" altLang="en-US" sz="1800" b="1" dirty="0" smtClean="0">
                <a:solidFill>
                  <a:schemeClr val="bg1"/>
                </a:solidFill>
                <a:latin typeface="Times New Roman" pitchFamily="16" charset="0"/>
              </a:rPr>
              <a:t>Table – 4.  Service Adequacy Gap Score</a:t>
            </a:r>
            <a:br>
              <a:rPr lang="en-US" altLang="en-US" sz="1800" b="1" dirty="0" smtClean="0">
                <a:solidFill>
                  <a:schemeClr val="bg1"/>
                </a:solidFill>
                <a:latin typeface="Times New Roman" pitchFamily="16" charset="0"/>
              </a:rPr>
            </a:br>
            <a:endParaRPr lang="en-US" sz="1800" dirty="0">
              <a:solidFill>
                <a:schemeClr val="bg1"/>
              </a:solidFill>
            </a:endParaRPr>
          </a:p>
        </p:txBody>
      </p:sp>
      <p:graphicFrame>
        <p:nvGraphicFramePr>
          <p:cNvPr id="4" name="Group 3"/>
          <p:cNvGraphicFramePr>
            <a:graphicFrameLocks noGrp="1"/>
          </p:cNvGraphicFramePr>
          <p:nvPr>
            <p:extLst>
              <p:ext uri="{D42A27DB-BD31-4B8C-83A1-F6EECF244321}">
                <p14:modId xmlns:p14="http://schemas.microsoft.com/office/powerpoint/2010/main" val="934411362"/>
              </p:ext>
            </p:extLst>
          </p:nvPr>
        </p:nvGraphicFramePr>
        <p:xfrm>
          <a:off x="228598" y="381000"/>
          <a:ext cx="8610602" cy="6324589"/>
        </p:xfrm>
        <a:graphic>
          <a:graphicData uri="http://schemas.openxmlformats.org/drawingml/2006/table">
            <a:tbl>
              <a:tblPr>
                <a:tableStyleId>{284E427A-3D55-4303-BF80-6455036E1DE7}</a:tableStyleId>
              </a:tblPr>
              <a:tblGrid>
                <a:gridCol w="899033"/>
                <a:gridCol w="2622177"/>
                <a:gridCol w="2622177"/>
                <a:gridCol w="2467215"/>
              </a:tblGrid>
              <a:tr h="505941">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Statement No.</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Perceived Service Level</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Minimum Service Level</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Service Adequacy Gap Score</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6.26</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4.15</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2.11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7</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6.09</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4.28</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1.81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7.45</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6.23</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1.22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4</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5.85</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4.68</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1.17</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18</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6.43</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5.28</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1.15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20</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5.91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5.27</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0.64</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16</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5.89</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5.42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0.47</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21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6.01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5.63</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0.38</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19</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6.55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6.23</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0.32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6.89</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6.63</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0.26</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10</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6.35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6.29</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0.06</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5.32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5.28</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0.04</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9</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4.24</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4.22</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0.02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13</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5.11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5.86</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-0.75</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17</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4.09</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5.73</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-1.64</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3.09</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4.09</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-1.81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8</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5.38</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7.21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-1.83</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3.02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5.01</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-1.99</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3</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4.02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6.02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-2</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4.12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6.52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-2.4</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14</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4.02</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6.72</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-2.52</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r h="2644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22</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3.45</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smtClean="0">
                          <a:ln>
                            <a:noFill/>
                          </a:ln>
                          <a:effectLst/>
                        </a:rPr>
                        <a:t>6.55</a:t>
                      </a:r>
                      <a:endParaRPr kumimoji="0" lang="en-US" altLang="en-US" sz="10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000" b="1" u="none" strike="noStrike" cap="none" normalizeH="0" baseline="0" dirty="0" smtClean="0">
                          <a:ln>
                            <a:noFill/>
                          </a:ln>
                          <a:effectLst/>
                        </a:rPr>
                        <a:t>-3.1</a:t>
                      </a:r>
                      <a:endParaRPr kumimoji="0" lang="en-US" altLang="en-US" sz="10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bl>
          </a:graphicData>
        </a:graphic>
      </p:graphicFrame>
    </p:spTree>
    <p:extLst>
      <p:ext uri="{BB962C8B-B14F-4D97-AF65-F5344CB8AC3E}">
        <p14:creationId xmlns:p14="http://schemas.microsoft.com/office/powerpoint/2010/main" val="3102298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054" y="1279606"/>
            <a:ext cx="8229600" cy="4325112"/>
          </a:xfrm>
        </p:spPr>
        <p:txBody>
          <a:bodyPr>
            <a:normAutofit fontScale="77500" lnSpcReduction="20000"/>
          </a:bodyPr>
          <a:lstStyle/>
          <a:p>
            <a:pPr algn="just">
              <a:lnSpc>
                <a:spcPct val="120000"/>
              </a:lnSpc>
              <a:buSzPct val="125000"/>
              <a:buFont typeface="Arial" charset="0"/>
              <a:buChar char="•"/>
            </a:pPr>
            <a:r>
              <a:rPr lang="en-US" altLang="en-US" dirty="0" smtClean="0">
                <a:latin typeface="Times New Roman" pitchFamily="16" charset="0"/>
              </a:rPr>
              <a:t>Statement 5 ‘ Quiet space for individual activities’ has the highest adequacy gap score of (2.11) that means users are getting their expected service in the very quiet space for individual learning activities and Statement 7  ‘A comfortable and inviting location’ has positive service adequacy level. </a:t>
            </a:r>
          </a:p>
          <a:p>
            <a:pPr algn="just">
              <a:lnSpc>
                <a:spcPct val="120000"/>
              </a:lnSpc>
              <a:buClrTx/>
              <a:buSzTx/>
              <a:buFontTx/>
              <a:buNone/>
            </a:pPr>
            <a:r>
              <a:rPr lang="en-US" altLang="en-US" dirty="0" smtClean="0">
                <a:latin typeface="Times New Roman" pitchFamily="16" charset="0"/>
              </a:rPr>
              <a:t> </a:t>
            </a:r>
          </a:p>
          <a:p>
            <a:pPr algn="just">
              <a:lnSpc>
                <a:spcPct val="120000"/>
              </a:lnSpc>
              <a:buSzPct val="125000"/>
              <a:buFont typeface="Arial" charset="0"/>
              <a:buChar char="•"/>
            </a:pPr>
            <a:r>
              <a:rPr lang="en-US" altLang="en-US" dirty="0" smtClean="0">
                <a:latin typeface="Times New Roman" pitchFamily="16" charset="0"/>
              </a:rPr>
              <a:t>A negative service adequacy is also indicated in various statements such as the statement of 22 ‘Availability of online help when using my library's electronic resources’ has the lowest level of service adequacy level of -3.1 in Maulana Azad library of Aligarh Muslim University.</a:t>
            </a:r>
          </a:p>
          <a:p>
            <a:pPr>
              <a:lnSpc>
                <a:spcPct val="120000"/>
              </a:lnSpc>
              <a:buClrTx/>
              <a:buSzTx/>
              <a:buFontTx/>
              <a:buNone/>
            </a:pPr>
            <a:r>
              <a:rPr lang="en-US" altLang="en-US" dirty="0" smtClean="0">
                <a:latin typeface="Times New Roman" pitchFamily="16" charset="0"/>
              </a:rPr>
              <a:t> </a:t>
            </a:r>
            <a:endParaRPr lang="en-US" altLang="en-US" dirty="0">
              <a:latin typeface="Times New Roman" pitchFamily="16" charset="0"/>
            </a:endParaRPr>
          </a:p>
        </p:txBody>
      </p:sp>
    </p:spTree>
    <p:extLst>
      <p:ext uri="{BB962C8B-B14F-4D97-AF65-F5344CB8AC3E}">
        <p14:creationId xmlns:p14="http://schemas.microsoft.com/office/powerpoint/2010/main" val="2048057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066800"/>
          </a:xfrm>
        </p:spPr>
        <p:txBody>
          <a:bodyPr>
            <a:noAutofit/>
          </a:bodyPr>
          <a:lstStyle/>
          <a:p>
            <a:r>
              <a:rPr lang="en-US" altLang="en-US" sz="1800" b="1" dirty="0" smtClean="0">
                <a:solidFill>
                  <a:srgbClr val="FF0000"/>
                </a:solidFill>
                <a:latin typeface="Times New Roman" pitchFamily="16" charset="0"/>
              </a:rPr>
              <a:t/>
            </a:r>
            <a:br>
              <a:rPr lang="en-US" altLang="en-US" sz="1800" b="1" dirty="0" smtClean="0">
                <a:solidFill>
                  <a:srgbClr val="FF0000"/>
                </a:solidFill>
                <a:latin typeface="Times New Roman" pitchFamily="16" charset="0"/>
              </a:rPr>
            </a:br>
            <a:r>
              <a:rPr lang="en-US" altLang="en-US" sz="2400" b="1" dirty="0" smtClean="0">
                <a:solidFill>
                  <a:schemeClr val="tx1"/>
                </a:solidFill>
                <a:latin typeface="Times New Roman" pitchFamily="16" charset="0"/>
              </a:rPr>
              <a:t>Zone of Tolerance </a:t>
            </a:r>
            <a:r>
              <a:rPr lang="en-US" altLang="en-US" sz="1800" b="1" dirty="0" smtClean="0">
                <a:solidFill>
                  <a:schemeClr val="tx1"/>
                </a:solidFill>
                <a:latin typeface="Times New Roman" pitchFamily="16" charset="0"/>
              </a:rPr>
              <a:t/>
            </a:r>
            <a:br>
              <a:rPr lang="en-US" altLang="en-US" sz="1800" b="1" dirty="0" smtClean="0">
                <a:solidFill>
                  <a:schemeClr val="tx1"/>
                </a:solidFill>
                <a:latin typeface="Times New Roman" pitchFamily="16" charset="0"/>
              </a:rPr>
            </a:br>
            <a:r>
              <a:rPr lang="en-US" altLang="en-US" sz="1800" b="1" dirty="0">
                <a:solidFill>
                  <a:schemeClr val="tx1"/>
                </a:solidFill>
                <a:latin typeface="Times New Roman" pitchFamily="16" charset="0"/>
              </a:rPr>
              <a:t/>
            </a:r>
            <a:br>
              <a:rPr lang="en-US" altLang="en-US" sz="1800" b="1" dirty="0">
                <a:solidFill>
                  <a:schemeClr val="tx1"/>
                </a:solidFill>
                <a:latin typeface="Times New Roman" pitchFamily="16" charset="0"/>
              </a:rPr>
            </a:br>
            <a:r>
              <a:rPr lang="en-US" altLang="en-US" sz="1800" b="1" dirty="0" smtClean="0">
                <a:solidFill>
                  <a:schemeClr val="tx1"/>
                </a:solidFill>
                <a:latin typeface="Times New Roman" pitchFamily="16" charset="0"/>
              </a:rPr>
              <a:t>Fig – 4.  RADAR CHART of Zone of Tolerance of Maulana Azad Library Service.</a:t>
            </a:r>
            <a:br>
              <a:rPr lang="en-US" altLang="en-US" sz="1800" b="1" dirty="0" smtClean="0">
                <a:solidFill>
                  <a:schemeClr val="tx1"/>
                </a:solidFill>
                <a:latin typeface="Times New Roman" pitchFamily="16" charset="0"/>
              </a:rPr>
            </a:br>
            <a:endParaRPr lang="en-US" sz="1800" dirty="0">
              <a:solidFill>
                <a:schemeClr val="tx1"/>
              </a:solidFill>
            </a:endParaRPr>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066800" y="1524000"/>
            <a:ext cx="6858000" cy="519689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12600"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733748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normAutofit fontScale="62500" lnSpcReduction="20000"/>
          </a:bodyPr>
          <a:lstStyle/>
          <a:p>
            <a:pPr>
              <a:lnSpc>
                <a:spcPct val="120000"/>
              </a:lnSpc>
              <a:buSzPct val="125000"/>
              <a:buFont typeface="Arial" charset="0"/>
              <a:buChar char="•"/>
            </a:pPr>
            <a:r>
              <a:rPr lang="en-US" altLang="en-US" dirty="0" smtClean="0">
                <a:latin typeface="Times New Roman" pitchFamily="16" charset="0"/>
              </a:rPr>
              <a:t>Figure 4 depicts the statements which are inside and outside of the Zone of Tolerance.</a:t>
            </a:r>
          </a:p>
          <a:p>
            <a:pPr>
              <a:lnSpc>
                <a:spcPct val="120000"/>
              </a:lnSpc>
              <a:buSzPct val="125000"/>
              <a:buFont typeface="Arial" charset="0"/>
              <a:buChar char="•"/>
            </a:pPr>
            <a:r>
              <a:rPr lang="en-US" altLang="en-US" dirty="0" smtClean="0">
                <a:latin typeface="Times New Roman" pitchFamily="16" charset="0"/>
              </a:rPr>
              <a:t>Zone of Tolerance is the distance between ‘minimally-acceptable ‘and ‘desired’ service levels. </a:t>
            </a:r>
          </a:p>
          <a:p>
            <a:pPr>
              <a:lnSpc>
                <a:spcPct val="120000"/>
              </a:lnSpc>
              <a:buSzPct val="125000"/>
              <a:buFont typeface="Arial" charset="0"/>
              <a:buChar char="•"/>
            </a:pPr>
            <a:r>
              <a:rPr lang="en-US" altLang="en-US" dirty="0" smtClean="0">
                <a:latin typeface="Times New Roman" pitchFamily="16" charset="0"/>
              </a:rPr>
              <a:t>Almost all the statements were not in the range with the exception of statement 8 ‘ Dependability in handling users’ service problems’ , statement  11 ‘The printed library materials I need for my work’  and statement 14 ‘Employees who are consistently courteous’. </a:t>
            </a:r>
          </a:p>
          <a:p>
            <a:pPr algn="just">
              <a:lnSpc>
                <a:spcPct val="120000"/>
              </a:lnSpc>
              <a:buSzPct val="125000"/>
              <a:buFont typeface="Arial" charset="0"/>
              <a:buChar char="•"/>
            </a:pPr>
            <a:r>
              <a:rPr lang="en-US" altLang="en-US" dirty="0" smtClean="0">
                <a:latin typeface="Times New Roman" pitchFamily="16" charset="0"/>
              </a:rPr>
              <a:t>Other statements which were far from the Zone of Tolerance especially those were statements included as:  ‘Quiet space for individual activities’, ‘A comfortable and inviting location’,  ‘Giving users individual attention’,  ‘Employees who have the  knowledge to answer user questions’,  ‘Employees who are consistently courteous’,  and  ‘Employees who deal with users in a caring fashion’. These services were far from meeting the users’ expectations. </a:t>
            </a:r>
          </a:p>
          <a:p>
            <a:pPr algn="just">
              <a:lnSpc>
                <a:spcPct val="120000"/>
              </a:lnSpc>
              <a:buSzPct val="125000"/>
              <a:buFont typeface="Arial" charset="0"/>
              <a:buChar char="•"/>
            </a:pPr>
            <a:r>
              <a:rPr lang="en-US" altLang="en-US" dirty="0" smtClean="0">
                <a:latin typeface="Times New Roman" pitchFamily="16" charset="0"/>
              </a:rPr>
              <a:t>Not any item was above the desired service level which means no item meet the user’s desired expectations.</a:t>
            </a:r>
          </a:p>
          <a:p>
            <a:endParaRPr lang="en-US" dirty="0"/>
          </a:p>
        </p:txBody>
      </p:sp>
    </p:spTree>
    <p:extLst>
      <p:ext uri="{BB962C8B-B14F-4D97-AF65-F5344CB8AC3E}">
        <p14:creationId xmlns:p14="http://schemas.microsoft.com/office/powerpoint/2010/main" val="3791261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3"/>
          <p:cNvGraphicFramePr>
            <a:graphicFrameLocks noGrp="1"/>
          </p:cNvGraphicFramePr>
          <p:nvPr>
            <p:extLst>
              <p:ext uri="{D42A27DB-BD31-4B8C-83A1-F6EECF244321}">
                <p14:modId xmlns:p14="http://schemas.microsoft.com/office/powerpoint/2010/main" val="1776759480"/>
              </p:ext>
            </p:extLst>
          </p:nvPr>
        </p:nvGraphicFramePr>
        <p:xfrm>
          <a:off x="152400" y="1066800"/>
          <a:ext cx="8664575" cy="5523486"/>
        </p:xfrm>
        <a:graphic>
          <a:graphicData uri="http://schemas.openxmlformats.org/drawingml/2006/table">
            <a:tbl>
              <a:tblPr>
                <a:tableStyleId>{08FB837D-C827-4EFA-A057-4D05807E0F7C}</a:tableStyleId>
              </a:tblPr>
              <a:tblGrid>
                <a:gridCol w="685800"/>
                <a:gridCol w="5235575"/>
                <a:gridCol w="685800"/>
                <a:gridCol w="1012825"/>
                <a:gridCol w="1044575"/>
              </a:tblGrid>
              <a:tr h="603250">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S. NO.</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Statements</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Mean</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Standard Deviation</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N</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r h="261938">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A.</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Satisfaction Statements</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endParaRPr kumimoji="0" lang="en-US" altLang="en-US" sz="18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61722" horzOverflow="overflow"/>
                </a:tc>
                <a:tc>
                  <a:txBody>
                    <a:bodyPr/>
                    <a:lstStyle>
                      <a:lvl1pPr>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endParaRPr kumimoji="0" lang="en-US" altLang="en-US" sz="18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61722" horzOverflow="overflow"/>
                </a:tc>
                <a:tc>
                  <a:txBody>
                    <a:bodyPr/>
                    <a:lstStyle>
                      <a:lvl1pPr>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endParaRPr kumimoji="0" lang="en-US" altLang="en-US" sz="18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61722" horzOverflow="overflow"/>
                </a:tc>
              </a:tr>
              <a:tr h="661988">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1</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In general, I am satisfied with the </a:t>
                      </a:r>
                    </a:p>
                    <a:p>
                      <a:pPr marL="1587" marR="0" lvl="0" indent="0" algn="just"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way in which I am treated at the </a:t>
                      </a:r>
                    </a:p>
                    <a:p>
                      <a:pPr marL="1587" marR="0" lvl="0" indent="0" algn="just"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Libraries.</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6.03</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1.46</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90</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661988">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2</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In general, I am satisfied with </a:t>
                      </a:r>
                    </a:p>
                    <a:p>
                      <a:pPr marL="1587" marR="0" lvl="0" indent="0" algn="just"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library support for my learning, </a:t>
                      </a:r>
                    </a:p>
                    <a:p>
                      <a:pPr marL="1587" marR="0" lvl="0" indent="0" algn="l"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research, and/or teaching needs</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5.28</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1.34</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90</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661988">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3</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How would you rate the overall </a:t>
                      </a:r>
                    </a:p>
                    <a:p>
                      <a:pPr marL="1587" marR="0" lvl="0" indent="0" algn="just"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quality of the service provided </a:t>
                      </a:r>
                    </a:p>
                    <a:p>
                      <a:pPr marL="1587" marR="0" lvl="0" indent="0" algn="l"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By the library?</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5.92</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1.42</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90</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61938">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B.</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Information Literacy Outcomes</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endParaRPr kumimoji="0" lang="en-US" altLang="en-US" sz="18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61722" horzOverflow="overflow"/>
                </a:tc>
                <a:tc>
                  <a:txBody>
                    <a:bodyPr/>
                    <a:lstStyle>
                      <a:lvl1pPr>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endParaRPr kumimoji="0" lang="en-US" altLang="en-US" sz="18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61722" horzOverflow="overflow"/>
                </a:tc>
                <a:tc>
                  <a:txBody>
                    <a:bodyPr/>
                    <a:lstStyle>
                      <a:lvl1pPr>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endParaRPr kumimoji="0" lang="en-US" altLang="en-US" sz="18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61722" horzOverflow="overflow"/>
                </a:tc>
              </a:tr>
              <a:tr h="444500">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1</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The library helps me stay new developments in my field(s) of  interest or study</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5.63</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1.11</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90</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433388">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2</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The library aids my  advancement in my academic discipline</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6.02</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1.44</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90</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444500">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3</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The library enables me to be  more efficient in my academic  pursuits</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5.63</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1.2</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90</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151128">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4</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The library helps me distinguish  between trustworthy &amp; untrustworthy information</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smtClean="0">
                          <a:ln>
                            <a:noFill/>
                          </a:ln>
                          <a:effectLst/>
                        </a:rPr>
                        <a:t>6.98</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2.16</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90</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r h="444500">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5</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The library provides me with the  information skills I need in my  work or study</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5.62</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1.15</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kumimoji="0" lang="en-US" altLang="en-US" sz="1200" b="1" u="none" strike="noStrike" cap="none" normalizeH="0" baseline="0" dirty="0" smtClean="0">
                          <a:ln>
                            <a:noFill/>
                          </a:ln>
                          <a:effectLst/>
                        </a:rPr>
                        <a:t>90</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bl>
          </a:graphicData>
        </a:graphic>
      </p:graphicFrame>
      <p:sp>
        <p:nvSpPr>
          <p:cNvPr id="5" name="Isosceles Triangle 4"/>
          <p:cNvSpPr/>
          <p:nvPr/>
        </p:nvSpPr>
        <p:spPr>
          <a:xfrm>
            <a:off x="3733800" y="1828800"/>
            <a:ext cx="76200" cy="76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0"/>
            <a:ext cx="8153400" cy="838200"/>
          </a:xfrm>
        </p:spPr>
        <p:txBody>
          <a:bodyPr>
            <a:noAutofit/>
          </a:bodyPr>
          <a:lstStyle/>
          <a:p>
            <a:pPr algn="ctr">
              <a:lnSpc>
                <a:spcPct val="100000"/>
              </a:lnSpc>
            </a:pPr>
            <a:r>
              <a:rPr lang="en-US" altLang="en-US" sz="1400" b="1" dirty="0" smtClean="0">
                <a:solidFill>
                  <a:schemeClr val="bg1"/>
                </a:solidFill>
                <a:latin typeface="Times New Roman" pitchFamily="16" charset="0"/>
              </a:rPr>
              <a:t/>
            </a:r>
            <a:br>
              <a:rPr lang="en-US" altLang="en-US" sz="1400" b="1" dirty="0" smtClean="0">
                <a:solidFill>
                  <a:schemeClr val="bg1"/>
                </a:solidFill>
                <a:latin typeface="Times New Roman" pitchFamily="16" charset="0"/>
              </a:rPr>
            </a:br>
            <a:r>
              <a:rPr lang="en-US" altLang="en-US" sz="1400" b="1" dirty="0">
                <a:solidFill>
                  <a:schemeClr val="bg1"/>
                </a:solidFill>
                <a:latin typeface="Times New Roman" pitchFamily="16" charset="0"/>
              </a:rPr>
              <a:t/>
            </a:r>
            <a:br>
              <a:rPr lang="en-US" altLang="en-US" sz="1400" b="1" dirty="0">
                <a:solidFill>
                  <a:schemeClr val="bg1"/>
                </a:solidFill>
                <a:latin typeface="Times New Roman" pitchFamily="16" charset="0"/>
              </a:rPr>
            </a:br>
            <a:r>
              <a:rPr lang="en-US" altLang="en-US" sz="1800" b="1" dirty="0" smtClean="0">
                <a:solidFill>
                  <a:schemeClr val="bg1"/>
                </a:solidFill>
                <a:latin typeface="Times New Roman" pitchFamily="16" charset="0"/>
              </a:rPr>
              <a:t>General Satisfaction Statements and Information Literacy Outcomes</a:t>
            </a:r>
            <a:br>
              <a:rPr lang="en-US" altLang="en-US" sz="1800" b="1" dirty="0" smtClean="0">
                <a:solidFill>
                  <a:schemeClr val="bg1"/>
                </a:solidFill>
                <a:latin typeface="Times New Roman" pitchFamily="16" charset="0"/>
              </a:rPr>
            </a:br>
            <a:r>
              <a:rPr lang="en-US" altLang="en-US" sz="1600" b="1" dirty="0" smtClean="0">
                <a:solidFill>
                  <a:schemeClr val="bg1"/>
                </a:solidFill>
                <a:latin typeface="Times New Roman" pitchFamily="16" charset="0"/>
              </a:rPr>
              <a:t/>
            </a:r>
            <a:br>
              <a:rPr lang="en-US" altLang="en-US" sz="1600" b="1" dirty="0" smtClean="0">
                <a:solidFill>
                  <a:schemeClr val="bg1"/>
                </a:solidFill>
                <a:latin typeface="Times New Roman" pitchFamily="16" charset="0"/>
              </a:rPr>
            </a:br>
            <a:r>
              <a:rPr lang="en-US" altLang="en-US" sz="1400" b="1" dirty="0" smtClean="0">
                <a:solidFill>
                  <a:schemeClr val="tx1"/>
                </a:solidFill>
                <a:latin typeface="Times New Roman" pitchFamily="16" charset="0"/>
              </a:rPr>
              <a:t>Table – 5. General Satisfaction Statements and Information Literacy Outcomes</a:t>
            </a:r>
            <a:r>
              <a:rPr lang="en-US" altLang="en-US" sz="1600" b="1" dirty="0" smtClean="0">
                <a:solidFill>
                  <a:schemeClr val="tx1"/>
                </a:solidFill>
                <a:latin typeface="Times New Roman" pitchFamily="16" charset="0"/>
              </a:rPr>
              <a:t>.</a:t>
            </a:r>
            <a:br>
              <a:rPr lang="en-US" altLang="en-US" sz="1600" b="1" dirty="0" smtClean="0">
                <a:solidFill>
                  <a:schemeClr val="tx1"/>
                </a:solidFill>
                <a:latin typeface="Times New Roman" pitchFamily="16" charset="0"/>
              </a:rPr>
            </a:br>
            <a:r>
              <a:rPr lang="en-US" altLang="en-US" sz="1400" dirty="0" smtClean="0">
                <a:solidFill>
                  <a:schemeClr val="bg1"/>
                </a:solidFill>
                <a:latin typeface="Tw Cen MT" charset="0"/>
              </a:rPr>
              <a:t> </a:t>
            </a:r>
            <a:endParaRPr lang="en-US" altLang="en-US" sz="1400" dirty="0">
              <a:solidFill>
                <a:schemeClr val="bg1"/>
              </a:solidFill>
              <a:latin typeface="Tw Cen MT" charset="0"/>
            </a:endParaRPr>
          </a:p>
        </p:txBody>
      </p:sp>
    </p:spTree>
    <p:extLst>
      <p:ext uri="{BB962C8B-B14F-4D97-AF65-F5344CB8AC3E}">
        <p14:creationId xmlns:p14="http://schemas.microsoft.com/office/powerpoint/2010/main" val="2632155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05800" cy="609600"/>
          </a:xfrm>
        </p:spPr>
        <p:txBody>
          <a:bodyPr>
            <a:noAutofit/>
          </a:bodyPr>
          <a:lstStyle/>
          <a:p>
            <a:pPr>
              <a:lnSpc>
                <a:spcPct val="100000"/>
              </a:lnSpc>
            </a:pPr>
            <a:r>
              <a:rPr lang="en-US" altLang="en-US" sz="2400" b="1" dirty="0" smtClean="0">
                <a:latin typeface="Times New Roman" pitchFamily="16" charset="0"/>
              </a:rPr>
              <a:t>A. Satisfaction Statements</a:t>
            </a:r>
            <a:br>
              <a:rPr lang="en-US" altLang="en-US" sz="2400" b="1" dirty="0" smtClean="0">
                <a:latin typeface="Times New Roman" pitchFamily="16" charset="0"/>
              </a:rPr>
            </a:br>
            <a:endParaRPr lang="en-US" altLang="en-US" sz="2400" b="1" dirty="0">
              <a:latin typeface="Times New Roman" pitchFamily="16" charset="0"/>
            </a:endParaRPr>
          </a:p>
        </p:txBody>
      </p:sp>
      <p:sp>
        <p:nvSpPr>
          <p:cNvPr id="3" name="Content Placeholder 2"/>
          <p:cNvSpPr>
            <a:spLocks noGrp="1"/>
          </p:cNvSpPr>
          <p:nvPr>
            <p:ph idx="1"/>
          </p:nvPr>
        </p:nvSpPr>
        <p:spPr>
          <a:xfrm>
            <a:off x="304800" y="1752600"/>
            <a:ext cx="8229600" cy="4325112"/>
          </a:xfrm>
        </p:spPr>
        <p:txBody>
          <a:bodyPr>
            <a:normAutofit/>
          </a:bodyPr>
          <a:lstStyle/>
          <a:p>
            <a:pPr algn="just">
              <a:lnSpc>
                <a:spcPct val="120000"/>
              </a:lnSpc>
            </a:pPr>
            <a:r>
              <a:rPr lang="en-US" altLang="en-US" sz="2000" dirty="0" smtClean="0">
                <a:latin typeface="Times New Roman" pitchFamily="16" charset="0"/>
              </a:rPr>
              <a:t>From the mean score, it is proved that students are satisfied by the library services;</a:t>
            </a:r>
          </a:p>
          <a:p>
            <a:pPr algn="just">
              <a:lnSpc>
                <a:spcPct val="120000"/>
              </a:lnSpc>
              <a:buSzPct val="125000"/>
              <a:buFont typeface="Arial" charset="0"/>
              <a:buChar char="•"/>
            </a:pPr>
            <a:r>
              <a:rPr lang="en-US" altLang="en-US" sz="2000" dirty="0" smtClean="0">
                <a:latin typeface="Times New Roman" pitchFamily="16" charset="0"/>
              </a:rPr>
              <a:t>It is found that most of the users are not very much satisfied with the library support for research and learning activities; </a:t>
            </a:r>
          </a:p>
          <a:p>
            <a:pPr algn="just">
              <a:lnSpc>
                <a:spcPct val="120000"/>
              </a:lnSpc>
              <a:buSzPct val="125000"/>
              <a:buFont typeface="Arial" charset="0"/>
              <a:buChar char="•"/>
            </a:pPr>
            <a:r>
              <a:rPr lang="en-US" altLang="en-US" sz="2000" dirty="0" smtClean="0">
                <a:latin typeface="Times New Roman" pitchFamily="16" charset="0"/>
              </a:rPr>
              <a:t>Overall, the Quality service is relatively good but not outstanding according to the user’s perspectives. </a:t>
            </a:r>
          </a:p>
          <a:p>
            <a:pPr algn="just">
              <a:lnSpc>
                <a:spcPct val="120000"/>
              </a:lnSpc>
              <a:buSzPct val="125000"/>
              <a:buFont typeface="Arial" charset="0"/>
              <a:buChar char="•"/>
            </a:pPr>
            <a:endParaRPr lang="en-US" altLang="en-US" sz="2000" dirty="0" smtClean="0">
              <a:latin typeface="Tw Cen MT" charset="0"/>
            </a:endParaRPr>
          </a:p>
          <a:p>
            <a:endParaRPr lang="en-US" sz="2000" dirty="0"/>
          </a:p>
        </p:txBody>
      </p:sp>
    </p:spTree>
    <p:extLst>
      <p:ext uri="{BB962C8B-B14F-4D97-AF65-F5344CB8AC3E}">
        <p14:creationId xmlns:p14="http://schemas.microsoft.com/office/powerpoint/2010/main" val="1369021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00000"/>
              </a:lnSpc>
            </a:pPr>
            <a:r>
              <a:rPr lang="en-US" altLang="en-US" sz="2800" b="1" dirty="0" smtClean="0">
                <a:latin typeface="Times New Roman" pitchFamily="16" charset="0"/>
              </a:rPr>
              <a:t>B. Information Literacy Outcome Perception</a:t>
            </a:r>
            <a:r>
              <a:rPr lang="en-US" altLang="en-US" sz="2800" b="1" dirty="0" smtClean="0">
                <a:solidFill>
                  <a:srgbClr val="FFFFFF"/>
                </a:solidFill>
                <a:latin typeface="Times New Roman" pitchFamily="16" charset="0"/>
              </a:rPr>
              <a:t>.</a:t>
            </a:r>
            <a:r>
              <a:rPr lang="en-US" altLang="en-US" sz="3200" b="1" dirty="0" smtClean="0">
                <a:solidFill>
                  <a:srgbClr val="FFFFFF"/>
                </a:solidFill>
                <a:latin typeface="Times New Roman" pitchFamily="16" charset="0"/>
              </a:rPr>
              <a:t/>
            </a:r>
            <a:br>
              <a:rPr lang="en-US" altLang="en-US" sz="3200" b="1" dirty="0" smtClean="0">
                <a:solidFill>
                  <a:srgbClr val="FFFFFF"/>
                </a:solidFill>
                <a:latin typeface="Times New Roman" pitchFamily="16" charset="0"/>
              </a:rPr>
            </a:br>
            <a:r>
              <a:rPr lang="en-US" altLang="en-US" sz="3200" b="1" dirty="0" smtClean="0">
                <a:solidFill>
                  <a:srgbClr val="FFFFFF"/>
                </a:solidFill>
                <a:latin typeface="Times New Roman" pitchFamily="16" charset="0"/>
              </a:rPr>
              <a:t/>
            </a:r>
            <a:br>
              <a:rPr lang="en-US" altLang="en-US" sz="3200" b="1" dirty="0" smtClean="0">
                <a:solidFill>
                  <a:srgbClr val="FFFFFF"/>
                </a:solidFill>
                <a:latin typeface="Times New Roman" pitchFamily="16" charset="0"/>
              </a:rPr>
            </a:br>
            <a:endParaRPr lang="en-US" sz="3200" dirty="0"/>
          </a:p>
        </p:txBody>
      </p:sp>
      <p:sp>
        <p:nvSpPr>
          <p:cNvPr id="3" name="Content Placeholder 2"/>
          <p:cNvSpPr>
            <a:spLocks noGrp="1"/>
          </p:cNvSpPr>
          <p:nvPr>
            <p:ph idx="1"/>
          </p:nvPr>
        </p:nvSpPr>
        <p:spPr>
          <a:xfrm>
            <a:off x="228600" y="1676400"/>
            <a:ext cx="8458200" cy="4898136"/>
          </a:xfrm>
        </p:spPr>
        <p:txBody>
          <a:bodyPr>
            <a:normAutofit/>
          </a:bodyPr>
          <a:lstStyle/>
          <a:p>
            <a:pPr algn="just">
              <a:lnSpc>
                <a:spcPct val="120000"/>
              </a:lnSpc>
            </a:pPr>
            <a:r>
              <a:rPr lang="en-US" altLang="en-US" sz="2200" dirty="0" smtClean="0">
                <a:latin typeface="Times New Roman" pitchFamily="16" charset="0"/>
              </a:rPr>
              <a:t>The Table- 5 shows that the users are minimally satisfied with the service rendered by the library to stay informed;</a:t>
            </a:r>
          </a:p>
          <a:p>
            <a:pPr>
              <a:lnSpc>
                <a:spcPct val="120000"/>
              </a:lnSpc>
              <a:buSzPct val="125000"/>
              <a:buFont typeface="Arial" charset="0"/>
              <a:buChar char="•"/>
            </a:pPr>
            <a:r>
              <a:rPr lang="en-US" altLang="en-US" sz="2200" dirty="0" smtClean="0">
                <a:latin typeface="Times New Roman" pitchFamily="16" charset="0"/>
              </a:rPr>
              <a:t>The students of Maulana Azad Library are satisfied with the support for academic advancement;</a:t>
            </a:r>
          </a:p>
          <a:p>
            <a:pPr algn="just">
              <a:lnSpc>
                <a:spcPct val="120000"/>
              </a:lnSpc>
              <a:buSzPct val="125000"/>
              <a:buFont typeface="Arial" charset="0"/>
              <a:buChar char="•"/>
            </a:pPr>
            <a:r>
              <a:rPr lang="en-US" altLang="en-US" sz="2200" dirty="0" smtClean="0">
                <a:latin typeface="Times New Roman" pitchFamily="16" charset="0"/>
              </a:rPr>
              <a:t>The users of the library are satisfied with the academic pursuit rendered by the Maulana Azad Library;</a:t>
            </a:r>
          </a:p>
          <a:p>
            <a:pPr algn="just">
              <a:lnSpc>
                <a:spcPct val="120000"/>
              </a:lnSpc>
              <a:buSzPct val="125000"/>
              <a:buFont typeface="Arial" charset="0"/>
              <a:buChar char="•"/>
            </a:pPr>
            <a:r>
              <a:rPr lang="en-US" altLang="en-US" sz="2200" dirty="0" smtClean="0">
                <a:latin typeface="Times New Roman" pitchFamily="16" charset="0"/>
              </a:rPr>
              <a:t>The users are highly satisfied in the statement of ‘users satisfaction’ in library helped in ‘distinguished between trustworthy and untrustworthy information’;</a:t>
            </a:r>
          </a:p>
          <a:p>
            <a:pPr algn="just">
              <a:lnSpc>
                <a:spcPct val="120000"/>
              </a:lnSpc>
              <a:buSzPct val="125000"/>
              <a:buFont typeface="Arial" charset="0"/>
              <a:buChar char="•"/>
            </a:pPr>
            <a:r>
              <a:rPr lang="en-US" altLang="en-US" sz="2200" dirty="0" smtClean="0">
                <a:latin typeface="Times New Roman" pitchFamily="16" charset="0"/>
              </a:rPr>
              <a:t>Users of the Maulana Azad Library are not highly satisfied in the field of ‘information skills needed by the users’</a:t>
            </a:r>
          </a:p>
          <a:p>
            <a:pPr>
              <a:lnSpc>
                <a:spcPct val="120000"/>
              </a:lnSpc>
              <a:buSzPct val="125000"/>
              <a:buFont typeface="Arial" charset="0"/>
              <a:buChar char="•"/>
            </a:pPr>
            <a:endParaRPr lang="en-US" altLang="en-US" dirty="0" smtClean="0">
              <a:latin typeface="Tw Cen MT" charset="0"/>
            </a:endParaRPr>
          </a:p>
          <a:p>
            <a:endParaRPr lang="en-US" dirty="0"/>
          </a:p>
        </p:txBody>
      </p:sp>
    </p:spTree>
    <p:extLst>
      <p:ext uri="{BB962C8B-B14F-4D97-AF65-F5344CB8AC3E}">
        <p14:creationId xmlns:p14="http://schemas.microsoft.com/office/powerpoint/2010/main" val="1084020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normAutofit fontScale="90000"/>
          </a:bodyPr>
          <a:lstStyle/>
          <a:p>
            <a:pPr>
              <a:lnSpc>
                <a:spcPct val="100000"/>
              </a:lnSpc>
            </a:pPr>
            <a:r>
              <a:rPr lang="en-US" altLang="en-US" b="1" dirty="0" smtClean="0">
                <a:latin typeface="Times New Roman" pitchFamily="16" charset="0"/>
              </a:rPr>
              <a:t>1. INTRODUCTION</a:t>
            </a:r>
            <a:br>
              <a:rPr lang="en-US" altLang="en-US" b="1" dirty="0" smtClean="0">
                <a:latin typeface="Times New Roman" pitchFamily="16" charset="0"/>
              </a:rPr>
            </a:br>
            <a:endParaRPr lang="en-US" dirty="0"/>
          </a:p>
        </p:txBody>
      </p:sp>
      <p:sp>
        <p:nvSpPr>
          <p:cNvPr id="3" name="Content Placeholder 2"/>
          <p:cNvSpPr>
            <a:spLocks noGrp="1"/>
          </p:cNvSpPr>
          <p:nvPr>
            <p:ph idx="1"/>
          </p:nvPr>
        </p:nvSpPr>
        <p:spPr>
          <a:xfrm>
            <a:off x="228600" y="1828800"/>
            <a:ext cx="8686800" cy="4648200"/>
          </a:xfrm>
        </p:spPr>
        <p:txBody>
          <a:bodyPr>
            <a:normAutofit fontScale="92500" lnSpcReduction="20000"/>
          </a:bodyPr>
          <a:lstStyle/>
          <a:p>
            <a:pPr algn="just">
              <a:lnSpc>
                <a:spcPct val="120000"/>
              </a:lnSpc>
              <a:buSzPct val="125000"/>
              <a:buFont typeface="Arial" charset="0"/>
              <a:buChar char="•"/>
            </a:pPr>
            <a:r>
              <a:rPr lang="en-US" altLang="en-US" dirty="0" smtClean="0">
                <a:latin typeface="Times New Roman" pitchFamily="16" charset="0"/>
              </a:rPr>
              <a:t>The libraries have converted drastically from mere storehouses of books and publications to the powerhouses of knowledge and information. </a:t>
            </a:r>
          </a:p>
          <a:p>
            <a:pPr algn="just">
              <a:lnSpc>
                <a:spcPct val="120000"/>
              </a:lnSpc>
              <a:buSzPct val="125000"/>
              <a:buFont typeface="Arial" charset="0"/>
              <a:buChar char="•"/>
            </a:pPr>
            <a:r>
              <a:rPr lang="en-US" altLang="en-US" dirty="0" smtClean="0">
                <a:latin typeface="Times New Roman" pitchFamily="16" charset="0"/>
              </a:rPr>
              <a:t>A quality service is regarded as one, which satisfies the users' expectation result to an outstanding experience.</a:t>
            </a:r>
          </a:p>
          <a:p>
            <a:pPr algn="just">
              <a:lnSpc>
                <a:spcPct val="120000"/>
              </a:lnSpc>
              <a:buSzPct val="125000"/>
              <a:buFont typeface="Arial" charset="0"/>
              <a:buChar char="•"/>
            </a:pPr>
            <a:r>
              <a:rPr lang="en-US" altLang="en-US" dirty="0" smtClean="0">
                <a:latin typeface="Times New Roman" pitchFamily="16" charset="0"/>
              </a:rPr>
              <a:t> The actual presence of libraries depends upon users' satisfaction and users are becoming satisfied as soon as the library has the capacity to as much as their expectations or meet the actual needs. </a:t>
            </a:r>
          </a:p>
          <a:p>
            <a:pPr algn="just">
              <a:lnSpc>
                <a:spcPct val="120000"/>
              </a:lnSpc>
              <a:buSzPct val="125000"/>
              <a:buFont typeface="Arial" charset="0"/>
              <a:buChar char="•"/>
            </a:pPr>
            <a:r>
              <a:rPr lang="en-US" altLang="en-US" dirty="0" smtClean="0">
                <a:latin typeface="Times New Roman" pitchFamily="16" charset="0"/>
              </a:rPr>
              <a:t>Consequently, several libraries and information services have adopted quality management practices in recent years</a:t>
            </a:r>
          </a:p>
          <a:p>
            <a:endParaRPr lang="en-US" dirty="0">
              <a:solidFill>
                <a:srgbClr val="FF0000"/>
              </a:solidFill>
            </a:endParaRPr>
          </a:p>
        </p:txBody>
      </p:sp>
    </p:spTree>
    <p:extLst>
      <p:ext uri="{BB962C8B-B14F-4D97-AF65-F5344CB8AC3E}">
        <p14:creationId xmlns:p14="http://schemas.microsoft.com/office/powerpoint/2010/main" val="3100945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sz="3200" dirty="0" smtClean="0"/>
              <a:t>Conclusion and Recommendation</a:t>
            </a:r>
            <a:endParaRPr lang="en-US" sz="3200" dirty="0"/>
          </a:p>
        </p:txBody>
      </p:sp>
      <p:sp>
        <p:nvSpPr>
          <p:cNvPr id="3" name="Content Placeholder 2"/>
          <p:cNvSpPr>
            <a:spLocks noGrp="1"/>
          </p:cNvSpPr>
          <p:nvPr>
            <p:ph idx="1"/>
          </p:nvPr>
        </p:nvSpPr>
        <p:spPr>
          <a:xfrm>
            <a:off x="304800" y="1752600"/>
            <a:ext cx="8382000" cy="4821936"/>
          </a:xfrm>
        </p:spPr>
        <p:txBody>
          <a:bodyPr>
            <a:normAutofit fontScale="92500" lnSpcReduction="10000"/>
          </a:bodyPr>
          <a:lstStyle/>
          <a:p>
            <a:pPr marL="109728" indent="0" algn="just">
              <a:buNone/>
            </a:pPr>
            <a:r>
              <a:rPr lang="en-US" altLang="en-US" dirty="0" smtClean="0">
                <a:latin typeface="Times New Roman" pitchFamily="16" charset="0"/>
              </a:rPr>
              <a:t>The study result shows that there is a wide gap between user perceptions and expectations of quality service rendered to users by Maulana Azad Library of Aligarh Muslim University. The study showed that students had higher expectations of library service quality.  They   expected convenient library employee’s help; library staffs had information to meet the queries from students, online help by the library staff etc. The results therefore resulted in negative adequacy gaps and very wide superiority gaps. Though libraries quality service is very good in ‘Quiet space for individual activities’, the printed materials as well as electronic materials services available in the library</a:t>
            </a:r>
          </a:p>
          <a:p>
            <a:pPr algn="just"/>
            <a:endParaRPr lang="en-US" dirty="0"/>
          </a:p>
        </p:txBody>
      </p:sp>
    </p:spTree>
    <p:extLst>
      <p:ext uri="{BB962C8B-B14F-4D97-AF65-F5344CB8AC3E}">
        <p14:creationId xmlns:p14="http://schemas.microsoft.com/office/powerpoint/2010/main" val="879999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50536"/>
          </a:xfrm>
        </p:spPr>
        <p:txBody>
          <a:bodyPr>
            <a:normAutofit fontScale="92500" lnSpcReduction="10000"/>
          </a:bodyPr>
          <a:lstStyle/>
          <a:p>
            <a:pPr marL="1587" indent="0" algn="just">
              <a:lnSpc>
                <a:spcPct val="120000"/>
              </a:lnSpc>
              <a:buNone/>
            </a:pPr>
            <a:r>
              <a:rPr lang="en-US" altLang="en-US" dirty="0" smtClean="0">
                <a:latin typeface="Times New Roman" pitchFamily="16" charset="0"/>
              </a:rPr>
              <a:t>The study recommends that.</a:t>
            </a:r>
          </a:p>
          <a:p>
            <a:pPr>
              <a:lnSpc>
                <a:spcPct val="120000"/>
              </a:lnSpc>
              <a:buSzPct val="125000"/>
              <a:buFont typeface="Times New Roman" pitchFamily="16" charset="0"/>
              <a:buAutoNum type="arabicPeriod"/>
            </a:pPr>
            <a:r>
              <a:rPr lang="en-US" altLang="en-US" dirty="0" smtClean="0">
                <a:latin typeface="Times New Roman" pitchFamily="16" charset="0"/>
              </a:rPr>
              <a:t>The library should develop a well designed website which includes all web 2.0 technology.</a:t>
            </a:r>
          </a:p>
          <a:p>
            <a:pPr algn="just">
              <a:lnSpc>
                <a:spcPct val="120000"/>
              </a:lnSpc>
              <a:buSzPct val="125000"/>
              <a:buFont typeface="Times New Roman" pitchFamily="16" charset="0"/>
              <a:buAutoNum type="arabicPeriod"/>
            </a:pPr>
            <a:r>
              <a:rPr lang="en-US" altLang="en-US" dirty="0" smtClean="0">
                <a:latin typeface="Times New Roman" pitchFamily="16" charset="0"/>
              </a:rPr>
              <a:t>Information literacy programs should be organized by the library for the students and faculty members in different course level at the initial stage of classes.</a:t>
            </a:r>
          </a:p>
          <a:p>
            <a:pPr algn="just">
              <a:lnSpc>
                <a:spcPct val="120000"/>
              </a:lnSpc>
              <a:buSzPct val="125000"/>
              <a:buFont typeface="Times New Roman" pitchFamily="16" charset="0"/>
              <a:buAutoNum type="arabicPeriod"/>
            </a:pPr>
            <a:r>
              <a:rPr lang="en-US" altLang="en-US" dirty="0" smtClean="0">
                <a:latin typeface="Times New Roman" pitchFamily="16" charset="0"/>
              </a:rPr>
              <a:t>Library employee should hold all the professional and technical knowledge to meet the needs and queries of the users. So that library should organize training programs, workshops for its own employees etc.</a:t>
            </a:r>
          </a:p>
          <a:p>
            <a:pPr>
              <a:lnSpc>
                <a:spcPct val="120000"/>
              </a:lnSpc>
              <a:buClrTx/>
              <a:buSzTx/>
              <a:buFontTx/>
              <a:buNone/>
            </a:pPr>
            <a:r>
              <a:rPr lang="en-US" altLang="en-US" dirty="0" smtClean="0">
                <a:latin typeface="Tw Cen MT" charset="0"/>
              </a:rPr>
              <a:t> </a:t>
            </a:r>
          </a:p>
          <a:p>
            <a:endParaRPr lang="en-US" dirty="0"/>
          </a:p>
        </p:txBody>
      </p:sp>
    </p:spTree>
    <p:extLst>
      <p:ext uri="{BB962C8B-B14F-4D97-AF65-F5344CB8AC3E}">
        <p14:creationId xmlns:p14="http://schemas.microsoft.com/office/powerpoint/2010/main" val="3869390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856060" y="619126"/>
            <a:ext cx="7429500" cy="1477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00"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26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35" y="1588"/>
            <a:ext cx="9124950" cy="68199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46047538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wheel(1)">
                                      <p:cBhvr>
                                        <p:cTn id="7" dur="20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smtClean="0">
                <a:latin typeface="Times New Roman" pitchFamily="16" charset="0"/>
              </a:rPr>
              <a:t>2. OBJECTIVES OF THE STUDY</a:t>
            </a:r>
            <a:br>
              <a:rPr lang="en-US" altLang="en-US" b="1" dirty="0" smtClean="0">
                <a:latin typeface="Times New Roman" pitchFamily="16" charset="0"/>
              </a:rPr>
            </a:br>
            <a:endParaRPr lang="en-US" dirty="0"/>
          </a:p>
        </p:txBody>
      </p:sp>
      <p:sp>
        <p:nvSpPr>
          <p:cNvPr id="3" name="Content Placeholder 2"/>
          <p:cNvSpPr>
            <a:spLocks noGrp="1"/>
          </p:cNvSpPr>
          <p:nvPr>
            <p:ph idx="1"/>
          </p:nvPr>
        </p:nvSpPr>
        <p:spPr/>
        <p:txBody>
          <a:bodyPr>
            <a:normAutofit fontScale="92500" lnSpcReduction="10000"/>
          </a:bodyPr>
          <a:lstStyle/>
          <a:p>
            <a:pPr marL="1587" indent="0" algn="just">
              <a:lnSpc>
                <a:spcPct val="120000"/>
              </a:lnSpc>
              <a:buNone/>
            </a:pPr>
            <a:r>
              <a:rPr lang="en-US" altLang="en-US" dirty="0" smtClean="0">
                <a:latin typeface="Times New Roman" pitchFamily="16" charset="0"/>
              </a:rPr>
              <a:t>1. To distinguish the underlying dimensions of service quality of the Maulana Azad Library, AMU  from user points of views .</a:t>
            </a:r>
          </a:p>
          <a:p>
            <a:pPr marL="1587" indent="0" algn="just">
              <a:lnSpc>
                <a:spcPct val="120000"/>
              </a:lnSpc>
              <a:buNone/>
            </a:pPr>
            <a:r>
              <a:rPr lang="en-US" altLang="en-US" dirty="0" smtClean="0">
                <a:latin typeface="Times New Roman" pitchFamily="16" charset="0"/>
              </a:rPr>
              <a:t>2. To determine the best predictors of overall service quality of the Maulana Azad Library.</a:t>
            </a:r>
          </a:p>
          <a:p>
            <a:pPr marL="1587" indent="0" algn="just">
              <a:lnSpc>
                <a:spcPct val="120000"/>
              </a:lnSpc>
              <a:buNone/>
            </a:pPr>
            <a:r>
              <a:rPr lang="en-US" altLang="en-US" dirty="0" smtClean="0">
                <a:latin typeface="Times New Roman" pitchFamily="16" charset="0"/>
              </a:rPr>
              <a:t>3. To understand the users expected quality service from library as well as the problems they faced.</a:t>
            </a:r>
          </a:p>
          <a:p>
            <a:pPr marL="1587" indent="0" algn="just">
              <a:lnSpc>
                <a:spcPct val="120000"/>
              </a:lnSpc>
              <a:buNone/>
            </a:pPr>
            <a:r>
              <a:rPr lang="en-US" altLang="en-US" dirty="0" smtClean="0">
                <a:latin typeface="Times New Roman" pitchFamily="16" charset="0"/>
              </a:rPr>
              <a:t>4. To know the degree of general satisfaction of the user through library services.</a:t>
            </a:r>
          </a:p>
          <a:p>
            <a:pPr marL="228600" indent="-227013">
              <a:lnSpc>
                <a:spcPct val="120000"/>
              </a:lnSpc>
            </a:pPr>
            <a:endParaRPr lang="en-US" altLang="en-US" dirty="0" smtClean="0">
              <a:solidFill>
                <a:srgbClr val="FF0000"/>
              </a:solidFill>
              <a:latin typeface="Tw Cen MT" charset="0"/>
            </a:endParaRPr>
          </a:p>
          <a:p>
            <a:endParaRPr lang="en-US" dirty="0">
              <a:solidFill>
                <a:srgbClr val="FF0000"/>
              </a:solidFill>
            </a:endParaRPr>
          </a:p>
        </p:txBody>
      </p:sp>
    </p:spTree>
    <p:extLst>
      <p:ext uri="{BB962C8B-B14F-4D97-AF65-F5344CB8AC3E}">
        <p14:creationId xmlns:p14="http://schemas.microsoft.com/office/powerpoint/2010/main" val="2455814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00000"/>
              </a:lnSpc>
            </a:pPr>
            <a:r>
              <a:rPr lang="en-US" altLang="en-US" b="1" dirty="0" smtClean="0">
                <a:latin typeface="Times New Roman" pitchFamily="16" charset="0"/>
              </a:rPr>
              <a:t>3. METHODOLOGY</a:t>
            </a:r>
            <a:br>
              <a:rPr lang="en-US" altLang="en-US" b="1" dirty="0" smtClean="0">
                <a:latin typeface="Times New Roman" pitchFamily="16" charset="0"/>
              </a:rPr>
            </a:br>
            <a:endParaRPr lang="en-US" dirty="0"/>
          </a:p>
        </p:txBody>
      </p:sp>
      <p:sp>
        <p:nvSpPr>
          <p:cNvPr id="3" name="Content Placeholder 2"/>
          <p:cNvSpPr>
            <a:spLocks noGrp="1"/>
          </p:cNvSpPr>
          <p:nvPr>
            <p:ph idx="1"/>
          </p:nvPr>
        </p:nvSpPr>
        <p:spPr>
          <a:xfrm>
            <a:off x="228600" y="1905000"/>
            <a:ext cx="8382000" cy="4325112"/>
          </a:xfrm>
        </p:spPr>
        <p:txBody>
          <a:bodyPr>
            <a:normAutofit fontScale="85000" lnSpcReduction="20000"/>
          </a:bodyPr>
          <a:lstStyle/>
          <a:p>
            <a:pPr algn="just">
              <a:lnSpc>
                <a:spcPct val="120000"/>
              </a:lnSpc>
              <a:buSzPct val="125000"/>
              <a:buFont typeface="Arial" charset="0"/>
              <a:buChar char="•"/>
            </a:pPr>
            <a:r>
              <a:rPr lang="en-US" altLang="en-US" dirty="0" smtClean="0">
                <a:latin typeface="Times New Roman" pitchFamily="16" charset="0"/>
              </a:rPr>
              <a:t>To determine the service quality factors of the Maulana Azad Library, a user survey was conducted with the help of well established instrument (</a:t>
            </a:r>
            <a:r>
              <a:rPr lang="en-US" altLang="en-US" dirty="0" err="1" smtClean="0">
                <a:latin typeface="Times New Roman" pitchFamily="16" charset="0"/>
              </a:rPr>
              <a:t>Libqual</a:t>
            </a:r>
            <a:r>
              <a:rPr lang="en-US" altLang="en-US" dirty="0" smtClean="0">
                <a:latin typeface="Times New Roman" pitchFamily="16" charset="0"/>
              </a:rPr>
              <a:t>+) TM.</a:t>
            </a:r>
          </a:p>
          <a:p>
            <a:pPr algn="just">
              <a:lnSpc>
                <a:spcPct val="120000"/>
              </a:lnSpc>
              <a:buSzPct val="125000"/>
              <a:buFont typeface="Arial" charset="0"/>
              <a:buChar char="•"/>
            </a:pPr>
            <a:r>
              <a:rPr lang="en-US" altLang="en-US" dirty="0" smtClean="0">
                <a:latin typeface="Times New Roman" pitchFamily="16" charset="0"/>
              </a:rPr>
              <a:t>22 different service quality attributes were determined which are related to ‘Measuring the quality of services in Maulana Azad Library, AMU, Aligarh: A Study’, relevant statements were chosen by the researchers and a established questionnaire was well prepared using the 22 chosen statements for this proposed study. </a:t>
            </a:r>
          </a:p>
          <a:p>
            <a:pPr algn="just">
              <a:lnSpc>
                <a:spcPct val="120000"/>
              </a:lnSpc>
              <a:buSzPct val="125000"/>
              <a:buFont typeface="Arial" charset="0"/>
              <a:buChar char="•"/>
            </a:pPr>
            <a:r>
              <a:rPr lang="en-US" altLang="en-US" dirty="0" smtClean="0">
                <a:latin typeface="Times New Roman" pitchFamily="16" charset="0"/>
              </a:rPr>
              <a:t>A total of 100 printed questionnaires were distributed among the library users.</a:t>
            </a:r>
          </a:p>
          <a:p>
            <a:endParaRPr lang="en-US" dirty="0">
              <a:solidFill>
                <a:srgbClr val="FF0000"/>
              </a:solidFill>
            </a:endParaRPr>
          </a:p>
        </p:txBody>
      </p:sp>
    </p:spTree>
    <p:extLst>
      <p:ext uri="{BB962C8B-B14F-4D97-AF65-F5344CB8AC3E}">
        <p14:creationId xmlns:p14="http://schemas.microsoft.com/office/powerpoint/2010/main" val="218581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066800"/>
          </a:xfrm>
        </p:spPr>
        <p:txBody>
          <a:bodyPr>
            <a:noAutofit/>
          </a:bodyPr>
          <a:lstStyle/>
          <a:p>
            <a:pPr marL="228600" indent="-227013">
              <a:lnSpc>
                <a:spcPct val="120000"/>
              </a:lnSpc>
            </a:pPr>
            <a:r>
              <a:rPr lang="en-US" altLang="en-US" sz="1600" b="1" dirty="0" smtClean="0">
                <a:solidFill>
                  <a:schemeClr val="tx1"/>
                </a:solidFill>
                <a:latin typeface="Times New Roman" pitchFamily="16" charset="0"/>
              </a:rPr>
              <a:t>4. DATA ANALYSIS AND INTERPRETATION</a:t>
            </a:r>
            <a:br>
              <a:rPr lang="en-US" altLang="en-US" sz="1600" b="1" dirty="0" smtClean="0">
                <a:solidFill>
                  <a:schemeClr val="tx1"/>
                </a:solidFill>
                <a:latin typeface="Times New Roman" pitchFamily="16" charset="0"/>
              </a:rPr>
            </a:br>
            <a:r>
              <a:rPr lang="en-US" altLang="en-US" sz="1600" b="1" dirty="0">
                <a:solidFill>
                  <a:schemeClr val="tx1"/>
                </a:solidFill>
                <a:latin typeface="Times New Roman" pitchFamily="16" charset="0"/>
              </a:rPr>
              <a:t/>
            </a:r>
            <a:br>
              <a:rPr lang="en-US" altLang="en-US" sz="1600" b="1" dirty="0">
                <a:solidFill>
                  <a:schemeClr val="tx1"/>
                </a:solidFill>
                <a:latin typeface="Times New Roman" pitchFamily="16" charset="0"/>
              </a:rPr>
            </a:br>
            <a:r>
              <a:rPr lang="en-US" altLang="en-US" sz="1600" b="1" dirty="0" smtClean="0">
                <a:solidFill>
                  <a:schemeClr val="tx1"/>
                </a:solidFill>
                <a:latin typeface="Times New Roman" pitchFamily="16" charset="0"/>
              </a:rPr>
              <a:t>Table 1 - Demographic Information</a:t>
            </a:r>
            <a:r>
              <a:rPr lang="en-US" altLang="en-US" sz="1600" b="1" dirty="0" smtClean="0">
                <a:solidFill>
                  <a:srgbClr val="FF0000"/>
                </a:solidFill>
                <a:latin typeface="Times New Roman" pitchFamily="16" charset="0"/>
              </a:rPr>
              <a:t/>
            </a:r>
            <a:br>
              <a:rPr lang="en-US" altLang="en-US" sz="1600" b="1" dirty="0" smtClean="0">
                <a:solidFill>
                  <a:srgbClr val="FF0000"/>
                </a:solidFill>
                <a:latin typeface="Times New Roman" pitchFamily="16" charset="0"/>
              </a:rPr>
            </a:br>
            <a:endParaRPr lang="en-US" sz="1600" dirty="0">
              <a:solidFill>
                <a:srgbClr val="FF0000"/>
              </a:solidFill>
            </a:endParaRPr>
          </a:p>
        </p:txBody>
      </p:sp>
      <p:graphicFrame>
        <p:nvGraphicFramePr>
          <p:cNvPr id="4" name="Group 3"/>
          <p:cNvGraphicFramePr>
            <a:graphicFrameLocks noGrp="1"/>
          </p:cNvGraphicFramePr>
          <p:nvPr>
            <p:extLst>
              <p:ext uri="{D42A27DB-BD31-4B8C-83A1-F6EECF244321}">
                <p14:modId xmlns:p14="http://schemas.microsoft.com/office/powerpoint/2010/main" val="1586878"/>
              </p:ext>
            </p:extLst>
          </p:nvPr>
        </p:nvGraphicFramePr>
        <p:xfrm>
          <a:off x="381000" y="1371600"/>
          <a:ext cx="8000999" cy="5253148"/>
        </p:xfrm>
        <a:graphic>
          <a:graphicData uri="http://schemas.openxmlformats.org/drawingml/2006/table">
            <a:tbl>
              <a:tblPr>
                <a:tableStyleId>{69C7853C-536D-4A76-A0AE-DD22124D55A5}</a:tableStyleId>
              </a:tblPr>
              <a:tblGrid>
                <a:gridCol w="2209800"/>
                <a:gridCol w="2592336"/>
                <a:gridCol w="3198863"/>
              </a:tblGrid>
              <a:tr h="267718">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dirty="0" smtClean="0">
                          <a:ln>
                            <a:noFill/>
                          </a:ln>
                          <a:effectLst/>
                        </a:rPr>
                        <a:t>RESPONSE</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dirty="0" smtClean="0">
                          <a:ln>
                            <a:noFill/>
                          </a:ln>
                          <a:effectLst/>
                        </a:rPr>
                        <a:t>Frequency(N)</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smtClean="0">
                          <a:ln>
                            <a:noFill/>
                          </a:ln>
                          <a:effectLst/>
                        </a:rPr>
                        <a:t>Percentage(N percentage)</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97389">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dirty="0" smtClean="0">
                          <a:ln>
                            <a:noFill/>
                          </a:ln>
                          <a:effectLst/>
                        </a:rPr>
                        <a:t>          Distributed</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100</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smtClean="0">
                          <a:ln>
                            <a:noFill/>
                          </a:ln>
                          <a:effectLst/>
                        </a:rPr>
                        <a:t>100%</a:t>
                      </a:r>
                      <a:endParaRPr kumimoji="0" lang="en-US" altLang="en-US" sz="1400" b="1" i="0" u="none" strike="noStrike" cap="none" normalizeH="0" baseline="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r>
              <a:tr h="297389">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dirty="0" smtClean="0">
                          <a:ln>
                            <a:noFill/>
                          </a:ln>
                          <a:effectLst/>
                        </a:rPr>
                        <a:t>          Collected</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90</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smtClean="0">
                          <a:ln>
                            <a:noFill/>
                          </a:ln>
                          <a:effectLst/>
                        </a:rPr>
                        <a:t>90%</a:t>
                      </a:r>
                      <a:endParaRPr kumimoji="0" lang="en-US" altLang="en-US" sz="1400" b="1" i="0" u="none" strike="noStrike" cap="none" normalizeH="0" baseline="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r>
              <a:tr h="356666">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smtClean="0">
                          <a:ln>
                            <a:noFill/>
                          </a:ln>
                          <a:effectLst/>
                        </a:rPr>
                        <a:t>GENDER</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61722" horzOverflow="overflow"/>
                </a:tc>
                <a:tc>
                  <a:txBody>
                    <a:bodyPr/>
                    <a:lstStyle>
                      <a:lvl1pPr>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61722" horzOverflow="overflow"/>
                </a:tc>
              </a:tr>
              <a:tr h="297389">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smtClean="0">
                          <a:ln>
                            <a:noFill/>
                          </a:ln>
                          <a:effectLst/>
                        </a:rPr>
                        <a:t>          Male</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56</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smtClean="0">
                          <a:ln>
                            <a:noFill/>
                          </a:ln>
                          <a:effectLst/>
                        </a:rPr>
                        <a:t>62.22%</a:t>
                      </a:r>
                      <a:endParaRPr kumimoji="0" lang="en-US" altLang="en-US" sz="1400" b="1" i="0" u="none" strike="noStrike" cap="none" normalizeH="0" baseline="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r>
              <a:tr h="297389">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smtClean="0">
                          <a:ln>
                            <a:noFill/>
                          </a:ln>
                          <a:effectLst/>
                        </a:rPr>
                        <a:t>          Female</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34</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smtClean="0">
                          <a:ln>
                            <a:noFill/>
                          </a:ln>
                          <a:effectLst/>
                        </a:rPr>
                        <a:t>37.78%</a:t>
                      </a:r>
                      <a:endParaRPr kumimoji="0" lang="en-US" altLang="en-US" sz="1400" b="1" i="0" u="none" strike="noStrike" cap="none" normalizeH="0" baseline="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r>
              <a:tr h="356666">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smtClean="0">
                          <a:ln>
                            <a:noFill/>
                          </a:ln>
                          <a:effectLst/>
                        </a:rPr>
                        <a:t>AGE</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61722" horzOverflow="overflow"/>
                </a:tc>
                <a:tc>
                  <a:txBody>
                    <a:bodyPr/>
                    <a:lstStyle>
                      <a:lvl1pPr>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61722" horzOverflow="overflow"/>
                </a:tc>
              </a:tr>
              <a:tr h="297389">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dirty="0" smtClean="0">
                          <a:ln>
                            <a:noFill/>
                          </a:ln>
                          <a:effectLst/>
                        </a:rPr>
                        <a:t>         </a:t>
                      </a:r>
                      <a:r>
                        <a:rPr kumimoji="0" lang="en-US" altLang="en-US" sz="1200" b="1" u="none" strike="noStrike" cap="none" normalizeH="0" baseline="0" dirty="0" err="1" smtClean="0">
                          <a:ln>
                            <a:noFill/>
                          </a:ln>
                          <a:effectLst/>
                        </a:rPr>
                        <a:t>Upto</a:t>
                      </a:r>
                      <a:r>
                        <a:rPr kumimoji="0" lang="en-US" altLang="en-US" sz="1200" b="1" u="none" strike="noStrike" cap="none" normalizeH="0" baseline="0" dirty="0" smtClean="0">
                          <a:ln>
                            <a:noFill/>
                          </a:ln>
                          <a:effectLst/>
                        </a:rPr>
                        <a:t> 20</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smtClean="0">
                          <a:ln>
                            <a:noFill/>
                          </a:ln>
                          <a:effectLst/>
                        </a:rPr>
                        <a:t>18</a:t>
                      </a:r>
                      <a:endParaRPr kumimoji="0" lang="en-US" altLang="en-US" sz="1400" b="1" i="0" u="none" strike="noStrike" cap="none" normalizeH="0" baseline="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20.00%</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r>
              <a:tr h="297389">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smtClean="0">
                          <a:ln>
                            <a:noFill/>
                          </a:ln>
                          <a:effectLst/>
                        </a:rPr>
                        <a:t>         20-24 years.</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22</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24.44%</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r>
              <a:tr h="297389">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smtClean="0">
                          <a:ln>
                            <a:noFill/>
                          </a:ln>
                          <a:effectLst/>
                        </a:rPr>
                        <a:t>         25-34 years.</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35</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39.00%</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r>
              <a:tr h="297389">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smtClean="0">
                          <a:ln>
                            <a:noFill/>
                          </a:ln>
                          <a:effectLst/>
                        </a:rPr>
                        <a:t>         34-44 years</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15</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16.66%</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r>
              <a:tr h="356666">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smtClean="0">
                          <a:ln>
                            <a:noFill/>
                          </a:ln>
                          <a:effectLst/>
                        </a:rPr>
                        <a:t>CLASS</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61722" horzOverflow="overflow"/>
                </a:tc>
                <a:tc>
                  <a:txBody>
                    <a:bodyPr/>
                    <a:lstStyle>
                      <a:lvl1pPr>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kumimoji="0" lang="en-US" altLang="en-US" sz="18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61722" horzOverflow="overflow"/>
                </a:tc>
              </a:tr>
              <a:tr h="434996">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smtClean="0">
                          <a:ln>
                            <a:noFill/>
                          </a:ln>
                          <a:effectLst/>
                        </a:rPr>
                        <a:t>  Under Graduation</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24</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smtClean="0">
                          <a:ln>
                            <a:noFill/>
                          </a:ln>
                          <a:effectLst/>
                        </a:rPr>
                        <a:t>26.66%</a:t>
                      </a:r>
                      <a:endParaRPr kumimoji="0" lang="en-US" altLang="en-US" sz="1400" b="1" i="0" u="none" strike="noStrike" cap="none" normalizeH="0" baseline="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r>
              <a:tr h="297389">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smtClean="0">
                          <a:ln>
                            <a:noFill/>
                          </a:ln>
                          <a:effectLst/>
                        </a:rPr>
                        <a:t>  Post Graduation</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40</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smtClean="0">
                          <a:ln>
                            <a:noFill/>
                          </a:ln>
                          <a:effectLst/>
                        </a:rPr>
                        <a:t>44.44%</a:t>
                      </a:r>
                      <a:endParaRPr kumimoji="0" lang="en-US" altLang="en-US" sz="1400" b="1" i="0" u="none" strike="noStrike" cap="none" normalizeH="0" baseline="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r>
              <a:tr h="434996">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smtClean="0">
                          <a:ln>
                            <a:noFill/>
                          </a:ln>
                          <a:effectLst/>
                        </a:rPr>
                        <a:t>  Research Scholars</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26</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29.00%</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r>
              <a:tr h="297389">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200" b="1" u="none" strike="noStrike" cap="none" normalizeH="0" baseline="0" smtClean="0">
                          <a:ln>
                            <a:noFill/>
                          </a:ln>
                          <a:effectLst/>
                        </a:rPr>
                        <a:t>  Others</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00</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kumimoji="0" lang="en-US" altLang="en-US" sz="1400" b="1" u="none" strike="noStrike" cap="none" normalizeH="0" baseline="0" dirty="0" smtClean="0">
                          <a:ln>
                            <a:noFill/>
                          </a:ln>
                          <a:effectLst/>
                        </a:rPr>
                        <a:t>00.00%</a:t>
                      </a:r>
                      <a:endParaRPr kumimoji="0" lang="en-US" altLang="en-US" sz="1400" b="1" i="0" u="none" strike="noStrike" cap="none" normalizeH="0" baseline="0" dirty="0" smtClean="0">
                        <a:ln>
                          <a:noFill/>
                        </a:ln>
                        <a:solidFill>
                          <a:srgbClr val="000000"/>
                        </a:solidFill>
                        <a:effectLst/>
                        <a:latin typeface="Times New Roman" pitchFamily="16" charset="0"/>
                        <a:ea typeface="WenQuanYi Micro Hei" charset="0"/>
                        <a:cs typeface="WenQuanYi Micro Hei" charset="0"/>
                      </a:endParaRPr>
                    </a:p>
                  </a:txBody>
                  <a:tcPr marT="58166" horzOverflow="overflow"/>
                </a:tc>
              </a:tr>
            </a:tbl>
          </a:graphicData>
        </a:graphic>
      </p:graphicFrame>
    </p:spTree>
    <p:extLst>
      <p:ext uri="{BB962C8B-B14F-4D97-AF65-F5344CB8AC3E}">
        <p14:creationId xmlns:p14="http://schemas.microsoft.com/office/powerpoint/2010/main" val="3612548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066800"/>
          </a:xfrm>
        </p:spPr>
        <p:txBody>
          <a:bodyPr>
            <a:normAutofit/>
          </a:bodyPr>
          <a:lstStyle/>
          <a:p>
            <a:pPr algn="l"/>
            <a:r>
              <a:rPr lang="en-US" sz="2800" dirty="0" smtClean="0"/>
              <a:t>Contd..</a:t>
            </a:r>
            <a:endParaRPr lang="en-US" sz="2800" dirty="0"/>
          </a:p>
        </p:txBody>
      </p:sp>
      <p:sp>
        <p:nvSpPr>
          <p:cNvPr id="3" name="Content Placeholder 2"/>
          <p:cNvSpPr>
            <a:spLocks noGrp="1"/>
          </p:cNvSpPr>
          <p:nvPr>
            <p:ph idx="1"/>
          </p:nvPr>
        </p:nvSpPr>
        <p:spPr>
          <a:xfrm>
            <a:off x="304800" y="1676400"/>
            <a:ext cx="8229600" cy="4325112"/>
          </a:xfrm>
        </p:spPr>
        <p:txBody>
          <a:bodyPr>
            <a:normAutofit/>
          </a:bodyPr>
          <a:lstStyle/>
          <a:p>
            <a:pPr algn="just">
              <a:lnSpc>
                <a:spcPct val="120000"/>
              </a:lnSpc>
              <a:buSzPct val="125000"/>
              <a:buFont typeface="Arial" charset="0"/>
              <a:buChar char="•"/>
            </a:pPr>
            <a:r>
              <a:rPr lang="en-US" altLang="en-US" sz="2400" dirty="0" smtClean="0">
                <a:latin typeface="Times New Roman" pitchFamily="16" charset="0"/>
              </a:rPr>
              <a:t>A majority of the user respondents 56 (62.22%) were male students and 34 (37.78%) were female students. This gender distribution is as per the proportion of students in the university.  </a:t>
            </a:r>
          </a:p>
          <a:p>
            <a:pPr algn="just">
              <a:lnSpc>
                <a:spcPct val="120000"/>
              </a:lnSpc>
              <a:buSzPct val="125000"/>
              <a:buFont typeface="Arial" charset="0"/>
              <a:buChar char="•"/>
            </a:pPr>
            <a:r>
              <a:rPr lang="en-US" altLang="en-US" sz="2400" dirty="0" smtClean="0">
                <a:latin typeface="Times New Roman" pitchFamily="16" charset="0"/>
              </a:rPr>
              <a:t>A majority of 40 (44.44 %) respondents belongs to Post Graduate Class. Interestingly, there are 26 research Scholars, i.e., (29%) and 24, i.e., (26.66%) respondents are from Under Graduate Courses.</a:t>
            </a:r>
          </a:p>
          <a:p>
            <a:pPr marL="109728" indent="0" algn="just">
              <a:lnSpc>
                <a:spcPct val="120000"/>
              </a:lnSpc>
              <a:buSzPct val="125000"/>
              <a:buNone/>
            </a:pPr>
            <a:endParaRPr lang="en-US" altLang="en-US" dirty="0" smtClean="0">
              <a:latin typeface="Times New Roman" pitchFamily="16" charset="0"/>
            </a:endParaRPr>
          </a:p>
          <a:p>
            <a:endParaRPr lang="en-US" dirty="0"/>
          </a:p>
        </p:txBody>
      </p:sp>
    </p:spTree>
    <p:extLst>
      <p:ext uri="{BB962C8B-B14F-4D97-AF65-F5344CB8AC3E}">
        <p14:creationId xmlns:p14="http://schemas.microsoft.com/office/powerpoint/2010/main" val="1965500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715962"/>
          </a:xfrm>
        </p:spPr>
        <p:txBody>
          <a:bodyPr>
            <a:noAutofit/>
          </a:bodyPr>
          <a:lstStyle/>
          <a:p>
            <a:pPr algn="l"/>
            <a:r>
              <a:rPr lang="en-US" altLang="en-US" sz="2000" b="1" dirty="0" smtClean="0">
                <a:solidFill>
                  <a:srgbClr val="FF0000"/>
                </a:solidFill>
                <a:latin typeface="Times New Roman" pitchFamily="16" charset="0"/>
              </a:rPr>
              <a:t/>
            </a:r>
            <a:br>
              <a:rPr lang="en-US" altLang="en-US" sz="2000" b="1" dirty="0" smtClean="0">
                <a:solidFill>
                  <a:srgbClr val="FF0000"/>
                </a:solidFill>
                <a:latin typeface="Times New Roman" pitchFamily="16" charset="0"/>
              </a:rPr>
            </a:br>
            <a:r>
              <a:rPr lang="en-US" altLang="en-US" sz="2000" b="1" dirty="0" smtClean="0">
                <a:solidFill>
                  <a:srgbClr val="FF0000"/>
                </a:solidFill>
                <a:latin typeface="Times New Roman" pitchFamily="16" charset="0"/>
              </a:rPr>
              <a:t>contd..</a:t>
            </a:r>
            <a:r>
              <a:rPr lang="en-US" altLang="en-US" sz="2000" b="1" dirty="0">
                <a:solidFill>
                  <a:srgbClr val="FF0000"/>
                </a:solidFill>
                <a:latin typeface="Times New Roman" pitchFamily="16" charset="0"/>
              </a:rPr>
              <a:t/>
            </a:r>
            <a:br>
              <a:rPr lang="en-US" altLang="en-US" sz="2000" b="1" dirty="0">
                <a:solidFill>
                  <a:srgbClr val="FF0000"/>
                </a:solidFill>
                <a:latin typeface="Times New Roman" pitchFamily="16" charset="0"/>
              </a:rPr>
            </a:br>
            <a:r>
              <a:rPr lang="en-US" altLang="en-US" sz="2000" b="1" dirty="0" smtClean="0">
                <a:solidFill>
                  <a:srgbClr val="FF0000"/>
                </a:solidFill>
                <a:latin typeface="Times New Roman" pitchFamily="16" charset="0"/>
              </a:rPr>
              <a:t>Table 2: Mean Score for Each Statement. (N 90)</a:t>
            </a:r>
            <a:br>
              <a:rPr lang="en-US" altLang="en-US" sz="2000" b="1" dirty="0" smtClean="0">
                <a:solidFill>
                  <a:srgbClr val="FF0000"/>
                </a:solidFill>
                <a:latin typeface="Times New Roman" pitchFamily="16" charset="0"/>
              </a:rPr>
            </a:br>
            <a:endParaRPr lang="en-US" sz="2000"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5310433"/>
              </p:ext>
            </p:extLst>
          </p:nvPr>
        </p:nvGraphicFramePr>
        <p:xfrm>
          <a:off x="228600" y="1295400"/>
          <a:ext cx="8610601" cy="5028604"/>
        </p:xfrm>
        <a:graphic>
          <a:graphicData uri="http://schemas.openxmlformats.org/drawingml/2006/table">
            <a:tbl>
              <a:tblPr>
                <a:tableStyleId>{775DCB02-9BB8-47FD-8907-85C794F793BA}</a:tableStyleId>
              </a:tblPr>
              <a:tblGrid>
                <a:gridCol w="622738"/>
                <a:gridCol w="2144110"/>
                <a:gridCol w="1681656"/>
                <a:gridCol w="1902373"/>
                <a:gridCol w="2259724"/>
              </a:tblGrid>
              <a:tr h="412678">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err="1" smtClean="0">
                          <a:ln>
                            <a:noFill/>
                          </a:ln>
                          <a:effectLst/>
                          <a:latin typeface="Arial" panose="020B0604020202020204" pitchFamily="34" charset="0"/>
                          <a:cs typeface="Arial" panose="020B0604020202020204" pitchFamily="34" charset="0"/>
                        </a:rPr>
                        <a:t>S.No</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a:ln>
                            <a:noFill/>
                          </a:ln>
                          <a:effectLst/>
                          <a:latin typeface="Arial" panose="020B0604020202020204" pitchFamily="34" charset="0"/>
                          <a:cs typeface="Arial" panose="020B0604020202020204" pitchFamily="34" charset="0"/>
                        </a:rPr>
                        <a:t>ASKED  STATEMENT</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Minimum Service Level</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Desired Service Level</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Perceived Service Level</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r>
              <a:tr h="429218">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1</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just"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IN" sz="1200" b="1" u="none" strike="noStrike" kern="1200" baseline="0" dirty="0">
                          <a:ln>
                            <a:noFill/>
                          </a:ln>
                          <a:effectLst/>
                          <a:latin typeface="Arial" panose="020B0604020202020204" pitchFamily="34" charset="0"/>
                          <a:cs typeface="Arial" panose="020B0604020202020204" pitchFamily="34" charset="0"/>
                        </a:rPr>
                        <a:t>Employees who instil confidence in user</a:t>
                      </a:r>
                      <a:endParaRPr lang="en-IN" sz="1200" b="1" i="0" u="none" strike="noStrike" dirty="0">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5.01</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6.98</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3.02</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r>
              <a:tr h="596183">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2</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just"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IN" sz="1200" b="1" u="none" strike="noStrike" kern="1200" baseline="0" dirty="0">
                          <a:ln>
                            <a:noFill/>
                          </a:ln>
                          <a:effectLst/>
                          <a:latin typeface="Arial" panose="020B0604020202020204" pitchFamily="34" charset="0"/>
                          <a:cs typeface="Arial" panose="020B0604020202020204" pitchFamily="34" charset="0"/>
                        </a:rPr>
                        <a:t>Easy-to-use access tools that allow me to find things on my own</a:t>
                      </a:r>
                      <a:endParaRPr lang="en-IN" sz="1200" b="1" i="0" u="none" strike="noStrike" dirty="0">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a:ln>
                            <a:noFill/>
                          </a:ln>
                          <a:effectLst/>
                          <a:latin typeface="Arial" panose="020B0604020202020204" pitchFamily="34" charset="0"/>
                          <a:cs typeface="Arial" panose="020B0604020202020204" pitchFamily="34" charset="0"/>
                        </a:rPr>
                        <a:t>4.90</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7.03</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3.09</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r>
              <a:tr h="429218">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3</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just"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IN" sz="1200" b="1" u="none" strike="noStrike" kern="1200" baseline="0">
                          <a:ln>
                            <a:noFill/>
                          </a:ln>
                          <a:effectLst/>
                          <a:latin typeface="Arial" panose="020B0604020202020204" pitchFamily="34" charset="0"/>
                          <a:cs typeface="Arial" panose="020B0604020202020204" pitchFamily="34" charset="0"/>
                        </a:rPr>
                        <a:t>Print and/or electronic journal collections I require for my work</a:t>
                      </a:r>
                      <a:endParaRPr lang="en-IN"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a:ln>
                            <a:noFill/>
                          </a:ln>
                          <a:effectLst/>
                          <a:latin typeface="Arial" panose="020B0604020202020204" pitchFamily="34" charset="0"/>
                          <a:cs typeface="Arial" panose="020B0604020202020204" pitchFamily="34" charset="0"/>
                        </a:rPr>
                        <a:t>6.02</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a:ln>
                            <a:noFill/>
                          </a:ln>
                          <a:effectLst/>
                          <a:latin typeface="Arial" panose="020B0604020202020204" pitchFamily="34" charset="0"/>
                          <a:cs typeface="Arial" panose="020B0604020202020204" pitchFamily="34" charset="0"/>
                        </a:rPr>
                        <a:t>8.02</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4.02</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r>
              <a:tr h="429218">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4</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IN" sz="1200" b="1" u="none" strike="noStrike" kern="1200" baseline="0">
                          <a:ln>
                            <a:noFill/>
                          </a:ln>
                          <a:effectLst/>
                          <a:latin typeface="Arial" panose="020B0604020202020204" pitchFamily="34" charset="0"/>
                          <a:cs typeface="Arial" panose="020B0604020202020204" pitchFamily="34" charset="0"/>
                        </a:rPr>
                        <a:t>Readiness to respond to users’ questions</a:t>
                      </a:r>
                      <a:endParaRPr lang="en-IN"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4.68</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a:ln>
                            <a:noFill/>
                          </a:ln>
                          <a:effectLst/>
                          <a:latin typeface="Arial" panose="020B0604020202020204" pitchFamily="34" charset="0"/>
                          <a:cs typeface="Arial" panose="020B0604020202020204" pitchFamily="34" charset="0"/>
                        </a:rPr>
                        <a:t>8.09</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a:ln>
                            <a:noFill/>
                          </a:ln>
                          <a:effectLst/>
                          <a:latin typeface="Arial" panose="020B0604020202020204" pitchFamily="34" charset="0"/>
                          <a:cs typeface="Arial" panose="020B0604020202020204" pitchFamily="34" charset="0"/>
                        </a:rPr>
                        <a:t>5.85</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r>
              <a:tr h="429218">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5</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IN" sz="1200" b="1" u="none" strike="noStrike" kern="1200" baseline="0">
                          <a:ln>
                            <a:noFill/>
                          </a:ln>
                          <a:effectLst/>
                          <a:latin typeface="Arial" panose="020B0604020202020204" pitchFamily="34" charset="0"/>
                          <a:cs typeface="Arial" panose="020B0604020202020204" pitchFamily="34" charset="0"/>
                        </a:rPr>
                        <a:t>Quiet space for individual activities</a:t>
                      </a:r>
                      <a:endParaRPr lang="en-IN"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4.15</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a:ln>
                            <a:noFill/>
                          </a:ln>
                          <a:effectLst/>
                          <a:latin typeface="Arial" panose="020B0604020202020204" pitchFamily="34" charset="0"/>
                          <a:cs typeface="Arial" panose="020B0604020202020204" pitchFamily="34" charset="0"/>
                        </a:rPr>
                        <a:t>8.04</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a:ln>
                            <a:noFill/>
                          </a:ln>
                          <a:effectLst/>
                          <a:latin typeface="Arial" panose="020B0604020202020204" pitchFamily="34" charset="0"/>
                          <a:cs typeface="Arial" panose="020B0604020202020204" pitchFamily="34" charset="0"/>
                        </a:rPr>
                        <a:t>6.26</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r>
              <a:tr h="262253">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6</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Willingness to help users</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5.28</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a:ln>
                            <a:noFill/>
                          </a:ln>
                          <a:effectLst/>
                          <a:latin typeface="Arial" panose="020B0604020202020204" pitchFamily="34" charset="0"/>
                          <a:cs typeface="Arial" panose="020B0604020202020204" pitchFamily="34" charset="0"/>
                        </a:rPr>
                        <a:t>7.89</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a:ln>
                            <a:noFill/>
                          </a:ln>
                          <a:effectLst/>
                          <a:latin typeface="Arial" panose="020B0604020202020204" pitchFamily="34" charset="0"/>
                          <a:cs typeface="Arial" panose="020B0604020202020204" pitchFamily="34" charset="0"/>
                        </a:rPr>
                        <a:t>5.32</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r>
              <a:tr h="429218">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7</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IN" sz="1200" b="1" u="none" strike="noStrike" kern="1200" baseline="0">
                          <a:ln>
                            <a:noFill/>
                          </a:ln>
                          <a:effectLst/>
                          <a:latin typeface="Arial" panose="020B0604020202020204" pitchFamily="34" charset="0"/>
                          <a:cs typeface="Arial" panose="020B0604020202020204" pitchFamily="34" charset="0"/>
                        </a:rPr>
                        <a:t>A comfortable and inviting location</a:t>
                      </a:r>
                      <a:endParaRPr lang="en-IN"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4.28</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a:ln>
                            <a:noFill/>
                          </a:ln>
                          <a:effectLst/>
                          <a:latin typeface="Arial" panose="020B0604020202020204" pitchFamily="34" charset="0"/>
                          <a:cs typeface="Arial" panose="020B0604020202020204" pitchFamily="34" charset="0"/>
                        </a:rPr>
                        <a:t>7.41</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a:ln>
                            <a:noFill/>
                          </a:ln>
                          <a:effectLst/>
                          <a:latin typeface="Arial" panose="020B0604020202020204" pitchFamily="34" charset="0"/>
                          <a:cs typeface="Arial" panose="020B0604020202020204" pitchFamily="34" charset="0"/>
                        </a:rPr>
                        <a:t>6.09</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r>
              <a:tr h="429218">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8</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IN" sz="1200" b="1" u="none" strike="noStrike" kern="1200" baseline="0">
                          <a:ln>
                            <a:noFill/>
                          </a:ln>
                          <a:effectLst/>
                          <a:latin typeface="Arial" panose="020B0604020202020204" pitchFamily="34" charset="0"/>
                          <a:cs typeface="Arial" panose="020B0604020202020204" pitchFamily="34" charset="0"/>
                        </a:rPr>
                        <a:t>Dependability in handling users’</a:t>
                      </a:r>
                      <a:endParaRPr lang="en-IN" sz="1200" b="1" u="none" strike="noStrike">
                        <a:effectLst/>
                        <a:latin typeface="Arial" panose="020B0604020202020204" pitchFamily="34" charset="0"/>
                        <a:cs typeface="Arial" panose="020B0604020202020204" pitchFamily="34" charset="0"/>
                      </a:endParaRPr>
                    </a:p>
                    <a:p>
                      <a:pPr marL="9144" marR="0" indent="0" algn="l" rtl="0" eaLnBrk="1" fontAlgn="base" latinLnBrk="0" hangingPunct="0">
                        <a:lnSpc>
                          <a:spcPct val="93000"/>
                        </a:lnSpc>
                        <a:spcBef>
                          <a:spcPts val="0"/>
                        </a:spcBef>
                        <a:spcAft>
                          <a:spcPts val="0"/>
                        </a:spcAft>
                        <a:buFont typeface="Arial" panose="020B0604020202020204"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IN" sz="1200" b="1" u="none" strike="noStrike" kern="1200" baseline="0">
                          <a:ln>
                            <a:noFill/>
                          </a:ln>
                          <a:effectLst/>
                          <a:latin typeface="Arial" panose="020B0604020202020204" pitchFamily="34" charset="0"/>
                          <a:cs typeface="Arial" panose="020B0604020202020204" pitchFamily="34" charset="0"/>
                        </a:rPr>
                        <a:t>service problems</a:t>
                      </a:r>
                      <a:endParaRPr lang="en-IN" sz="20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7.21</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a:ln>
                            <a:noFill/>
                          </a:ln>
                          <a:effectLst/>
                          <a:latin typeface="Arial" panose="020B0604020202020204" pitchFamily="34" charset="0"/>
                          <a:cs typeface="Arial" panose="020B0604020202020204" pitchFamily="34" charset="0"/>
                        </a:rPr>
                        <a:t>8.64</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a:ln>
                            <a:noFill/>
                          </a:ln>
                          <a:effectLst/>
                          <a:latin typeface="Arial" panose="020B0604020202020204" pitchFamily="34" charset="0"/>
                          <a:cs typeface="Arial" panose="020B0604020202020204" pitchFamily="34" charset="0"/>
                        </a:rPr>
                        <a:t>5.38</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r>
              <a:tr h="262253">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9</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Giving users individual attention</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4.22</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7.63</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a:ln>
                            <a:noFill/>
                          </a:ln>
                          <a:effectLst/>
                          <a:latin typeface="Arial" panose="020B0604020202020204" pitchFamily="34" charset="0"/>
                          <a:cs typeface="Arial" panose="020B0604020202020204" pitchFamily="34" charset="0"/>
                        </a:rPr>
                        <a:t>4.24</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r>
              <a:tr h="429218">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10</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l"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IN" sz="1200" b="1" u="none" strike="noStrike" kern="1200" baseline="0">
                          <a:ln>
                            <a:noFill/>
                          </a:ln>
                          <a:effectLst/>
                          <a:latin typeface="Arial" panose="020B0604020202020204" pitchFamily="34" charset="0"/>
                          <a:cs typeface="Arial" panose="020B0604020202020204" pitchFamily="34" charset="0"/>
                        </a:rPr>
                        <a:t>Library space that inspires study and learning</a:t>
                      </a:r>
                      <a:endParaRPr lang="en-IN"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6.29</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a:ln>
                            <a:noFill/>
                          </a:ln>
                          <a:effectLst/>
                          <a:latin typeface="Arial" panose="020B0604020202020204" pitchFamily="34" charset="0"/>
                          <a:cs typeface="Arial" panose="020B0604020202020204" pitchFamily="34" charset="0"/>
                        </a:rPr>
                        <a:t>8.36</a:t>
                      </a:r>
                      <a:endParaRPr lang="en-US" sz="1200" b="1" i="0" u="none" strike="noStrike">
                        <a:effectLst/>
                        <a:latin typeface="Arial" panose="020B0604020202020204" pitchFamily="34" charset="0"/>
                        <a:cs typeface="Arial" panose="020B0604020202020204" pitchFamily="34" charset="0"/>
                      </a:endParaRPr>
                    </a:p>
                  </a:txBody>
                  <a:tcPr marL="72437" marR="72437" marT="44669" marB="36218"/>
                </a:tc>
                <a:tc>
                  <a:txBody>
                    <a:bodyPr/>
                    <a:lstStyle/>
                    <a:p>
                      <a:pPr marL="9144" marR="0" indent="0" algn="ctr" rtl="0" eaLnBrk="1" fontAlgn="base" latinLnBrk="0" hangingPunct="0">
                        <a:lnSpc>
                          <a:spcPct val="93000"/>
                        </a:lnSpc>
                        <a:spcBef>
                          <a:spcPts val="0"/>
                        </a:spcBef>
                        <a:spcAft>
                          <a:spcPts val="0"/>
                        </a:spcAft>
                        <a:buClr>
                          <a:srgbClr val="000000"/>
                        </a:buClr>
                        <a:buSzPct val="45000"/>
                        <a:buFont typeface="Wingdings"/>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Lst>
                      </a:pPr>
                      <a:r>
                        <a:rPr lang="en-US" sz="1200" b="1" u="none" strike="noStrike" kern="1200" baseline="0" dirty="0">
                          <a:ln>
                            <a:noFill/>
                          </a:ln>
                          <a:effectLst/>
                          <a:latin typeface="Arial" panose="020B0604020202020204" pitchFamily="34" charset="0"/>
                          <a:cs typeface="Arial" panose="020B0604020202020204" pitchFamily="34" charset="0"/>
                        </a:rPr>
                        <a:t>6.35</a:t>
                      </a:r>
                      <a:endParaRPr lang="en-US" sz="1200" b="1" i="0" u="none" strike="noStrike" dirty="0">
                        <a:effectLst/>
                        <a:latin typeface="Arial" panose="020B0604020202020204" pitchFamily="34" charset="0"/>
                        <a:cs typeface="Arial" panose="020B0604020202020204" pitchFamily="34" charset="0"/>
                      </a:endParaRPr>
                    </a:p>
                  </a:txBody>
                  <a:tcPr marL="72437" marR="72437" marT="44669" marB="36218"/>
                </a:tc>
              </a:tr>
            </a:tbl>
          </a:graphicData>
        </a:graphic>
      </p:graphicFrame>
    </p:spTree>
    <p:extLst>
      <p:ext uri="{BB962C8B-B14F-4D97-AF65-F5344CB8AC3E}">
        <p14:creationId xmlns:p14="http://schemas.microsoft.com/office/powerpoint/2010/main" val="15725803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
          <p:cNvGraphicFramePr>
            <a:graphicFrameLocks noGrp="1"/>
          </p:cNvGraphicFramePr>
          <p:nvPr>
            <p:extLst>
              <p:ext uri="{D42A27DB-BD31-4B8C-83A1-F6EECF244321}">
                <p14:modId xmlns:p14="http://schemas.microsoft.com/office/powerpoint/2010/main" val="3889754534"/>
              </p:ext>
            </p:extLst>
          </p:nvPr>
        </p:nvGraphicFramePr>
        <p:xfrm>
          <a:off x="152400" y="152401"/>
          <a:ext cx="8610599" cy="6440185"/>
        </p:xfrm>
        <a:graphic>
          <a:graphicData uri="http://schemas.openxmlformats.org/drawingml/2006/table">
            <a:tbl>
              <a:tblPr>
                <a:tableStyleId>{775DCB02-9BB8-47FD-8907-85C794F793BA}</a:tableStyleId>
              </a:tblPr>
              <a:tblGrid>
                <a:gridCol w="693737"/>
                <a:gridCol w="2874620"/>
                <a:gridCol w="1629032"/>
                <a:gridCol w="1784178"/>
                <a:gridCol w="1629032"/>
              </a:tblGrid>
              <a:tr h="44083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11</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The printed library materials I need for my work</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6.63</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7.17</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6.89</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589295">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12</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Employees who have the  knowledge to answer user questions</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6.52</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8.43</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4.12</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44083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13</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Modern equipment that lets me easily access needed information</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5.86</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8.12</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5.11</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44083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14</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 Employees who are consistently courteous</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6.72</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7.48</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4.2</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431984">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15</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Electronic information resources I need</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6.23</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8.17</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7.45</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44083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16</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Community space for group  learning and group study</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5.42</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8.34</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5.89</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44083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17</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Employees who deal with users in a caring fashion</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5.73</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8.22</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4.09</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44083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18</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Making information easily accessible for independent use</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5.28</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8.02</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6.43</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44083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19</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Employees who understand the needs of their users</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6.23</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7.28</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6.55</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44083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20</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A getaway for study, learning, or research</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5.27</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8.56</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5.91</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440832">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21</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Making electronic resource accessible from my home or office</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5.63</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7.45</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6.01</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598103">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l"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22</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Availability of online help when using  my library's electronic resources</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6.55</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7.42</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3.45</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71310">
                <a:tc gridSpan="2">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Overall Mean Score</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hMerge="1">
                  <a:txBody>
                    <a:bodyPr/>
                    <a:lstStyle/>
                    <a:p>
                      <a:endParaRPr lang="en-US"/>
                    </a:p>
                  </a:txBody>
                  <a:tcPr/>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5.64</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7.85</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5.26</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r>
              <a:tr h="271310">
                <a:tc gridSpan="2">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Minimum Mean</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hMerge="1">
                  <a:txBody>
                    <a:bodyPr/>
                    <a:lstStyle/>
                    <a:p>
                      <a:endParaRPr lang="en-US"/>
                    </a:p>
                  </a:txBody>
                  <a:tcPr/>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5.01</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6.98</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3.02</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r h="271310">
                <a:tc gridSpan="2">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just"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Maximum Mean</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hMerge="1">
                  <a:txBody>
                    <a:bodyPr/>
                    <a:lstStyle/>
                    <a:p>
                      <a:endParaRPr lang="en-US"/>
                    </a:p>
                  </a:txBody>
                  <a:tcPr/>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7.21</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smtClean="0">
                          <a:ln>
                            <a:noFill/>
                          </a:ln>
                          <a:effectLst/>
                        </a:rPr>
                        <a:t>8.64</a:t>
                      </a:r>
                      <a:endParaRPr kumimoji="0" lang="en-US" altLang="en-US" sz="1200" b="1" i="0" u="none" strike="noStrike" cap="none" normalizeH="0" baseline="0" smtClean="0">
                        <a:ln>
                          <a:noFill/>
                        </a:ln>
                        <a:solidFill>
                          <a:srgbClr val="000000"/>
                        </a:solidFill>
                        <a:effectLst/>
                        <a:latin typeface="Arial" charset="0"/>
                        <a:ea typeface="WenQuanYi Micro Hei" charset="0"/>
                        <a:cs typeface="WenQuanYi Micro Hei" charset="0"/>
                      </a:endParaRPr>
                    </a:p>
                  </a:txBody>
                  <a:tcPr marT="56388" horzOverflow="overflow"/>
                </a:tc>
                <a:tc>
                  <a:txBody>
                    <a:bodyPr/>
                    <a:lstStyle>
                      <a:lvl1pPr marL="215900" indent="-214313">
                        <a:spcBef>
                          <a:spcPts val="142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charset="0"/>
                          <a:ea typeface="WenQuanYi Micro Hei" charset="0"/>
                          <a:cs typeface="WenQuanYi Micro Hei" charset="0"/>
                        </a:defRPr>
                      </a:lvl1pPr>
                      <a:lvl2pPr>
                        <a:spcBef>
                          <a:spcPts val="113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charset="0"/>
                          <a:ea typeface="WenQuanYi Micro Hei" charset="0"/>
                          <a:cs typeface="WenQuanYi Micro Hei" charset="0"/>
                        </a:defRPr>
                      </a:lvl2pPr>
                      <a:lvl3pPr>
                        <a:spcBef>
                          <a:spcPts val="8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charset="0"/>
                          <a:ea typeface="WenQuanYi Micro Hei" charset="0"/>
                          <a:cs typeface="WenQuanYi Micro Hei" charset="0"/>
                        </a:defRPr>
                      </a:lvl3pPr>
                      <a:lvl4pPr>
                        <a:spcBef>
                          <a:spcPts val="575"/>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4pPr>
                      <a:lvl5pPr>
                        <a:spcBef>
                          <a:spcPts val="288"/>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5pPr>
                      <a:lvl6pPr marL="25146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6pPr>
                      <a:lvl7pPr marL="29718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7pPr>
                      <a:lvl8pPr marL="34290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8pPr>
                      <a:lvl9pPr marL="3886200" indent="-228600" defTabSz="457200" fontAlgn="base" hangingPunct="0">
                        <a:lnSpc>
                          <a:spcPct val="9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charset="0"/>
                          <a:ea typeface="WenQuanYi Micro Hei" charset="0"/>
                          <a:cs typeface="WenQuanYi Micro Hei" charset="0"/>
                        </a:defRPr>
                      </a:lvl9pPr>
                    </a:lstStyle>
                    <a:p>
                      <a:pPr marL="1587" marR="0" lvl="0" indent="0" algn="ctr" defTabSz="457200" rtl="0" eaLnBrk="1" fontAlgn="base" latinLnBrk="0" hangingPunct="0">
                        <a:lnSpc>
                          <a:spcPct val="93000"/>
                        </a:lnSpc>
                        <a:spcBef>
                          <a:spcPct val="0"/>
                        </a:spcBef>
                        <a:spcAft>
                          <a:spcPct val="0"/>
                        </a:spcAft>
                        <a:buClr>
                          <a:srgbClr val="000000"/>
                        </a:buClr>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altLang="en-US" sz="1200" b="1" u="none" strike="noStrike" cap="none" normalizeH="0" baseline="0" dirty="0" smtClean="0">
                          <a:ln>
                            <a:noFill/>
                          </a:ln>
                          <a:effectLst/>
                        </a:rPr>
                        <a:t>7.45</a:t>
                      </a:r>
                      <a:endParaRPr kumimoji="0" lang="en-US" altLang="en-US" sz="1200" b="1" i="0" u="none" strike="noStrike" cap="none" normalizeH="0" baseline="0" dirty="0" smtClean="0">
                        <a:ln>
                          <a:noFill/>
                        </a:ln>
                        <a:solidFill>
                          <a:srgbClr val="000000"/>
                        </a:solidFill>
                        <a:effectLst/>
                        <a:latin typeface="Arial" charset="0"/>
                        <a:ea typeface="WenQuanYi Micro Hei" charset="0"/>
                        <a:cs typeface="WenQuanYi Micro Hei" charset="0"/>
                      </a:endParaRPr>
                    </a:p>
                  </a:txBody>
                  <a:tcPr marT="56388" horzOverflow="overflow"/>
                </a:tc>
              </a:tr>
            </a:tbl>
          </a:graphicData>
        </a:graphic>
      </p:graphicFrame>
    </p:spTree>
    <p:extLst>
      <p:ext uri="{BB962C8B-B14F-4D97-AF65-F5344CB8AC3E}">
        <p14:creationId xmlns:p14="http://schemas.microsoft.com/office/powerpoint/2010/main" val="792539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382000" cy="1295400"/>
          </a:xfrm>
        </p:spPr>
        <p:txBody>
          <a:bodyPr>
            <a:normAutofit fontScale="90000"/>
          </a:bodyPr>
          <a:lstStyle/>
          <a:p>
            <a:r>
              <a:rPr lang="en-US" altLang="en-US" sz="3600" b="1" dirty="0" smtClean="0">
                <a:latin typeface="Times New Roman" pitchFamily="16" charset="0"/>
              </a:rPr>
              <a:t>Perception of Service Quality by the students:</a:t>
            </a:r>
            <a:r>
              <a:rPr lang="en-US" altLang="en-US" b="1" dirty="0" smtClean="0">
                <a:latin typeface="Times New Roman" pitchFamily="16" charset="0"/>
              </a:rPr>
              <a:t/>
            </a:r>
            <a:br>
              <a:rPr lang="en-US" altLang="en-US" b="1" dirty="0" smtClean="0">
                <a:latin typeface="Times New Roman" pitchFamily="16" charset="0"/>
              </a:rPr>
            </a:br>
            <a:endParaRPr lang="en-US" dirty="0"/>
          </a:p>
        </p:txBody>
      </p:sp>
      <p:sp>
        <p:nvSpPr>
          <p:cNvPr id="3" name="Content Placeholder 2"/>
          <p:cNvSpPr>
            <a:spLocks noGrp="1"/>
          </p:cNvSpPr>
          <p:nvPr>
            <p:ph idx="1"/>
          </p:nvPr>
        </p:nvSpPr>
        <p:spPr>
          <a:xfrm>
            <a:off x="381000" y="1752600"/>
            <a:ext cx="8229600" cy="4325112"/>
          </a:xfrm>
        </p:spPr>
        <p:txBody>
          <a:bodyPr>
            <a:normAutofit fontScale="77500" lnSpcReduction="20000"/>
          </a:bodyPr>
          <a:lstStyle/>
          <a:p>
            <a:pPr marL="109728" indent="0">
              <a:lnSpc>
                <a:spcPct val="120000"/>
              </a:lnSpc>
              <a:buNone/>
            </a:pPr>
            <a:r>
              <a:rPr lang="en-US" altLang="en-US" b="1" i="1" dirty="0" smtClean="0">
                <a:latin typeface="Times New Roman" pitchFamily="16" charset="0"/>
              </a:rPr>
              <a:t>1.</a:t>
            </a:r>
            <a:r>
              <a:rPr lang="en-US" altLang="en-US" sz="3600" b="1" i="1" dirty="0" smtClean="0">
                <a:latin typeface="Times New Roman" pitchFamily="16" charset="0"/>
              </a:rPr>
              <a:t> Desired and Minimum Quality Service Leve</a:t>
            </a:r>
            <a:r>
              <a:rPr lang="en-US" altLang="en-US" b="1" i="1" dirty="0">
                <a:latin typeface="Times New Roman" pitchFamily="16" charset="0"/>
              </a:rPr>
              <a:t>l</a:t>
            </a:r>
            <a:endParaRPr lang="en-US" altLang="en-US" b="1" i="1" dirty="0" smtClean="0">
              <a:latin typeface="Times New Roman" pitchFamily="16" charset="0"/>
            </a:endParaRPr>
          </a:p>
          <a:p>
            <a:pPr marL="109728" indent="0">
              <a:lnSpc>
                <a:spcPct val="120000"/>
              </a:lnSpc>
              <a:buSzPct val="125000"/>
              <a:buNone/>
            </a:pPr>
            <a:r>
              <a:rPr lang="en-US" altLang="en-US" dirty="0" smtClean="0">
                <a:latin typeface="Times New Roman" pitchFamily="16" charset="0"/>
              </a:rPr>
              <a:t>The overall desired expectation service was 7.85.</a:t>
            </a:r>
          </a:p>
          <a:p>
            <a:pPr marL="109728" indent="0" algn="just">
              <a:lnSpc>
                <a:spcPct val="120000"/>
              </a:lnSpc>
              <a:buSzPct val="125000"/>
              <a:buNone/>
            </a:pPr>
            <a:r>
              <a:rPr lang="en-US" altLang="en-US" dirty="0" smtClean="0">
                <a:latin typeface="Times New Roman" pitchFamily="16" charset="0"/>
              </a:rPr>
              <a:t>‘Library as a Place’ has the highest mean score of 6.57, followed by the ‘Information Control’ mean Score is 6.29 and ‘Affect of service’ mean score of 6.22.  </a:t>
            </a:r>
          </a:p>
          <a:p>
            <a:pPr marL="109728" indent="0" algn="just">
              <a:lnSpc>
                <a:spcPct val="120000"/>
              </a:lnSpc>
              <a:buSzPct val="125000"/>
              <a:buNone/>
            </a:pPr>
            <a:r>
              <a:rPr lang="en-US" altLang="en-US" dirty="0" smtClean="0">
                <a:latin typeface="Times New Roman" pitchFamily="16" charset="0"/>
              </a:rPr>
              <a:t>Overall mean score of the Minimum service level is 5.64, desired service level is 7.85 and Perceived service level is 5.26.</a:t>
            </a:r>
          </a:p>
          <a:p>
            <a:pPr marL="109728" indent="0" algn="just">
              <a:lnSpc>
                <a:spcPct val="120000"/>
              </a:lnSpc>
              <a:buSzPct val="125000"/>
              <a:buNone/>
            </a:pPr>
            <a:r>
              <a:rPr lang="en-US" altLang="en-US" dirty="0" smtClean="0">
                <a:latin typeface="Times New Roman" pitchFamily="16" charset="0"/>
              </a:rPr>
              <a:t>‘Dependability in handling users’ service problems’ (8.64) as the highest expectation, followed by ‘A gateway for study, learning, or research’ (8.56), ‘Employees who have the  knowledge to answer user questions’ (8.43) etc.</a:t>
            </a:r>
          </a:p>
          <a:p>
            <a:endParaRPr lang="en-US" dirty="0">
              <a:solidFill>
                <a:srgbClr val="FF0000"/>
              </a:solidFill>
            </a:endParaRPr>
          </a:p>
        </p:txBody>
      </p:sp>
    </p:spTree>
    <p:extLst>
      <p:ext uri="{BB962C8B-B14F-4D97-AF65-F5344CB8AC3E}">
        <p14:creationId xmlns:p14="http://schemas.microsoft.com/office/powerpoint/2010/main" val="3990777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72</TotalTime>
  <Words>1291</Words>
  <Application>Microsoft Office PowerPoint</Application>
  <PresentationFormat>On-screen Show (4:3)</PresentationFormat>
  <Paragraphs>480</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Urban</vt:lpstr>
      <vt:lpstr>Measuring the Quality of Services in Maulana Azad Library, AMU, Aligarh: A Study  </vt:lpstr>
      <vt:lpstr>1. INTRODUCTION </vt:lpstr>
      <vt:lpstr>2. OBJECTIVES OF THE STUDY </vt:lpstr>
      <vt:lpstr>3. METHODOLOGY </vt:lpstr>
      <vt:lpstr>4. DATA ANALYSIS AND INTERPRETATION  Table 1 - Demographic Information </vt:lpstr>
      <vt:lpstr>Contd..</vt:lpstr>
      <vt:lpstr> contd.. Table 2: Mean Score for Each Statement. (N 90) </vt:lpstr>
      <vt:lpstr>PowerPoint Presentation</vt:lpstr>
      <vt:lpstr>Perception of Service Quality by the students: </vt:lpstr>
      <vt:lpstr>Contd..</vt:lpstr>
      <vt:lpstr>  </vt:lpstr>
      <vt:lpstr>Contd..</vt:lpstr>
      <vt:lpstr>Table – 4.  Service Adequacy Gap Score </vt:lpstr>
      <vt:lpstr>PowerPoint Presentation</vt:lpstr>
      <vt:lpstr> Zone of Tolerance   Fig – 4.  RADAR CHART of Zone of Tolerance of Maulana Azad Library Service. </vt:lpstr>
      <vt:lpstr>PowerPoint Presentation</vt:lpstr>
      <vt:lpstr>  General Satisfaction Statements and Information Literacy Outcomes  Table – 5. General Satisfaction Statements and Information Literacy Outcomes.  </vt:lpstr>
      <vt:lpstr>A. Satisfaction Statements </vt:lpstr>
      <vt:lpstr>B. Information Literacy Outcome Perception.  </vt:lpstr>
      <vt:lpstr>Conclusion and Recommendation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the Quality of Services in Maulana Azad Library, AMU, Aligarh: A Study</dc:title>
  <dc:creator>garvita jhamb</dc:creator>
  <cp:lastModifiedBy>garvita jhamb</cp:lastModifiedBy>
  <cp:revision>8</cp:revision>
  <dcterms:created xsi:type="dcterms:W3CDTF">2017-07-26T16:25:21Z</dcterms:created>
  <dcterms:modified xsi:type="dcterms:W3CDTF">2017-07-26T17:39:04Z</dcterms:modified>
</cp:coreProperties>
</file>