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2" r:id="rId5"/>
  </p:sldMasterIdLst>
  <p:notesMasterIdLst>
    <p:notesMasterId r:id="rId87"/>
  </p:notesMasterIdLst>
  <p:handoutMasterIdLst>
    <p:handoutMasterId r:id="rId88"/>
  </p:handoutMasterIdLst>
  <p:sldIdLst>
    <p:sldId id="256" r:id="rId6"/>
    <p:sldId id="408" r:id="rId7"/>
    <p:sldId id="258" r:id="rId8"/>
    <p:sldId id="259" r:id="rId9"/>
    <p:sldId id="269" r:id="rId10"/>
    <p:sldId id="304" r:id="rId11"/>
    <p:sldId id="305" r:id="rId12"/>
    <p:sldId id="306" r:id="rId13"/>
    <p:sldId id="307" r:id="rId14"/>
    <p:sldId id="308" r:id="rId15"/>
    <p:sldId id="309" r:id="rId16"/>
    <p:sldId id="311" r:id="rId17"/>
    <p:sldId id="312" r:id="rId18"/>
    <p:sldId id="313" r:id="rId19"/>
    <p:sldId id="314" r:id="rId20"/>
    <p:sldId id="317" r:id="rId21"/>
    <p:sldId id="316" r:id="rId22"/>
    <p:sldId id="315" r:id="rId23"/>
    <p:sldId id="409"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40" r:id="rId38"/>
    <p:sldId id="335" r:id="rId39"/>
    <p:sldId id="336" r:id="rId40"/>
    <p:sldId id="337" r:id="rId41"/>
    <p:sldId id="338" r:id="rId42"/>
    <p:sldId id="339" r:id="rId43"/>
    <p:sldId id="343" r:id="rId44"/>
    <p:sldId id="344" r:id="rId45"/>
    <p:sldId id="345" r:id="rId46"/>
    <p:sldId id="346"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72" r:id="rId69"/>
    <p:sldId id="373" r:id="rId70"/>
    <p:sldId id="374" r:id="rId71"/>
    <p:sldId id="375" r:id="rId72"/>
    <p:sldId id="376" r:id="rId73"/>
    <p:sldId id="377" r:id="rId74"/>
    <p:sldId id="378" r:id="rId75"/>
    <p:sldId id="379" r:id="rId76"/>
    <p:sldId id="383" r:id="rId77"/>
    <p:sldId id="384" r:id="rId78"/>
    <p:sldId id="385" r:id="rId79"/>
    <p:sldId id="399" r:id="rId80"/>
    <p:sldId id="400" r:id="rId81"/>
    <p:sldId id="387" r:id="rId82"/>
    <p:sldId id="405" r:id="rId83"/>
    <p:sldId id="406" r:id="rId84"/>
    <p:sldId id="388" r:id="rId85"/>
    <p:sldId id="407"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69" autoAdjust="0"/>
    <p:restoredTop sz="94660"/>
  </p:normalViewPr>
  <p:slideViewPr>
    <p:cSldViewPr snapToGrid="0" showGuides="1">
      <p:cViewPr>
        <p:scale>
          <a:sx n="75" d="100"/>
          <a:sy n="75" d="100"/>
        </p:scale>
        <p:origin x="-498" y="-54"/>
      </p:cViewPr>
      <p:guideLst>
        <p:guide orient="horz" pos="2160"/>
        <p:guide pos="3840"/>
      </p:guideLst>
    </p:cSldViewPr>
  </p:slideViewPr>
  <p:notesTextViewPr>
    <p:cViewPr>
      <p:scale>
        <a:sx n="1" d="1"/>
        <a:sy n="1" d="1"/>
      </p:scale>
      <p:origin x="0" y="0"/>
    </p:cViewPr>
  </p:notesTextViewPr>
  <p:notesViewPr>
    <p:cSldViewPr snapToGrid="0" showGuides="1">
      <p:cViewPr varScale="1">
        <p:scale>
          <a:sx n="58" d="100"/>
          <a:sy n="58" d="100"/>
        </p:scale>
        <p:origin x="1974" y="9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8/3/2017</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 xmlns:p14="http://schemas.microsoft.com/office/powerpoint/2010/main" val="2469016529"/>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8/3/2017</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 xmlns:p14="http://schemas.microsoft.com/office/powerpoint/2010/main" val="335084220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Arial" pitchFamily="34" charset="0"/>
                <a:cs typeface="Arial" pitchFamily="34" charset="0"/>
              </a:rPr>
              <a:t>NOTE:</a:t>
            </a:r>
          </a:p>
          <a:p>
            <a:r>
              <a:rPr lang="en-US" i="1" dirty="0">
                <a:latin typeface="Arial" pitchFamily="34" charset="0"/>
                <a:cs typeface="Arial" pitchFamily="34" charset="0"/>
              </a:rPr>
              <a:t>To change the  image on this slide, select the picture and delete it. Then click the Pictures icon in the placeholder to insert your own image.</a:t>
            </a:r>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Footer Placeholder 5"/>
          <p:cNvSpPr>
            <a:spLocks noGrp="1"/>
          </p:cNvSpPr>
          <p:nvPr>
            <p:ph type="ftr" sz="quarter" idx="11"/>
          </p:nvPr>
        </p:nvSpPr>
        <p:spPr/>
        <p:txBody>
          <a:bodyPr/>
          <a:lstStyle/>
          <a:p>
            <a:r>
              <a:rPr lang="en-US" smtClean="0"/>
              <a:t>Dr. B. Sutradhar, Librarian &amp; Co-PI of NDL Project</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TEL: Technology-Enabled Learning</a:t>
            </a:r>
            <a:endParaRPr lang="en-IN" dirty="0"/>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 xmlns:p14="http://schemas.microsoft.com/office/powerpoint/2010/main" val="208501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IN" altLang="en-US" sz="1800" b="1" dirty="0" smtClean="0">
                <a:latin typeface="Arial" charset="0"/>
              </a:rPr>
              <a:t>Directory of Open Access Repositories (OPENDOAR)</a:t>
            </a:r>
            <a:r>
              <a:rPr lang="en-US" altLang="en-US" sz="1800" b="1" dirty="0" smtClean="0">
                <a:latin typeface="Arial" charset="0"/>
              </a:rPr>
              <a:t> or </a:t>
            </a:r>
            <a:r>
              <a:rPr lang="en-IN" altLang="en-US" sz="1800" b="1" dirty="0" smtClean="0">
                <a:latin typeface="Arial" charset="0"/>
              </a:rPr>
              <a:t>Registry of Open Access Repositories Mandatory Archiving Policies (ROARMAP) </a:t>
            </a:r>
          </a:p>
          <a:p>
            <a:r>
              <a:rPr lang="en-US" altLang="en-US" sz="1200" b="1" dirty="0" smtClean="0">
                <a:latin typeface="Arial" charset="0"/>
              </a:rPr>
              <a:t>Open Access Initiative Protocol for Metadata Harvesting  (OAI-PMH)Compliant for metadata harvesting</a:t>
            </a:r>
          </a:p>
          <a:p>
            <a:r>
              <a:rPr lang="en-US" altLang="en-US" sz="1200" b="1" dirty="0" smtClean="0">
                <a:latin typeface="Arial" charset="0"/>
              </a:rPr>
              <a:t>Open Archives Initiative Object Reuse and Exchange (OAI-ORE) Compliant for full-text  harvesting</a:t>
            </a:r>
            <a:endParaRPr lang="en-US" dirty="0"/>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 xmlns:p14="http://schemas.microsoft.com/office/powerpoint/2010/main" val="3734536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Picture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 xmlns:a14="http://schemas.microsoft.com/office/drawing/2010/main">
                  <a14:imgLayer r:embed="rId3">
                    <a14:imgEffect>
                      <a14:saturation sat="30000"/>
                    </a14:imgEffect>
                  </a14:imgLayer>
                </a14:imgProps>
              </a:ext>
              <a:ext uri="{28A0092B-C50C-407E-A947-70E740481C1C}">
                <a14:useLocalDpi xmlns="" xmlns:a14="http://schemas.microsoft.com/office/drawing/2010/main" val="0"/>
              </a:ext>
            </a:extLst>
          </a:blip>
          <a:srcRect/>
          <a:stretch/>
        </p:blipFill>
        <p:spPr>
          <a:xfrm>
            <a:off x="1324445" y="0"/>
            <a:ext cx="1747524" cy="2292094"/>
          </a:xfrm>
          <a:prstGeom prst="rect">
            <a:avLst/>
          </a:prstGeom>
        </p:spPr>
      </p:pic>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Date Placeholder 3"/>
          <p:cNvSpPr>
            <a:spLocks noGrp="1"/>
          </p:cNvSpPr>
          <p:nvPr>
            <p:ph type="dt" sz="half" idx="10"/>
          </p:nvPr>
        </p:nvSpPr>
        <p:spPr/>
        <p:txBody>
          <a:bodyPr/>
          <a:lstStyle>
            <a:lvl1pPr>
              <a:defRPr baseline="0">
                <a:solidFill>
                  <a:schemeClr val="tx1">
                    <a:lumMod val="20000"/>
                    <a:lumOff val="80000"/>
                  </a:schemeClr>
                </a:solidFill>
              </a:defRPr>
            </a:lvl1pPr>
          </a:lstStyle>
          <a:p>
            <a:endParaRPr lang="en-US" dirty="0"/>
          </a:p>
        </p:txBody>
      </p:sp>
      <p:sp>
        <p:nvSpPr>
          <p:cNvPr id="5" name="Footer Placeholder 4"/>
          <p:cNvSpPr>
            <a:spLocks noGrp="1"/>
          </p:cNvSpPr>
          <p:nvPr>
            <p:ph type="ftr" sz="quarter" idx="11"/>
          </p:nvPr>
        </p:nvSpPr>
        <p:spPr/>
        <p:txBody>
          <a:bodyPr/>
          <a:lstStyle>
            <a:lvl1pPr>
              <a:defRPr baseline="0">
                <a:solidFill>
                  <a:schemeClr val="tx1">
                    <a:lumMod val="20000"/>
                    <a:lumOff val="80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20000"/>
                    <a:lumOff val="80000"/>
                  </a:schemeClr>
                </a:solidFill>
              </a:defRPr>
            </a:lvl1pPr>
          </a:lstStyle>
          <a:p>
            <a:fld id="{0FF54DE5-C571-48E8-A5BC-B369434E2F44}" type="slidenum">
              <a:rPr lang="en-US" smtClean="0"/>
              <a:pPr/>
              <a:t>‹#›</a:t>
            </a:fld>
            <a:endParaRPr lang="en-US"/>
          </a:p>
        </p:txBody>
      </p:sp>
    </p:spTree>
    <p:extLst>
      <p:ext uri="{BB962C8B-B14F-4D97-AF65-F5344CB8AC3E}">
        <p14:creationId xmlns="" xmlns:p14="http://schemas.microsoft.com/office/powerpoint/2010/main" val="16597565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37697646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7696370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20120767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4459271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37868768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31196-827B-47AE-A5A1-CCC1554D970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smtClean="0"/>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smtClean="0"/>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 xmlns:a14="http://schemas.microsoft.com/office/drawing/2010/main">
                  <a14:imgLayer r:embed="rId3">
                    <a14:imgEffect>
                      <a14:saturation sat="30000"/>
                    </a14:imgEffect>
                  </a14:imgLayer>
                </a14:imgProps>
              </a:ext>
              <a:ext uri="{28A0092B-C50C-407E-A947-70E740481C1C}">
                <a14:useLocalDpi xmlns=""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 xmlns:p14="http://schemas.microsoft.com/office/powerpoint/2010/main" val="26739436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Picture 6"/>
          <p:cNvPicPr>
            <a:picLocks noChangeAspect="1"/>
          </p:cNvPicPr>
          <p:nvPr/>
        </p:nvPicPr>
        <p:blipFill>
          <a:blip r:embed="rId2" cstate="print">
            <a:duotone>
              <a:schemeClr val="accent2">
                <a:shade val="45000"/>
                <a:satMod val="135000"/>
              </a:schemeClr>
              <a:prstClr val="white"/>
            </a:duotone>
            <a:extLst>
              <a:ext uri="{28A0092B-C50C-407E-A947-70E740481C1C}">
                <a14:useLocalDpi xmlns="" xmlns:a14="http://schemas.microsoft.com/office/drawing/2010/main" val="0"/>
              </a:ext>
            </a:extLst>
          </a:blip>
          <a:stretch>
            <a:fillRect/>
          </a:stretch>
        </p:blipFill>
        <p:spPr>
          <a:xfrm>
            <a:off x="1325880" y="0"/>
            <a:ext cx="1783188" cy="2971806"/>
          </a:xfrm>
          <a:prstGeom prst="rect">
            <a:avLst/>
          </a:prstGeom>
        </p:spPr>
      </p:pic>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36026788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54DE5-C571-48E8-A5BC-B369434E2F44}"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352779106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39710161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17581115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 xmlns:p14="http://schemas.microsoft.com/office/powerpoint/2010/main" val="3024169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defRPr>
            </a:lvl1pPr>
          </a:lstStyle>
          <a:p>
            <a:endParaRPr lang="en-US"/>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defRPr>
            </a:lvl1pPr>
          </a:lstStyle>
          <a:p>
            <a:fld id="{0FF54DE5-C571-48E8-A5BC-B369434E2F44}" type="slidenum">
              <a:rPr lang="en-US" smtClean="0"/>
              <a:pPr/>
              <a:t>‹#›</a:t>
            </a:fld>
            <a:endParaRPr lang="en-US"/>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6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31196-827B-47AE-A5A1-CCC1554D970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3" Type="http://schemas.openxmlformats.org/officeDocument/2006/relationships/image" Target="../media/image38.png"/><Relationship Id="rId21" Type="http://schemas.openxmlformats.org/officeDocument/2006/relationships/image" Target="../media/image56.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41"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4" Type="http://schemas.openxmlformats.org/officeDocument/2006/relationships/image" Target="../media/image79.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hyperlink" Target="http://courseweb.ischool.illinois.edu/~butler9/LIS501b/current.html" TargetMode="External"/><Relationship Id="rId2" Type="http://schemas.openxmlformats.org/officeDocument/2006/relationships/image" Target="../media/image11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ndlproject.iitkgp.ac.in/ndl/header.php?mname=Metadata%20Schema"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0.xml"/><Relationship Id="rId5" Type="http://schemas.openxmlformats.org/officeDocument/2006/relationships/image" Target="../media/image124.png"/><Relationship Id="rId4" Type="http://schemas.openxmlformats.org/officeDocument/2006/relationships/image" Target="../media/image1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brandquarterly.com/tracking-customer-experience-essential" TargetMode="External"/><Relationship Id="rId2" Type="http://schemas.openxmlformats.org/officeDocument/2006/relationships/image" Target="../media/image125.jpeg"/><Relationship Id="rId1" Type="http://schemas.openxmlformats.org/officeDocument/2006/relationships/slideLayout" Target="../slideLayouts/slideLayout10.xml"/><Relationship Id="rId4" Type="http://schemas.openxmlformats.org/officeDocument/2006/relationships/image" Target="../media/image126.jpeg"/></Relationships>
</file>

<file path=ppt/slides/_rels/slide6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lj.libraryjournal.com/2013/02/opinion/peer-to-peer-review/metadata-and-copyright-peer-to-peer-review/" TargetMode="Externa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hyperlink" Target="https://dp.la/info/wp-content/uploads/2013/04/DPLAMetadataPolicy.pdf" TargetMode="Externa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ndlproject.iitkgp.ac.in/ndl/" TargetMode="External"/><Relationship Id="rId7" Type="http://schemas.openxmlformats.org/officeDocument/2006/relationships/hyperlink" Target="https://www.youtube.com/watch?v=UCoJwfPrQFs&amp;t=115s" TargetMode="External"/><Relationship Id="rId2" Type="http://schemas.openxmlformats.org/officeDocument/2006/relationships/hyperlink" Target="https://ndl.iitkgp.ac.in/" TargetMode="External"/><Relationship Id="rId1" Type="http://schemas.openxmlformats.org/officeDocument/2006/relationships/slideLayout" Target="../slideLayouts/slideLayout9.xml"/><Relationship Id="rId6" Type="http://schemas.openxmlformats.org/officeDocument/2006/relationships/hyperlink" Target="https://www.youtube.com/watch?v=qIZB-G9ywF0" TargetMode="External"/><Relationship Id="rId5" Type="http://schemas.openxmlformats.org/officeDocument/2006/relationships/hyperlink" Target="https://www.youtube.com/watch?v=LEwAyHGKeLw" TargetMode="External"/><Relationship Id="rId4" Type="http://schemas.openxmlformats.org/officeDocument/2006/relationships/hyperlink" Target="https://web.facebook.com/NDLIndia/"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41.gif"/><Relationship Id="rId4" Type="http://schemas.openxmlformats.org/officeDocument/2006/relationships/image" Target="../media/image140.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18000"/>
          </a:schemeClr>
        </a:solidFill>
        <a:effectLst/>
      </p:bgPr>
    </p:bg>
    <p:spTree>
      <p:nvGrpSpPr>
        <p:cNvPr id="1" name=""/>
        <p:cNvGrpSpPr/>
        <p:nvPr/>
      </p:nvGrpSpPr>
      <p:grpSpPr>
        <a:xfrm>
          <a:off x="0" y="0"/>
          <a:ext cx="0" cy="0"/>
          <a:chOff x="0" y="0"/>
          <a:chExt cx="0" cy="0"/>
        </a:xfrm>
      </p:grpSpPr>
      <p:pic>
        <p:nvPicPr>
          <p:cNvPr id="2" name="Picture 2" descr="Image result for iit kgp"/>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70718" y="2331725"/>
            <a:ext cx="3418110" cy="142421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6" name="Title 5"/>
          <p:cNvSpPr>
            <a:spLocks noGrp="1"/>
          </p:cNvSpPr>
          <p:nvPr>
            <p:ph type="ctrTitle"/>
          </p:nvPr>
        </p:nvSpPr>
        <p:spPr>
          <a:xfrm>
            <a:off x="2732809" y="743842"/>
            <a:ext cx="8312727" cy="2219691"/>
          </a:xfrm>
        </p:spPr>
        <p:txBody>
          <a:bodyPr anchor="ctr">
            <a:normAutofit/>
          </a:bodyPr>
          <a:lstStyle/>
          <a:p>
            <a:pPr algn="ctr"/>
            <a:r>
              <a:rPr lang="en-US" sz="2400" b="1" dirty="0" smtClean="0">
                <a:solidFill>
                  <a:srgbClr val="0033CC"/>
                </a:solidFill>
                <a:latin typeface="Cambria"/>
                <a:ea typeface="Times New Roman"/>
                <a:cs typeface="Times New Roman"/>
              </a:rPr>
              <a:t>Development of National Digital Library of India</a:t>
            </a:r>
            <a:br>
              <a:rPr lang="en-US" sz="2400" b="1" dirty="0" smtClean="0">
                <a:solidFill>
                  <a:srgbClr val="0033CC"/>
                </a:solidFill>
                <a:latin typeface="Cambria"/>
                <a:ea typeface="Times New Roman"/>
                <a:cs typeface="Times New Roman"/>
              </a:rPr>
            </a:br>
            <a:r>
              <a:rPr lang="en-US" sz="2400" b="1" dirty="0">
                <a:solidFill>
                  <a:srgbClr val="0033CC"/>
                </a:solidFill>
                <a:latin typeface="Cambria"/>
                <a:ea typeface="Times New Roman"/>
                <a:cs typeface="Times New Roman"/>
              </a:rPr>
              <a:t/>
            </a:r>
            <a:br>
              <a:rPr lang="en-US" sz="2400" b="1" dirty="0">
                <a:solidFill>
                  <a:srgbClr val="0033CC"/>
                </a:solidFill>
                <a:latin typeface="Cambria"/>
                <a:ea typeface="Times New Roman"/>
                <a:cs typeface="Times New Roman"/>
              </a:rPr>
            </a:br>
            <a:r>
              <a:rPr lang="en-US" sz="2400" b="1" i="1" dirty="0">
                <a:solidFill>
                  <a:srgbClr val="00B050"/>
                </a:solidFill>
                <a:latin typeface="Cambria"/>
                <a:ea typeface="Times New Roman"/>
                <a:cs typeface="Times New Roman"/>
              </a:rPr>
              <a:t>Towards Building a National Asset</a:t>
            </a:r>
            <a:r>
              <a:rPr lang="en-IN" sz="2000" dirty="0">
                <a:solidFill>
                  <a:srgbClr val="00B050"/>
                </a:solidFill>
                <a:latin typeface="Calibri"/>
                <a:ea typeface="MS Mincho"/>
                <a:cs typeface="Arial"/>
              </a:rPr>
              <a:t/>
            </a:r>
            <a:br>
              <a:rPr lang="en-IN" sz="2000" dirty="0">
                <a:solidFill>
                  <a:srgbClr val="00B050"/>
                </a:solidFill>
                <a:latin typeface="Calibri"/>
                <a:ea typeface="MS Mincho"/>
                <a:cs typeface="Arial"/>
              </a:rPr>
            </a:br>
            <a:endParaRPr lang="en-IN" sz="800" dirty="0">
              <a:solidFill>
                <a:srgbClr val="0033CC"/>
              </a:solidFill>
              <a:latin typeface="Calibri"/>
              <a:ea typeface="MS Mincho"/>
              <a:cs typeface="Arial"/>
            </a:endParaRPr>
          </a:p>
        </p:txBody>
      </p:sp>
      <p:sp>
        <p:nvSpPr>
          <p:cNvPr id="8" name="Subtitle 2"/>
          <p:cNvSpPr>
            <a:spLocks noGrp="1"/>
          </p:cNvSpPr>
          <p:nvPr>
            <p:ph type="subTitle" idx="1"/>
          </p:nvPr>
        </p:nvSpPr>
        <p:spPr>
          <a:xfrm>
            <a:off x="0" y="3867741"/>
            <a:ext cx="11950700" cy="551860"/>
          </a:xfrm>
        </p:spPr>
        <p:style>
          <a:lnRef idx="1">
            <a:schemeClr val="accent2"/>
          </a:lnRef>
          <a:fillRef idx="2">
            <a:schemeClr val="accent2"/>
          </a:fillRef>
          <a:effectRef idx="1">
            <a:schemeClr val="accent2"/>
          </a:effectRef>
          <a:fontRef idx="minor">
            <a:schemeClr val="dk1"/>
          </a:fontRef>
        </p:style>
        <p:txBody>
          <a:bodyPr>
            <a:noAutofit/>
          </a:bodyPr>
          <a:lstStyle/>
          <a:p>
            <a:pPr algn="ctr">
              <a:spcBef>
                <a:spcPct val="0"/>
              </a:spcBef>
            </a:pPr>
            <a:r>
              <a:rPr lang="en-IN" sz="3600" b="1" dirty="0" smtClean="0">
                <a:solidFill>
                  <a:srgbClr val="FF0000"/>
                </a:solidFill>
                <a:latin typeface="Calibri" pitchFamily="34" charset="0"/>
                <a:ea typeface="+mj-ea"/>
                <a:cs typeface="Calibri" pitchFamily="34" charset="0"/>
              </a:rPr>
              <a:t>NDL  Overview and </a:t>
            </a:r>
            <a:r>
              <a:rPr lang="en-IN" sz="3600" b="1" dirty="0" smtClean="0">
                <a:solidFill>
                  <a:srgbClr val="FF0000"/>
                </a:solidFill>
                <a:latin typeface="Georgia" pitchFamily="18" charset="0"/>
              </a:rPr>
              <a:t>Value Added Services for Libraries</a:t>
            </a:r>
            <a:endParaRPr lang="en-IN" sz="3600" b="1" dirty="0">
              <a:solidFill>
                <a:srgbClr val="FF0000"/>
              </a:solidFill>
              <a:latin typeface="Calibri" pitchFamily="34" charset="0"/>
              <a:ea typeface="+mj-ea"/>
              <a:cs typeface="Calibri" pitchFamily="34" charset="0"/>
            </a:endParaRPr>
          </a:p>
          <a:p>
            <a:pPr algn="ctr"/>
            <a:endParaRPr lang="en-IN" sz="2800" b="1" dirty="0">
              <a:solidFill>
                <a:srgbClr val="FF0000"/>
              </a:solidFill>
            </a:endParaRPr>
          </a:p>
        </p:txBody>
      </p:sp>
      <p:pic>
        <p:nvPicPr>
          <p:cNvPr id="1026" name="Picture 2" descr="Image resul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016629" y="1410667"/>
            <a:ext cx="990024" cy="110836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Subtitle 2"/>
          <p:cNvSpPr txBox="1">
            <a:spLocks/>
          </p:cNvSpPr>
          <p:nvPr/>
        </p:nvSpPr>
        <p:spPr>
          <a:xfrm>
            <a:off x="341331" y="2835233"/>
            <a:ext cx="4222751" cy="533400"/>
          </a:xfrm>
          <a:prstGeom prst="rect">
            <a:avLst/>
          </a:prstGeom>
        </p:spPr>
        <p:txBody>
          <a:bodyPr vert="horz">
            <a:normAutofit fontScale="77500" lnSpcReduction="20000"/>
          </a:bodyPr>
          <a:lstStyle>
            <a:lvl1pPr marL="0" indent="0" algn="ctr" rtl="0" eaLnBrk="1" latinLnBrk="0" hangingPunct="1">
              <a:spcBef>
                <a:spcPct val="20000"/>
              </a:spcBef>
              <a:buClr>
                <a:schemeClr val="accent1"/>
              </a:buClr>
              <a:buSzPct val="85000"/>
              <a:buFont typeface="Wingdings 2"/>
              <a:buNone/>
              <a:defRPr kumimoji="0" sz="1600" b="1" kern="1200" cap="all" spc="250" baseline="0">
                <a:solidFill>
                  <a:schemeClr val="tx2"/>
                </a:solidFill>
                <a:latin typeface="+mn-lt"/>
                <a:ea typeface="+mn-ea"/>
                <a:cs typeface="+mn-cs"/>
              </a:defRPr>
            </a:lvl1pPr>
            <a:lvl2pPr marL="457200" indent="0" algn="ctr" rtl="0" eaLnBrk="1" latinLnBrk="0" hangingPunct="1">
              <a:spcBef>
                <a:spcPct val="20000"/>
              </a:spcBef>
              <a:buClr>
                <a:schemeClr val="accent2"/>
              </a:buClr>
              <a:buSzPct val="70000"/>
              <a:buFont typeface="Wingdings"/>
              <a:buNone/>
              <a:defRPr kumimoji="0" sz="2200" kern="1200">
                <a:solidFill>
                  <a:schemeClr val="tx2"/>
                </a:solidFill>
                <a:latin typeface="+mn-lt"/>
                <a:ea typeface="+mn-ea"/>
                <a:cs typeface="+mn-cs"/>
              </a:defRPr>
            </a:lvl2pPr>
            <a:lvl3pPr marL="914400" indent="0" algn="ctr" rtl="0" eaLnBrk="1" latinLnBrk="0" hangingPunct="1">
              <a:spcBef>
                <a:spcPct val="20000"/>
              </a:spcBef>
              <a:buClr>
                <a:schemeClr val="accent3"/>
              </a:buClr>
              <a:buSzPct val="75000"/>
              <a:buFont typeface="Wingdings 2"/>
              <a:buNone/>
              <a:defRPr kumimoji="0" sz="2000" kern="1200">
                <a:solidFill>
                  <a:schemeClr val="tx1"/>
                </a:solidFill>
                <a:latin typeface="+mn-lt"/>
                <a:ea typeface="+mn-ea"/>
                <a:cs typeface="+mn-cs"/>
              </a:defRPr>
            </a:lvl3pPr>
            <a:lvl4pPr marL="1371600" indent="0" algn="ctr" rtl="0" eaLnBrk="1" latinLnBrk="0" hangingPunct="1">
              <a:spcBef>
                <a:spcPct val="20000"/>
              </a:spcBef>
              <a:buClr>
                <a:schemeClr val="accent4"/>
              </a:buClr>
              <a:buSzPct val="70000"/>
              <a:buFont typeface="Wingdings"/>
              <a:buNone/>
              <a:defRPr kumimoji="0" sz="2000" kern="1200">
                <a:solidFill>
                  <a:schemeClr val="tx2"/>
                </a:solidFill>
                <a:latin typeface="+mn-lt"/>
                <a:ea typeface="+mn-ea"/>
                <a:cs typeface="+mn-cs"/>
              </a:defRPr>
            </a:lvl4pPr>
            <a:lvl5pPr marL="1828800" indent="0" algn="ctr" rtl="0" eaLnBrk="1" latinLnBrk="0" hangingPunct="1">
              <a:spcBef>
                <a:spcPct val="20000"/>
              </a:spcBef>
              <a:buClr>
                <a:schemeClr val="accent5"/>
              </a:buClr>
              <a:buFontTx/>
              <a:buNone/>
              <a:defRPr kumimoji="0" sz="1800" kern="1200">
                <a:solidFill>
                  <a:schemeClr val="tx1"/>
                </a:solidFill>
                <a:latin typeface="+mn-lt"/>
                <a:ea typeface="+mn-ea"/>
                <a:cs typeface="+mn-cs"/>
              </a:defRPr>
            </a:lvl5pPr>
            <a:lvl6pPr marL="2286000" indent="0" algn="ctr" rtl="0" eaLnBrk="1" latinLnBrk="0" hangingPunct="1">
              <a:spcBef>
                <a:spcPct val="20000"/>
              </a:spcBef>
              <a:buClr>
                <a:schemeClr val="accent6"/>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1">
                  <a:shade val="75000"/>
                </a:schemeClr>
              </a:buClr>
              <a:buSzPct val="90000"/>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accent4">
                  <a:shade val="75000"/>
                </a:schemeClr>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2">
                  <a:shade val="75000"/>
                </a:schemeClr>
              </a:buClr>
              <a:buSzPct val="90000"/>
              <a:buNone/>
              <a:defRPr kumimoji="0" sz="1400" kern="1200" cap="all" baseline="0">
                <a:solidFill>
                  <a:schemeClr val="tx1"/>
                </a:solidFill>
                <a:latin typeface="+mn-lt"/>
                <a:ea typeface="+mn-ea"/>
                <a:cs typeface="+mn-cs"/>
              </a:defRPr>
            </a:lvl9pPr>
          </a:lstStyle>
          <a:p>
            <a:r>
              <a:rPr lang="en-IN" dirty="0" smtClean="0">
                <a:solidFill>
                  <a:schemeClr val="accent6">
                    <a:lumMod val="50000"/>
                  </a:schemeClr>
                </a:solidFill>
              </a:rPr>
              <a:t>NMEICT: </a:t>
            </a:r>
            <a:r>
              <a:rPr lang="en-IN" cap="none" dirty="0" smtClean="0">
                <a:solidFill>
                  <a:schemeClr val="accent6">
                    <a:lumMod val="50000"/>
                  </a:schemeClr>
                </a:solidFill>
              </a:rPr>
              <a:t>National Mission on  Education Through Information and Communication Technology</a:t>
            </a:r>
            <a:endParaRPr lang="en-IN" cap="none" dirty="0">
              <a:solidFill>
                <a:schemeClr val="accent6">
                  <a:lumMod val="50000"/>
                </a:schemeClr>
              </a:solidFill>
            </a:endParaRPr>
          </a:p>
        </p:txBody>
      </p:sp>
      <p:pic>
        <p:nvPicPr>
          <p:cNvPr id="12" name="Pictur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41391" y="2252331"/>
            <a:ext cx="1591994" cy="533400"/>
          </a:xfrm>
          <a:prstGeom prst="rect">
            <a:avLst/>
          </a:prstGeom>
        </p:spPr>
      </p:pic>
      <p:pic>
        <p:nvPicPr>
          <p:cNvPr id="13" name="Picture 6" descr="Image result for mhrd logo"/>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928100" y="2692399"/>
            <a:ext cx="3263900" cy="84455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3"/>
          <p:cNvSpPr>
            <a:spLocks noChangeArrowheads="1"/>
          </p:cNvSpPr>
          <p:nvPr/>
        </p:nvSpPr>
        <p:spPr bwMode="auto">
          <a:xfrm>
            <a:off x="5161800" y="4339316"/>
            <a:ext cx="3791700" cy="1692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08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buClr>
                <a:srgbClr val="FF0000"/>
              </a:buClr>
            </a:pPr>
            <a:r>
              <a:rPr lang="en-US" sz="1600" b="1" dirty="0" smtClean="0">
                <a:solidFill>
                  <a:srgbClr val="000099"/>
                </a:solidFill>
                <a:latin typeface="Arial" pitchFamily="34" charset="0"/>
                <a:cs typeface="Arial" pitchFamily="34" charset="0"/>
              </a:rPr>
              <a:t>By</a:t>
            </a:r>
            <a:endParaRPr lang="en-US" sz="1600" b="1" dirty="0">
              <a:solidFill>
                <a:srgbClr val="000099"/>
              </a:solidFill>
              <a:latin typeface="Arial" pitchFamily="34" charset="0"/>
              <a:cs typeface="Arial" pitchFamily="34" charset="0"/>
            </a:endParaRPr>
          </a:p>
          <a:p>
            <a:pPr algn="ctr">
              <a:spcBef>
                <a:spcPct val="50000"/>
              </a:spcBef>
              <a:buClr>
                <a:srgbClr val="FF0000"/>
              </a:buClr>
            </a:pPr>
            <a:r>
              <a:rPr lang="en-US" sz="1600" b="1" dirty="0">
                <a:solidFill>
                  <a:srgbClr val="000099"/>
                </a:solidFill>
                <a:latin typeface="Arial" pitchFamily="34" charset="0"/>
                <a:cs typeface="Arial" pitchFamily="34" charset="0"/>
              </a:rPr>
              <a:t>Dr. B. Sutradhar</a:t>
            </a:r>
          </a:p>
          <a:p>
            <a:pPr algn="ctr">
              <a:lnSpc>
                <a:spcPct val="50000"/>
              </a:lnSpc>
              <a:spcBef>
                <a:spcPct val="50000"/>
              </a:spcBef>
              <a:buClr>
                <a:srgbClr val="FF0000"/>
              </a:buClr>
            </a:pPr>
            <a:r>
              <a:rPr lang="en-US" sz="1600" b="1" dirty="0">
                <a:solidFill>
                  <a:srgbClr val="000099"/>
                </a:solidFill>
                <a:latin typeface="Arial" pitchFamily="34" charset="0"/>
                <a:cs typeface="Arial" pitchFamily="34" charset="0"/>
              </a:rPr>
              <a:t>Librarian </a:t>
            </a:r>
            <a:r>
              <a:rPr lang="en-US" sz="1600" b="1" dirty="0" smtClean="0">
                <a:solidFill>
                  <a:srgbClr val="000099"/>
                </a:solidFill>
                <a:latin typeface="Arial" pitchFamily="34" charset="0"/>
                <a:cs typeface="Arial" pitchFamily="34" charset="0"/>
              </a:rPr>
              <a:t> &amp; Co-PI of NDL Project</a:t>
            </a:r>
            <a:endParaRPr lang="en-US" sz="1600" b="1" dirty="0">
              <a:solidFill>
                <a:srgbClr val="000099"/>
              </a:solidFill>
              <a:latin typeface="Arial" pitchFamily="34" charset="0"/>
              <a:cs typeface="Arial" pitchFamily="34" charset="0"/>
            </a:endParaRPr>
          </a:p>
          <a:p>
            <a:pPr algn="ctr">
              <a:lnSpc>
                <a:spcPct val="50000"/>
              </a:lnSpc>
              <a:spcBef>
                <a:spcPct val="50000"/>
              </a:spcBef>
              <a:buClr>
                <a:srgbClr val="FF0000"/>
              </a:buClr>
            </a:pPr>
            <a:r>
              <a:rPr lang="en-US" sz="1600" b="1" dirty="0">
                <a:solidFill>
                  <a:srgbClr val="000099"/>
                </a:solidFill>
                <a:latin typeface="Arial" pitchFamily="34" charset="0"/>
                <a:cs typeface="Arial" pitchFamily="34" charset="0"/>
              </a:rPr>
              <a:t>Central Library, IIT Kharagpur</a:t>
            </a:r>
          </a:p>
          <a:p>
            <a:pPr algn="ctr">
              <a:lnSpc>
                <a:spcPct val="50000"/>
              </a:lnSpc>
              <a:spcBef>
                <a:spcPct val="50000"/>
              </a:spcBef>
              <a:buClr>
                <a:srgbClr val="FF0000"/>
              </a:buClr>
            </a:pPr>
            <a:endParaRPr lang="en-US" sz="1400" b="1" dirty="0">
              <a:solidFill>
                <a:srgbClr val="000099"/>
              </a:solidFill>
              <a:latin typeface="Arial" pitchFamily="34" charset="0"/>
              <a:cs typeface="Arial" pitchFamily="34" charset="0"/>
            </a:endParaRPr>
          </a:p>
          <a:p>
            <a:pPr algn="ctr">
              <a:lnSpc>
                <a:spcPct val="50000"/>
              </a:lnSpc>
              <a:spcBef>
                <a:spcPct val="50000"/>
              </a:spcBef>
              <a:buClr>
                <a:srgbClr val="FF0000"/>
              </a:buClr>
            </a:pPr>
            <a:endParaRPr lang="en-US" sz="1400" b="1" dirty="0">
              <a:solidFill>
                <a:srgbClr val="000099"/>
              </a:solidFill>
              <a:latin typeface="Arial" pitchFamily="34" charset="0"/>
              <a:cs typeface="Arial" pitchFamily="34" charset="0"/>
            </a:endParaRPr>
          </a:p>
        </p:txBody>
      </p:sp>
      <p:pic>
        <p:nvPicPr>
          <p:cNvPr id="114690" name="Picture 2" descr="Image result for NDL iit kgp"/>
          <p:cNvPicPr>
            <a:picLocks noChangeAspect="1" noChangeArrowheads="1"/>
          </p:cNvPicPr>
          <p:nvPr/>
        </p:nvPicPr>
        <p:blipFill>
          <a:blip r:embed="rId7" cstate="print"/>
          <a:srcRect/>
          <a:stretch>
            <a:fillRect/>
          </a:stretch>
        </p:blipFill>
        <p:spPr bwMode="auto">
          <a:xfrm>
            <a:off x="3462798" y="5757816"/>
            <a:ext cx="1312402" cy="1100184"/>
          </a:xfrm>
          <a:prstGeom prst="rect">
            <a:avLst/>
          </a:prstGeom>
          <a:noFill/>
        </p:spPr>
      </p:pic>
      <p:pic>
        <p:nvPicPr>
          <p:cNvPr id="114692" name="Picture 4" descr="Image result for iit kgp library"/>
          <p:cNvPicPr>
            <a:picLocks noChangeAspect="1" noChangeArrowheads="1"/>
          </p:cNvPicPr>
          <p:nvPr/>
        </p:nvPicPr>
        <p:blipFill>
          <a:blip r:embed="rId8"/>
          <a:srcRect/>
          <a:stretch>
            <a:fillRect/>
          </a:stretch>
        </p:blipFill>
        <p:spPr bwMode="auto">
          <a:xfrm>
            <a:off x="180975" y="1295400"/>
            <a:ext cx="1308100" cy="1308100"/>
          </a:xfrm>
          <a:prstGeom prst="rect">
            <a:avLst/>
          </a:prstGeom>
          <a:noFill/>
        </p:spPr>
      </p:pic>
      <p:pic>
        <p:nvPicPr>
          <p:cNvPr id="114694" name="Picture 6" descr="Related image"/>
          <p:cNvPicPr>
            <a:picLocks noChangeAspect="1" noChangeArrowheads="1"/>
          </p:cNvPicPr>
          <p:nvPr/>
        </p:nvPicPr>
        <p:blipFill>
          <a:blip r:embed="rId9"/>
          <a:srcRect/>
          <a:stretch>
            <a:fillRect/>
          </a:stretch>
        </p:blipFill>
        <p:spPr bwMode="auto">
          <a:xfrm>
            <a:off x="0" y="5719426"/>
            <a:ext cx="3435350" cy="1138574"/>
          </a:xfrm>
          <a:prstGeom prst="rect">
            <a:avLst/>
          </a:prstGeom>
          <a:noFill/>
        </p:spPr>
      </p:pic>
      <p:pic>
        <p:nvPicPr>
          <p:cNvPr id="114696" name="Picture 8" descr="Image result for iit kgp library"/>
          <p:cNvPicPr>
            <a:picLocks noChangeAspect="1" noChangeArrowheads="1"/>
          </p:cNvPicPr>
          <p:nvPr/>
        </p:nvPicPr>
        <p:blipFill>
          <a:blip r:embed="rId10" cstate="print"/>
          <a:srcRect/>
          <a:stretch>
            <a:fillRect/>
          </a:stretch>
        </p:blipFill>
        <p:spPr bwMode="auto">
          <a:xfrm>
            <a:off x="4778148" y="5743574"/>
            <a:ext cx="1480004" cy="1114426"/>
          </a:xfrm>
          <a:prstGeom prst="rect">
            <a:avLst/>
          </a:prstGeom>
          <a:noFill/>
        </p:spPr>
      </p:pic>
      <p:pic>
        <p:nvPicPr>
          <p:cNvPr id="114698" name="Picture 10" descr="Image result for iit kgp library"/>
          <p:cNvPicPr>
            <a:picLocks noChangeAspect="1" noChangeArrowheads="1"/>
          </p:cNvPicPr>
          <p:nvPr/>
        </p:nvPicPr>
        <p:blipFill>
          <a:blip r:embed="rId11"/>
          <a:srcRect/>
          <a:stretch>
            <a:fillRect/>
          </a:stretch>
        </p:blipFill>
        <p:spPr bwMode="auto">
          <a:xfrm>
            <a:off x="6267450" y="5751512"/>
            <a:ext cx="2686050" cy="1119188"/>
          </a:xfrm>
          <a:prstGeom prst="rect">
            <a:avLst/>
          </a:prstGeom>
          <a:noFill/>
        </p:spPr>
      </p:pic>
      <p:pic>
        <p:nvPicPr>
          <p:cNvPr id="114700" name="Picture 12" descr="Image result for iit kgp NDL"/>
          <p:cNvPicPr>
            <a:picLocks noChangeAspect="1" noChangeArrowheads="1"/>
          </p:cNvPicPr>
          <p:nvPr/>
        </p:nvPicPr>
        <p:blipFill>
          <a:blip r:embed="rId12" cstate="print"/>
          <a:srcRect/>
          <a:stretch>
            <a:fillRect/>
          </a:stretch>
        </p:blipFill>
        <p:spPr bwMode="auto">
          <a:xfrm>
            <a:off x="8966200" y="5757032"/>
            <a:ext cx="1873250" cy="1081918"/>
          </a:xfrm>
          <a:prstGeom prst="rect">
            <a:avLst/>
          </a:prstGeom>
          <a:noFill/>
        </p:spPr>
      </p:pic>
      <p:pic>
        <p:nvPicPr>
          <p:cNvPr id="114702" name="Picture 14" descr="Image result for NDL iit kgp"/>
          <p:cNvPicPr>
            <a:picLocks noChangeAspect="1" noChangeArrowheads="1"/>
          </p:cNvPicPr>
          <p:nvPr/>
        </p:nvPicPr>
        <p:blipFill>
          <a:blip r:embed="rId13" cstate="print"/>
          <a:srcRect/>
          <a:stretch>
            <a:fillRect/>
          </a:stretch>
        </p:blipFill>
        <p:spPr bwMode="auto">
          <a:xfrm>
            <a:off x="10166350" y="5718572"/>
            <a:ext cx="2025650" cy="1139428"/>
          </a:xfrm>
          <a:prstGeom prst="rect">
            <a:avLst/>
          </a:prstGeom>
          <a:noFill/>
        </p:spPr>
      </p:pic>
    </p:spTree>
    <p:extLst>
      <p:ext uri="{BB962C8B-B14F-4D97-AF65-F5344CB8AC3E}">
        <p14:creationId xmlns="" xmlns:p14="http://schemas.microsoft.com/office/powerpoint/2010/main" val="165213399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87287" y="2963536"/>
            <a:ext cx="4525484" cy="2277861"/>
          </a:xfrm>
        </p:spPr>
        <p:txBody>
          <a:bodyPr>
            <a:noAutofit/>
          </a:bodyPr>
          <a:lstStyle/>
          <a:p>
            <a:pPr algn="l"/>
            <a:r>
              <a:rPr lang="en-US" sz="2400" b="1" dirty="0" smtClean="0">
                <a:solidFill>
                  <a:srgbClr val="00B0F0"/>
                </a:solidFill>
                <a:latin typeface="Arial" pitchFamily="34" charset="0"/>
                <a:cs typeface="Arial" pitchFamily="34" charset="0"/>
              </a:rPr>
              <a:t>Targets</a:t>
            </a:r>
          </a:p>
          <a:p>
            <a:pPr algn="l"/>
            <a:r>
              <a:rPr lang="en-US" sz="2400" b="1" dirty="0" smtClean="0">
                <a:solidFill>
                  <a:srgbClr val="00B0F0"/>
                </a:solidFill>
                <a:latin typeface="Arial" pitchFamily="34" charset="0"/>
                <a:cs typeface="Arial" pitchFamily="34" charset="0"/>
              </a:rPr>
              <a:t>Contents, </a:t>
            </a:r>
          </a:p>
          <a:p>
            <a:pPr algn="l"/>
            <a:r>
              <a:rPr lang="en-US" sz="2400" b="1" dirty="0" smtClean="0">
                <a:solidFill>
                  <a:srgbClr val="00B0F0"/>
                </a:solidFill>
                <a:latin typeface="Arial" pitchFamily="34" charset="0"/>
                <a:cs typeface="Arial" pitchFamily="34" charset="0"/>
              </a:rPr>
              <a:t>Stakeholders, </a:t>
            </a:r>
          </a:p>
          <a:p>
            <a:pPr algn="l"/>
            <a:r>
              <a:rPr lang="en-US" sz="2400" b="1" dirty="0" smtClean="0">
                <a:solidFill>
                  <a:srgbClr val="00B0F0"/>
                </a:solidFill>
                <a:latin typeface="Arial" pitchFamily="34" charset="0"/>
                <a:cs typeface="Arial" pitchFamily="34" charset="0"/>
              </a:rPr>
              <a:t>Contributors, </a:t>
            </a:r>
          </a:p>
          <a:p>
            <a:pPr algn="l"/>
            <a:r>
              <a:rPr lang="en-US" sz="2400" b="1" dirty="0" smtClean="0">
                <a:solidFill>
                  <a:srgbClr val="00B0F0"/>
                </a:solidFill>
                <a:latin typeface="Arial" pitchFamily="34" charset="0"/>
                <a:cs typeface="Arial" pitchFamily="34" charset="0"/>
              </a:rPr>
              <a:t>Users,</a:t>
            </a:r>
          </a:p>
          <a:p>
            <a:pPr algn="l"/>
            <a:r>
              <a:rPr lang="en-US" sz="2400" b="1" dirty="0" smtClean="0">
                <a:solidFill>
                  <a:srgbClr val="00B0F0"/>
                </a:solidFill>
                <a:latin typeface="Arial" pitchFamily="34" charset="0"/>
                <a:cs typeface="Arial" pitchFamily="34" charset="0"/>
              </a:rPr>
              <a:t>Architecture, and</a:t>
            </a:r>
          </a:p>
          <a:p>
            <a:pPr algn="l"/>
            <a:r>
              <a:rPr lang="en-US" sz="2400" b="1" dirty="0" smtClean="0">
                <a:solidFill>
                  <a:srgbClr val="00B0F0"/>
                </a:solidFill>
                <a:latin typeface="Arial" pitchFamily="34" charset="0"/>
                <a:cs typeface="Arial" pitchFamily="34" charset="0"/>
              </a:rPr>
              <a:t>THE Big Picture</a:t>
            </a:r>
            <a:endParaRPr lang="en-US" sz="2400" b="1" dirty="0">
              <a:solidFill>
                <a:srgbClr val="00B0F0"/>
              </a:solidFill>
              <a:latin typeface="Arial" pitchFamily="34" charset="0"/>
              <a:cs typeface="Arial" pitchFamily="34" charset="0"/>
            </a:endParaRPr>
          </a:p>
        </p:txBody>
      </p:sp>
      <p:sp>
        <p:nvSpPr>
          <p:cNvPr id="7" name="Title 6"/>
          <p:cNvSpPr>
            <a:spLocks noGrp="1"/>
          </p:cNvSpPr>
          <p:nvPr>
            <p:ph type="title"/>
          </p:nvPr>
        </p:nvSpPr>
        <p:spPr>
          <a:xfrm>
            <a:off x="3065902" y="338775"/>
            <a:ext cx="8611977" cy="1684150"/>
          </a:xfrm>
        </p:spPr>
        <p:txBody>
          <a:bodyPr/>
          <a:lstStyle/>
          <a:p>
            <a:r>
              <a:rPr lang="en-US" b="1" dirty="0" smtClean="0">
                <a:solidFill>
                  <a:srgbClr val="000099"/>
                </a:solidFill>
                <a:latin typeface="Calibri" pitchFamily="34" charset="0"/>
              </a:rPr>
              <a:t>Objective and Scope</a:t>
            </a:r>
            <a:endParaRPr lang="en-US" b="1" dirty="0">
              <a:solidFill>
                <a:srgbClr val="000099"/>
              </a:solidFill>
              <a:latin typeface="Calibri" pitchFamily="34" charset="0"/>
            </a:endParaRPr>
          </a:p>
        </p:txBody>
      </p:sp>
      <p:sp>
        <p:nvSpPr>
          <p:cNvPr id="2" name="TextBox 1"/>
          <p:cNvSpPr txBox="1"/>
          <p:nvPr/>
        </p:nvSpPr>
        <p:spPr>
          <a:xfrm>
            <a:off x="6236619" y="3454707"/>
            <a:ext cx="5689600" cy="1938992"/>
          </a:xfrm>
          <a:prstGeom prst="rect">
            <a:avLst/>
          </a:prstGeom>
          <a:noFill/>
        </p:spPr>
        <p:txBody>
          <a:bodyPr wrap="square" rtlCol="0">
            <a:spAutoFit/>
          </a:bodyPr>
          <a:lstStyle/>
          <a:p>
            <a:pPr marL="285750" indent="-285750" algn="just">
              <a:buFont typeface="Arial" panose="020B0604020202020204" pitchFamily="34" charset="0"/>
              <a:buChar char="•"/>
            </a:pPr>
            <a:r>
              <a:rPr lang="en-IN" sz="2400" b="1" i="1" dirty="0">
                <a:solidFill>
                  <a:srgbClr val="FFFF00"/>
                </a:solidFill>
              </a:rPr>
              <a:t>Books are for use</a:t>
            </a:r>
          </a:p>
          <a:p>
            <a:pPr marL="285750" indent="-285750" algn="just">
              <a:buFont typeface="Arial" panose="020B0604020202020204" pitchFamily="34" charset="0"/>
              <a:buChar char="•"/>
            </a:pPr>
            <a:r>
              <a:rPr lang="en-IN" sz="2400" b="1" i="1" dirty="0">
                <a:solidFill>
                  <a:srgbClr val="FFFF00"/>
                </a:solidFill>
              </a:rPr>
              <a:t>Every reader his [or her] book</a:t>
            </a:r>
          </a:p>
          <a:p>
            <a:pPr marL="285750" indent="-285750" algn="just">
              <a:buFont typeface="Arial" panose="020B0604020202020204" pitchFamily="34" charset="0"/>
              <a:buChar char="•"/>
            </a:pPr>
            <a:r>
              <a:rPr lang="en-IN" sz="2400" b="1" i="1" dirty="0">
                <a:solidFill>
                  <a:srgbClr val="FFFF00"/>
                </a:solidFill>
              </a:rPr>
              <a:t>Every book its reader</a:t>
            </a:r>
          </a:p>
          <a:p>
            <a:pPr marL="285750" indent="-285750" algn="just">
              <a:buFont typeface="Arial" panose="020B0604020202020204" pitchFamily="34" charset="0"/>
              <a:buChar char="•"/>
            </a:pPr>
            <a:r>
              <a:rPr lang="en-IN" sz="2400" b="1" i="1" dirty="0">
                <a:solidFill>
                  <a:srgbClr val="FFFF00"/>
                </a:solidFill>
              </a:rPr>
              <a:t>Save the time of the reader</a:t>
            </a:r>
          </a:p>
          <a:p>
            <a:pPr marL="285750" indent="-285750" algn="just">
              <a:buFont typeface="Arial" panose="020B0604020202020204" pitchFamily="34" charset="0"/>
              <a:buChar char="•"/>
            </a:pPr>
            <a:r>
              <a:rPr lang="en-IN" sz="2400" b="1" i="1" dirty="0">
                <a:solidFill>
                  <a:srgbClr val="FFFF00"/>
                </a:solidFill>
              </a:rPr>
              <a:t>The library is a growing </a:t>
            </a:r>
            <a:r>
              <a:rPr lang="en-IN" sz="2400" b="1" i="1" dirty="0" smtClean="0">
                <a:solidFill>
                  <a:srgbClr val="FFFF00"/>
                </a:solidFill>
              </a:rPr>
              <a:t>organism</a:t>
            </a:r>
            <a:endParaRPr lang="en-IN" sz="2400" b="1" i="1" dirty="0">
              <a:solidFill>
                <a:srgbClr val="FFFF00"/>
              </a:solidFill>
            </a:endParaRPr>
          </a:p>
        </p:txBody>
      </p:sp>
      <p:sp>
        <p:nvSpPr>
          <p:cNvPr id="10" name="TextBox 9"/>
          <p:cNvSpPr txBox="1"/>
          <p:nvPr/>
        </p:nvSpPr>
        <p:spPr>
          <a:xfrm>
            <a:off x="6236619" y="2708529"/>
            <a:ext cx="5540412" cy="523220"/>
          </a:xfrm>
          <a:prstGeom prst="rect">
            <a:avLst/>
          </a:prstGeom>
          <a:noFill/>
        </p:spPr>
        <p:txBody>
          <a:bodyPr wrap="square" rtlCol="0">
            <a:spAutoFit/>
          </a:bodyPr>
          <a:lstStyle/>
          <a:p>
            <a:r>
              <a:rPr lang="en-US" sz="2800" b="1" i="1" dirty="0" smtClean="0">
                <a:solidFill>
                  <a:srgbClr val="FFC000"/>
                </a:solidFill>
              </a:rPr>
              <a:t>S R Ranganathan Laws </a:t>
            </a:r>
            <a:endParaRPr lang="en-US" sz="2800" b="1" i="1" dirty="0">
              <a:solidFill>
                <a:srgbClr val="FFC000"/>
              </a:solidFill>
            </a:endParaRPr>
          </a:p>
        </p:txBody>
      </p:sp>
      <p:pic>
        <p:nvPicPr>
          <p:cNvPr id="1026" name="Picture 2" descr="Image result for five laws of library science"/>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614359" y="173341"/>
            <a:ext cx="1790700" cy="22860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521488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N" sz="3200" b="1" dirty="0">
                <a:solidFill>
                  <a:srgbClr val="FF0000"/>
                </a:solidFill>
                <a:latin typeface="Georgia" pitchFamily="18" charset="0"/>
              </a:rPr>
              <a:t>Objectives</a:t>
            </a:r>
          </a:p>
        </p:txBody>
      </p:sp>
      <p:sp>
        <p:nvSpPr>
          <p:cNvPr id="6" name="Content Placeholder 5"/>
          <p:cNvSpPr>
            <a:spLocks noGrp="1"/>
          </p:cNvSpPr>
          <p:nvPr>
            <p:ph sz="quarter" idx="1"/>
          </p:nvPr>
        </p:nvSpPr>
        <p:spPr>
          <a:xfrm>
            <a:off x="1023256" y="1371600"/>
            <a:ext cx="10863943" cy="4991100"/>
          </a:xfrm>
        </p:spPr>
        <p:txBody>
          <a:bodyPr>
            <a:noAutofit/>
          </a:bodyPr>
          <a:lstStyle/>
          <a:p>
            <a:pPr lvl="0" algn="just"/>
            <a:r>
              <a:rPr lang="en-IN" b="1" dirty="0">
                <a:solidFill>
                  <a:srgbClr val="00B050"/>
                </a:solidFill>
                <a:latin typeface="Arial" pitchFamily="34" charset="0"/>
                <a:cs typeface="Arial" pitchFamily="34" charset="0"/>
              </a:rPr>
              <a:t>Create a 24X7-enabled Infrastructure </a:t>
            </a:r>
            <a:r>
              <a:rPr lang="en-IN" b="1" dirty="0">
                <a:latin typeface="Arial" pitchFamily="34" charset="0"/>
                <a:cs typeface="Arial" pitchFamily="34" charset="0"/>
              </a:rPr>
              <a:t>for NDL with single window search </a:t>
            </a:r>
            <a:r>
              <a:rPr lang="en-IN" b="1" dirty="0" smtClean="0">
                <a:latin typeface="Arial" pitchFamily="34" charset="0"/>
                <a:cs typeface="Arial" pitchFamily="34" charset="0"/>
              </a:rPr>
              <a:t>facility – To </a:t>
            </a:r>
            <a:r>
              <a:rPr lang="en-IN" b="1" dirty="0">
                <a:latin typeface="Arial" pitchFamily="34" charset="0"/>
                <a:cs typeface="Arial" pitchFamily="34" charset="0"/>
              </a:rPr>
              <a:t>include </a:t>
            </a:r>
            <a:r>
              <a:rPr lang="en-IN" b="1" dirty="0" smtClean="0">
                <a:latin typeface="Arial" pitchFamily="34" charset="0"/>
                <a:cs typeface="Arial" pitchFamily="34" charset="0"/>
              </a:rPr>
              <a:t>h/w systems</a:t>
            </a:r>
            <a:r>
              <a:rPr lang="en-IN" b="1" dirty="0">
                <a:latin typeface="Arial" pitchFamily="34" charset="0"/>
                <a:cs typeface="Arial" pitchFamily="34" charset="0"/>
              </a:rPr>
              <a:t>, networks, </a:t>
            </a:r>
            <a:r>
              <a:rPr lang="en-IN" b="1" dirty="0" smtClean="0">
                <a:latin typeface="Arial" pitchFamily="34" charset="0"/>
                <a:cs typeface="Arial" pitchFamily="34" charset="0"/>
              </a:rPr>
              <a:t>s/w tools</a:t>
            </a:r>
            <a:r>
              <a:rPr lang="en-IN" b="1" dirty="0">
                <a:latin typeface="Arial" pitchFamily="34" charset="0"/>
                <a:cs typeface="Arial" pitchFamily="34" charset="0"/>
              </a:rPr>
              <a:t>, applications and interoperability </a:t>
            </a:r>
            <a:r>
              <a:rPr lang="en-IN" b="1" dirty="0" smtClean="0">
                <a:latin typeface="Arial" pitchFamily="34" charset="0"/>
                <a:cs typeface="Arial" pitchFamily="34" charset="0"/>
              </a:rPr>
              <a:t>standards</a:t>
            </a:r>
            <a:endParaRPr lang="en-IN" b="1" dirty="0">
              <a:latin typeface="Arial" pitchFamily="34" charset="0"/>
              <a:cs typeface="Arial" pitchFamily="34" charset="0"/>
            </a:endParaRPr>
          </a:p>
          <a:p>
            <a:pPr lvl="0" algn="just"/>
            <a:r>
              <a:rPr lang="en-IN" b="1" dirty="0">
                <a:solidFill>
                  <a:srgbClr val="00B050"/>
                </a:solidFill>
                <a:latin typeface="Arial" pitchFamily="34" charset="0"/>
                <a:cs typeface="Arial" pitchFamily="34" charset="0"/>
              </a:rPr>
              <a:t>Harvest IDRs </a:t>
            </a:r>
            <a:r>
              <a:rPr lang="en-IN" b="1" dirty="0">
                <a:latin typeface="Arial" pitchFamily="34" charset="0"/>
                <a:cs typeface="Arial" pitchFamily="34" charset="0"/>
              </a:rPr>
              <a:t>(Institutional Digital Repository) across </a:t>
            </a:r>
            <a:r>
              <a:rPr lang="en-IN" b="1" dirty="0" smtClean="0">
                <a:latin typeface="Arial" pitchFamily="34" charset="0"/>
                <a:cs typeface="Arial" pitchFamily="34" charset="0"/>
              </a:rPr>
              <a:t>institutions </a:t>
            </a:r>
            <a:r>
              <a:rPr lang="en-IN" b="1" dirty="0">
                <a:latin typeface="Arial" pitchFamily="34" charset="0"/>
                <a:cs typeface="Arial" pitchFamily="34" charset="0"/>
              </a:rPr>
              <a:t>of the nation to provide integrated </a:t>
            </a:r>
            <a:r>
              <a:rPr lang="en-IN" b="1" dirty="0" smtClean="0">
                <a:latin typeface="Arial" pitchFamily="34" charset="0"/>
                <a:cs typeface="Arial" pitchFamily="34" charset="0"/>
              </a:rPr>
              <a:t>access</a:t>
            </a:r>
            <a:endParaRPr lang="en-IN" b="1" dirty="0">
              <a:latin typeface="Arial" pitchFamily="34" charset="0"/>
              <a:cs typeface="Arial" pitchFamily="34" charset="0"/>
            </a:endParaRPr>
          </a:p>
          <a:p>
            <a:pPr lvl="0" algn="just"/>
            <a:r>
              <a:rPr lang="en-IN" b="1" dirty="0">
                <a:latin typeface="Arial" pitchFamily="34" charset="0"/>
                <a:cs typeface="Arial" pitchFamily="34" charset="0"/>
              </a:rPr>
              <a:t>Facilitate select institutes to </a:t>
            </a:r>
            <a:r>
              <a:rPr lang="en-IN" b="1" dirty="0">
                <a:solidFill>
                  <a:srgbClr val="00B050"/>
                </a:solidFill>
                <a:latin typeface="Arial" pitchFamily="34" charset="0"/>
                <a:cs typeface="Arial" pitchFamily="34" charset="0"/>
              </a:rPr>
              <a:t>disseminate existing content </a:t>
            </a:r>
            <a:r>
              <a:rPr lang="en-IN" b="1" dirty="0">
                <a:latin typeface="Arial" pitchFamily="34" charset="0"/>
                <a:cs typeface="Arial" pitchFamily="34" charset="0"/>
              </a:rPr>
              <a:t>and </a:t>
            </a:r>
            <a:r>
              <a:rPr lang="en-IN" b="1" dirty="0">
                <a:solidFill>
                  <a:srgbClr val="00B050"/>
                </a:solidFill>
                <a:latin typeface="Arial" pitchFamily="34" charset="0"/>
                <a:cs typeface="Arial" pitchFamily="34" charset="0"/>
              </a:rPr>
              <a:t>create new digital content</a:t>
            </a:r>
          </a:p>
          <a:p>
            <a:pPr lvl="0" algn="just"/>
            <a:r>
              <a:rPr lang="en-IN" b="1" dirty="0">
                <a:latin typeface="Arial" pitchFamily="34" charset="0"/>
                <a:cs typeface="Arial" pitchFamily="34" charset="0"/>
              </a:rPr>
              <a:t>Provide support for </a:t>
            </a:r>
            <a:r>
              <a:rPr lang="en-IN" b="1" dirty="0">
                <a:solidFill>
                  <a:srgbClr val="00B050"/>
                </a:solidFill>
                <a:latin typeface="Arial" pitchFamily="34" charset="0"/>
                <a:cs typeface="Arial" pitchFamily="34" charset="0"/>
              </a:rPr>
              <a:t>immersive E-learning environments</a:t>
            </a:r>
            <a:r>
              <a:rPr lang="en-IN" b="1" dirty="0">
                <a:latin typeface="Arial" pitchFamily="34" charset="0"/>
                <a:cs typeface="Arial" pitchFamily="34" charset="0"/>
              </a:rPr>
              <a:t> at multiple </a:t>
            </a:r>
            <a:r>
              <a:rPr lang="en-IN" b="1" dirty="0" smtClean="0">
                <a:latin typeface="Arial" pitchFamily="34" charset="0"/>
                <a:cs typeface="Arial" pitchFamily="34" charset="0"/>
              </a:rPr>
              <a:t>levels spanning across </a:t>
            </a:r>
            <a:endParaRPr lang="en-IN" b="1" dirty="0">
              <a:latin typeface="Arial" pitchFamily="34" charset="0"/>
              <a:cs typeface="Arial" pitchFamily="34" charset="0"/>
            </a:endParaRPr>
          </a:p>
          <a:p>
            <a:pPr lvl="1" algn="just"/>
            <a:r>
              <a:rPr lang="en-IN" sz="2000" b="1" u="sng" dirty="0">
                <a:solidFill>
                  <a:schemeClr val="accent1">
                    <a:lumMod val="75000"/>
                  </a:schemeClr>
                </a:solidFill>
                <a:latin typeface="Arial" pitchFamily="34" charset="0"/>
                <a:cs typeface="Arial" pitchFamily="34" charset="0"/>
              </a:rPr>
              <a:t>All academic levels</a:t>
            </a:r>
            <a:r>
              <a:rPr lang="en-IN" sz="2000" b="1" dirty="0">
                <a:latin typeface="Arial" pitchFamily="34" charset="0"/>
                <a:cs typeface="Arial" pitchFamily="34" charset="0"/>
              </a:rPr>
              <a:t> – school to college to university to life-long learning</a:t>
            </a:r>
          </a:p>
          <a:p>
            <a:pPr lvl="1" algn="just"/>
            <a:r>
              <a:rPr lang="en-IN" sz="2000" b="1" u="sng" dirty="0">
                <a:solidFill>
                  <a:schemeClr val="accent1">
                    <a:lumMod val="75000"/>
                  </a:schemeClr>
                </a:solidFill>
                <a:latin typeface="Arial" pitchFamily="34" charset="0"/>
                <a:cs typeface="Arial" pitchFamily="34" charset="0"/>
              </a:rPr>
              <a:t>All disciplines</a:t>
            </a:r>
            <a:r>
              <a:rPr lang="en-IN" sz="2000" b="1" dirty="0">
                <a:solidFill>
                  <a:schemeClr val="accent1">
                    <a:lumMod val="75000"/>
                  </a:schemeClr>
                </a:solidFill>
                <a:latin typeface="Arial" pitchFamily="34" charset="0"/>
                <a:cs typeface="Arial" pitchFamily="34" charset="0"/>
              </a:rPr>
              <a:t> </a:t>
            </a:r>
            <a:r>
              <a:rPr lang="en-IN" sz="2000" b="1" dirty="0">
                <a:latin typeface="Arial" pitchFamily="34" charset="0"/>
                <a:cs typeface="Arial" pitchFamily="34" charset="0"/>
              </a:rPr>
              <a:t>– Science, Arts, Humanities, Engineering, Medical, </a:t>
            </a:r>
            <a:r>
              <a:rPr lang="en-IN" sz="2000" b="1" dirty="0" smtClean="0">
                <a:latin typeface="Arial" pitchFamily="34" charset="0"/>
                <a:cs typeface="Arial" pitchFamily="34" charset="0"/>
              </a:rPr>
              <a:t>Law, </a:t>
            </a:r>
            <a:r>
              <a:rPr lang="en-IN" sz="2000" b="1" dirty="0">
                <a:latin typeface="Arial" pitchFamily="34" charset="0"/>
                <a:cs typeface="Arial" pitchFamily="34" charset="0"/>
              </a:rPr>
              <a:t>and </a:t>
            </a:r>
          </a:p>
          <a:p>
            <a:pPr lvl="1" algn="just"/>
            <a:r>
              <a:rPr lang="en-IN" sz="2000" b="1" u="sng" dirty="0">
                <a:solidFill>
                  <a:schemeClr val="accent1">
                    <a:lumMod val="75000"/>
                  </a:schemeClr>
                </a:solidFill>
                <a:latin typeface="Arial" pitchFamily="34" charset="0"/>
                <a:cs typeface="Arial" pitchFamily="34" charset="0"/>
              </a:rPr>
              <a:t>All languages</a:t>
            </a:r>
            <a:r>
              <a:rPr lang="en-IN" sz="2000" b="1" dirty="0">
                <a:solidFill>
                  <a:schemeClr val="accent1">
                    <a:lumMod val="75000"/>
                  </a:schemeClr>
                </a:solidFill>
                <a:latin typeface="Arial" pitchFamily="34" charset="0"/>
                <a:cs typeface="Arial" pitchFamily="34" charset="0"/>
              </a:rPr>
              <a:t> </a:t>
            </a:r>
            <a:r>
              <a:rPr lang="en-IN" sz="2000" b="1" dirty="0">
                <a:latin typeface="Arial" pitchFamily="34" charset="0"/>
                <a:cs typeface="Arial" pitchFamily="34" charset="0"/>
              </a:rPr>
              <a:t>(vernacular) used as medium of instruction. </a:t>
            </a:r>
          </a:p>
          <a:p>
            <a:pPr lvl="0" algn="just"/>
            <a:r>
              <a:rPr lang="en-IN" b="1" dirty="0">
                <a:latin typeface="Arial" pitchFamily="34" charset="0"/>
                <a:cs typeface="Arial" pitchFamily="34" charset="0"/>
              </a:rPr>
              <a:t>Support </a:t>
            </a:r>
            <a:r>
              <a:rPr lang="en-IN" b="1" dirty="0">
                <a:solidFill>
                  <a:srgbClr val="00B050"/>
                </a:solidFill>
                <a:latin typeface="Arial" pitchFamily="34" charset="0"/>
                <a:cs typeface="Arial" pitchFamily="34" charset="0"/>
              </a:rPr>
              <a:t>interfaces in vernacular </a:t>
            </a:r>
            <a:r>
              <a:rPr lang="en-IN" b="1" dirty="0" smtClean="0">
                <a:latin typeface="Arial" pitchFamily="34" charset="0"/>
                <a:cs typeface="Arial" pitchFamily="34" charset="0"/>
              </a:rPr>
              <a:t>&amp; for </a:t>
            </a:r>
            <a:r>
              <a:rPr lang="en-IN" b="1" dirty="0">
                <a:solidFill>
                  <a:srgbClr val="00B050"/>
                </a:solidFill>
                <a:latin typeface="Arial" pitchFamily="34" charset="0"/>
                <a:cs typeface="Arial" pitchFamily="34" charset="0"/>
              </a:rPr>
              <a:t>differently abled users</a:t>
            </a:r>
          </a:p>
        </p:txBody>
      </p:sp>
    </p:spTree>
    <p:extLst>
      <p:ext uri="{BB962C8B-B14F-4D97-AF65-F5344CB8AC3E}">
        <p14:creationId xmlns="" xmlns:p14="http://schemas.microsoft.com/office/powerpoint/2010/main" val="37485061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406401" y="381000"/>
            <a:ext cx="11379201" cy="6135906"/>
            <a:chOff x="609599" y="663575"/>
            <a:chExt cx="8534401" cy="6135906"/>
          </a:xfrm>
        </p:grpSpPr>
        <p:sp>
          <p:nvSpPr>
            <p:cNvPr id="5" name="TextBox 4"/>
            <p:cNvSpPr txBox="1"/>
            <p:nvPr/>
          </p:nvSpPr>
          <p:spPr>
            <a:xfrm>
              <a:off x="7467600" y="3367092"/>
              <a:ext cx="1676400" cy="830997"/>
            </a:xfrm>
            <a:prstGeom prst="rect">
              <a:avLst/>
            </a:prstGeom>
            <a:noFill/>
            <a:ln w="3175">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400" b="1" i="0" u="none" strike="noStrike" kern="0" cap="none" spc="0" normalizeH="0" baseline="0" noProof="0" dirty="0" smtClean="0">
                  <a:ln>
                    <a:noFill/>
                  </a:ln>
                  <a:solidFill>
                    <a:srgbClr val="0033CC"/>
                  </a:solidFill>
                  <a:effectLst/>
                  <a:uLnTx/>
                  <a:uFillTx/>
                  <a:latin typeface="Georgia"/>
                </a:rPr>
                <a:t>Range </a:t>
              </a:r>
              <a:r>
                <a:rPr kumimoji="0" lang="en-IN" sz="2400" b="1" i="0" u="none" strike="noStrike" kern="0" cap="none" spc="0" normalizeH="0" baseline="0" noProof="0" dirty="0">
                  <a:ln>
                    <a:noFill/>
                  </a:ln>
                  <a:solidFill>
                    <a:srgbClr val="0033CC"/>
                  </a:solidFill>
                  <a:effectLst/>
                  <a:uLnTx/>
                  <a:uFillTx/>
                  <a:latin typeface="Georgia"/>
                </a:rPr>
                <a:t>of Contents</a:t>
              </a:r>
            </a:p>
          </p:txBody>
        </p:sp>
        <p:sp>
          <p:nvSpPr>
            <p:cNvPr id="6" name="Rounded Rectangle 5"/>
            <p:cNvSpPr/>
            <p:nvPr/>
          </p:nvSpPr>
          <p:spPr>
            <a:xfrm>
              <a:off x="4550586" y="3012653"/>
              <a:ext cx="2844961" cy="1539875"/>
            </a:xfrm>
            <a:prstGeom prst="roundRect">
              <a:avLst/>
            </a:prstGeom>
            <a:solidFill>
              <a:srgbClr val="00B050"/>
            </a:solidFill>
            <a:ln w="11429" cap="flat" cmpd="sng" algn="ctr">
              <a:solidFill>
                <a:srgbClr val="D19049"/>
              </a:solidFill>
              <a:prstDash val="sysDash"/>
            </a:ln>
            <a:effectLst/>
          </p:spPr>
          <p:txBody>
            <a:bodyPr anchor="ctr"/>
            <a:lstStyle/>
            <a:p>
              <a:pPr algn="ctr">
                <a:defRPr/>
              </a:pPr>
              <a:r>
                <a:rPr lang="en-IN" sz="1400" b="1" kern="0" dirty="0">
                  <a:solidFill>
                    <a:prstClr val="black"/>
                  </a:solidFill>
                  <a:latin typeface="Georgia"/>
                </a:rPr>
                <a:t>Institutional Digital </a:t>
              </a:r>
              <a:r>
                <a:rPr lang="en-IN" sz="1400" b="1" kern="0" dirty="0" smtClean="0">
                  <a:solidFill>
                    <a:prstClr val="black"/>
                  </a:solidFill>
                  <a:latin typeface="Georgia"/>
                </a:rPr>
                <a:t>Repository  of</a:t>
              </a:r>
              <a:endParaRPr lang="en-IN" sz="1400" b="1" kern="0" dirty="0">
                <a:solidFill>
                  <a:prstClr val="black"/>
                </a:solidFill>
                <a:latin typeface="Georgi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400" b="1" i="0" u="none" strike="noStrike" kern="0" cap="none" spc="0" normalizeH="0" baseline="0" noProof="0" dirty="0" smtClean="0">
                  <a:ln>
                    <a:noFill/>
                  </a:ln>
                  <a:solidFill>
                    <a:prstClr val="black"/>
                  </a:solidFill>
                  <a:effectLst/>
                  <a:uLnTx/>
                  <a:uFillTx/>
                  <a:latin typeface="Georgia"/>
                  <a:ea typeface="+mn-ea"/>
                  <a:cs typeface="+mn-cs"/>
                </a:rPr>
                <a:t>Contributing Institutes</a:t>
              </a:r>
              <a:endParaRPr kumimoji="0" lang="en-IN" sz="1400" b="1" i="0" u="none" strike="noStrike" kern="0" cap="none" spc="0" normalizeH="0" baseline="0" noProof="0" dirty="0">
                <a:ln>
                  <a:noFill/>
                </a:ln>
                <a:solidFill>
                  <a:prstClr val="black"/>
                </a:solidFill>
                <a:effectLst/>
                <a:uLnTx/>
                <a:uFillTx/>
                <a:latin typeface="Georgia"/>
                <a:ea typeface="+mn-ea"/>
                <a:cs typeface="+mn-cs"/>
              </a:endParaRPr>
            </a:p>
          </p:txBody>
        </p:sp>
        <p:sp>
          <p:nvSpPr>
            <p:cNvPr id="7" name="Flowchart: Connector 6"/>
            <p:cNvSpPr/>
            <p:nvPr/>
          </p:nvSpPr>
          <p:spPr>
            <a:xfrm>
              <a:off x="609600" y="838200"/>
              <a:ext cx="2362579" cy="1584325"/>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algn="ctr">
                <a:defRPr/>
              </a:pPr>
              <a:r>
                <a:rPr lang="en-IN" sz="1100" b="1" kern="0" dirty="0">
                  <a:solidFill>
                    <a:srgbClr val="000099"/>
                  </a:solidFill>
                  <a:latin typeface="Georgia"/>
                </a:rPr>
                <a:t>Faculty  </a:t>
              </a:r>
              <a:r>
                <a:rPr lang="en-IN" sz="1100" b="1" kern="0" dirty="0" smtClean="0">
                  <a:solidFill>
                    <a:srgbClr val="000099"/>
                  </a:solidFill>
                  <a:latin typeface="Georgia"/>
                </a:rPr>
                <a:t>Publications,</a:t>
              </a:r>
            </a:p>
            <a:p>
              <a:pPr algn="ctr">
                <a:defRPr/>
              </a:pPr>
              <a:r>
                <a:rPr kumimoji="0" lang="en-IN" sz="1100" b="1" i="0" u="none" strike="noStrike" kern="0" cap="none" spc="0" normalizeH="0" baseline="0" noProof="0" dirty="0" smtClean="0">
                  <a:ln>
                    <a:noFill/>
                  </a:ln>
                  <a:solidFill>
                    <a:srgbClr val="000099"/>
                  </a:solidFill>
                  <a:effectLst/>
                  <a:uLnTx/>
                  <a:uFillTx/>
                  <a:latin typeface="Georgia"/>
                </a:rPr>
                <a:t>ETD</a:t>
              </a:r>
              <a:r>
                <a:rPr kumimoji="0" lang="en-IN" sz="1100" b="1" i="0" u="none" strike="noStrike" kern="0" cap="none" spc="0" normalizeH="0" noProof="0" dirty="0" smtClean="0">
                  <a:ln>
                    <a:noFill/>
                  </a:ln>
                  <a:solidFill>
                    <a:srgbClr val="000099"/>
                  </a:solidFill>
                  <a:effectLst/>
                  <a:uLnTx/>
                  <a:uFillTx/>
                  <a:latin typeface="Georgia"/>
                </a:rPr>
                <a:t> (Electronic Thesis &amp; Dissertation): </a:t>
              </a:r>
            </a:p>
            <a:p>
              <a:pPr algn="ctr">
                <a:defRPr/>
              </a:pPr>
              <a:r>
                <a:rPr kumimoji="0" lang="en-IN" sz="1100" b="1" i="0" u="none" strike="noStrike" kern="0" cap="none" spc="0" normalizeH="0" noProof="0" dirty="0" smtClean="0">
                  <a:ln>
                    <a:noFill/>
                  </a:ln>
                  <a:solidFill>
                    <a:srgbClr val="000099"/>
                  </a:solidFill>
                  <a:effectLst/>
                  <a:uLnTx/>
                  <a:uFillTx/>
                  <a:latin typeface="Georgia"/>
                </a:rPr>
                <a:t>DSc-</a:t>
              </a:r>
              <a:r>
                <a:rPr kumimoji="0" lang="en-IN" sz="1100" b="1" i="0" u="none" strike="noStrike" kern="0" cap="none" spc="0" normalizeH="0" baseline="0" noProof="0" dirty="0" smtClean="0">
                  <a:ln>
                    <a:noFill/>
                  </a:ln>
                  <a:solidFill>
                    <a:srgbClr val="000099"/>
                  </a:solidFill>
                  <a:effectLst/>
                  <a:uLnTx/>
                  <a:uFillTx/>
                  <a:latin typeface="Georgia"/>
                </a:rPr>
                <a:t>PhD-Masters-Undergrad,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srgbClr val="000099"/>
                  </a:solidFill>
                  <a:effectLst/>
                  <a:uLnTx/>
                  <a:uFillTx/>
                  <a:latin typeface="Georgia"/>
                </a:rPr>
                <a:t>Research Projects</a:t>
              </a:r>
              <a:endParaRPr kumimoji="0" lang="en-IN" sz="1100" b="1" i="0" u="none" strike="noStrike" kern="0" cap="none" spc="0" normalizeH="0" baseline="0" noProof="0" dirty="0">
                <a:ln>
                  <a:noFill/>
                </a:ln>
                <a:solidFill>
                  <a:srgbClr val="000099"/>
                </a:solidFill>
                <a:effectLst/>
                <a:uLnTx/>
                <a:uFillTx/>
                <a:latin typeface="Georgia"/>
              </a:endParaRPr>
            </a:p>
          </p:txBody>
        </p:sp>
        <p:sp>
          <p:nvSpPr>
            <p:cNvPr id="8" name="Flowchart: Connector 7"/>
            <p:cNvSpPr/>
            <p:nvPr/>
          </p:nvSpPr>
          <p:spPr>
            <a:xfrm>
              <a:off x="609600" y="2596092"/>
              <a:ext cx="2362579" cy="1143000"/>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IN" sz="1100" b="1" kern="0" dirty="0" smtClean="0">
                  <a:solidFill>
                    <a:srgbClr val="000099"/>
                  </a:solidFill>
                  <a:latin typeface="Georgia"/>
                </a:rPr>
                <a:t>Books &amp; Periodicals, Open </a:t>
              </a:r>
              <a:r>
                <a:rPr lang="en-IN" sz="1100" b="1" kern="0" dirty="0">
                  <a:solidFill>
                    <a:srgbClr val="000099"/>
                  </a:solidFill>
                  <a:latin typeface="Georgia"/>
                </a:rPr>
                <a:t>Access Journals </a:t>
              </a:r>
              <a:r>
                <a:rPr lang="en-IN" sz="1100" b="1" kern="0" dirty="0" smtClean="0">
                  <a:solidFill>
                    <a:srgbClr val="000099"/>
                  </a:solidFill>
                  <a:latin typeface="Georgia"/>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IN" sz="1100" b="1" kern="0" dirty="0" smtClean="0">
                  <a:solidFill>
                    <a:srgbClr val="000099"/>
                  </a:solidFill>
                  <a:latin typeface="Georgia"/>
                </a:rPr>
                <a:t>E-Books </a:t>
              </a:r>
              <a:r>
                <a:rPr lang="en-IN" sz="1100" b="1" kern="0" dirty="0">
                  <a:solidFill>
                    <a:srgbClr val="000099"/>
                  </a:solidFill>
                  <a:latin typeface="Georgia"/>
                </a:rPr>
                <a:t>&amp; Subscribed </a:t>
              </a:r>
              <a:r>
                <a:rPr lang="en-IN" sz="1100" b="1" kern="0" dirty="0" smtClean="0">
                  <a:solidFill>
                    <a:srgbClr val="000099"/>
                  </a:solidFill>
                  <a:latin typeface="Georgia"/>
                </a:rPr>
                <a:t>E-Resource </a:t>
              </a:r>
              <a:endParaRPr lang="en-IN" sz="1100" b="1" kern="0" dirty="0">
                <a:solidFill>
                  <a:srgbClr val="000099"/>
                </a:solidFill>
                <a:latin typeface="Georgia"/>
              </a:endParaRPr>
            </a:p>
          </p:txBody>
        </p:sp>
        <p:sp>
          <p:nvSpPr>
            <p:cNvPr id="9" name="Flowchart: Connector 8"/>
            <p:cNvSpPr/>
            <p:nvPr/>
          </p:nvSpPr>
          <p:spPr>
            <a:xfrm>
              <a:off x="609599" y="3912659"/>
              <a:ext cx="2362579" cy="1328737"/>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Annual </a:t>
              </a:r>
              <a:r>
                <a:rPr kumimoji="0" lang="en-IN" sz="1100" b="1" i="0" u="none" strike="noStrike" kern="0" cap="none" spc="0" normalizeH="0" baseline="0" noProof="0" dirty="0" smtClean="0">
                  <a:ln>
                    <a:noFill/>
                  </a:ln>
                  <a:solidFill>
                    <a:srgbClr val="000099"/>
                  </a:solidFill>
                  <a:effectLst/>
                  <a:uLnTx/>
                  <a:uFillTx/>
                  <a:latin typeface="Georgia"/>
                  <a:ea typeface="+mn-ea"/>
                  <a:cs typeface="+mn-cs"/>
                </a:rPr>
                <a:t>Reports,</a:t>
              </a:r>
              <a:endParaRPr kumimoji="0" lang="en-IN" sz="1100" b="1" i="0" u="none" strike="noStrike" kern="0" cap="none" spc="0" normalizeH="0" baseline="0" noProof="0" dirty="0">
                <a:ln>
                  <a:noFill/>
                </a:ln>
                <a:solidFill>
                  <a:srgbClr val="000099"/>
                </a:solidFill>
                <a:effectLst/>
                <a:uLnTx/>
                <a:uFillTx/>
                <a:latin typeface="Georgi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Project </a:t>
              </a:r>
              <a:r>
                <a:rPr kumimoji="0" lang="en-IN" sz="1100" b="1" i="0" u="none" strike="noStrike" kern="0" cap="none" spc="0" normalizeH="0" baseline="0" noProof="0" dirty="0" smtClean="0">
                  <a:ln>
                    <a:noFill/>
                  </a:ln>
                  <a:solidFill>
                    <a:srgbClr val="000099"/>
                  </a:solidFill>
                  <a:effectLst/>
                  <a:uLnTx/>
                  <a:uFillTx/>
                  <a:latin typeface="Georgia"/>
                  <a:ea typeface="+mn-ea"/>
                  <a:cs typeface="+mn-cs"/>
                </a:rPr>
                <a:t>Reports,</a:t>
              </a:r>
              <a:endParaRPr kumimoji="0" lang="en-IN" sz="1100" b="1" i="0" u="none" strike="noStrike" kern="0" cap="none" spc="0" normalizeH="0" baseline="0" noProof="0" dirty="0">
                <a:ln>
                  <a:noFill/>
                </a:ln>
                <a:solidFill>
                  <a:srgbClr val="000099"/>
                </a:solidFill>
                <a:effectLst/>
                <a:uLnTx/>
                <a:uFillTx/>
                <a:latin typeface="Georgi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srgbClr val="000099"/>
                  </a:solidFill>
                  <a:effectLst/>
                  <a:uLnTx/>
                  <a:uFillTx/>
                  <a:latin typeface="Georgia"/>
                  <a:ea typeface="+mn-ea"/>
                  <a:cs typeface="+mn-cs"/>
                </a:rPr>
                <a:t>Convocation,</a:t>
              </a:r>
              <a:endParaRPr kumimoji="0" lang="en-IN" sz="1100" b="1" i="0" u="none" strike="noStrike" kern="0" cap="none" spc="0" normalizeH="0" baseline="0" noProof="0" dirty="0">
                <a:ln>
                  <a:noFill/>
                </a:ln>
                <a:solidFill>
                  <a:srgbClr val="000099"/>
                </a:solidFill>
                <a:effectLst/>
                <a:uLnTx/>
                <a:uFillTx/>
                <a:latin typeface="Georgi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Working </a:t>
              </a:r>
              <a:r>
                <a:rPr kumimoji="0" lang="en-IN" sz="1100" b="1" i="0" u="none" strike="noStrike" kern="0" cap="none" spc="0" normalizeH="0" baseline="0" noProof="0" dirty="0" smtClean="0">
                  <a:ln>
                    <a:noFill/>
                  </a:ln>
                  <a:solidFill>
                    <a:srgbClr val="000099"/>
                  </a:solidFill>
                  <a:effectLst/>
                  <a:uLnTx/>
                  <a:uFillTx/>
                  <a:latin typeface="Georgia"/>
                  <a:ea typeface="+mn-ea"/>
                  <a:cs typeface="+mn-cs"/>
                </a:rPr>
                <a:t>Papers,</a:t>
              </a:r>
              <a:endParaRPr kumimoji="0" lang="en-IN" sz="1100" b="1" i="0" u="none" strike="noStrike" kern="0" cap="none" spc="0" normalizeH="0" baseline="0" noProof="0" dirty="0">
                <a:ln>
                  <a:noFill/>
                </a:ln>
                <a:solidFill>
                  <a:srgbClr val="000099"/>
                </a:solidFill>
                <a:effectLst/>
                <a:uLnTx/>
                <a:uFillTx/>
                <a:latin typeface="Georgia"/>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Others</a:t>
              </a:r>
            </a:p>
          </p:txBody>
        </p:sp>
        <p:sp>
          <p:nvSpPr>
            <p:cNvPr id="10" name="Flowchart: Connector 9"/>
            <p:cNvSpPr/>
            <p:nvPr/>
          </p:nvSpPr>
          <p:spPr>
            <a:xfrm>
              <a:off x="609599" y="5414963"/>
              <a:ext cx="2362580" cy="1277937"/>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Encyclopaedia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Dictionaries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a:ln>
                    <a:noFill/>
                  </a:ln>
                  <a:solidFill>
                    <a:srgbClr val="000099"/>
                  </a:solidFill>
                  <a:effectLst/>
                  <a:uLnTx/>
                  <a:uFillTx/>
                  <a:latin typeface="Georgia"/>
                  <a:ea typeface="+mn-ea"/>
                  <a:cs typeface="+mn-cs"/>
                </a:rPr>
                <a:t>Directories Others</a:t>
              </a:r>
            </a:p>
          </p:txBody>
        </p:sp>
        <p:sp>
          <p:nvSpPr>
            <p:cNvPr id="11" name="Flowchart: Connector 10"/>
            <p:cNvSpPr/>
            <p:nvPr/>
          </p:nvSpPr>
          <p:spPr>
            <a:xfrm>
              <a:off x="3125349" y="663575"/>
              <a:ext cx="1599049" cy="979488"/>
            </a:xfrm>
            <a:prstGeom prst="flowChartConnector">
              <a:avLst/>
            </a:prstGeom>
            <a:solidFill>
              <a:srgbClr val="FFC000"/>
            </a:solidFill>
            <a:ln w="9525" cap="flat" cmpd="sng" algn="ctr">
              <a:solidFill>
                <a:srgbClr val="8C7B70"/>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solidFill>
                    <a:srgbClr val="000099"/>
                  </a:solidFill>
                  <a:effectLst/>
                  <a:uLnTx/>
                  <a:uFillTx/>
                  <a:latin typeface="Georgia"/>
                  <a:ea typeface="+mn-ea"/>
                  <a:cs typeface="+mn-cs"/>
                </a:rPr>
                <a:t>Lecture Slides, Videos,</a:t>
              </a:r>
              <a:r>
                <a:rPr kumimoji="0" lang="en-IN" sz="1100" b="1" i="0" u="none" strike="noStrike" kern="0" cap="none" spc="0" normalizeH="0" noProof="0" dirty="0" smtClean="0">
                  <a:ln>
                    <a:noFill/>
                  </a:ln>
                  <a:solidFill>
                    <a:srgbClr val="000099"/>
                  </a:solidFill>
                  <a:effectLst/>
                  <a:uLnTx/>
                  <a:uFillTx/>
                  <a:latin typeface="Georgia"/>
                  <a:ea typeface="+mn-ea"/>
                  <a:cs typeface="+mn-cs"/>
                </a:rPr>
                <a:t> </a:t>
              </a:r>
              <a:r>
                <a:rPr kumimoji="0" lang="en-IN" sz="1100" b="1" i="0" u="none" strike="noStrike" kern="0" cap="none" spc="0" normalizeH="0" baseline="0" noProof="0" dirty="0" smtClean="0">
                  <a:ln>
                    <a:noFill/>
                  </a:ln>
                  <a:solidFill>
                    <a:srgbClr val="000099"/>
                  </a:solidFill>
                  <a:effectLst/>
                  <a:uLnTx/>
                  <a:uFillTx/>
                  <a:latin typeface="Georgia"/>
                  <a:ea typeface="+mn-ea"/>
                  <a:cs typeface="+mn-cs"/>
                </a:rPr>
                <a:t>Class Notes, Courseware</a:t>
              </a:r>
              <a:endParaRPr kumimoji="0" lang="en-IN" sz="1100" b="1" i="0" u="none" strike="noStrike" kern="0" cap="none" spc="0" normalizeH="0" baseline="0" noProof="0" dirty="0">
                <a:ln>
                  <a:noFill/>
                </a:ln>
                <a:solidFill>
                  <a:srgbClr val="000099"/>
                </a:solidFill>
                <a:effectLst/>
                <a:uLnTx/>
                <a:uFillTx/>
                <a:latin typeface="Georgia"/>
                <a:ea typeface="+mn-ea"/>
                <a:cs typeface="+mn-cs"/>
              </a:endParaRPr>
            </a:p>
          </p:txBody>
        </p:sp>
        <p:sp>
          <p:nvSpPr>
            <p:cNvPr id="12" name="TextBox 11"/>
            <p:cNvSpPr txBox="1"/>
            <p:nvPr/>
          </p:nvSpPr>
          <p:spPr>
            <a:xfrm>
              <a:off x="4059334" y="2032000"/>
              <a:ext cx="3827465" cy="26161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effectLst/>
                  <a:uLnTx/>
                  <a:uFillTx/>
                  <a:latin typeface="Arial" charset="0"/>
                  <a:cs typeface="Arial" charset="0"/>
                </a:rPr>
                <a:t>Institutions</a:t>
              </a:r>
              <a:r>
                <a:rPr kumimoji="0" lang="en-IN" sz="1100" b="1" i="0" u="none" strike="noStrike" kern="0" cap="none" spc="0" normalizeH="0" noProof="0" dirty="0" smtClean="0">
                  <a:ln>
                    <a:noFill/>
                  </a:ln>
                  <a:effectLst/>
                  <a:uLnTx/>
                  <a:uFillTx/>
                  <a:latin typeface="Arial" charset="0"/>
                  <a:cs typeface="Arial" charset="0"/>
                </a:rPr>
                <a:t> of School &amp; Higher Education, Boards</a:t>
              </a:r>
              <a:endParaRPr kumimoji="0" lang="en-IN" sz="1100" b="1" i="0" u="none" strike="noStrike" kern="0" cap="none" spc="0" normalizeH="0" baseline="0" noProof="0" dirty="0">
                <a:ln>
                  <a:noFill/>
                </a:ln>
                <a:effectLst/>
                <a:uLnTx/>
                <a:uFillTx/>
                <a:latin typeface="Arial" charset="0"/>
                <a:cs typeface="Arial" charset="0"/>
              </a:endParaRPr>
            </a:p>
          </p:txBody>
        </p:sp>
        <p:sp>
          <p:nvSpPr>
            <p:cNvPr id="13" name="Flowchart: Connector 12"/>
            <p:cNvSpPr/>
            <p:nvPr/>
          </p:nvSpPr>
          <p:spPr>
            <a:xfrm>
              <a:off x="4480706" y="674688"/>
              <a:ext cx="1615293" cy="968375"/>
            </a:xfrm>
            <a:prstGeom prst="flowChartConnector">
              <a:avLst/>
            </a:prstGeom>
            <a:solidFill>
              <a:srgbClr val="FFC000"/>
            </a:solidFill>
            <a:ln w="9525" cap="flat" cmpd="sng" algn="ctr">
              <a:solidFill>
                <a:srgbClr val="8C7B70"/>
              </a:solidFill>
              <a:prstDash val="solid"/>
            </a:ln>
            <a:effectLst>
              <a:outerShdw blurRad="50800" dist="25400" dir="5400000" rotWithShape="0">
                <a:srgbClr val="000000">
                  <a:alpha val="35000"/>
                </a:srgbClr>
              </a:outerShdw>
            </a:effectLst>
          </p:spPr>
          <p:txBody>
            <a:bodyPr anchor="ctr"/>
            <a:lstStyle/>
            <a:p>
              <a:pPr lvl="0" algn="ctr">
                <a:defRPr/>
              </a:pPr>
              <a:r>
                <a:rPr lang="en-IN" sz="1050" b="1" kern="0" dirty="0">
                  <a:solidFill>
                    <a:srgbClr val="000099"/>
                  </a:solidFill>
                  <a:latin typeface="Georgia"/>
                </a:rPr>
                <a:t>Term Papers, </a:t>
              </a:r>
              <a:r>
                <a:rPr kumimoji="0" lang="en-IN" sz="1050" b="1" i="0" u="none" strike="noStrike" kern="0" cap="none" spc="0" normalizeH="0" baseline="0" noProof="0" dirty="0" smtClean="0">
                  <a:ln>
                    <a:noFill/>
                  </a:ln>
                  <a:solidFill>
                    <a:srgbClr val="000099"/>
                  </a:solidFill>
                  <a:effectLst/>
                  <a:uLnTx/>
                  <a:uFillTx/>
                  <a:latin typeface="Georgia"/>
                  <a:ea typeface="+mn-ea"/>
                  <a:cs typeface="+mn-cs"/>
                </a:rPr>
                <a:t>Assignments, </a:t>
              </a:r>
              <a:r>
                <a:rPr kumimoji="0" lang="en-IN" sz="1050" b="1" i="0" u="none" strike="noStrike" kern="0" cap="none" spc="0" normalizeH="0" noProof="0" dirty="0" smtClean="0">
                  <a:ln>
                    <a:noFill/>
                  </a:ln>
                  <a:solidFill>
                    <a:srgbClr val="000099"/>
                  </a:solidFill>
                  <a:effectLst/>
                  <a:uLnTx/>
                  <a:uFillTx/>
                  <a:latin typeface="Georgia"/>
                  <a:ea typeface="+mn-ea"/>
                  <a:cs typeface="+mn-cs"/>
                </a:rPr>
                <a:t>Solutions</a:t>
              </a:r>
              <a:endParaRPr kumimoji="0" lang="en-IN" sz="1050" b="1" i="0" u="none" strike="noStrike" kern="0" cap="none" spc="0" normalizeH="0" baseline="0" noProof="0" dirty="0">
                <a:ln>
                  <a:noFill/>
                </a:ln>
                <a:solidFill>
                  <a:srgbClr val="000099"/>
                </a:solidFill>
                <a:effectLst/>
                <a:uLnTx/>
                <a:uFillTx/>
                <a:latin typeface="Georgia"/>
                <a:ea typeface="+mn-ea"/>
                <a:cs typeface="+mn-cs"/>
              </a:endParaRPr>
            </a:p>
          </p:txBody>
        </p:sp>
        <p:sp>
          <p:nvSpPr>
            <p:cNvPr id="14" name="Flowchart: Connector 13"/>
            <p:cNvSpPr/>
            <p:nvPr/>
          </p:nvSpPr>
          <p:spPr>
            <a:xfrm>
              <a:off x="5849413" y="674687"/>
              <a:ext cx="1618187" cy="923925"/>
            </a:xfrm>
            <a:prstGeom prst="flowChartConnector">
              <a:avLst/>
            </a:prstGeom>
            <a:solidFill>
              <a:srgbClr val="FFC000"/>
            </a:solidFill>
            <a:ln w="9525" cap="flat" cmpd="sng" algn="ctr">
              <a:solidFill>
                <a:srgbClr val="8C7B70"/>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050" b="1" i="0" u="none" strike="noStrike" kern="0" cap="none" spc="0" normalizeH="0" baseline="0" noProof="0" dirty="0" smtClean="0">
                  <a:ln>
                    <a:noFill/>
                  </a:ln>
                  <a:solidFill>
                    <a:srgbClr val="000099"/>
                  </a:solidFill>
                  <a:effectLst/>
                  <a:uLnTx/>
                  <a:uFillTx/>
                  <a:latin typeface="Georgia"/>
                  <a:ea typeface="+mn-ea"/>
                  <a:cs typeface="+mn-cs"/>
                </a:rPr>
                <a:t>Lab Experiments, </a:t>
              </a:r>
              <a:r>
                <a:rPr kumimoji="0" lang="en-IN" sz="1050" b="1" i="0" u="none" strike="noStrike" kern="0" cap="none" spc="0" normalizeH="0" baseline="0" noProof="0" dirty="0">
                  <a:ln>
                    <a:noFill/>
                  </a:ln>
                  <a:solidFill>
                    <a:srgbClr val="000099"/>
                  </a:solidFill>
                  <a:effectLst/>
                  <a:uLnTx/>
                  <a:uFillTx/>
                  <a:latin typeface="Georgia"/>
                  <a:ea typeface="+mn-ea"/>
                  <a:cs typeface="+mn-cs"/>
                </a:rPr>
                <a:t/>
              </a:r>
              <a:br>
                <a:rPr kumimoji="0" lang="en-IN" sz="1050" b="1" i="0" u="none" strike="noStrike" kern="0" cap="none" spc="0" normalizeH="0" baseline="0" noProof="0" dirty="0">
                  <a:ln>
                    <a:noFill/>
                  </a:ln>
                  <a:solidFill>
                    <a:srgbClr val="000099"/>
                  </a:solidFill>
                  <a:effectLst/>
                  <a:uLnTx/>
                  <a:uFillTx/>
                  <a:latin typeface="Georgia"/>
                  <a:ea typeface="+mn-ea"/>
                  <a:cs typeface="+mn-cs"/>
                </a:rPr>
              </a:br>
              <a:r>
                <a:rPr kumimoji="0" lang="en-IN" sz="1050" b="1" i="0" u="none" strike="noStrike" kern="0" cap="none" spc="0" normalizeH="0" baseline="0" noProof="0" dirty="0" smtClean="0">
                  <a:ln>
                    <a:noFill/>
                  </a:ln>
                  <a:solidFill>
                    <a:srgbClr val="000099"/>
                  </a:solidFill>
                  <a:effectLst/>
                  <a:uLnTx/>
                  <a:uFillTx/>
                  <a:latin typeface="Georgia"/>
                  <a:ea typeface="+mn-ea"/>
                  <a:cs typeface="+mn-cs"/>
                </a:rPr>
                <a:t>Manuals, Case Studies </a:t>
              </a:r>
              <a:endParaRPr kumimoji="0" lang="en-IN" sz="1050" b="1" i="0" u="none" strike="noStrike" kern="0" cap="none" spc="0" normalizeH="0" baseline="0" noProof="0" dirty="0">
                <a:ln>
                  <a:noFill/>
                </a:ln>
                <a:solidFill>
                  <a:srgbClr val="000099"/>
                </a:solidFill>
                <a:effectLst/>
                <a:uLnTx/>
                <a:uFillTx/>
                <a:latin typeface="Georgia"/>
                <a:ea typeface="+mn-ea"/>
                <a:cs typeface="+mn-cs"/>
              </a:endParaRPr>
            </a:p>
          </p:txBody>
        </p:sp>
        <p:cxnSp>
          <p:nvCxnSpPr>
            <p:cNvPr id="15" name="Straight Arrow Connector 14"/>
            <p:cNvCxnSpPr>
              <a:stCxn id="46" idx="3"/>
              <a:endCxn id="6" idx="1"/>
            </p:cNvCxnSpPr>
            <p:nvPr/>
          </p:nvCxnSpPr>
          <p:spPr>
            <a:xfrm>
              <a:off x="3745215" y="3782590"/>
              <a:ext cx="805371" cy="1"/>
            </a:xfrm>
            <a:prstGeom prst="straightConnector1">
              <a:avLst/>
            </a:prstGeom>
            <a:noFill/>
            <a:ln w="28575" cap="flat" cmpd="sng" algn="ctr">
              <a:solidFill>
                <a:srgbClr val="D16349"/>
              </a:solidFill>
              <a:prstDash val="solid"/>
              <a:tailEnd type="arrow"/>
            </a:ln>
            <a:effectLst/>
          </p:spPr>
        </p:cxnSp>
        <p:sp>
          <p:nvSpPr>
            <p:cNvPr id="16" name="Right Brace 15"/>
            <p:cNvSpPr/>
            <p:nvPr/>
          </p:nvSpPr>
          <p:spPr>
            <a:xfrm>
              <a:off x="2863012" y="1371600"/>
              <a:ext cx="451554" cy="4908550"/>
            </a:xfrm>
            <a:prstGeom prst="rightBrace">
              <a:avLst/>
            </a:prstGeom>
            <a:noFill/>
            <a:ln w="9525" cap="flat" cmpd="sng" algn="ctr">
              <a:solidFill>
                <a:srgbClr val="D1634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Georgia"/>
                <a:ea typeface="+mn-ea"/>
                <a:cs typeface="+mn-cs"/>
              </a:endParaRPr>
            </a:p>
          </p:txBody>
        </p:sp>
        <p:sp>
          <p:nvSpPr>
            <p:cNvPr id="17" name="Right Brace 16"/>
            <p:cNvSpPr/>
            <p:nvPr/>
          </p:nvSpPr>
          <p:spPr>
            <a:xfrm rot="5400000">
              <a:off x="5764611" y="-407588"/>
              <a:ext cx="238126" cy="4539454"/>
            </a:xfrm>
            <a:prstGeom prst="rightBrace">
              <a:avLst/>
            </a:prstGeom>
            <a:noFill/>
            <a:ln w="9525" cap="flat" cmpd="sng" algn="ctr">
              <a:solidFill>
                <a:srgbClr val="D1634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Georgia"/>
                <a:ea typeface="+mn-ea"/>
                <a:cs typeface="+mn-cs"/>
              </a:endParaRPr>
            </a:p>
          </p:txBody>
        </p:sp>
        <p:cxnSp>
          <p:nvCxnSpPr>
            <p:cNvPr id="20" name="Straight Arrow Connector 19"/>
            <p:cNvCxnSpPr/>
            <p:nvPr/>
          </p:nvCxnSpPr>
          <p:spPr>
            <a:xfrm flipH="1">
              <a:off x="5970993" y="2286000"/>
              <a:ext cx="4147" cy="726653"/>
            </a:xfrm>
            <a:prstGeom prst="straightConnector1">
              <a:avLst/>
            </a:prstGeom>
            <a:noFill/>
            <a:ln w="28575" cap="flat" cmpd="sng" algn="ctr">
              <a:solidFill>
                <a:srgbClr val="D16349"/>
              </a:solidFill>
              <a:prstDash val="solid"/>
              <a:tailEnd type="arrow"/>
            </a:ln>
            <a:effectLst/>
          </p:spPr>
        </p:cxnSp>
        <p:sp>
          <p:nvSpPr>
            <p:cNvPr id="21" name="Flowchart: Connector 20"/>
            <p:cNvSpPr/>
            <p:nvPr/>
          </p:nvSpPr>
          <p:spPr>
            <a:xfrm>
              <a:off x="3303003" y="5656481"/>
              <a:ext cx="1922830" cy="1004887"/>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dirty="0" smtClean="0">
                  <a:ln>
                    <a:noFill/>
                  </a:ln>
                  <a:solidFill>
                    <a:srgbClr val="000099"/>
                  </a:solidFill>
                  <a:effectLst/>
                  <a:uLnTx/>
                  <a:uFillTx/>
                  <a:latin typeface="Georgia"/>
                </a:rPr>
                <a:t>Datasets,</a:t>
              </a:r>
            </a:p>
            <a:p>
              <a:pPr marL="0" marR="0" lvl="0" indent="0" algn="ctr" defTabSz="914400" eaLnBrk="1" fontAlgn="auto" latinLnBrk="0" hangingPunct="1">
                <a:lnSpc>
                  <a:spcPct val="100000"/>
                </a:lnSpc>
                <a:spcBef>
                  <a:spcPts val="0"/>
                </a:spcBef>
                <a:spcAft>
                  <a:spcPts val="0"/>
                </a:spcAft>
                <a:buClrTx/>
                <a:buSzTx/>
                <a:buFontTx/>
                <a:buNone/>
                <a:tabLst/>
                <a:defRPr/>
              </a:pPr>
              <a:r>
                <a:rPr lang="en-IN" sz="1200" b="1" kern="0" dirty="0" smtClean="0">
                  <a:solidFill>
                    <a:srgbClr val="000099"/>
                  </a:solidFill>
                  <a:latin typeface="Georgia"/>
                </a:rPr>
                <a:t>Benchmarks,</a:t>
              </a:r>
              <a:r>
                <a:rPr kumimoji="0" lang="en-IN" sz="1200" b="1" i="0" u="none" strike="noStrike" kern="0" cap="none" spc="0" normalizeH="0" baseline="0" noProof="0" dirty="0" smtClean="0">
                  <a:ln>
                    <a:noFill/>
                  </a:ln>
                  <a:solidFill>
                    <a:srgbClr val="000099"/>
                  </a:solidFill>
                  <a:effectLst/>
                  <a:uLnTx/>
                  <a:uFillTx/>
                  <a:latin typeface="Georgia"/>
                </a:rPr>
                <a:t> Models, Maps, Software</a:t>
              </a:r>
              <a:endParaRPr kumimoji="0" lang="en-IN" sz="1200" b="1" i="0" u="none" strike="noStrike" kern="0" cap="none" spc="0" normalizeH="0" baseline="0" noProof="0" dirty="0">
                <a:ln>
                  <a:noFill/>
                </a:ln>
                <a:solidFill>
                  <a:srgbClr val="000099"/>
                </a:solidFill>
                <a:effectLst/>
                <a:uLnTx/>
                <a:uFillTx/>
                <a:latin typeface="Georgia"/>
              </a:endParaRPr>
            </a:p>
          </p:txBody>
        </p:sp>
        <p:sp>
          <p:nvSpPr>
            <p:cNvPr id="25" name="Flowchart: Connector 24"/>
            <p:cNvSpPr/>
            <p:nvPr/>
          </p:nvSpPr>
          <p:spPr>
            <a:xfrm>
              <a:off x="7414055" y="5677901"/>
              <a:ext cx="1487092" cy="989993"/>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dirty="0">
                  <a:ln>
                    <a:noFill/>
                  </a:ln>
                  <a:solidFill>
                    <a:srgbClr val="000099"/>
                  </a:solidFill>
                  <a:effectLst/>
                  <a:uLnTx/>
                  <a:uFillTx/>
                  <a:latin typeface="Georgia"/>
                  <a:ea typeface="+mn-ea"/>
                  <a:cs typeface="+mn-cs"/>
                </a:rPr>
                <a:t>Audio &amp; Video Content</a:t>
              </a:r>
            </a:p>
          </p:txBody>
        </p:sp>
        <p:sp>
          <p:nvSpPr>
            <p:cNvPr id="27" name="Flowchart: Connector 26"/>
            <p:cNvSpPr/>
            <p:nvPr/>
          </p:nvSpPr>
          <p:spPr>
            <a:xfrm>
              <a:off x="5299562" y="5656481"/>
              <a:ext cx="2057399" cy="1143000"/>
            </a:xfrm>
            <a:prstGeom prst="flowChartConnector">
              <a:avLst/>
            </a:prstGeom>
            <a:solidFill>
              <a:srgbClr val="FFC000"/>
            </a:solidFill>
            <a:ln w="9525" cap="flat" cmpd="sng" algn="ctr">
              <a:solidFill>
                <a:srgbClr val="8CADAE"/>
              </a:solidFill>
              <a:prstDash val="solid"/>
            </a:ln>
            <a:effectLst>
              <a:outerShdw blurRad="50800" dist="254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200" b="1" i="0" u="none" strike="noStrike" kern="0" cap="none" spc="0" normalizeH="0" baseline="0" noProof="0" dirty="0" smtClean="0">
                  <a:ln>
                    <a:noFill/>
                  </a:ln>
                  <a:solidFill>
                    <a:srgbClr val="000099"/>
                  </a:solidFill>
                  <a:effectLst/>
                  <a:uLnTx/>
                  <a:uFillTx/>
                  <a:latin typeface="Georgia"/>
                </a:rPr>
                <a:t>Manuscripts, </a:t>
              </a:r>
            </a:p>
            <a:p>
              <a:pPr marL="0" marR="0" lvl="0" indent="0" algn="ctr" defTabSz="914400" eaLnBrk="1" fontAlgn="auto" latinLnBrk="0" hangingPunct="1">
                <a:lnSpc>
                  <a:spcPct val="100000"/>
                </a:lnSpc>
                <a:spcBef>
                  <a:spcPts val="0"/>
                </a:spcBef>
                <a:spcAft>
                  <a:spcPts val="0"/>
                </a:spcAft>
                <a:buClrTx/>
                <a:buSzTx/>
                <a:buFontTx/>
                <a:buNone/>
                <a:tabLst/>
                <a:defRPr/>
              </a:pPr>
              <a:r>
                <a:rPr lang="en-IN" sz="1200" b="1" kern="0" dirty="0" smtClean="0">
                  <a:solidFill>
                    <a:srgbClr val="000099"/>
                  </a:solidFill>
                  <a:latin typeface="Georgia"/>
                </a:rPr>
                <a:t>Painting,  Sculpture, Music, Dance, Drama</a:t>
              </a:r>
              <a:endParaRPr kumimoji="0" lang="en-IN" sz="1200" b="1" i="0" u="none" strike="noStrike" kern="0" cap="none" spc="0" normalizeH="0" baseline="0" noProof="0" dirty="0">
                <a:ln>
                  <a:noFill/>
                </a:ln>
                <a:solidFill>
                  <a:srgbClr val="000099"/>
                </a:solidFill>
                <a:effectLst/>
                <a:uLnTx/>
                <a:uFillTx/>
                <a:latin typeface="Georgia"/>
              </a:endParaRPr>
            </a:p>
          </p:txBody>
        </p:sp>
        <p:sp>
          <p:nvSpPr>
            <p:cNvPr id="35" name="Flowchart: Connector 34"/>
            <p:cNvSpPr/>
            <p:nvPr/>
          </p:nvSpPr>
          <p:spPr>
            <a:xfrm>
              <a:off x="7162800" y="696912"/>
              <a:ext cx="1754981" cy="923925"/>
            </a:xfrm>
            <a:prstGeom prst="flowChartConnector">
              <a:avLst/>
            </a:prstGeom>
            <a:solidFill>
              <a:srgbClr val="FFC000"/>
            </a:solidFill>
            <a:ln w="9525" cap="flat" cmpd="sng" algn="ctr">
              <a:solidFill>
                <a:srgbClr val="8C7B70"/>
              </a:solidFill>
              <a:prstDash val="solid"/>
            </a:ln>
            <a:effectLst>
              <a:outerShdw blurRad="50800" dist="25400" dir="5400000" rotWithShape="0">
                <a:srgbClr val="000000">
                  <a:alpha val="35000"/>
                </a:srgbClr>
              </a:outerShdw>
            </a:effectLst>
          </p:spPr>
          <p:txBody>
            <a:bodyPr anchor="ctr"/>
            <a:lstStyle/>
            <a:p>
              <a:pPr lvl="0" algn="ctr">
                <a:defRPr/>
              </a:pPr>
              <a:r>
                <a:rPr lang="en-IN" sz="1100" b="1" kern="0" dirty="0">
                  <a:solidFill>
                    <a:srgbClr val="000099"/>
                  </a:solidFill>
                  <a:latin typeface="Georgia"/>
                </a:rPr>
                <a:t>Question Banks (JEE / GATE / NET / CAT ), Model Answers</a:t>
              </a:r>
            </a:p>
          </p:txBody>
        </p:sp>
        <p:sp>
          <p:nvSpPr>
            <p:cNvPr id="46" name="TextBox 45"/>
            <p:cNvSpPr txBox="1"/>
            <p:nvPr/>
          </p:nvSpPr>
          <p:spPr>
            <a:xfrm>
              <a:off x="3352800" y="2352983"/>
              <a:ext cx="392415" cy="2859214"/>
            </a:xfrm>
            <a:prstGeom prst="rect">
              <a:avLst/>
            </a:prstGeom>
            <a:noFill/>
          </p:spPr>
          <p:txBody>
            <a:bodyPr vert="vert270"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effectLst/>
                  <a:uLnTx/>
                  <a:uFillTx/>
                  <a:latin typeface="Arial" charset="0"/>
                  <a:cs typeface="Arial" charset="0"/>
                </a:rPr>
                <a:t>Research</a:t>
              </a:r>
              <a:r>
                <a:rPr kumimoji="0" lang="en-IN" sz="1100" b="1" i="0" u="none" strike="noStrike" kern="0" cap="none" spc="0" normalizeH="0" noProof="0" dirty="0" smtClean="0">
                  <a:ln>
                    <a:noFill/>
                  </a:ln>
                  <a:effectLst/>
                  <a:uLnTx/>
                  <a:uFillTx/>
                  <a:latin typeface="Arial" charset="0"/>
                  <a:cs typeface="Arial" charset="0"/>
                </a:rPr>
                <a:t> and Professional Institutions, Central / State University</a:t>
              </a:r>
              <a:endParaRPr kumimoji="0" lang="en-IN" sz="1100" b="1" i="0" u="none" strike="noStrike" kern="0" cap="none" spc="0" normalizeH="0" baseline="0" noProof="0" dirty="0">
                <a:ln>
                  <a:noFill/>
                </a:ln>
                <a:effectLst/>
                <a:uLnTx/>
                <a:uFillTx/>
                <a:latin typeface="Arial" charset="0"/>
                <a:cs typeface="Arial" charset="0"/>
              </a:endParaRPr>
            </a:p>
          </p:txBody>
        </p:sp>
        <p:sp>
          <p:nvSpPr>
            <p:cNvPr id="48" name="Right Brace 47"/>
            <p:cNvSpPr/>
            <p:nvPr/>
          </p:nvSpPr>
          <p:spPr>
            <a:xfrm rot="16200000">
              <a:off x="5772988" y="3034948"/>
              <a:ext cx="451554" cy="4908550"/>
            </a:xfrm>
            <a:prstGeom prst="rightBrace">
              <a:avLst/>
            </a:prstGeom>
            <a:noFill/>
            <a:ln w="9525" cap="flat" cmpd="sng" algn="ctr">
              <a:solidFill>
                <a:srgbClr val="D1634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Georgia"/>
                <a:ea typeface="+mn-ea"/>
                <a:cs typeface="+mn-cs"/>
              </a:endParaRPr>
            </a:p>
          </p:txBody>
        </p:sp>
        <p:sp>
          <p:nvSpPr>
            <p:cNvPr id="50" name="TextBox 49"/>
            <p:cNvSpPr txBox="1"/>
            <p:nvPr/>
          </p:nvSpPr>
          <p:spPr>
            <a:xfrm>
              <a:off x="3696889" y="5003884"/>
              <a:ext cx="4552355" cy="2616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100" b="1" i="0" u="none" strike="noStrike" kern="0" cap="none" spc="0" normalizeH="0" baseline="0" noProof="0" dirty="0" smtClean="0">
                  <a:ln>
                    <a:noFill/>
                  </a:ln>
                  <a:effectLst/>
                  <a:uLnTx/>
                  <a:uFillTx/>
                  <a:latin typeface="Arial" charset="0"/>
                  <a:cs typeface="Arial" charset="0"/>
                </a:rPr>
                <a:t>Institutional</a:t>
              </a:r>
              <a:r>
                <a:rPr kumimoji="0" lang="en-IN" sz="1100" b="1" i="0" u="none" strike="noStrike" kern="0" cap="none" spc="0" normalizeH="0" noProof="0" dirty="0" smtClean="0">
                  <a:ln>
                    <a:noFill/>
                  </a:ln>
                  <a:effectLst/>
                  <a:uLnTx/>
                  <a:uFillTx/>
                  <a:latin typeface="Arial" charset="0"/>
                  <a:cs typeface="Arial" charset="0"/>
                </a:rPr>
                <a:t> and Open Contributions. Multi-modal, Multi-faceted </a:t>
              </a:r>
              <a:endParaRPr kumimoji="0" lang="en-IN" sz="1100" b="1" i="0" u="none" strike="noStrike" kern="0" cap="none" spc="0" normalizeH="0" baseline="0" noProof="0" dirty="0">
                <a:ln>
                  <a:noFill/>
                </a:ln>
                <a:effectLst/>
                <a:uLnTx/>
                <a:uFillTx/>
                <a:latin typeface="Arial" charset="0"/>
                <a:cs typeface="Arial" charset="0"/>
              </a:endParaRPr>
            </a:p>
          </p:txBody>
        </p:sp>
        <p:cxnSp>
          <p:nvCxnSpPr>
            <p:cNvPr id="57" name="Straight Arrow Connector 56"/>
            <p:cNvCxnSpPr/>
            <p:nvPr/>
          </p:nvCxnSpPr>
          <p:spPr>
            <a:xfrm flipV="1">
              <a:off x="5973066" y="4552528"/>
              <a:ext cx="0" cy="451356"/>
            </a:xfrm>
            <a:prstGeom prst="straightConnector1">
              <a:avLst/>
            </a:prstGeom>
            <a:noFill/>
            <a:ln w="28575" cap="flat" cmpd="sng" algn="ctr">
              <a:solidFill>
                <a:srgbClr val="D16349"/>
              </a:solidFill>
              <a:prstDash val="solid"/>
              <a:tailEnd type="arrow"/>
            </a:ln>
            <a:effectLst/>
          </p:spPr>
        </p:cxnSp>
      </p:grpSp>
    </p:spTree>
    <p:extLst>
      <p:ext uri="{BB962C8B-B14F-4D97-AF65-F5344CB8AC3E}">
        <p14:creationId xmlns="" xmlns:p14="http://schemas.microsoft.com/office/powerpoint/2010/main" val="13659390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FF0000"/>
                </a:solidFill>
                <a:latin typeface="Georgia" pitchFamily="18" charset="0"/>
              </a:rPr>
              <a:t>Content View Architecture</a:t>
            </a:r>
          </a:p>
        </p:txBody>
      </p:sp>
      <p:sp>
        <p:nvSpPr>
          <p:cNvPr id="6" name="Cube 5"/>
          <p:cNvSpPr/>
          <p:nvPr/>
        </p:nvSpPr>
        <p:spPr>
          <a:xfrm>
            <a:off x="1270000" y="4800601"/>
            <a:ext cx="10058400" cy="914400"/>
          </a:xfrm>
          <a:prstGeom prst="cub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Content Baseline</a:t>
            </a:r>
            <a:endParaRPr lang="en-US" b="1" dirty="0">
              <a:solidFill>
                <a:schemeClr val="bg1"/>
              </a:solidFill>
            </a:endParaRPr>
          </a:p>
        </p:txBody>
      </p:sp>
      <p:sp>
        <p:nvSpPr>
          <p:cNvPr id="7" name="Cube 6"/>
          <p:cNvSpPr/>
          <p:nvPr/>
        </p:nvSpPr>
        <p:spPr>
          <a:xfrm rot="16200000">
            <a:off x="800100" y="3086101"/>
            <a:ext cx="2667000" cy="1219200"/>
          </a:xfrm>
          <a:prstGeom prst="cub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School Vertical</a:t>
            </a:r>
            <a:endParaRPr lang="en-US" b="1" dirty="0">
              <a:solidFill>
                <a:schemeClr val="bg1"/>
              </a:solidFill>
            </a:endParaRPr>
          </a:p>
        </p:txBody>
      </p:sp>
      <p:sp>
        <p:nvSpPr>
          <p:cNvPr id="8" name="Cube 7"/>
          <p:cNvSpPr/>
          <p:nvPr/>
        </p:nvSpPr>
        <p:spPr>
          <a:xfrm rot="16200000">
            <a:off x="2527301" y="3086101"/>
            <a:ext cx="2667000" cy="1219200"/>
          </a:xfrm>
          <a:prstGeom prst="cub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50000"/>
                  </a:schemeClr>
                </a:solidFill>
              </a:rPr>
              <a:t>Domain Vertical</a:t>
            </a:r>
          </a:p>
          <a:p>
            <a:pPr algn="ctr"/>
            <a:r>
              <a:rPr lang="en-US" sz="1600" b="1" dirty="0" smtClean="0">
                <a:solidFill>
                  <a:schemeClr val="tx1">
                    <a:lumMod val="50000"/>
                  </a:schemeClr>
                </a:solidFill>
              </a:rPr>
              <a:t>(Medical/ Legal/…)</a:t>
            </a:r>
            <a:endParaRPr lang="en-US" sz="1600" b="1" dirty="0">
              <a:solidFill>
                <a:schemeClr val="tx1">
                  <a:lumMod val="50000"/>
                </a:schemeClr>
              </a:solidFill>
            </a:endParaRPr>
          </a:p>
        </p:txBody>
      </p:sp>
      <p:sp>
        <p:nvSpPr>
          <p:cNvPr id="9" name="Cube 8"/>
          <p:cNvSpPr/>
          <p:nvPr/>
        </p:nvSpPr>
        <p:spPr>
          <a:xfrm rot="16200000">
            <a:off x="5575300" y="3086101"/>
            <a:ext cx="2667000" cy="1219200"/>
          </a:xfrm>
          <a:prstGeom prst="cub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lumMod val="85000"/>
                    <a:lumOff val="15000"/>
                  </a:schemeClr>
                </a:solidFill>
              </a:rPr>
              <a:t>Competitive Exam Vertical</a:t>
            </a:r>
            <a:endParaRPr lang="en-US" b="1" dirty="0">
              <a:solidFill>
                <a:schemeClr val="tx1">
                  <a:lumMod val="85000"/>
                  <a:lumOff val="15000"/>
                </a:schemeClr>
              </a:solidFill>
            </a:endParaRPr>
          </a:p>
        </p:txBody>
      </p:sp>
      <p:sp>
        <p:nvSpPr>
          <p:cNvPr id="10" name="Cube 9"/>
          <p:cNvSpPr/>
          <p:nvPr/>
        </p:nvSpPr>
        <p:spPr>
          <a:xfrm rot="16200000">
            <a:off x="7302500" y="3086101"/>
            <a:ext cx="2667000" cy="1219200"/>
          </a:xfrm>
          <a:prstGeom prst="cub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Data Vertical</a:t>
            </a:r>
            <a:endParaRPr lang="en-US" sz="2400" b="1" dirty="0">
              <a:solidFill>
                <a:schemeClr val="bg1"/>
              </a:solidFill>
            </a:endParaRPr>
          </a:p>
        </p:txBody>
      </p:sp>
      <p:sp>
        <p:nvSpPr>
          <p:cNvPr id="11" name="Cube 10"/>
          <p:cNvSpPr/>
          <p:nvPr/>
        </p:nvSpPr>
        <p:spPr>
          <a:xfrm rot="16200000">
            <a:off x="9029700" y="3086101"/>
            <a:ext cx="2667000" cy="1219200"/>
          </a:xfrm>
          <a:prstGeom prst="cub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Application Vertical</a:t>
            </a:r>
            <a:endParaRPr lang="en-US" b="1" dirty="0">
              <a:solidFill>
                <a:schemeClr val="bg1"/>
              </a:solidFill>
            </a:endParaRPr>
          </a:p>
        </p:txBody>
      </p:sp>
      <p:sp>
        <p:nvSpPr>
          <p:cNvPr id="12" name="TextBox 11"/>
          <p:cNvSpPr txBox="1"/>
          <p:nvPr/>
        </p:nvSpPr>
        <p:spPr>
          <a:xfrm>
            <a:off x="4775200" y="3820180"/>
            <a:ext cx="1219200" cy="523220"/>
          </a:xfrm>
          <a:prstGeom prst="rect">
            <a:avLst/>
          </a:prstGeom>
          <a:noFill/>
        </p:spPr>
        <p:txBody>
          <a:bodyPr wrap="square" rtlCol="0">
            <a:spAutoFit/>
          </a:bodyPr>
          <a:lstStyle/>
          <a:p>
            <a:pPr algn="ctr"/>
            <a:r>
              <a:rPr lang="en-US" sz="2800" b="1" dirty="0" smtClean="0"/>
              <a:t>…</a:t>
            </a:r>
            <a:endParaRPr lang="en-US" sz="2800" b="1" dirty="0"/>
          </a:p>
        </p:txBody>
      </p:sp>
      <p:sp>
        <p:nvSpPr>
          <p:cNvPr id="13" name="Oval 12"/>
          <p:cNvSpPr/>
          <p:nvPr/>
        </p:nvSpPr>
        <p:spPr>
          <a:xfrm>
            <a:off x="609600" y="1257300"/>
            <a:ext cx="11379200" cy="8763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Vertical-Specific Custom Interface and  Search</a:t>
            </a:r>
            <a:endParaRPr lang="en-US" b="1" dirty="0">
              <a:solidFill>
                <a:srgbClr val="0033CC"/>
              </a:solidFill>
            </a:endParaRPr>
          </a:p>
        </p:txBody>
      </p:sp>
      <p:sp>
        <p:nvSpPr>
          <p:cNvPr id="14" name="Oval 13"/>
          <p:cNvSpPr/>
          <p:nvPr/>
        </p:nvSpPr>
        <p:spPr>
          <a:xfrm>
            <a:off x="406400" y="5867400"/>
            <a:ext cx="11379200" cy="8763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3CC"/>
                </a:solidFill>
              </a:rPr>
              <a:t>Generic Interface and  Search</a:t>
            </a:r>
            <a:endParaRPr lang="en-US" b="1" dirty="0">
              <a:solidFill>
                <a:srgbClr val="0033CC"/>
              </a:solidFill>
            </a:endParaRPr>
          </a:p>
        </p:txBody>
      </p:sp>
      <p:cxnSp>
        <p:nvCxnSpPr>
          <p:cNvPr id="18" name="Curved Connector 17"/>
          <p:cNvCxnSpPr>
            <a:stCxn id="13" idx="2"/>
            <a:endCxn id="7" idx="0"/>
          </p:cNvCxnSpPr>
          <p:nvPr/>
        </p:nvCxnSpPr>
        <p:spPr>
          <a:xfrm rot="10800000" flipH="1" flipV="1">
            <a:off x="609600" y="1695450"/>
            <a:ext cx="914400" cy="1885951"/>
          </a:xfrm>
          <a:prstGeom prst="curvedConnector3">
            <a:avLst>
              <a:gd name="adj1" fmla="val -3400"/>
            </a:avLst>
          </a:prstGeom>
          <a:ln w="50800" cmpd="dbl">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0" name="Curved Connector 19"/>
          <p:cNvCxnSpPr>
            <a:stCxn id="13" idx="6"/>
            <a:endCxn id="11" idx="3"/>
          </p:cNvCxnSpPr>
          <p:nvPr/>
        </p:nvCxnSpPr>
        <p:spPr>
          <a:xfrm flipH="1">
            <a:off x="10972800" y="1695451"/>
            <a:ext cx="1016000" cy="2114551"/>
          </a:xfrm>
          <a:prstGeom prst="curvedConnector3">
            <a:avLst>
              <a:gd name="adj1" fmla="val 1567"/>
            </a:avLst>
          </a:prstGeom>
          <a:ln w="50800" cmpd="dbl">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10832659" y="2299639"/>
            <a:ext cx="1706653" cy="307777"/>
          </a:xfrm>
          <a:prstGeom prst="rect">
            <a:avLst/>
          </a:prstGeom>
          <a:noFill/>
        </p:spPr>
        <p:txBody>
          <a:bodyPr wrap="square" rtlCol="0">
            <a:spAutoFit/>
          </a:bodyPr>
          <a:lstStyle/>
          <a:p>
            <a:r>
              <a:rPr lang="en-US" sz="1400" b="1" dirty="0" smtClean="0">
                <a:solidFill>
                  <a:srgbClr val="0033CC"/>
                </a:solidFill>
              </a:rPr>
              <a:t>App Launcher</a:t>
            </a:r>
            <a:endParaRPr lang="en-US" sz="1400" b="1" dirty="0">
              <a:solidFill>
                <a:srgbClr val="0033CC"/>
              </a:solidFill>
            </a:endParaRPr>
          </a:p>
        </p:txBody>
      </p:sp>
      <p:cxnSp>
        <p:nvCxnSpPr>
          <p:cNvPr id="26" name="Straight Arrow Connector 25"/>
          <p:cNvCxnSpPr>
            <a:stCxn id="13" idx="5"/>
            <a:endCxn id="10" idx="5"/>
          </p:cNvCxnSpPr>
          <p:nvPr/>
        </p:nvCxnSpPr>
        <p:spPr>
          <a:xfrm flipH="1">
            <a:off x="8483600" y="2005269"/>
            <a:ext cx="1838755" cy="356932"/>
          </a:xfrm>
          <a:prstGeom prst="straightConnector1">
            <a:avLst/>
          </a:prstGeom>
          <a:ln w="50800" cmpd="dbl">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0704695">
            <a:off x="8853669" y="2043343"/>
            <a:ext cx="2275537" cy="307777"/>
          </a:xfrm>
          <a:prstGeom prst="rect">
            <a:avLst/>
          </a:prstGeom>
          <a:noFill/>
        </p:spPr>
        <p:txBody>
          <a:bodyPr wrap="square" rtlCol="0">
            <a:spAutoFit/>
          </a:bodyPr>
          <a:lstStyle/>
          <a:p>
            <a:r>
              <a:rPr lang="en-US" sz="1400" b="1" dirty="0" smtClean="0">
                <a:solidFill>
                  <a:srgbClr val="0033CC"/>
                </a:solidFill>
              </a:rPr>
              <a:t>Data Browser</a:t>
            </a:r>
            <a:endParaRPr lang="en-US" sz="1400" b="1" dirty="0">
              <a:solidFill>
                <a:srgbClr val="0033CC"/>
              </a:solidFill>
            </a:endParaRPr>
          </a:p>
        </p:txBody>
      </p:sp>
      <p:cxnSp>
        <p:nvCxnSpPr>
          <p:cNvPr id="28" name="Straight Arrow Connector 27"/>
          <p:cNvCxnSpPr>
            <a:stCxn id="13" idx="3"/>
            <a:endCxn id="8" idx="5"/>
          </p:cNvCxnSpPr>
          <p:nvPr/>
        </p:nvCxnSpPr>
        <p:spPr>
          <a:xfrm>
            <a:off x="2276046" y="2005269"/>
            <a:ext cx="1432356" cy="356932"/>
          </a:xfrm>
          <a:prstGeom prst="straightConnector1">
            <a:avLst/>
          </a:prstGeom>
          <a:ln w="50800" cmpd="dbl">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073564">
            <a:off x="860523" y="1917971"/>
            <a:ext cx="2546155" cy="307777"/>
          </a:xfrm>
          <a:prstGeom prst="rect">
            <a:avLst/>
          </a:prstGeom>
          <a:noFill/>
        </p:spPr>
        <p:txBody>
          <a:bodyPr wrap="square" rtlCol="0">
            <a:spAutoFit/>
          </a:bodyPr>
          <a:lstStyle/>
          <a:p>
            <a:r>
              <a:rPr lang="en-US" sz="1400" b="1" dirty="0" smtClean="0">
                <a:solidFill>
                  <a:srgbClr val="0033CC"/>
                </a:solidFill>
              </a:rPr>
              <a:t>Domain Metadata</a:t>
            </a:r>
            <a:endParaRPr lang="en-US" sz="1400" b="1" dirty="0">
              <a:solidFill>
                <a:srgbClr val="0033CC"/>
              </a:solidFill>
            </a:endParaRPr>
          </a:p>
        </p:txBody>
      </p:sp>
      <p:cxnSp>
        <p:nvCxnSpPr>
          <p:cNvPr id="35" name="Curved Connector 34"/>
          <p:cNvCxnSpPr>
            <a:stCxn id="13" idx="4"/>
            <a:endCxn id="9" idx="0"/>
          </p:cNvCxnSpPr>
          <p:nvPr/>
        </p:nvCxnSpPr>
        <p:spPr>
          <a:xfrm rot="5400000">
            <a:off x="5575301" y="2855384"/>
            <a:ext cx="1447801" cy="16933"/>
          </a:xfrm>
          <a:prstGeom prst="curvedConnector4">
            <a:avLst>
              <a:gd name="adj1" fmla="val 12706"/>
              <a:gd name="adj2" fmla="val 5392496"/>
            </a:avLst>
          </a:prstGeom>
          <a:ln w="50800" cmpd="dbl">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16200000">
            <a:off x="4379515" y="2779813"/>
            <a:ext cx="1600200" cy="307777"/>
          </a:xfrm>
          <a:prstGeom prst="rect">
            <a:avLst/>
          </a:prstGeom>
          <a:noFill/>
        </p:spPr>
        <p:txBody>
          <a:bodyPr wrap="square" rtlCol="0">
            <a:spAutoFit/>
          </a:bodyPr>
          <a:lstStyle/>
          <a:p>
            <a:r>
              <a:rPr lang="en-US" sz="1400" b="1" dirty="0" smtClean="0">
                <a:solidFill>
                  <a:srgbClr val="0033CC"/>
                </a:solidFill>
              </a:rPr>
              <a:t>MCQ / MSQ / …</a:t>
            </a:r>
            <a:endParaRPr lang="en-US" sz="1400" b="1" dirty="0">
              <a:solidFill>
                <a:srgbClr val="0033CC"/>
              </a:solidFill>
            </a:endParaRPr>
          </a:p>
        </p:txBody>
      </p:sp>
      <p:cxnSp>
        <p:nvCxnSpPr>
          <p:cNvPr id="46" name="Straight Arrow Connector 45"/>
          <p:cNvCxnSpPr>
            <a:stCxn id="14" idx="2"/>
            <a:endCxn id="6" idx="2"/>
          </p:cNvCxnSpPr>
          <p:nvPr/>
        </p:nvCxnSpPr>
        <p:spPr>
          <a:xfrm flipV="1">
            <a:off x="406400" y="5372102"/>
            <a:ext cx="863600" cy="933449"/>
          </a:xfrm>
          <a:prstGeom prst="straightConnector1">
            <a:avLst/>
          </a:prstGeom>
          <a:ln w="50800" cmpd="dbl">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4" idx="6"/>
            <a:endCxn id="6" idx="5"/>
          </p:cNvCxnSpPr>
          <p:nvPr/>
        </p:nvCxnSpPr>
        <p:spPr>
          <a:xfrm flipH="1" flipV="1">
            <a:off x="11328400" y="5143502"/>
            <a:ext cx="457200" cy="1162049"/>
          </a:xfrm>
          <a:prstGeom prst="straightConnector1">
            <a:avLst/>
          </a:prstGeom>
          <a:ln w="50800" cmpd="dbl">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6200000">
            <a:off x="-741185" y="2591913"/>
            <a:ext cx="2291202" cy="307777"/>
          </a:xfrm>
          <a:prstGeom prst="rect">
            <a:avLst/>
          </a:prstGeom>
          <a:noFill/>
        </p:spPr>
        <p:txBody>
          <a:bodyPr wrap="square" rtlCol="0">
            <a:spAutoFit/>
          </a:bodyPr>
          <a:lstStyle/>
          <a:p>
            <a:r>
              <a:rPr lang="en-US" sz="1400" b="1" dirty="0" smtClean="0">
                <a:solidFill>
                  <a:srgbClr val="0033CC"/>
                </a:solidFill>
              </a:rPr>
              <a:t>Textbook, Lesson View</a:t>
            </a:r>
            <a:endParaRPr lang="en-US" sz="1400" b="1" dirty="0">
              <a:solidFill>
                <a:srgbClr val="0033CC"/>
              </a:solidFill>
            </a:endParaRPr>
          </a:p>
        </p:txBody>
      </p:sp>
      <p:sp>
        <p:nvSpPr>
          <p:cNvPr id="29" name="TextBox 28"/>
          <p:cNvSpPr txBox="1"/>
          <p:nvPr/>
        </p:nvSpPr>
        <p:spPr>
          <a:xfrm rot="18267447">
            <a:off x="150098" y="5708442"/>
            <a:ext cx="910078" cy="307777"/>
          </a:xfrm>
          <a:prstGeom prst="rect">
            <a:avLst/>
          </a:prstGeom>
          <a:noFill/>
        </p:spPr>
        <p:txBody>
          <a:bodyPr wrap="square" rtlCol="0">
            <a:spAutoFit/>
          </a:bodyPr>
          <a:lstStyle/>
          <a:p>
            <a:r>
              <a:rPr lang="en-US" sz="1400" b="1" dirty="0" smtClean="0">
                <a:solidFill>
                  <a:srgbClr val="0033CC"/>
                </a:solidFill>
              </a:rPr>
              <a:t>Search</a:t>
            </a:r>
            <a:endParaRPr lang="en-US" sz="1400" b="1" dirty="0">
              <a:solidFill>
                <a:srgbClr val="0033CC"/>
              </a:solidFill>
            </a:endParaRPr>
          </a:p>
        </p:txBody>
      </p:sp>
      <p:sp>
        <p:nvSpPr>
          <p:cNvPr id="30" name="TextBox 29"/>
          <p:cNvSpPr txBox="1"/>
          <p:nvPr/>
        </p:nvSpPr>
        <p:spPr>
          <a:xfrm rot="4428491">
            <a:off x="11360049" y="5690483"/>
            <a:ext cx="910078" cy="307777"/>
          </a:xfrm>
          <a:prstGeom prst="rect">
            <a:avLst/>
          </a:prstGeom>
          <a:noFill/>
        </p:spPr>
        <p:txBody>
          <a:bodyPr wrap="square" rtlCol="0">
            <a:spAutoFit/>
          </a:bodyPr>
          <a:lstStyle/>
          <a:p>
            <a:r>
              <a:rPr lang="en-US" sz="1400" b="1" dirty="0" smtClean="0">
                <a:solidFill>
                  <a:srgbClr val="0033CC"/>
                </a:solidFill>
              </a:rPr>
              <a:t>Browse</a:t>
            </a:r>
            <a:endParaRPr lang="en-US" sz="1400" b="1" dirty="0">
              <a:solidFill>
                <a:srgbClr val="0033CC"/>
              </a:solidFill>
            </a:endParaRPr>
          </a:p>
        </p:txBody>
      </p:sp>
    </p:spTree>
    <p:extLst>
      <p:ext uri="{BB962C8B-B14F-4D97-AF65-F5344CB8AC3E}">
        <p14:creationId xmlns="" xmlns:p14="http://schemas.microsoft.com/office/powerpoint/2010/main" val="24318887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Vertical Content View</a:t>
            </a:r>
          </a:p>
        </p:txBody>
      </p:sp>
      <p:graphicFrame>
        <p:nvGraphicFramePr>
          <p:cNvPr id="7" name="Content Placeholder 6"/>
          <p:cNvGraphicFramePr>
            <a:graphicFrameLocks noGrp="1"/>
          </p:cNvGraphicFramePr>
          <p:nvPr>
            <p:ph sz="quarter" idx="1"/>
            <p:extLst>
              <p:ext uri="{D42A27DB-BD31-4B8C-83A1-F6EECF244321}">
                <p14:modId xmlns="" xmlns:p14="http://schemas.microsoft.com/office/powerpoint/2010/main" val="1611461009"/>
              </p:ext>
            </p:extLst>
          </p:nvPr>
        </p:nvGraphicFramePr>
        <p:xfrm>
          <a:off x="1197429" y="1527174"/>
          <a:ext cx="9862457" cy="4530726"/>
        </p:xfrm>
        <a:graphic>
          <a:graphicData uri="http://schemas.openxmlformats.org/drawingml/2006/table">
            <a:tbl>
              <a:tblPr firstRow="1" bandRow="1">
                <a:tableStyleId>{5C22544A-7EE6-4342-B048-85BDC9FD1C3A}</a:tableStyleId>
              </a:tblPr>
              <a:tblGrid>
                <a:gridCol w="5842411"/>
                <a:gridCol w="4020046"/>
              </a:tblGrid>
              <a:tr h="1024215">
                <a:tc>
                  <a:txBody>
                    <a:bodyPr/>
                    <a:lstStyle/>
                    <a:p>
                      <a:r>
                        <a:rPr lang="en-US" sz="2800" b="1" dirty="0" smtClean="0">
                          <a:solidFill>
                            <a:srgbClr val="000099"/>
                          </a:solidFill>
                          <a:latin typeface="Arial" pitchFamily="34" charset="0"/>
                          <a:cs typeface="Arial" pitchFamily="34" charset="0"/>
                        </a:rPr>
                        <a:t>School</a:t>
                      </a:r>
                    </a:p>
                    <a:p>
                      <a:pPr marL="285750" indent="-285750">
                        <a:buFont typeface="Arial" panose="020B0604020202020204" pitchFamily="34" charset="0"/>
                        <a:buChar char="•"/>
                      </a:pPr>
                      <a:endParaRPr lang="en-US" sz="500" b="1" dirty="0">
                        <a:solidFill>
                          <a:srgbClr val="000099"/>
                        </a:solidFill>
                        <a:latin typeface="Arial" pitchFamily="34" charset="0"/>
                        <a:cs typeface="Arial" pitchFamily="34" charset="0"/>
                      </a:endParaRPr>
                    </a:p>
                  </a:txBody>
                  <a:tcPr marL="121920" marR="121920">
                    <a:noFill/>
                  </a:tcPr>
                </a:tc>
                <a:tc>
                  <a:txBody>
                    <a:bodyPr/>
                    <a:lstStyle/>
                    <a:p>
                      <a:r>
                        <a:rPr lang="en-US" sz="2800" b="1" dirty="0" smtClean="0">
                          <a:solidFill>
                            <a:srgbClr val="000099"/>
                          </a:solidFill>
                          <a:latin typeface="Arial" pitchFamily="34" charset="0"/>
                          <a:cs typeface="Arial" pitchFamily="34" charset="0"/>
                        </a:rPr>
                        <a:t>Medical</a:t>
                      </a:r>
                      <a:endParaRPr lang="en-US" sz="2800" b="1" dirty="0">
                        <a:solidFill>
                          <a:srgbClr val="000099"/>
                        </a:solidFill>
                        <a:latin typeface="Arial" pitchFamily="34" charset="0"/>
                        <a:cs typeface="Arial" pitchFamily="34" charset="0"/>
                      </a:endParaRPr>
                    </a:p>
                  </a:txBody>
                  <a:tcPr marL="121920" marR="121920">
                    <a:noFill/>
                  </a:tcPr>
                </a:tc>
              </a:tr>
              <a:tr h="3506511">
                <a:tc>
                  <a:txBody>
                    <a:bodyPr/>
                    <a:lstStyle/>
                    <a:p>
                      <a:r>
                        <a:rPr lang="en-US" sz="2800" b="1" kern="1200" dirty="0" smtClean="0">
                          <a:solidFill>
                            <a:srgbClr val="000099"/>
                          </a:solidFill>
                          <a:latin typeface="Arial" pitchFamily="34" charset="0"/>
                          <a:ea typeface="+mn-ea"/>
                          <a:cs typeface="Arial" pitchFamily="34" charset="0"/>
                        </a:rPr>
                        <a:t>Legal</a:t>
                      </a:r>
                    </a:p>
                    <a:p>
                      <a:endParaRPr lang="en-US" b="1" dirty="0" smtClean="0">
                        <a:solidFill>
                          <a:schemeClr val="tx1">
                            <a:lumMod val="50000"/>
                          </a:schemeClr>
                        </a:solidFill>
                        <a:latin typeface="Arial" pitchFamily="34" charset="0"/>
                        <a:cs typeface="Arial" pitchFamily="34" charset="0"/>
                      </a:endParaRPr>
                    </a:p>
                    <a:p>
                      <a:pPr marL="342900" indent="-342900">
                        <a:buFont typeface="+mj-lt"/>
                        <a:buAutoNum type="arabicPeriod"/>
                      </a:pPr>
                      <a:r>
                        <a:rPr kumimoji="0" lang="en-US" sz="1800" b="1" kern="1200" dirty="0" smtClean="0">
                          <a:solidFill>
                            <a:schemeClr val="tx2"/>
                          </a:solidFill>
                          <a:effectLst/>
                          <a:latin typeface="Arial" pitchFamily="34" charset="0"/>
                          <a:ea typeface="+mn-ea"/>
                          <a:cs typeface="Arial" pitchFamily="34" charset="0"/>
                        </a:rPr>
                        <a:t>Bombay High Court Judges Library</a:t>
                      </a:r>
                    </a:p>
                    <a:p>
                      <a:pPr marL="342900" indent="-342900">
                        <a:buFont typeface="+mj-lt"/>
                        <a:buAutoNum type="arabicPeriod"/>
                      </a:pPr>
                      <a:endParaRPr kumimoji="0" lang="en-US" sz="1800" b="1" kern="1200" dirty="0" smtClean="0">
                        <a:solidFill>
                          <a:schemeClr val="tx2"/>
                        </a:solidFill>
                        <a:effectLst/>
                        <a:latin typeface="Arial" pitchFamily="34" charset="0"/>
                        <a:ea typeface="+mn-ea"/>
                        <a:cs typeface="Arial" pitchFamily="34" charset="0"/>
                      </a:endParaRPr>
                    </a:p>
                    <a:p>
                      <a:pPr marL="342900" indent="-342900">
                        <a:buFont typeface="+mj-lt"/>
                        <a:buAutoNum type="arabicPeriod"/>
                      </a:pPr>
                      <a:r>
                        <a:rPr kumimoji="0" lang="en-US" sz="1800" b="1" kern="1200" dirty="0" smtClean="0">
                          <a:solidFill>
                            <a:schemeClr val="tx2"/>
                          </a:solidFill>
                          <a:effectLst/>
                          <a:latin typeface="Arial" pitchFamily="34" charset="0"/>
                          <a:ea typeface="+mn-ea"/>
                          <a:cs typeface="Arial" pitchFamily="34" charset="0"/>
                        </a:rPr>
                        <a:t>India Code Legislative Department</a:t>
                      </a:r>
                    </a:p>
                    <a:p>
                      <a:pPr marL="342900" indent="-342900">
                        <a:buFont typeface="+mj-lt"/>
                        <a:buAutoNum type="arabicPeriod"/>
                      </a:pPr>
                      <a:endParaRPr kumimoji="0" lang="en-US" sz="1800" b="1" kern="1200" dirty="0" smtClean="0">
                        <a:solidFill>
                          <a:schemeClr val="tx2"/>
                        </a:solidFill>
                        <a:effectLst/>
                        <a:latin typeface="Arial" pitchFamily="34" charset="0"/>
                        <a:ea typeface="+mn-ea"/>
                        <a:cs typeface="Arial" pitchFamily="34" charset="0"/>
                      </a:endParaRPr>
                    </a:p>
                    <a:p>
                      <a:pPr marL="342900" indent="-342900">
                        <a:buFont typeface="+mj-lt"/>
                        <a:buAutoNum type="arabicPeriod"/>
                      </a:pPr>
                      <a:r>
                        <a:rPr kumimoji="0" lang="en-US" sz="1800" b="1" kern="1200" dirty="0" smtClean="0">
                          <a:solidFill>
                            <a:schemeClr val="tx2"/>
                          </a:solidFill>
                          <a:effectLst/>
                          <a:latin typeface="Arial" pitchFamily="34" charset="0"/>
                          <a:ea typeface="+mn-ea"/>
                          <a:cs typeface="Arial" pitchFamily="34" charset="0"/>
                        </a:rPr>
                        <a:t>Human Rights Law Network</a:t>
                      </a:r>
                    </a:p>
                    <a:p>
                      <a:pPr marL="342900" indent="-342900">
                        <a:buFont typeface="+mj-lt"/>
                        <a:buAutoNum type="arabicPeriod"/>
                      </a:pPr>
                      <a:endParaRPr kumimoji="0" lang="en-US" sz="1800" b="1" kern="1200" dirty="0" smtClean="0">
                        <a:solidFill>
                          <a:schemeClr val="tx2"/>
                        </a:solidFill>
                        <a:effectLst/>
                        <a:latin typeface="Arial" pitchFamily="34" charset="0"/>
                        <a:ea typeface="+mn-ea"/>
                        <a:cs typeface="Arial" pitchFamily="34" charset="0"/>
                      </a:endParaRPr>
                    </a:p>
                    <a:p>
                      <a:pPr marL="342900" indent="-342900">
                        <a:buFont typeface="+mj-lt"/>
                        <a:buAutoNum type="arabicPeriod"/>
                      </a:pPr>
                      <a:r>
                        <a:rPr kumimoji="0" lang="en-US" sz="1800" b="1" kern="1200" dirty="0" smtClean="0">
                          <a:solidFill>
                            <a:schemeClr val="tx2"/>
                          </a:solidFill>
                          <a:effectLst/>
                          <a:latin typeface="Arial" pitchFamily="34" charset="0"/>
                          <a:ea typeface="+mn-ea"/>
                          <a:cs typeface="Arial" pitchFamily="34" charset="0"/>
                        </a:rPr>
                        <a:t>Legal Information Institute of India*</a:t>
                      </a:r>
                    </a:p>
                    <a:p>
                      <a:pPr marL="342900" indent="-342900">
                        <a:buFont typeface="+mj-lt"/>
                        <a:buAutoNum type="arabicPeriod"/>
                      </a:pPr>
                      <a:endParaRPr kumimoji="0" lang="en-US" sz="1800" b="1" kern="1200" dirty="0" smtClean="0">
                        <a:solidFill>
                          <a:schemeClr val="tx2"/>
                        </a:solidFill>
                        <a:effectLst/>
                        <a:latin typeface="Arial" pitchFamily="34" charset="0"/>
                        <a:ea typeface="+mn-ea"/>
                        <a:cs typeface="Arial" pitchFamily="34" charset="0"/>
                      </a:endParaRPr>
                    </a:p>
                    <a:p>
                      <a:pPr marL="342900" indent="-342900">
                        <a:buFont typeface="+mj-lt"/>
                        <a:buAutoNum type="arabicPeriod"/>
                      </a:pPr>
                      <a:r>
                        <a:rPr kumimoji="0" lang="en-US" sz="1800" b="1" kern="1200" dirty="0" smtClean="0">
                          <a:solidFill>
                            <a:schemeClr val="tx2"/>
                          </a:solidFill>
                          <a:effectLst/>
                          <a:latin typeface="Arial" pitchFamily="34" charset="0"/>
                          <a:ea typeface="+mn-ea"/>
                          <a:cs typeface="Arial" pitchFamily="34" charset="0"/>
                        </a:rPr>
                        <a:t>Indian Law Institute*</a:t>
                      </a:r>
                    </a:p>
                  </a:txBody>
                  <a:tcPr marL="121920" marR="121920">
                    <a:noFill/>
                  </a:tcPr>
                </a:tc>
                <a:tc>
                  <a:txBody>
                    <a:bodyPr/>
                    <a:lstStyle/>
                    <a:p>
                      <a:pPr marL="0" algn="l" defTabSz="914400" rtl="0" eaLnBrk="1" latinLnBrk="0" hangingPunct="1"/>
                      <a:r>
                        <a:rPr lang="en-US" sz="2800" b="1" kern="1200" dirty="0" smtClean="0">
                          <a:solidFill>
                            <a:srgbClr val="000099"/>
                          </a:solidFill>
                          <a:latin typeface="Arial" pitchFamily="34" charset="0"/>
                          <a:ea typeface="+mn-ea"/>
                          <a:cs typeface="Arial" pitchFamily="34" charset="0"/>
                        </a:rPr>
                        <a:t>Culture &amp; Heritage</a:t>
                      </a:r>
                    </a:p>
                    <a:p>
                      <a:endParaRPr lang="en-US" b="1" dirty="0">
                        <a:solidFill>
                          <a:schemeClr val="tx1">
                            <a:lumMod val="50000"/>
                          </a:schemeClr>
                        </a:solidFill>
                        <a:latin typeface="Arial" pitchFamily="34" charset="0"/>
                        <a:cs typeface="Arial" pitchFamily="34" charset="0"/>
                      </a:endParaRPr>
                    </a:p>
                  </a:txBody>
                  <a:tcPr marL="121920" marR="121920">
                    <a:noFill/>
                  </a:tcPr>
                </a:tc>
              </a:tr>
            </a:tbl>
          </a:graphicData>
        </a:graphic>
      </p:graphicFrame>
    </p:spTree>
    <p:extLst>
      <p:ext uri="{BB962C8B-B14F-4D97-AF65-F5344CB8AC3E}">
        <p14:creationId xmlns="" xmlns:p14="http://schemas.microsoft.com/office/powerpoint/2010/main" val="23558434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1104900" y="1600200"/>
            <a:ext cx="2585357" cy="4572000"/>
          </a:xfrm>
        </p:spPr>
        <p:txBody>
          <a:bodyPr/>
          <a:lstStyle/>
          <a:p>
            <a:r>
              <a:rPr lang="en-US" b="1" dirty="0" smtClean="0"/>
              <a:t>Roles and </a:t>
            </a:r>
          </a:p>
          <a:p>
            <a:r>
              <a:rPr lang="en-US" b="1" dirty="0" smtClean="0"/>
              <a:t>Responsibilities</a:t>
            </a:r>
            <a:endParaRPr lang="en-US" b="1" dirty="0"/>
          </a:p>
        </p:txBody>
      </p:sp>
      <p:pic>
        <p:nvPicPr>
          <p:cNvPr id="12" name="Content Placeholder 11"/>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91653" y="4708526"/>
            <a:ext cx="3124200" cy="15525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8" name="Content Placeholder 8"/>
          <p:cNvGraphicFramePr>
            <a:graphicFrameLocks/>
          </p:cNvGraphicFramePr>
          <p:nvPr>
            <p:extLst>
              <p:ext uri="{D42A27DB-BD31-4B8C-83A1-F6EECF244321}">
                <p14:modId xmlns="" xmlns:p14="http://schemas.microsoft.com/office/powerpoint/2010/main" val="1017373091"/>
              </p:ext>
            </p:extLst>
          </p:nvPr>
        </p:nvGraphicFramePr>
        <p:xfrm>
          <a:off x="3664856" y="1825171"/>
          <a:ext cx="8135257" cy="4363720"/>
        </p:xfrm>
        <a:graphic>
          <a:graphicData uri="http://schemas.openxmlformats.org/drawingml/2006/table">
            <a:tbl>
              <a:tblPr firstRow="1" bandRow="1">
                <a:tableStyleId>{5C22544A-7EE6-4342-B048-85BDC9FD1C3A}</a:tableStyleId>
              </a:tblPr>
              <a:tblGrid>
                <a:gridCol w="2783115"/>
                <a:gridCol w="5352142"/>
              </a:tblGrid>
              <a:tr h="370840">
                <a:tc>
                  <a:txBody>
                    <a:bodyPr/>
                    <a:lstStyle/>
                    <a:p>
                      <a:pPr algn="ctr"/>
                      <a:r>
                        <a:rPr lang="en-US" sz="2400" dirty="0" smtClean="0">
                          <a:solidFill>
                            <a:srgbClr val="00B0F0"/>
                          </a:solidFill>
                        </a:rPr>
                        <a:t>Stakeholder</a:t>
                      </a:r>
                      <a:endParaRPr lang="en-US" sz="2400" dirty="0">
                        <a:solidFill>
                          <a:srgbClr val="00B0F0"/>
                        </a:solidFill>
                      </a:endParaRPr>
                    </a:p>
                  </a:txBody>
                  <a:tcPr marL="121920" marR="121920"/>
                </a:tc>
                <a:tc>
                  <a:txBody>
                    <a:bodyPr/>
                    <a:lstStyle/>
                    <a:p>
                      <a:pPr algn="ctr"/>
                      <a:r>
                        <a:rPr lang="en-US" sz="2400" dirty="0" smtClean="0">
                          <a:solidFill>
                            <a:srgbClr val="00B0F0"/>
                          </a:solidFill>
                        </a:rPr>
                        <a:t>Roles and Responsibility</a:t>
                      </a:r>
                      <a:endParaRPr lang="en-US" sz="2400" dirty="0">
                        <a:solidFill>
                          <a:srgbClr val="00B0F0"/>
                        </a:solidFill>
                      </a:endParaRPr>
                    </a:p>
                  </a:txBody>
                  <a:tcPr marL="121920" marR="121920"/>
                </a:tc>
              </a:tr>
              <a:tr h="370840">
                <a:tc>
                  <a:txBody>
                    <a:bodyPr/>
                    <a:lstStyle/>
                    <a:p>
                      <a:r>
                        <a:rPr lang="en-US" sz="1600" b="1" dirty="0" smtClean="0"/>
                        <a:t>Government</a:t>
                      </a:r>
                      <a:endParaRPr lang="en-US" sz="1600" b="1" dirty="0"/>
                    </a:p>
                  </a:txBody>
                  <a:tcPr marL="121920" marR="121920"/>
                </a:tc>
                <a:tc>
                  <a:txBody>
                    <a:bodyPr/>
                    <a:lstStyle/>
                    <a:p>
                      <a:pPr marL="342900" indent="-342900">
                        <a:buFont typeface="+mj-lt"/>
                        <a:buAutoNum type="arabicPeriod"/>
                      </a:pPr>
                      <a:r>
                        <a:rPr lang="en-US" sz="1600" dirty="0" smtClean="0"/>
                        <a:t>Sponsor</a:t>
                      </a:r>
                      <a:r>
                        <a:rPr lang="en-US" sz="1600" baseline="0" dirty="0" smtClean="0"/>
                        <a:t> and facilitator</a:t>
                      </a:r>
                    </a:p>
                    <a:p>
                      <a:pPr marL="342900" indent="-342900">
                        <a:buFont typeface="+mj-lt"/>
                        <a:buAutoNum type="arabicPeriod"/>
                      </a:pPr>
                      <a:r>
                        <a:rPr lang="en-US" sz="1600" baseline="0" dirty="0" smtClean="0"/>
                        <a:t>Content Contributor </a:t>
                      </a:r>
                    </a:p>
                    <a:p>
                      <a:pPr marL="800100" lvl="1" indent="-342900">
                        <a:buFont typeface="Arial" panose="020B0604020202020204" pitchFamily="34" charset="0"/>
                        <a:buChar char="•"/>
                      </a:pPr>
                      <a:r>
                        <a:rPr lang="en-US" sz="1600" baseline="0" dirty="0" smtClean="0"/>
                        <a:t>Ministries / Departments</a:t>
                      </a:r>
                    </a:p>
                    <a:p>
                      <a:pPr marL="800100" lvl="1" indent="-342900">
                        <a:buFont typeface="Arial" panose="020B0604020202020204" pitchFamily="34" charset="0"/>
                        <a:buChar char="•"/>
                      </a:pPr>
                      <a:r>
                        <a:rPr lang="en-US" sz="1600" baseline="0" dirty="0" smtClean="0"/>
                        <a:t>R &amp; D Labs</a:t>
                      </a:r>
                    </a:p>
                  </a:txBody>
                  <a:tcPr marL="121920" marR="121920"/>
                </a:tc>
              </a:tr>
              <a:tr h="370840">
                <a:tc>
                  <a:txBody>
                    <a:bodyPr/>
                    <a:lstStyle/>
                    <a:p>
                      <a:r>
                        <a:rPr lang="en-US" sz="1600" b="1" dirty="0" smtClean="0"/>
                        <a:t>Institutions</a:t>
                      </a:r>
                      <a:r>
                        <a:rPr lang="en-US" sz="1600" dirty="0" smtClean="0"/>
                        <a:t> </a:t>
                      </a:r>
                    </a:p>
                    <a:p>
                      <a:pPr marL="742950" lvl="1" indent="-285750">
                        <a:buFont typeface="Arial" panose="020B0604020202020204" pitchFamily="34" charset="0"/>
                        <a:buChar char="•"/>
                      </a:pPr>
                      <a:r>
                        <a:rPr lang="en-US" sz="1600" dirty="0" smtClean="0"/>
                        <a:t>Public / Private</a:t>
                      </a:r>
                    </a:p>
                    <a:p>
                      <a:pPr marL="742950" lvl="1" indent="-285750">
                        <a:buFont typeface="Arial" panose="020B0604020202020204" pitchFamily="34" charset="0"/>
                        <a:buChar char="•"/>
                      </a:pPr>
                      <a:r>
                        <a:rPr lang="en-US" sz="1600" dirty="0" smtClean="0"/>
                        <a:t>Academic / R &amp; D / Educational</a:t>
                      </a:r>
                      <a:endParaRPr lang="en-US" sz="1600" dirty="0"/>
                    </a:p>
                  </a:txBody>
                  <a:tcPr marL="121920" marR="121920"/>
                </a:tc>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Host Institution – IIT</a:t>
                      </a:r>
                      <a:r>
                        <a:rPr lang="en-US" sz="1600" baseline="0" dirty="0" smtClean="0"/>
                        <a:t> Kharagpur</a:t>
                      </a:r>
                      <a:endParaRPr lang="en-US" sz="1600" dirty="0" smtClean="0"/>
                    </a:p>
                    <a:p>
                      <a:pPr marL="3429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Contributing Institution – Supporting</a:t>
                      </a:r>
                      <a:r>
                        <a:rPr lang="en-US" sz="1600" baseline="0" dirty="0" smtClean="0"/>
                        <a:t> IDRs</a:t>
                      </a:r>
                      <a:endParaRPr lang="en-US" sz="1600" dirty="0" smtClean="0"/>
                    </a:p>
                    <a:p>
                      <a:pPr marL="3429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Participating Institution – Providing Users &amp; Feedback</a:t>
                      </a:r>
                    </a:p>
                  </a:txBody>
                  <a:tcPr marL="121920" marR="121920"/>
                </a:tc>
              </a:tr>
              <a:tr h="370840">
                <a:tc>
                  <a:txBody>
                    <a:bodyPr/>
                    <a:lstStyle/>
                    <a:p>
                      <a:r>
                        <a:rPr lang="en-US" sz="1600" b="1" dirty="0" smtClean="0"/>
                        <a:t>Public</a:t>
                      </a:r>
                    </a:p>
                    <a:p>
                      <a:pPr marL="742950" lvl="1" indent="-285750">
                        <a:buFont typeface="Arial" panose="020B0604020202020204" pitchFamily="34" charset="0"/>
                        <a:buChar char="•"/>
                      </a:pPr>
                      <a:r>
                        <a:rPr lang="en-US" sz="1600" dirty="0" smtClean="0"/>
                        <a:t>NGOs</a:t>
                      </a:r>
                    </a:p>
                    <a:p>
                      <a:pPr marL="742950" lvl="1" indent="-285750">
                        <a:buFont typeface="Arial" panose="020B0604020202020204" pitchFamily="34" charset="0"/>
                        <a:buChar char="•"/>
                      </a:pPr>
                      <a:r>
                        <a:rPr lang="en-US" sz="1600" dirty="0" smtClean="0"/>
                        <a:t>Individuals</a:t>
                      </a:r>
                      <a:endParaRPr lang="en-US" sz="1600" dirty="0"/>
                    </a:p>
                  </a:txBody>
                  <a:tcPr marL="121920" marR="121920"/>
                </a:tc>
                <a:tc>
                  <a:txBody>
                    <a:bodyPr/>
                    <a:lstStyle/>
                    <a:p>
                      <a:pPr marL="342900" indent="-342900">
                        <a:buAutoNum type="arabicPeriod"/>
                      </a:pPr>
                      <a:r>
                        <a:rPr lang="en-US" sz="1600" dirty="0" smtClean="0"/>
                        <a:t>Use</a:t>
                      </a:r>
                      <a:r>
                        <a:rPr lang="en-US" sz="1600" baseline="0" dirty="0" smtClean="0"/>
                        <a:t> and Feedback</a:t>
                      </a:r>
                    </a:p>
                    <a:p>
                      <a:pPr marL="342900" indent="-342900">
                        <a:buAutoNum type="arabicPeriod"/>
                      </a:pPr>
                      <a:r>
                        <a:rPr lang="en-US" sz="1600" baseline="0" dirty="0" smtClean="0"/>
                        <a:t>Metadata by Crowd Sourcing</a:t>
                      </a:r>
                    </a:p>
                    <a:p>
                      <a:pPr marL="342900" indent="-342900">
                        <a:buAutoNum type="arabicPeriod"/>
                      </a:pPr>
                      <a:r>
                        <a:rPr lang="en-US" sz="1600" baseline="0" dirty="0" smtClean="0"/>
                        <a:t>Content by Crowd Sourcing</a:t>
                      </a:r>
                      <a:endParaRPr lang="en-US" sz="1600" dirty="0"/>
                    </a:p>
                  </a:txBody>
                  <a:tcPr marL="121920" marR="121920"/>
                </a:tc>
              </a:tr>
              <a:tr h="370840">
                <a:tc>
                  <a:txBody>
                    <a:bodyPr/>
                    <a:lstStyle/>
                    <a:p>
                      <a:r>
                        <a:rPr lang="en-US" sz="1600" b="1" dirty="0" smtClean="0"/>
                        <a:t>Industry</a:t>
                      </a:r>
                      <a:endParaRPr lang="en-US" sz="1600" b="1" dirty="0"/>
                    </a:p>
                  </a:txBody>
                  <a:tcPr marL="121920" marR="121920"/>
                </a:tc>
                <a:tc>
                  <a:txBody>
                    <a:bodyPr/>
                    <a:lstStyle/>
                    <a:p>
                      <a:pPr marL="3429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smtClean="0"/>
                        <a:t>Technology Providers</a:t>
                      </a:r>
                    </a:p>
                  </a:txBody>
                  <a:tcPr marL="121920" marR="121920"/>
                </a:tc>
              </a:tr>
              <a:tr h="370840">
                <a:tc>
                  <a:txBody>
                    <a:bodyPr/>
                    <a:lstStyle/>
                    <a:p>
                      <a:pPr lvl="0"/>
                      <a:r>
                        <a:rPr lang="en-US" sz="1600" b="1" dirty="0" smtClean="0"/>
                        <a:t>Publishers</a:t>
                      </a:r>
                      <a:endParaRPr lang="en-US" sz="1600" b="1" dirty="0"/>
                    </a:p>
                  </a:txBody>
                  <a:tcPr marL="121920" marR="121920"/>
                </a:tc>
                <a:tc>
                  <a:txBody>
                    <a:bodyPr/>
                    <a:lstStyle/>
                    <a:p>
                      <a:pPr marL="342900" indent="-342900">
                        <a:buAutoNum type="arabicPeriod"/>
                      </a:pPr>
                      <a:r>
                        <a:rPr lang="en-US" sz="1600" dirty="0" smtClean="0"/>
                        <a:t>Metadata Provider</a:t>
                      </a:r>
                    </a:p>
                    <a:p>
                      <a:pPr marL="342900" indent="-342900">
                        <a:buAutoNum type="arabicPeriod"/>
                      </a:pPr>
                      <a:r>
                        <a:rPr lang="en-US" sz="1600" dirty="0" smtClean="0"/>
                        <a:t>Content Provider (under various licensing schemes)</a:t>
                      </a:r>
                      <a:endParaRPr lang="en-US" sz="1600" dirty="0"/>
                    </a:p>
                  </a:txBody>
                  <a:tcPr marL="121920" marR="121920"/>
                </a:tc>
              </a:tr>
            </a:tbl>
          </a:graphicData>
        </a:graphic>
      </p:graphicFrame>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25280" y="393700"/>
            <a:ext cx="2763520" cy="11216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990600" y="440422"/>
            <a:ext cx="6096000" cy="1077218"/>
          </a:xfrm>
          <a:prstGeom prst="rect">
            <a:avLst/>
          </a:prstGeom>
        </p:spPr>
        <p:txBody>
          <a:bodyPr>
            <a:spAutoFit/>
          </a:bodyPr>
          <a:lstStyle/>
          <a:p>
            <a:r>
              <a:rPr lang="en-US" sz="3200" b="1" dirty="0">
                <a:solidFill>
                  <a:srgbClr val="FF0000"/>
                </a:solidFill>
                <a:latin typeface="Georgia" pitchFamily="18" charset="0"/>
                <a:ea typeface="+mj-ea"/>
                <a:cs typeface="+mj-cs"/>
              </a:rPr>
              <a:t>Stakeholders</a:t>
            </a:r>
            <a:br>
              <a:rPr lang="en-US" sz="3200" b="1" dirty="0">
                <a:solidFill>
                  <a:srgbClr val="FF0000"/>
                </a:solidFill>
                <a:latin typeface="Georgia" pitchFamily="18" charset="0"/>
                <a:ea typeface="+mj-ea"/>
                <a:cs typeface="+mj-cs"/>
              </a:rPr>
            </a:br>
            <a:endParaRPr lang="en-US" sz="3200" b="1" dirty="0">
              <a:solidFill>
                <a:srgbClr val="FF0000"/>
              </a:solidFill>
              <a:latin typeface="Georgia" pitchFamily="18" charset="0"/>
              <a:ea typeface="+mj-ea"/>
              <a:cs typeface="+mj-cs"/>
            </a:endParaRPr>
          </a:p>
        </p:txBody>
      </p:sp>
    </p:spTree>
    <p:extLst>
      <p:ext uri="{BB962C8B-B14F-4D97-AF65-F5344CB8AC3E}">
        <p14:creationId xmlns="" xmlns:p14="http://schemas.microsoft.com/office/powerpoint/2010/main" val="427267330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smtClean="0"/>
              <a:t>Index Management</a:t>
            </a:r>
          </a:p>
          <a:p>
            <a:pPr lvl="1"/>
            <a:r>
              <a:rPr lang="en-US" dirty="0" smtClean="0"/>
              <a:t>Ingestion of Metadata</a:t>
            </a:r>
          </a:p>
          <a:p>
            <a:pPr lvl="1"/>
            <a:r>
              <a:rPr lang="en-US" dirty="0" smtClean="0"/>
              <a:t>Indexing of Metadata for Search</a:t>
            </a:r>
          </a:p>
          <a:p>
            <a:r>
              <a:rPr lang="en-US" dirty="0" smtClean="0"/>
              <a:t>Content Management</a:t>
            </a:r>
          </a:p>
          <a:p>
            <a:pPr lvl="1"/>
            <a:r>
              <a:rPr lang="en-US" dirty="0" smtClean="0"/>
              <a:t>Dissemination of local contents</a:t>
            </a:r>
          </a:p>
          <a:p>
            <a:r>
              <a:rPr lang="en-US" dirty="0" smtClean="0"/>
              <a:t>Learning Management</a:t>
            </a:r>
          </a:p>
          <a:p>
            <a:pPr lvl="1"/>
            <a:r>
              <a:rPr lang="en-US" dirty="0" smtClean="0"/>
              <a:t>Creation of Content</a:t>
            </a:r>
          </a:p>
          <a:p>
            <a:pPr lvl="1"/>
            <a:r>
              <a:rPr lang="en-US" dirty="0" smtClean="0"/>
              <a:t>Handling learning interactions</a:t>
            </a:r>
          </a:p>
          <a:p>
            <a:endParaRPr lang="en-US" dirty="0" smtClean="0"/>
          </a:p>
          <a:p>
            <a:endParaRPr lang="en-US" dirty="0"/>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34142" y="1926772"/>
            <a:ext cx="3652157" cy="42581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54011" y="4533902"/>
            <a:ext cx="2731589" cy="1714499"/>
          </a:xfrm>
          <a:prstGeom prst="rect">
            <a:avLst/>
          </a:prstGeom>
        </p:spPr>
      </p:pic>
      <p:sp>
        <p:nvSpPr>
          <p:cNvPr id="8" name="Rectangle 7"/>
          <p:cNvSpPr/>
          <p:nvPr/>
        </p:nvSpPr>
        <p:spPr>
          <a:xfrm>
            <a:off x="1131800" y="707962"/>
            <a:ext cx="2855269" cy="584775"/>
          </a:xfrm>
          <a:prstGeom prst="rect">
            <a:avLst/>
          </a:prstGeom>
        </p:spPr>
        <p:txBody>
          <a:bodyPr wrap="none">
            <a:spAutoFit/>
          </a:bodyPr>
          <a:lstStyle/>
          <a:p>
            <a:r>
              <a:rPr lang="en-US" sz="3200" b="1" dirty="0">
                <a:solidFill>
                  <a:srgbClr val="FF0000"/>
                </a:solidFill>
                <a:latin typeface="Georgia" pitchFamily="18" charset="0"/>
                <a:ea typeface="+mj-ea"/>
                <a:cs typeface="+mj-cs"/>
              </a:rPr>
              <a:t>Architecture</a:t>
            </a:r>
          </a:p>
        </p:txBody>
      </p:sp>
    </p:spTree>
    <p:extLst>
      <p:ext uri="{BB962C8B-B14F-4D97-AF65-F5344CB8AC3E}">
        <p14:creationId xmlns="" xmlns:p14="http://schemas.microsoft.com/office/powerpoint/2010/main" val="70506344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2"/>
          </p:nvPr>
        </p:nvSpPr>
        <p:spPr>
          <a:xfrm>
            <a:off x="1104900" y="1600200"/>
            <a:ext cx="2694214" cy="4572000"/>
          </a:xfrm>
        </p:spPr>
        <p:txBody>
          <a:bodyPr/>
          <a:lstStyle/>
          <a:p>
            <a:r>
              <a:rPr lang="en-US" sz="2400" b="1" dirty="0" smtClean="0">
                <a:solidFill>
                  <a:srgbClr val="000099"/>
                </a:solidFill>
              </a:rPr>
              <a:t>Individual </a:t>
            </a:r>
          </a:p>
          <a:p>
            <a:endParaRPr lang="en-US" dirty="0"/>
          </a:p>
          <a:p>
            <a:endParaRPr lang="en-US" dirty="0" smtClean="0"/>
          </a:p>
          <a:p>
            <a:endParaRPr lang="en-US" dirty="0"/>
          </a:p>
          <a:p>
            <a:endParaRPr lang="en-US" sz="3600" dirty="0" smtClean="0"/>
          </a:p>
          <a:p>
            <a:endParaRPr lang="en-US" sz="500" b="1" dirty="0" smtClean="0">
              <a:solidFill>
                <a:srgbClr val="000099"/>
              </a:solidFill>
            </a:endParaRPr>
          </a:p>
          <a:p>
            <a:r>
              <a:rPr lang="en-US" sz="2400" b="1" dirty="0" smtClean="0">
                <a:solidFill>
                  <a:srgbClr val="000099"/>
                </a:solidFill>
              </a:rPr>
              <a:t>Institutional</a:t>
            </a:r>
            <a:endParaRPr lang="en-US" sz="2400" b="1" dirty="0">
              <a:solidFill>
                <a:srgbClr val="000099"/>
              </a:solidFill>
            </a:endParaRPr>
          </a:p>
        </p:txBody>
      </p:sp>
      <p:sp>
        <p:nvSpPr>
          <p:cNvPr id="8" name="Content Placeholder 7"/>
          <p:cNvSpPr>
            <a:spLocks noGrp="1"/>
          </p:cNvSpPr>
          <p:nvPr>
            <p:ph sz="quarter" idx="1"/>
          </p:nvPr>
        </p:nvSpPr>
        <p:spPr/>
        <p:txBody>
          <a:bodyPr/>
          <a:lstStyle/>
          <a:p>
            <a:r>
              <a:rPr lang="en-US" dirty="0"/>
              <a:t>Registration </a:t>
            </a:r>
            <a:r>
              <a:rPr lang="en-US" dirty="0" smtClean="0"/>
              <a:t> is </a:t>
            </a:r>
            <a:r>
              <a:rPr lang="en-US" dirty="0" smtClean="0">
                <a:solidFill>
                  <a:srgbClr val="C00000"/>
                </a:solidFill>
              </a:rPr>
              <a:t>Open </a:t>
            </a:r>
            <a:r>
              <a:rPr lang="en-US" dirty="0">
                <a:solidFill>
                  <a:srgbClr val="C00000"/>
                </a:solidFill>
              </a:rPr>
              <a:t>to </a:t>
            </a:r>
            <a:r>
              <a:rPr lang="en-US" i="1" dirty="0" smtClean="0">
                <a:solidFill>
                  <a:srgbClr val="C00000"/>
                </a:solidFill>
              </a:rPr>
              <a:t>all</a:t>
            </a:r>
            <a:endParaRPr lang="en-US" dirty="0"/>
          </a:p>
          <a:p>
            <a:r>
              <a:rPr lang="en-US" dirty="0"/>
              <a:t>Registration </a:t>
            </a:r>
            <a:r>
              <a:rPr lang="en-US" dirty="0" smtClean="0"/>
              <a:t>Types:</a:t>
            </a:r>
            <a:endParaRPr lang="en-US" dirty="0"/>
          </a:p>
          <a:p>
            <a:pPr lvl="1"/>
            <a:r>
              <a:rPr lang="en-US" dirty="0">
                <a:solidFill>
                  <a:srgbClr val="0033CC"/>
                </a:solidFill>
              </a:rPr>
              <a:t>Individual</a:t>
            </a:r>
          </a:p>
          <a:p>
            <a:pPr lvl="2"/>
            <a:r>
              <a:rPr lang="en-US" dirty="0" smtClean="0"/>
              <a:t>Registers directly</a:t>
            </a:r>
            <a:endParaRPr lang="en-US" dirty="0"/>
          </a:p>
          <a:p>
            <a:pPr lvl="1"/>
            <a:r>
              <a:rPr lang="en-US" dirty="0" smtClean="0">
                <a:solidFill>
                  <a:srgbClr val="0033CC"/>
                </a:solidFill>
              </a:rPr>
              <a:t>Institutional</a:t>
            </a:r>
            <a:endParaRPr lang="en-US" dirty="0">
              <a:solidFill>
                <a:srgbClr val="0033CC"/>
              </a:solidFill>
            </a:endParaRPr>
          </a:p>
          <a:p>
            <a:pPr lvl="2"/>
            <a:r>
              <a:rPr lang="en-US" dirty="0"/>
              <a:t>By request from Institution</a:t>
            </a:r>
          </a:p>
          <a:p>
            <a:pPr lvl="2"/>
            <a:r>
              <a:rPr lang="en-US" dirty="0"/>
              <a:t>Managed by authenticated Nodal </a:t>
            </a:r>
            <a:r>
              <a:rPr lang="en-US" dirty="0" smtClean="0"/>
              <a:t>Person</a:t>
            </a:r>
          </a:p>
          <a:p>
            <a:pPr lvl="2"/>
            <a:r>
              <a:rPr lang="en-US" dirty="0" smtClean="0"/>
              <a:t>Convenient for bulk upload of users</a:t>
            </a:r>
            <a:endParaRPr lang="en-US" dirty="0"/>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34142" y="2137198"/>
            <a:ext cx="3433174" cy="16093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2" descr="E:\My Projects\[BNA] National Digital Library (NDL)\Events\NDL IDR Workshop\[20160923-24] North-East II @ NIT-Meghalaya\Images\Castl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05056" y="4630662"/>
            <a:ext cx="3439944" cy="18325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2" name="Picture 2" descr="C:\Users\User\Desktop\human-growth-development-syllabus-resource-lesson-plans_138896_large.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1" y="5031079"/>
            <a:ext cx="6860116" cy="13259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rot="20548144">
            <a:off x="5622955" y="5239026"/>
            <a:ext cx="1422400" cy="307777"/>
          </a:xfrm>
          <a:prstGeom prst="rect">
            <a:avLst/>
          </a:prstGeom>
          <a:noFill/>
        </p:spPr>
        <p:txBody>
          <a:bodyPr wrap="square" rtlCol="0">
            <a:spAutoFit/>
          </a:bodyPr>
          <a:lstStyle/>
          <a:p>
            <a:pPr algn="ctr"/>
            <a:r>
              <a:rPr lang="en-US" sz="1400" b="1" dirty="0" smtClean="0">
                <a:solidFill>
                  <a:srgbClr val="0033CC"/>
                </a:solidFill>
              </a:rPr>
              <a:t>School</a:t>
            </a:r>
            <a:endParaRPr lang="en-US" b="1" dirty="0">
              <a:solidFill>
                <a:srgbClr val="0033CC"/>
              </a:solidFill>
            </a:endParaRPr>
          </a:p>
        </p:txBody>
      </p:sp>
      <p:sp>
        <p:nvSpPr>
          <p:cNvPr id="12" name="TextBox 11"/>
          <p:cNvSpPr txBox="1"/>
          <p:nvPr/>
        </p:nvSpPr>
        <p:spPr>
          <a:xfrm>
            <a:off x="7010400" y="4888469"/>
            <a:ext cx="1422400" cy="307777"/>
          </a:xfrm>
          <a:prstGeom prst="rect">
            <a:avLst/>
          </a:prstGeom>
          <a:noFill/>
        </p:spPr>
        <p:txBody>
          <a:bodyPr wrap="square" rtlCol="0">
            <a:spAutoFit/>
          </a:bodyPr>
          <a:lstStyle/>
          <a:p>
            <a:pPr algn="ctr"/>
            <a:r>
              <a:rPr lang="en-US" sz="1400" b="1" dirty="0" smtClean="0">
                <a:solidFill>
                  <a:srgbClr val="0033CC"/>
                </a:solidFill>
              </a:rPr>
              <a:t>College</a:t>
            </a:r>
            <a:endParaRPr lang="en-US" b="1" dirty="0">
              <a:solidFill>
                <a:srgbClr val="0033CC"/>
              </a:solidFill>
            </a:endParaRPr>
          </a:p>
        </p:txBody>
      </p:sp>
      <p:sp>
        <p:nvSpPr>
          <p:cNvPr id="13" name="TextBox 12"/>
          <p:cNvSpPr txBox="1"/>
          <p:nvPr/>
        </p:nvSpPr>
        <p:spPr>
          <a:xfrm rot="17684919">
            <a:off x="8253871" y="5133610"/>
            <a:ext cx="1792287" cy="307777"/>
          </a:xfrm>
          <a:prstGeom prst="rect">
            <a:avLst/>
          </a:prstGeom>
          <a:noFill/>
        </p:spPr>
        <p:txBody>
          <a:bodyPr wrap="square" rtlCol="0">
            <a:spAutoFit/>
          </a:bodyPr>
          <a:lstStyle/>
          <a:p>
            <a:pPr algn="ctr"/>
            <a:r>
              <a:rPr lang="en-US" sz="1400" b="1" dirty="0" smtClean="0">
                <a:solidFill>
                  <a:srgbClr val="0033CC"/>
                </a:solidFill>
              </a:rPr>
              <a:t>Professional</a:t>
            </a:r>
            <a:endParaRPr lang="en-US" b="1" dirty="0">
              <a:solidFill>
                <a:srgbClr val="0033CC"/>
              </a:solidFill>
            </a:endParaRPr>
          </a:p>
        </p:txBody>
      </p:sp>
      <p:sp>
        <p:nvSpPr>
          <p:cNvPr id="14" name="TextBox 13"/>
          <p:cNvSpPr txBox="1"/>
          <p:nvPr/>
        </p:nvSpPr>
        <p:spPr>
          <a:xfrm>
            <a:off x="9042401" y="4714780"/>
            <a:ext cx="2389716" cy="523220"/>
          </a:xfrm>
          <a:prstGeom prst="rect">
            <a:avLst/>
          </a:prstGeom>
          <a:noFill/>
        </p:spPr>
        <p:txBody>
          <a:bodyPr wrap="square" rtlCol="0">
            <a:spAutoFit/>
          </a:bodyPr>
          <a:lstStyle/>
          <a:p>
            <a:pPr algn="ctr"/>
            <a:r>
              <a:rPr lang="en-US" sz="1400" b="1" dirty="0" smtClean="0">
                <a:solidFill>
                  <a:srgbClr val="0033CC"/>
                </a:solidFill>
              </a:rPr>
              <a:t>Life-long </a:t>
            </a:r>
          </a:p>
          <a:p>
            <a:pPr algn="ctr"/>
            <a:r>
              <a:rPr lang="en-US" sz="1400" b="1" dirty="0" smtClean="0">
                <a:solidFill>
                  <a:srgbClr val="0033CC"/>
                </a:solidFill>
              </a:rPr>
              <a:t>Learner</a:t>
            </a:r>
            <a:endParaRPr lang="en-US" sz="1400" b="1" dirty="0">
              <a:solidFill>
                <a:srgbClr val="0033CC"/>
              </a:solidFill>
            </a:endParaRPr>
          </a:p>
        </p:txBody>
      </p:sp>
      <p:sp>
        <p:nvSpPr>
          <p:cNvPr id="15" name="TextBox 14"/>
          <p:cNvSpPr txBox="1"/>
          <p:nvPr/>
        </p:nvSpPr>
        <p:spPr>
          <a:xfrm rot="20548144">
            <a:off x="4550559" y="4642845"/>
            <a:ext cx="2801149" cy="461665"/>
          </a:xfrm>
          <a:prstGeom prst="rect">
            <a:avLst/>
          </a:prstGeom>
          <a:noFill/>
        </p:spPr>
        <p:txBody>
          <a:bodyPr wrap="square" rtlCol="0">
            <a:spAutoFit/>
          </a:bodyPr>
          <a:lstStyle/>
          <a:p>
            <a:pPr algn="ctr"/>
            <a:r>
              <a:rPr lang="en-US" sz="2400" b="1" dirty="0" smtClean="0">
                <a:solidFill>
                  <a:srgbClr val="C00000"/>
                </a:solidFill>
              </a:rPr>
              <a:t>NDL Users</a:t>
            </a:r>
            <a:endParaRPr lang="en-US" sz="3200" b="1" dirty="0">
              <a:solidFill>
                <a:srgbClr val="C00000"/>
              </a:solidFill>
            </a:endParaRPr>
          </a:p>
        </p:txBody>
      </p:sp>
      <p:sp>
        <p:nvSpPr>
          <p:cNvPr id="4" name="Rectangle 3"/>
          <p:cNvSpPr/>
          <p:nvPr/>
        </p:nvSpPr>
        <p:spPr>
          <a:xfrm>
            <a:off x="1148928" y="566448"/>
            <a:ext cx="3331361" cy="584775"/>
          </a:xfrm>
          <a:prstGeom prst="rect">
            <a:avLst/>
          </a:prstGeom>
        </p:spPr>
        <p:txBody>
          <a:bodyPr wrap="none">
            <a:spAutoFit/>
          </a:bodyPr>
          <a:lstStyle/>
          <a:p>
            <a:r>
              <a:rPr lang="en-US" sz="3200" b="1" dirty="0">
                <a:solidFill>
                  <a:srgbClr val="FF0000"/>
                </a:solidFill>
                <a:latin typeface="Georgia" pitchFamily="18" charset="0"/>
                <a:ea typeface="+mj-ea"/>
                <a:cs typeface="+mj-cs"/>
              </a:rPr>
              <a:t>Users &amp; Access</a:t>
            </a:r>
          </a:p>
        </p:txBody>
      </p:sp>
    </p:spTree>
    <p:extLst>
      <p:ext uri="{BB962C8B-B14F-4D97-AF65-F5344CB8AC3E}">
        <p14:creationId xmlns="" xmlns:p14="http://schemas.microsoft.com/office/powerpoint/2010/main" val="38892113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1104901" y="1600200"/>
            <a:ext cx="2770414" cy="4572000"/>
          </a:xfrm>
        </p:spPr>
        <p:style>
          <a:lnRef idx="0">
            <a:schemeClr val="accent5"/>
          </a:lnRef>
          <a:fillRef idx="3">
            <a:schemeClr val="accent5"/>
          </a:fillRef>
          <a:effectRef idx="3">
            <a:schemeClr val="accent5"/>
          </a:effectRef>
          <a:fontRef idx="minor">
            <a:schemeClr val="lt1"/>
          </a:fontRef>
        </p:style>
        <p:txBody>
          <a:bodyPr/>
          <a:lstStyle/>
          <a:p>
            <a:r>
              <a:rPr lang="en-US" b="1" dirty="0" smtClean="0">
                <a:latin typeface="Arial" pitchFamily="34" charset="0"/>
                <a:cs typeface="Arial" pitchFamily="34" charset="0"/>
              </a:rPr>
              <a:t>CFTI, State and Central Universities, R &amp; D Labs, Govt. </a:t>
            </a:r>
            <a:r>
              <a:rPr lang="en-US" b="1" dirty="0" err="1" smtClean="0">
                <a:latin typeface="Arial" pitchFamily="34" charset="0"/>
                <a:cs typeface="Arial" pitchFamily="34" charset="0"/>
              </a:rPr>
              <a:t>Depts</a:t>
            </a:r>
            <a:r>
              <a:rPr lang="en-US" b="1" dirty="0" smtClean="0">
                <a:latin typeface="Arial" pitchFamily="34" charset="0"/>
                <a:cs typeface="Arial" pitchFamily="34" charset="0"/>
              </a:rPr>
              <a:t>, Free Portals, Publishers, etc.</a:t>
            </a:r>
            <a:endParaRPr lang="en-US" b="1" dirty="0">
              <a:latin typeface="Arial" pitchFamily="34" charset="0"/>
              <a:cs typeface="Arial" pitchFamily="34" charset="0"/>
            </a:endParaRPr>
          </a:p>
        </p:txBody>
      </p:sp>
      <p:pic>
        <p:nvPicPr>
          <p:cNvPr id="8" name="Content Placeholder 7"/>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1561613" y="4220766"/>
            <a:ext cx="2093686" cy="1752600"/>
          </a:xfrm>
          <a:prstGeom prst="rect">
            <a:avLst/>
          </a:prstGeom>
        </p:spPr>
      </p:pic>
      <p:pic>
        <p:nvPicPr>
          <p:cNvPr id="56" name="Content Placeholder 5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38109" y="2347912"/>
            <a:ext cx="730251" cy="547688"/>
          </a:xfrm>
          <a:prstGeom prst="rect">
            <a:avLst/>
          </a:prstGeom>
        </p:spPr>
      </p:pic>
      <p:pic>
        <p:nvPicPr>
          <p:cNvPr id="57" name="Picture 5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38109" y="1585912"/>
            <a:ext cx="730251" cy="547688"/>
          </a:xfrm>
          <a:prstGeom prst="rect">
            <a:avLst/>
          </a:prstGeom>
        </p:spPr>
      </p:pic>
      <p:pic>
        <p:nvPicPr>
          <p:cNvPr id="58" name="Picture 5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059477" y="2347912"/>
            <a:ext cx="730251" cy="547688"/>
          </a:xfrm>
          <a:prstGeom prst="rect">
            <a:avLst/>
          </a:prstGeom>
        </p:spPr>
      </p:pic>
      <p:pic>
        <p:nvPicPr>
          <p:cNvPr id="59" name="Picture 5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045319" y="2347912"/>
            <a:ext cx="730251" cy="547688"/>
          </a:xfrm>
          <a:prstGeom prst="rect">
            <a:avLst/>
          </a:prstGeom>
        </p:spPr>
      </p:pic>
      <p:pic>
        <p:nvPicPr>
          <p:cNvPr id="60" name="Picture 5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303116" y="5853112"/>
            <a:ext cx="730251" cy="547688"/>
          </a:xfrm>
          <a:prstGeom prst="rect">
            <a:avLst/>
          </a:prstGeom>
        </p:spPr>
      </p:pic>
      <p:pic>
        <p:nvPicPr>
          <p:cNvPr id="61" name="Picture 60"/>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101696" y="3103269"/>
            <a:ext cx="593937" cy="547688"/>
          </a:xfrm>
          <a:prstGeom prst="rect">
            <a:avLst/>
          </a:prstGeom>
        </p:spPr>
      </p:pic>
      <p:pic>
        <p:nvPicPr>
          <p:cNvPr id="62" name="Picture 61"/>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0977380" y="5290887"/>
            <a:ext cx="730251" cy="547688"/>
          </a:xfrm>
          <a:prstGeom prst="rect">
            <a:avLst/>
          </a:prstGeom>
        </p:spPr>
      </p:pic>
      <p:pic>
        <p:nvPicPr>
          <p:cNvPr id="63" name="Picture 62"/>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413295" y="4064598"/>
            <a:ext cx="1062941" cy="293091"/>
          </a:xfrm>
          <a:prstGeom prst="rect">
            <a:avLst/>
          </a:prstGeom>
        </p:spPr>
      </p:pic>
      <p:pic>
        <p:nvPicPr>
          <p:cNvPr id="64" name="Picture 63"/>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11045640" y="1585912"/>
            <a:ext cx="730251" cy="547688"/>
          </a:xfrm>
          <a:prstGeom prst="rect">
            <a:avLst/>
          </a:prstGeom>
        </p:spPr>
      </p:pic>
      <p:pic>
        <p:nvPicPr>
          <p:cNvPr id="65" name="Picture 64"/>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8361890" y="5290887"/>
            <a:ext cx="1290111" cy="547688"/>
          </a:xfrm>
          <a:prstGeom prst="rect">
            <a:avLst/>
          </a:prstGeom>
        </p:spPr>
      </p:pic>
      <p:pic>
        <p:nvPicPr>
          <p:cNvPr id="66" name="Picture 65"/>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5414664" y="4657796"/>
            <a:ext cx="1343661" cy="371405"/>
          </a:xfrm>
          <a:prstGeom prst="rect">
            <a:avLst/>
          </a:prstGeom>
        </p:spPr>
      </p:pic>
      <p:pic>
        <p:nvPicPr>
          <p:cNvPr id="67" name="Picture 66"/>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4164339" y="6126956"/>
            <a:ext cx="1002877" cy="197168"/>
          </a:xfrm>
          <a:prstGeom prst="rect">
            <a:avLst/>
          </a:prstGeom>
        </p:spPr>
      </p:pic>
      <p:pic>
        <p:nvPicPr>
          <p:cNvPr id="68" name="Picture 67"/>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5101695" y="1585912"/>
            <a:ext cx="730251" cy="547688"/>
          </a:xfrm>
          <a:prstGeom prst="rect">
            <a:avLst/>
          </a:prstGeom>
        </p:spPr>
      </p:pic>
      <p:pic>
        <p:nvPicPr>
          <p:cNvPr id="69" name="Picture 68"/>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6150908" y="2347912"/>
            <a:ext cx="730251" cy="547688"/>
          </a:xfrm>
          <a:prstGeom prst="rect">
            <a:avLst/>
          </a:prstGeom>
        </p:spPr>
      </p:pic>
      <p:pic>
        <p:nvPicPr>
          <p:cNvPr id="70" name="Picture 69"/>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7068718" y="3103269"/>
            <a:ext cx="764329" cy="547688"/>
          </a:xfrm>
          <a:prstGeom prst="rect">
            <a:avLst/>
          </a:prstGeom>
        </p:spPr>
      </p:pic>
      <p:pic>
        <p:nvPicPr>
          <p:cNvPr id="71" name="Picture 70"/>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6099789" y="3103269"/>
            <a:ext cx="744856" cy="547688"/>
          </a:xfrm>
          <a:prstGeom prst="rect">
            <a:avLst/>
          </a:prstGeom>
        </p:spPr>
      </p:pic>
      <p:pic>
        <p:nvPicPr>
          <p:cNvPr id="72" name="Picture 71"/>
          <p:cNvPicPr>
            <a:picLocks noChangeAspect="1"/>
          </p:cNvPicPr>
          <p:nvPr/>
        </p:nvPicPr>
        <p:blipFill>
          <a:blip r:embed="rId19" cstate="print">
            <a:extLst>
              <a:ext uri="{28A0092B-C50C-407E-A947-70E740481C1C}">
                <a14:useLocalDpi xmlns="" xmlns:a14="http://schemas.microsoft.com/office/drawing/2010/main" val="0"/>
              </a:ext>
            </a:extLst>
          </a:blip>
          <a:stretch>
            <a:fillRect/>
          </a:stretch>
        </p:blipFill>
        <p:spPr>
          <a:xfrm>
            <a:off x="10053561" y="1585912"/>
            <a:ext cx="730251" cy="547688"/>
          </a:xfrm>
          <a:prstGeom prst="rect">
            <a:avLst/>
          </a:prstGeom>
        </p:spPr>
      </p:pic>
      <p:pic>
        <p:nvPicPr>
          <p:cNvPr id="73" name="Picture 72"/>
          <p:cNvPicPr>
            <a:picLocks noChangeAspect="1"/>
          </p:cNvPicPr>
          <p:nvPr/>
        </p:nvPicPr>
        <p:blipFill>
          <a:blip r:embed="rId20" cstate="print">
            <a:extLst>
              <a:ext uri="{28A0092B-C50C-407E-A947-70E740481C1C}">
                <a14:useLocalDpi xmlns="" xmlns:a14="http://schemas.microsoft.com/office/drawing/2010/main" val="0"/>
              </a:ext>
            </a:extLst>
          </a:blip>
          <a:stretch>
            <a:fillRect/>
          </a:stretch>
        </p:blipFill>
        <p:spPr>
          <a:xfrm>
            <a:off x="8058631" y="2347912"/>
            <a:ext cx="730251" cy="547688"/>
          </a:xfrm>
          <a:prstGeom prst="rect">
            <a:avLst/>
          </a:prstGeom>
        </p:spPr>
      </p:pic>
      <p:pic>
        <p:nvPicPr>
          <p:cNvPr id="74" name="Picture 73"/>
          <p:cNvPicPr>
            <a:picLocks noChangeAspect="1"/>
          </p:cNvPicPr>
          <p:nvPr/>
        </p:nvPicPr>
        <p:blipFill>
          <a:blip r:embed="rId21" cstate="print">
            <a:extLst>
              <a:ext uri="{28A0092B-C50C-407E-A947-70E740481C1C}">
                <a14:useLocalDpi xmlns="" xmlns:a14="http://schemas.microsoft.com/office/drawing/2010/main" val="0"/>
              </a:ext>
            </a:extLst>
          </a:blip>
          <a:stretch>
            <a:fillRect/>
          </a:stretch>
        </p:blipFill>
        <p:spPr>
          <a:xfrm>
            <a:off x="5101696" y="2347912"/>
            <a:ext cx="647489" cy="547688"/>
          </a:xfrm>
          <a:prstGeom prst="rect">
            <a:avLst/>
          </a:prstGeom>
        </p:spPr>
      </p:pic>
      <p:pic>
        <p:nvPicPr>
          <p:cNvPr id="75" name="Picture 74"/>
          <p:cNvPicPr>
            <a:picLocks noChangeAspect="1"/>
          </p:cNvPicPr>
          <p:nvPr/>
        </p:nvPicPr>
        <p:blipFill>
          <a:blip r:embed="rId22" cstate="print">
            <a:extLst>
              <a:ext uri="{28A0092B-C50C-407E-A947-70E740481C1C}">
                <a14:useLocalDpi xmlns="" xmlns:a14="http://schemas.microsoft.com/office/drawing/2010/main" val="0"/>
              </a:ext>
            </a:extLst>
          </a:blip>
          <a:stretch>
            <a:fillRect/>
          </a:stretch>
        </p:blipFill>
        <p:spPr>
          <a:xfrm>
            <a:off x="5497829" y="5290887"/>
            <a:ext cx="496571" cy="547688"/>
          </a:xfrm>
          <a:prstGeom prst="rect">
            <a:avLst/>
          </a:prstGeom>
        </p:spPr>
      </p:pic>
      <p:pic>
        <p:nvPicPr>
          <p:cNvPr id="76" name="Picture 75"/>
          <p:cNvPicPr>
            <a:picLocks noChangeAspect="1"/>
          </p:cNvPicPr>
          <p:nvPr/>
        </p:nvPicPr>
        <p:blipFill>
          <a:blip r:embed="rId23" cstate="print">
            <a:extLst>
              <a:ext uri="{28A0092B-C50C-407E-A947-70E740481C1C}">
                <a14:useLocalDpi xmlns="" xmlns:a14="http://schemas.microsoft.com/office/drawing/2010/main" val="0"/>
              </a:ext>
            </a:extLst>
          </a:blip>
          <a:stretch>
            <a:fillRect/>
          </a:stretch>
        </p:blipFill>
        <p:spPr>
          <a:xfrm>
            <a:off x="6150909" y="1585912"/>
            <a:ext cx="642620" cy="547688"/>
          </a:xfrm>
          <a:prstGeom prst="rect">
            <a:avLst/>
          </a:prstGeom>
        </p:spPr>
      </p:pic>
      <p:pic>
        <p:nvPicPr>
          <p:cNvPr id="77" name="Picture 76"/>
          <p:cNvPicPr>
            <a:picLocks noChangeAspect="1"/>
          </p:cNvPicPr>
          <p:nvPr/>
        </p:nvPicPr>
        <p:blipFill>
          <a:blip r:embed="rId24" cstate="print">
            <a:extLst>
              <a:ext uri="{28A0092B-C50C-407E-A947-70E740481C1C}">
                <a14:useLocalDpi xmlns="" xmlns:a14="http://schemas.microsoft.com/office/drawing/2010/main" val="0"/>
              </a:ext>
            </a:extLst>
          </a:blip>
          <a:stretch>
            <a:fillRect/>
          </a:stretch>
        </p:blipFill>
        <p:spPr>
          <a:xfrm>
            <a:off x="8236316" y="3810000"/>
            <a:ext cx="584200" cy="547688"/>
          </a:xfrm>
          <a:prstGeom prst="rect">
            <a:avLst/>
          </a:prstGeom>
        </p:spPr>
      </p:pic>
      <p:pic>
        <p:nvPicPr>
          <p:cNvPr id="78" name="Picture 77"/>
          <p:cNvPicPr>
            <a:picLocks noChangeAspect="1"/>
          </p:cNvPicPr>
          <p:nvPr/>
        </p:nvPicPr>
        <p:blipFill>
          <a:blip r:embed="rId25" cstate="print">
            <a:extLst>
              <a:ext uri="{28A0092B-C50C-407E-A947-70E740481C1C}">
                <a14:useLocalDpi xmlns="" xmlns:a14="http://schemas.microsoft.com/office/drawing/2010/main" val="0"/>
              </a:ext>
            </a:extLst>
          </a:blip>
          <a:stretch>
            <a:fillRect/>
          </a:stretch>
        </p:blipFill>
        <p:spPr>
          <a:xfrm>
            <a:off x="7045319" y="1585912"/>
            <a:ext cx="744856" cy="547688"/>
          </a:xfrm>
          <a:prstGeom prst="rect">
            <a:avLst/>
          </a:prstGeom>
        </p:spPr>
      </p:pic>
      <p:pic>
        <p:nvPicPr>
          <p:cNvPr id="79" name="Picture 78"/>
          <p:cNvPicPr>
            <a:picLocks noChangeAspect="1"/>
          </p:cNvPicPr>
          <p:nvPr/>
        </p:nvPicPr>
        <p:blipFill>
          <a:blip r:embed="rId26" cstate="print">
            <a:extLst>
              <a:ext uri="{28A0092B-C50C-407E-A947-70E740481C1C}">
                <a14:useLocalDpi xmlns="" xmlns:a14="http://schemas.microsoft.com/office/drawing/2010/main" val="0"/>
              </a:ext>
            </a:extLst>
          </a:blip>
          <a:stretch>
            <a:fillRect/>
          </a:stretch>
        </p:blipFill>
        <p:spPr>
          <a:xfrm>
            <a:off x="8115704" y="3103269"/>
            <a:ext cx="730251" cy="547688"/>
          </a:xfrm>
          <a:prstGeom prst="rect">
            <a:avLst/>
          </a:prstGeom>
        </p:spPr>
      </p:pic>
      <p:pic>
        <p:nvPicPr>
          <p:cNvPr id="80" name="Picture 79"/>
          <p:cNvPicPr>
            <a:picLocks noChangeAspect="1"/>
          </p:cNvPicPr>
          <p:nvPr/>
        </p:nvPicPr>
        <p:blipFill>
          <a:blip r:embed="rId27" cstate="print">
            <a:extLst>
              <a:ext uri="{28A0092B-C50C-407E-A947-70E740481C1C}">
                <a14:useLocalDpi xmlns="" xmlns:a14="http://schemas.microsoft.com/office/drawing/2010/main" val="0"/>
              </a:ext>
            </a:extLst>
          </a:blip>
          <a:stretch>
            <a:fillRect/>
          </a:stretch>
        </p:blipFill>
        <p:spPr>
          <a:xfrm>
            <a:off x="8510328" y="5909124"/>
            <a:ext cx="1073469" cy="415001"/>
          </a:xfrm>
          <a:prstGeom prst="rect">
            <a:avLst/>
          </a:prstGeom>
        </p:spPr>
      </p:pic>
      <p:pic>
        <p:nvPicPr>
          <p:cNvPr id="81" name="Picture 80"/>
          <p:cNvPicPr>
            <a:picLocks noChangeAspect="1"/>
          </p:cNvPicPr>
          <p:nvPr/>
        </p:nvPicPr>
        <p:blipFill>
          <a:blip r:embed="rId28" cstate="print">
            <a:extLst>
              <a:ext uri="{28A0092B-C50C-407E-A947-70E740481C1C}">
                <a14:useLocalDpi xmlns="" xmlns:a14="http://schemas.microsoft.com/office/drawing/2010/main" val="0"/>
              </a:ext>
            </a:extLst>
          </a:blip>
          <a:stretch>
            <a:fillRect/>
          </a:stretch>
        </p:blipFill>
        <p:spPr>
          <a:xfrm>
            <a:off x="9282652" y="3810000"/>
            <a:ext cx="506307" cy="547688"/>
          </a:xfrm>
          <a:prstGeom prst="rect">
            <a:avLst/>
          </a:prstGeom>
        </p:spPr>
      </p:pic>
      <p:pic>
        <p:nvPicPr>
          <p:cNvPr id="82" name="Picture 81"/>
          <p:cNvPicPr>
            <a:picLocks noChangeAspect="1"/>
          </p:cNvPicPr>
          <p:nvPr/>
        </p:nvPicPr>
        <p:blipFill>
          <a:blip r:embed="rId29" cstate="print">
            <a:extLst>
              <a:ext uri="{28A0092B-C50C-407E-A947-70E740481C1C}">
                <a14:useLocalDpi xmlns="" xmlns:a14="http://schemas.microsoft.com/office/drawing/2010/main" val="0"/>
              </a:ext>
            </a:extLst>
          </a:blip>
          <a:stretch>
            <a:fillRect/>
          </a:stretch>
        </p:blipFill>
        <p:spPr>
          <a:xfrm>
            <a:off x="7495640" y="4713622"/>
            <a:ext cx="1893469" cy="315578"/>
          </a:xfrm>
          <a:prstGeom prst="rect">
            <a:avLst/>
          </a:prstGeom>
        </p:spPr>
      </p:pic>
      <p:pic>
        <p:nvPicPr>
          <p:cNvPr id="83" name="Picture 82"/>
          <p:cNvPicPr>
            <a:picLocks noChangeAspect="1"/>
          </p:cNvPicPr>
          <p:nvPr/>
        </p:nvPicPr>
        <p:blipFill>
          <a:blip r:embed="rId30" cstate="print">
            <a:extLst>
              <a:ext uri="{28A0092B-C50C-407E-A947-70E740481C1C}">
                <a14:useLocalDpi xmlns="" xmlns:a14="http://schemas.microsoft.com/office/drawing/2010/main" val="0"/>
              </a:ext>
            </a:extLst>
          </a:blip>
          <a:stretch>
            <a:fillRect/>
          </a:stretch>
        </p:blipFill>
        <p:spPr>
          <a:xfrm>
            <a:off x="9788959" y="4481512"/>
            <a:ext cx="554991" cy="547688"/>
          </a:xfrm>
          <a:prstGeom prst="rect">
            <a:avLst/>
          </a:prstGeom>
        </p:spPr>
      </p:pic>
      <p:pic>
        <p:nvPicPr>
          <p:cNvPr id="84" name="Picture 83"/>
          <p:cNvPicPr>
            <a:picLocks noChangeAspect="1"/>
          </p:cNvPicPr>
          <p:nvPr/>
        </p:nvPicPr>
        <p:blipFill>
          <a:blip r:embed="rId31" cstate="print">
            <a:extLst>
              <a:ext uri="{28A0092B-C50C-407E-A947-70E740481C1C}">
                <a14:useLocalDpi xmlns="" xmlns:a14="http://schemas.microsoft.com/office/drawing/2010/main" val="0"/>
              </a:ext>
            </a:extLst>
          </a:blip>
          <a:stretch>
            <a:fillRect/>
          </a:stretch>
        </p:blipFill>
        <p:spPr>
          <a:xfrm>
            <a:off x="9937749" y="5290887"/>
            <a:ext cx="730251" cy="547688"/>
          </a:xfrm>
          <a:prstGeom prst="rect">
            <a:avLst/>
          </a:prstGeom>
        </p:spPr>
      </p:pic>
      <p:pic>
        <p:nvPicPr>
          <p:cNvPr id="85" name="Picture 84"/>
          <p:cNvPicPr>
            <a:picLocks noChangeAspect="1"/>
          </p:cNvPicPr>
          <p:nvPr/>
        </p:nvPicPr>
        <p:blipFill>
          <a:blip r:embed="rId32" cstate="print">
            <a:extLst>
              <a:ext uri="{28A0092B-C50C-407E-A947-70E740481C1C}">
                <a14:useLocalDpi xmlns="" xmlns:a14="http://schemas.microsoft.com/office/drawing/2010/main" val="0"/>
              </a:ext>
            </a:extLst>
          </a:blip>
          <a:stretch>
            <a:fillRect/>
          </a:stretch>
        </p:blipFill>
        <p:spPr>
          <a:xfrm>
            <a:off x="9072917" y="2347912"/>
            <a:ext cx="730251" cy="547688"/>
          </a:xfrm>
          <a:prstGeom prst="rect">
            <a:avLst/>
          </a:prstGeom>
        </p:spPr>
      </p:pic>
      <p:pic>
        <p:nvPicPr>
          <p:cNvPr id="86" name="Picture 85"/>
          <p:cNvPicPr>
            <a:picLocks noChangeAspect="1"/>
          </p:cNvPicPr>
          <p:nvPr/>
        </p:nvPicPr>
        <p:blipFill>
          <a:blip r:embed="rId33" cstate="print">
            <a:extLst>
              <a:ext uri="{28A0092B-C50C-407E-A947-70E740481C1C}">
                <a14:useLocalDpi xmlns="" xmlns:a14="http://schemas.microsoft.com/office/drawing/2010/main" val="0"/>
              </a:ext>
            </a:extLst>
          </a:blip>
          <a:stretch>
            <a:fillRect/>
          </a:stretch>
        </p:blipFill>
        <p:spPr>
          <a:xfrm>
            <a:off x="10664818" y="4603252"/>
            <a:ext cx="863255" cy="425948"/>
          </a:xfrm>
          <a:prstGeom prst="rect">
            <a:avLst/>
          </a:prstGeom>
        </p:spPr>
      </p:pic>
      <p:pic>
        <p:nvPicPr>
          <p:cNvPr id="87" name="Picture 86"/>
          <p:cNvPicPr>
            <a:picLocks noChangeAspect="1"/>
          </p:cNvPicPr>
          <p:nvPr/>
        </p:nvPicPr>
        <p:blipFill>
          <a:blip r:embed="rId34" cstate="print">
            <a:extLst>
              <a:ext uri="{28A0092B-C50C-407E-A947-70E740481C1C}">
                <a14:useLocalDpi xmlns="" xmlns:a14="http://schemas.microsoft.com/office/drawing/2010/main" val="0"/>
              </a:ext>
            </a:extLst>
          </a:blip>
          <a:stretch>
            <a:fillRect/>
          </a:stretch>
        </p:blipFill>
        <p:spPr>
          <a:xfrm>
            <a:off x="10101948" y="2347912"/>
            <a:ext cx="730251" cy="547688"/>
          </a:xfrm>
          <a:prstGeom prst="rect">
            <a:avLst/>
          </a:prstGeom>
        </p:spPr>
      </p:pic>
      <p:pic>
        <p:nvPicPr>
          <p:cNvPr id="88" name="Picture 87"/>
          <p:cNvPicPr>
            <a:picLocks noChangeAspect="1"/>
          </p:cNvPicPr>
          <p:nvPr/>
        </p:nvPicPr>
        <p:blipFill>
          <a:blip r:embed="rId35" cstate="print">
            <a:extLst>
              <a:ext uri="{28A0092B-C50C-407E-A947-70E740481C1C}">
                <a14:useLocalDpi xmlns="" xmlns:a14="http://schemas.microsoft.com/office/drawing/2010/main" val="0"/>
              </a:ext>
            </a:extLst>
          </a:blip>
          <a:stretch>
            <a:fillRect/>
          </a:stretch>
        </p:blipFill>
        <p:spPr>
          <a:xfrm>
            <a:off x="9268443" y="3252569"/>
            <a:ext cx="534725" cy="398388"/>
          </a:xfrm>
          <a:prstGeom prst="rect">
            <a:avLst/>
          </a:prstGeom>
        </p:spPr>
      </p:pic>
      <p:pic>
        <p:nvPicPr>
          <p:cNvPr id="89" name="Picture 88"/>
          <p:cNvPicPr>
            <a:picLocks noChangeAspect="1"/>
          </p:cNvPicPr>
          <p:nvPr/>
        </p:nvPicPr>
        <p:blipFill>
          <a:blip r:embed="rId36" cstate="print">
            <a:extLst>
              <a:ext uri="{28A0092B-C50C-407E-A947-70E740481C1C}">
                <a14:useLocalDpi xmlns="" xmlns:a14="http://schemas.microsoft.com/office/drawing/2010/main" val="0"/>
              </a:ext>
            </a:extLst>
          </a:blip>
          <a:stretch>
            <a:fillRect/>
          </a:stretch>
        </p:blipFill>
        <p:spPr>
          <a:xfrm>
            <a:off x="4139611" y="5290887"/>
            <a:ext cx="973668" cy="547688"/>
          </a:xfrm>
          <a:prstGeom prst="rect">
            <a:avLst/>
          </a:prstGeom>
        </p:spPr>
      </p:pic>
      <p:pic>
        <p:nvPicPr>
          <p:cNvPr id="90" name="Picture 89"/>
          <p:cNvPicPr>
            <a:picLocks noChangeAspect="1"/>
          </p:cNvPicPr>
          <p:nvPr/>
        </p:nvPicPr>
        <p:blipFill>
          <a:blip r:embed="rId37" cstate="print">
            <a:extLst>
              <a:ext uri="{28A0092B-C50C-407E-A947-70E740481C1C}">
                <a14:useLocalDpi xmlns="" xmlns:a14="http://schemas.microsoft.com/office/drawing/2010/main" val="0"/>
              </a:ext>
            </a:extLst>
          </a:blip>
          <a:stretch>
            <a:fillRect/>
          </a:stretch>
        </p:blipFill>
        <p:spPr>
          <a:xfrm>
            <a:off x="5595946" y="6034092"/>
            <a:ext cx="1116305" cy="290033"/>
          </a:xfrm>
          <a:prstGeom prst="rect">
            <a:avLst/>
          </a:prstGeom>
        </p:spPr>
      </p:pic>
      <p:pic>
        <p:nvPicPr>
          <p:cNvPr id="91" name="Picture 90"/>
          <p:cNvPicPr>
            <a:picLocks noChangeAspect="1"/>
          </p:cNvPicPr>
          <p:nvPr/>
        </p:nvPicPr>
        <p:blipFill>
          <a:blip r:embed="rId38" cstate="print">
            <a:extLst>
              <a:ext uri="{28A0092B-C50C-407E-A947-70E740481C1C}">
                <a14:useLocalDpi xmlns="" xmlns:a14="http://schemas.microsoft.com/office/drawing/2010/main" val="0"/>
              </a:ext>
            </a:extLst>
          </a:blip>
          <a:stretch>
            <a:fillRect/>
          </a:stretch>
        </p:blipFill>
        <p:spPr>
          <a:xfrm>
            <a:off x="7227357" y="5290887"/>
            <a:ext cx="900643" cy="547688"/>
          </a:xfrm>
          <a:prstGeom prst="rect">
            <a:avLst/>
          </a:prstGeom>
        </p:spPr>
      </p:pic>
      <p:pic>
        <p:nvPicPr>
          <p:cNvPr id="92" name="Picture 91"/>
          <p:cNvPicPr>
            <a:picLocks noChangeAspect="1"/>
          </p:cNvPicPr>
          <p:nvPr/>
        </p:nvPicPr>
        <p:blipFill>
          <a:blip r:embed="rId39" cstate="print">
            <a:extLst>
              <a:ext uri="{28A0092B-C50C-407E-A947-70E740481C1C}">
                <a14:useLocalDpi xmlns="" xmlns:a14="http://schemas.microsoft.com/office/drawing/2010/main" val="0"/>
              </a:ext>
            </a:extLst>
          </a:blip>
          <a:stretch>
            <a:fillRect/>
          </a:stretch>
        </p:blipFill>
        <p:spPr>
          <a:xfrm>
            <a:off x="11208279" y="5920366"/>
            <a:ext cx="746503" cy="403758"/>
          </a:xfrm>
          <a:prstGeom prst="rect">
            <a:avLst/>
          </a:prstGeom>
        </p:spPr>
      </p:pic>
      <p:pic>
        <p:nvPicPr>
          <p:cNvPr id="93" name="Picture 92"/>
          <p:cNvPicPr>
            <a:picLocks noChangeAspect="1"/>
          </p:cNvPicPr>
          <p:nvPr/>
        </p:nvPicPr>
        <p:blipFill>
          <a:blip r:embed="rId40" cstate="print">
            <a:extLst>
              <a:ext uri="{28A0092B-C50C-407E-A947-70E740481C1C}">
                <a14:useLocalDpi xmlns="" xmlns:a14="http://schemas.microsoft.com/office/drawing/2010/main" val="0"/>
              </a:ext>
            </a:extLst>
          </a:blip>
          <a:stretch>
            <a:fillRect/>
          </a:stretch>
        </p:blipFill>
        <p:spPr>
          <a:xfrm>
            <a:off x="6412864" y="5290887"/>
            <a:ext cx="394336" cy="547688"/>
          </a:xfrm>
          <a:prstGeom prst="rect">
            <a:avLst/>
          </a:prstGeom>
        </p:spPr>
      </p:pic>
      <p:pic>
        <p:nvPicPr>
          <p:cNvPr id="94" name="Picture 93"/>
          <p:cNvPicPr>
            <a:picLocks noChangeAspect="1"/>
          </p:cNvPicPr>
          <p:nvPr/>
        </p:nvPicPr>
        <p:blipFill>
          <a:blip r:embed="rId41" cstate="print">
            <a:extLst>
              <a:ext uri="{28A0092B-C50C-407E-A947-70E740481C1C}">
                <a14:useLocalDpi xmlns="" xmlns:a14="http://schemas.microsoft.com/office/drawing/2010/main" val="0"/>
              </a:ext>
            </a:extLst>
          </a:blip>
          <a:stretch>
            <a:fillRect/>
          </a:stretch>
        </p:blipFill>
        <p:spPr>
          <a:xfrm>
            <a:off x="10526851" y="4083844"/>
            <a:ext cx="1139191" cy="273844"/>
          </a:xfrm>
          <a:prstGeom prst="rect">
            <a:avLst/>
          </a:prstGeom>
        </p:spPr>
      </p:pic>
      <p:pic>
        <p:nvPicPr>
          <p:cNvPr id="95" name="Picture 94"/>
          <p:cNvPicPr>
            <a:picLocks noChangeAspect="1"/>
          </p:cNvPicPr>
          <p:nvPr/>
        </p:nvPicPr>
        <p:blipFill>
          <a:blip r:embed="rId42" cstate="print">
            <a:extLst>
              <a:ext uri="{28A0092B-C50C-407E-A947-70E740481C1C}">
                <a14:useLocalDpi xmlns="" xmlns:a14="http://schemas.microsoft.com/office/drawing/2010/main" val="0"/>
              </a:ext>
            </a:extLst>
          </a:blip>
          <a:stretch>
            <a:fillRect/>
          </a:stretch>
        </p:blipFill>
        <p:spPr>
          <a:xfrm>
            <a:off x="4095494" y="4717578"/>
            <a:ext cx="789447" cy="311623"/>
          </a:xfrm>
          <a:prstGeom prst="rect">
            <a:avLst/>
          </a:prstGeom>
        </p:spPr>
      </p:pic>
      <p:pic>
        <p:nvPicPr>
          <p:cNvPr id="96" name="Picture 95"/>
          <p:cNvPicPr>
            <a:picLocks noChangeAspect="1"/>
          </p:cNvPicPr>
          <p:nvPr/>
        </p:nvPicPr>
        <p:blipFill>
          <a:blip r:embed="rId43" cstate="print">
            <a:extLst>
              <a:ext uri="{28A0092B-C50C-407E-A947-70E740481C1C}">
                <a14:useLocalDpi xmlns="" xmlns:a14="http://schemas.microsoft.com/office/drawing/2010/main" val="0"/>
              </a:ext>
            </a:extLst>
          </a:blip>
          <a:stretch>
            <a:fillRect/>
          </a:stretch>
        </p:blipFill>
        <p:spPr>
          <a:xfrm>
            <a:off x="4348133" y="3942554"/>
            <a:ext cx="1239868" cy="415134"/>
          </a:xfrm>
          <a:prstGeom prst="rect">
            <a:avLst/>
          </a:prstGeom>
        </p:spPr>
      </p:pic>
      <p:pic>
        <p:nvPicPr>
          <p:cNvPr id="97" name="Picture 96"/>
          <p:cNvPicPr>
            <a:picLocks noChangeAspect="1"/>
          </p:cNvPicPr>
          <p:nvPr/>
        </p:nvPicPr>
        <p:blipFill>
          <a:blip r:embed="rId44" cstate="print">
            <a:extLst>
              <a:ext uri="{28A0092B-C50C-407E-A947-70E740481C1C}">
                <a14:useLocalDpi xmlns="" xmlns:a14="http://schemas.microsoft.com/office/drawing/2010/main" val="0"/>
              </a:ext>
            </a:extLst>
          </a:blip>
          <a:stretch>
            <a:fillRect/>
          </a:stretch>
        </p:blipFill>
        <p:spPr>
          <a:xfrm>
            <a:off x="11058171" y="3103269"/>
            <a:ext cx="730251" cy="547688"/>
          </a:xfrm>
          <a:prstGeom prst="rect">
            <a:avLst/>
          </a:prstGeom>
        </p:spPr>
      </p:pic>
      <p:pic>
        <p:nvPicPr>
          <p:cNvPr id="98" name="Picture 97"/>
          <p:cNvPicPr>
            <a:picLocks noChangeAspect="1"/>
          </p:cNvPicPr>
          <p:nvPr/>
        </p:nvPicPr>
        <p:blipFill>
          <a:blip r:embed="rId45" cstate="print">
            <a:extLst>
              <a:ext uri="{28A0092B-C50C-407E-A947-70E740481C1C}">
                <a14:useLocalDpi xmlns="" xmlns:a14="http://schemas.microsoft.com/office/drawing/2010/main" val="0"/>
              </a:ext>
            </a:extLst>
          </a:blip>
          <a:stretch>
            <a:fillRect/>
          </a:stretch>
        </p:blipFill>
        <p:spPr>
          <a:xfrm>
            <a:off x="9803169" y="6085990"/>
            <a:ext cx="1187500" cy="238135"/>
          </a:xfrm>
          <a:prstGeom prst="rect">
            <a:avLst/>
          </a:prstGeom>
        </p:spPr>
      </p:pic>
      <p:pic>
        <p:nvPicPr>
          <p:cNvPr id="99" name="Picture 98"/>
          <p:cNvPicPr>
            <a:picLocks noChangeAspect="1"/>
          </p:cNvPicPr>
          <p:nvPr/>
        </p:nvPicPr>
        <p:blipFill>
          <a:blip r:embed="rId46" cstate="print">
            <a:extLst>
              <a:ext uri="{28A0092B-C50C-407E-A947-70E740481C1C}">
                <a14:useLocalDpi xmlns="" xmlns:a14="http://schemas.microsoft.com/office/drawing/2010/main" val="0"/>
              </a:ext>
            </a:extLst>
          </a:blip>
          <a:stretch>
            <a:fillRect/>
          </a:stretch>
        </p:blipFill>
        <p:spPr>
          <a:xfrm>
            <a:off x="4099163" y="3103269"/>
            <a:ext cx="808144" cy="547688"/>
          </a:xfrm>
          <a:prstGeom prst="rect">
            <a:avLst/>
          </a:prstGeom>
        </p:spPr>
      </p:pic>
      <p:pic>
        <p:nvPicPr>
          <p:cNvPr id="100" name="Picture 99"/>
          <p:cNvPicPr>
            <a:picLocks noChangeAspect="1"/>
          </p:cNvPicPr>
          <p:nvPr/>
        </p:nvPicPr>
        <p:blipFill>
          <a:blip r:embed="rId47" cstate="print">
            <a:extLst>
              <a:ext uri="{28A0092B-C50C-407E-A947-70E740481C1C}">
                <a14:useLocalDpi xmlns="" xmlns:a14="http://schemas.microsoft.com/office/drawing/2010/main" val="0"/>
              </a:ext>
            </a:extLst>
          </a:blip>
          <a:stretch>
            <a:fillRect/>
          </a:stretch>
        </p:blipFill>
        <p:spPr>
          <a:xfrm>
            <a:off x="9072917" y="1585912"/>
            <a:ext cx="730251" cy="547688"/>
          </a:xfrm>
          <a:prstGeom prst="rect">
            <a:avLst/>
          </a:prstGeom>
        </p:spPr>
      </p:pic>
      <p:pic>
        <p:nvPicPr>
          <p:cNvPr id="101" name="Picture 100"/>
          <p:cNvPicPr>
            <a:picLocks noChangeAspect="1"/>
          </p:cNvPicPr>
          <p:nvPr/>
        </p:nvPicPr>
        <p:blipFill>
          <a:blip r:embed="rId48" cstate="print">
            <a:extLst>
              <a:ext uri="{28A0092B-C50C-407E-A947-70E740481C1C}">
                <a14:useLocalDpi xmlns="" xmlns:a14="http://schemas.microsoft.com/office/drawing/2010/main" val="0"/>
              </a:ext>
            </a:extLst>
          </a:blip>
          <a:stretch>
            <a:fillRect/>
          </a:stretch>
        </p:blipFill>
        <p:spPr>
          <a:xfrm>
            <a:off x="8033367" y="1585912"/>
            <a:ext cx="730251" cy="547688"/>
          </a:xfrm>
          <a:prstGeom prst="rect">
            <a:avLst/>
          </a:prstGeom>
        </p:spPr>
      </p:pic>
      <p:pic>
        <p:nvPicPr>
          <p:cNvPr id="4098" name="Picture 2" descr="E:\My Projects\[BNA] National Digital Library (NDL)\Events\NDL IDR Workshop\[20160923-24] North-East II @ NIT-Meghalaya\nit-meghalaya-logo.png"/>
          <p:cNvPicPr>
            <a:picLocks noChangeAspect="1" noChangeArrowheads="1"/>
          </p:cNvPicPr>
          <p:nvPr/>
        </p:nvPicPr>
        <p:blipFill>
          <a:blip r:embed="rId49" cstate="print">
            <a:extLst>
              <a:ext uri="{28A0092B-C50C-407E-A947-70E740481C1C}">
                <a14:useLocalDpi xmlns="" xmlns:a14="http://schemas.microsoft.com/office/drawing/2010/main" val="0"/>
              </a:ext>
            </a:extLst>
          </a:blip>
          <a:srcRect/>
          <a:stretch>
            <a:fillRect/>
          </a:stretch>
        </p:blipFill>
        <p:spPr bwMode="auto">
          <a:xfrm>
            <a:off x="10020451" y="3048001"/>
            <a:ext cx="811748" cy="60295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1140747" y="620876"/>
            <a:ext cx="2935419" cy="584775"/>
          </a:xfrm>
          <a:prstGeom prst="rect">
            <a:avLst/>
          </a:prstGeom>
        </p:spPr>
        <p:txBody>
          <a:bodyPr wrap="none">
            <a:spAutoFit/>
          </a:bodyPr>
          <a:lstStyle/>
          <a:p>
            <a:r>
              <a:rPr lang="en-US" sz="3200" b="1" dirty="0">
                <a:solidFill>
                  <a:srgbClr val="FF0000"/>
                </a:solidFill>
                <a:latin typeface="Georgia" pitchFamily="18" charset="0"/>
                <a:ea typeface="+mj-ea"/>
                <a:cs typeface="+mj-cs"/>
              </a:rPr>
              <a:t>Contributors</a:t>
            </a:r>
          </a:p>
        </p:txBody>
      </p:sp>
    </p:spTree>
    <p:extLst>
      <p:ext uri="{BB962C8B-B14F-4D97-AF65-F5344CB8AC3E}">
        <p14:creationId xmlns="" xmlns:p14="http://schemas.microsoft.com/office/powerpoint/2010/main" val="36748254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2"/>
          </p:nvPr>
        </p:nvSpPr>
        <p:spPr/>
        <p:txBody>
          <a:bodyPr/>
          <a:lstStyle/>
          <a:p>
            <a:r>
              <a:rPr lang="en-US" b="1" dirty="0" smtClean="0">
                <a:solidFill>
                  <a:srgbClr val="000099"/>
                </a:solidFill>
              </a:rPr>
              <a:t>NDL: </a:t>
            </a:r>
          </a:p>
          <a:p>
            <a:pPr lvl="1"/>
            <a:r>
              <a:rPr lang="en-US" b="1" dirty="0" smtClean="0">
                <a:solidFill>
                  <a:srgbClr val="000099"/>
                </a:solidFill>
              </a:rPr>
              <a:t>Content Repository</a:t>
            </a:r>
          </a:p>
          <a:p>
            <a:r>
              <a:rPr lang="en-US" b="1" dirty="0" smtClean="0">
                <a:solidFill>
                  <a:srgbClr val="000099"/>
                </a:solidFill>
              </a:rPr>
              <a:t>LMS: </a:t>
            </a:r>
          </a:p>
          <a:p>
            <a:pPr lvl="1"/>
            <a:r>
              <a:rPr lang="en-US" b="1" dirty="0" smtClean="0">
                <a:solidFill>
                  <a:srgbClr val="000099"/>
                </a:solidFill>
              </a:rPr>
              <a:t>Content Delivery for Learning</a:t>
            </a:r>
          </a:p>
          <a:p>
            <a:r>
              <a:rPr lang="en-US" b="1" dirty="0" smtClean="0">
                <a:solidFill>
                  <a:srgbClr val="000099"/>
                </a:solidFill>
              </a:rPr>
              <a:t>VUC: </a:t>
            </a:r>
          </a:p>
          <a:p>
            <a:pPr lvl="1"/>
            <a:r>
              <a:rPr lang="en-US" b="1" dirty="0" smtClean="0">
                <a:solidFill>
                  <a:srgbClr val="000099"/>
                </a:solidFill>
              </a:rPr>
              <a:t>Certification &amp; Credit Transfer</a:t>
            </a:r>
            <a:endParaRPr lang="en-US" b="1" dirty="0">
              <a:solidFill>
                <a:srgbClr val="000099"/>
              </a:solidFill>
            </a:endParaRPr>
          </a:p>
        </p:txBody>
      </p:sp>
      <p:grpSp>
        <p:nvGrpSpPr>
          <p:cNvPr id="2" name="Group 12"/>
          <p:cNvGrpSpPr/>
          <p:nvPr/>
        </p:nvGrpSpPr>
        <p:grpSpPr>
          <a:xfrm>
            <a:off x="4673600" y="1295400"/>
            <a:ext cx="6502401" cy="4495801"/>
            <a:chOff x="3581399" y="1600199"/>
            <a:chExt cx="4876801" cy="4495801"/>
          </a:xfrm>
        </p:grpSpPr>
        <p:sp>
          <p:nvSpPr>
            <p:cNvPr id="7" name="Subtitle 3"/>
            <p:cNvSpPr txBox="1">
              <a:spLocks/>
            </p:cNvSpPr>
            <p:nvPr/>
          </p:nvSpPr>
          <p:spPr>
            <a:xfrm>
              <a:off x="3581399" y="1600199"/>
              <a:ext cx="2743200" cy="2743199"/>
            </a:xfrm>
            <a:prstGeom prst="ellipse">
              <a:avLst/>
            </a:prstGeom>
            <a:solidFill>
              <a:schemeClr val="accent2">
                <a:lumMod val="40000"/>
                <a:lumOff val="60000"/>
              </a:schemeClr>
            </a:solidFill>
            <a:ln w="28575" cap="flat" cmpd="sng" algn="ctr">
              <a:solidFill>
                <a:schemeClr val="tx2"/>
              </a:solidFill>
              <a:prstDash val="solid"/>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74320" indent="-274320" algn="l" rtl="0" eaLnBrk="1" latinLnBrk="0" hangingPunct="1">
                <a:spcBef>
                  <a:spcPct val="20000"/>
                </a:spcBef>
                <a:buClr>
                  <a:schemeClr val="accent1"/>
                </a:buClr>
                <a:buSzPct val="85000"/>
                <a:buFont typeface="Wingdings 2"/>
                <a:buChar char=""/>
                <a:defRPr kumimoji="0" sz="2700" kern="1200">
                  <a:solidFill>
                    <a:schemeClr val="lt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lt1"/>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lt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lt1"/>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lt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lt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lt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lt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lt1"/>
                  </a:solidFill>
                  <a:latin typeface="+mn-lt"/>
                  <a:ea typeface="+mn-ea"/>
                  <a:cs typeface="+mn-cs"/>
                </a:defRPr>
              </a:lvl9pPr>
            </a:lstStyle>
            <a:p>
              <a:pPr marL="0" indent="0">
                <a:buNone/>
                <a:defRPr/>
              </a:pPr>
              <a:r>
                <a:rPr lang="en-IN" sz="2000" b="1" dirty="0" smtClean="0">
                  <a:solidFill>
                    <a:srgbClr val="C00000"/>
                  </a:solidFill>
                </a:rPr>
                <a:t>National Digital Library of India</a:t>
              </a:r>
              <a:endParaRPr lang="en-IN" sz="2000" b="1" dirty="0">
                <a:solidFill>
                  <a:srgbClr val="C00000"/>
                </a:solidFill>
              </a:endParaRPr>
            </a:p>
          </p:txBody>
        </p:sp>
        <p:sp>
          <p:nvSpPr>
            <p:cNvPr id="8" name="Subtitle 3"/>
            <p:cNvSpPr txBox="1">
              <a:spLocks/>
            </p:cNvSpPr>
            <p:nvPr/>
          </p:nvSpPr>
          <p:spPr>
            <a:xfrm>
              <a:off x="5715000" y="1600199"/>
              <a:ext cx="2743200" cy="2743199"/>
            </a:xfrm>
            <a:prstGeom prst="ellipse">
              <a:avLst/>
            </a:prstGeom>
            <a:solidFill>
              <a:schemeClr val="accent1">
                <a:lumMod val="40000"/>
                <a:lumOff val="60000"/>
                <a:alpha val="75000"/>
              </a:schemeClr>
            </a:solidFill>
            <a:ln w="28575" cap="flat" cmpd="sng" algn="ctr">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spcBef>
                  <a:spcPct val="20000"/>
                </a:spcBef>
                <a:spcAft>
                  <a:spcPts val="0"/>
                </a:spcAft>
                <a:defRPr/>
              </a:pPr>
              <a:r>
                <a:rPr lang="en-IN" sz="2000" b="1" dirty="0" err="1">
                  <a:solidFill>
                    <a:srgbClr val="00B050"/>
                  </a:solidFill>
                </a:rPr>
                <a:t>MOOCs</a:t>
              </a:r>
              <a:endParaRPr lang="en-IN" sz="2000" b="1" dirty="0">
                <a:solidFill>
                  <a:srgbClr val="00B050"/>
                </a:solidFill>
              </a:endParaRPr>
            </a:p>
            <a:p>
              <a:pPr algn="ctr" fontAlgn="auto">
                <a:spcBef>
                  <a:spcPct val="20000"/>
                </a:spcBef>
                <a:spcAft>
                  <a:spcPts val="0"/>
                </a:spcAft>
                <a:defRPr/>
              </a:pPr>
              <a:r>
                <a:rPr lang="en-IN" sz="2000" b="1" dirty="0">
                  <a:solidFill>
                    <a:srgbClr val="00B050"/>
                  </a:solidFill>
                </a:rPr>
                <a:t>LMS</a:t>
              </a:r>
            </a:p>
          </p:txBody>
        </p:sp>
        <p:sp>
          <p:nvSpPr>
            <p:cNvPr id="9" name="Subtitle 3"/>
            <p:cNvSpPr txBox="1">
              <a:spLocks/>
            </p:cNvSpPr>
            <p:nvPr/>
          </p:nvSpPr>
          <p:spPr>
            <a:xfrm>
              <a:off x="4724400" y="3352800"/>
              <a:ext cx="2743200" cy="2743200"/>
            </a:xfrm>
            <a:prstGeom prst="ellipse">
              <a:avLst/>
            </a:prstGeom>
            <a:solidFill>
              <a:schemeClr val="bg1">
                <a:lumMod val="75000"/>
                <a:alpha val="75000"/>
              </a:schemeClr>
            </a:solidFill>
            <a:ln w="28575" cap="flat" cmpd="sng" algn="ctr">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normAutofit lnSpcReduction="10000"/>
            </a:bodyPr>
            <a:lstStyle/>
            <a:p>
              <a:pPr algn="ctr" fontAlgn="auto">
                <a:spcBef>
                  <a:spcPct val="20000"/>
                </a:spcBef>
                <a:spcAft>
                  <a:spcPts val="0"/>
                </a:spcAft>
                <a:buFont typeface="Arial" pitchFamily="34" charset="0"/>
                <a:buNone/>
                <a:defRPr/>
              </a:pPr>
              <a:endParaRPr lang="en-IN" sz="2400" dirty="0">
                <a:solidFill>
                  <a:schemeClr val="tx1"/>
                </a:solidFill>
              </a:endParaRPr>
            </a:p>
            <a:p>
              <a:pPr algn="ctr" fontAlgn="auto">
                <a:spcBef>
                  <a:spcPct val="20000"/>
                </a:spcBef>
                <a:spcAft>
                  <a:spcPts val="0"/>
                </a:spcAft>
                <a:buFont typeface="Arial" pitchFamily="34" charset="0"/>
                <a:buNone/>
                <a:defRPr/>
              </a:pPr>
              <a:endParaRPr lang="en-IN" sz="2400" dirty="0">
                <a:solidFill>
                  <a:schemeClr val="tx1"/>
                </a:solidFill>
              </a:endParaRPr>
            </a:p>
            <a:p>
              <a:pPr algn="ctr" fontAlgn="auto">
                <a:spcBef>
                  <a:spcPct val="20000"/>
                </a:spcBef>
                <a:spcAft>
                  <a:spcPts val="0"/>
                </a:spcAft>
                <a:buFont typeface="Arial" pitchFamily="34" charset="0"/>
                <a:buNone/>
                <a:defRPr/>
              </a:pPr>
              <a:r>
                <a:rPr lang="en-IN" sz="2200" b="1" dirty="0">
                  <a:solidFill>
                    <a:srgbClr val="0033CC"/>
                  </a:solidFill>
                </a:rPr>
                <a:t>Virtual University</a:t>
              </a:r>
            </a:p>
            <a:p>
              <a:pPr algn="ctr" fontAlgn="auto">
                <a:spcBef>
                  <a:spcPct val="20000"/>
                </a:spcBef>
                <a:spcAft>
                  <a:spcPts val="0"/>
                </a:spcAft>
                <a:buFont typeface="Arial" pitchFamily="34" charset="0"/>
                <a:buNone/>
                <a:defRPr/>
              </a:pPr>
              <a:r>
                <a:rPr lang="en-IN" sz="2200" b="1" dirty="0">
                  <a:solidFill>
                    <a:srgbClr val="0033CC"/>
                  </a:solidFill>
                </a:rPr>
                <a:t>and</a:t>
              </a:r>
            </a:p>
            <a:p>
              <a:pPr algn="ctr" fontAlgn="auto">
                <a:spcBef>
                  <a:spcPct val="20000"/>
                </a:spcBef>
                <a:spcAft>
                  <a:spcPts val="0"/>
                </a:spcAft>
                <a:buFont typeface="Arial" pitchFamily="34" charset="0"/>
                <a:buNone/>
                <a:defRPr/>
              </a:pPr>
              <a:r>
                <a:rPr lang="en-IN" sz="2200" b="1" dirty="0">
                  <a:solidFill>
                    <a:srgbClr val="0033CC"/>
                  </a:solidFill>
                </a:rPr>
                <a:t>Certification </a:t>
              </a:r>
            </a:p>
          </p:txBody>
        </p:sp>
      </p:grpSp>
      <p:sp>
        <p:nvSpPr>
          <p:cNvPr id="4" name="Rectangle 3"/>
          <p:cNvSpPr/>
          <p:nvPr/>
        </p:nvSpPr>
        <p:spPr>
          <a:xfrm>
            <a:off x="1098104" y="609991"/>
            <a:ext cx="3421129" cy="584775"/>
          </a:xfrm>
          <a:prstGeom prst="rect">
            <a:avLst/>
          </a:prstGeom>
        </p:spPr>
        <p:txBody>
          <a:bodyPr wrap="none">
            <a:spAutoFit/>
          </a:bodyPr>
          <a:lstStyle/>
          <a:p>
            <a:r>
              <a:rPr lang="en-US" sz="3200" b="1" dirty="0">
                <a:solidFill>
                  <a:srgbClr val="FF0000"/>
                </a:solidFill>
                <a:latin typeface="Georgia" pitchFamily="18" charset="0"/>
                <a:ea typeface="+mj-ea"/>
                <a:cs typeface="+mj-cs"/>
              </a:rPr>
              <a:t>The Big Picture</a:t>
            </a:r>
          </a:p>
        </p:txBody>
      </p:sp>
      <p:sp>
        <p:nvSpPr>
          <p:cNvPr id="10" name="Footer Placeholder 9"/>
          <p:cNvSpPr>
            <a:spLocks noGrp="1"/>
          </p:cNvSpPr>
          <p:nvPr>
            <p:ph type="ftr" sz="quarter" idx="11"/>
          </p:nvPr>
        </p:nvSpPr>
        <p:spPr/>
        <p:txBody>
          <a:bodyPr/>
          <a:lstStyle/>
          <a:p>
            <a:r>
              <a:rPr lang="en-US" smtClean="0"/>
              <a:t>Dr. B. Sutradhar, Librarian &amp; Co-PI of  NDL Project</a:t>
            </a:r>
            <a:endParaRPr lang="en-US"/>
          </a:p>
        </p:txBody>
      </p:sp>
    </p:spTree>
    <p:extLst>
      <p:ext uri="{BB962C8B-B14F-4D97-AF65-F5344CB8AC3E}">
        <p14:creationId xmlns:p14="http://schemas.microsoft.com/office/powerpoint/2010/main" xmlns="" val="12993917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2438399" y="467591"/>
            <a:ext cx="7010401" cy="613064"/>
          </a:xfrm>
        </p:spPr>
        <p:txBody>
          <a:bodyPr>
            <a:normAutofit fontScale="90000"/>
          </a:bodyPr>
          <a:lstStyle/>
          <a:p>
            <a:r>
              <a:rPr lang="en-IN" sz="4200" b="1" dirty="0" smtClean="0">
                <a:solidFill>
                  <a:srgbClr val="FF0000"/>
                </a:solidFill>
                <a:latin typeface="Georgia" pitchFamily="18" charset="0"/>
              </a:rPr>
              <a:t>    NDL </a:t>
            </a:r>
            <a:r>
              <a:rPr lang="en-IN" sz="4900" b="1" dirty="0" smtClean="0">
                <a:solidFill>
                  <a:srgbClr val="FF0000"/>
                </a:solidFill>
                <a:latin typeface="Georgia" pitchFamily="18" charset="0"/>
              </a:rPr>
              <a:t>Vision</a:t>
            </a:r>
            <a:endParaRPr lang="en-IN" sz="4200" b="1" dirty="0">
              <a:solidFill>
                <a:srgbClr val="FF0000"/>
              </a:solidFill>
              <a:latin typeface="Georgia" pitchFamily="18" charset="0"/>
            </a:endParaRPr>
          </a:p>
        </p:txBody>
      </p:sp>
      <p:sp>
        <p:nvSpPr>
          <p:cNvPr id="7" name="Text Placeholder 1"/>
          <p:cNvSpPr txBox="1">
            <a:spLocks/>
          </p:cNvSpPr>
          <p:nvPr/>
        </p:nvSpPr>
        <p:spPr>
          <a:xfrm>
            <a:off x="1433946" y="1879764"/>
            <a:ext cx="8839200" cy="4564579"/>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en-IN" sz="3600" b="1" cap="all"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Build up </a:t>
            </a:r>
          </a:p>
          <a:p>
            <a:pPr marL="0" indent="0" algn="ctr">
              <a:buNone/>
            </a:pPr>
            <a:endParaRPr lang="en-IN" sz="2400" b="1" cap="all" dirty="0" smtClean="0">
              <a:effectLst>
                <a:outerShdw blurRad="38100" dist="38100" dir="2700000" algn="tl">
                  <a:srgbClr val="000000">
                    <a:alpha val="43137"/>
                  </a:srgbClr>
                </a:outerShdw>
              </a:effectLst>
              <a:latin typeface="Arial" pitchFamily="34" charset="0"/>
              <a:cs typeface="Arial" pitchFamily="34" charset="0"/>
            </a:endParaRPr>
          </a:p>
          <a:p>
            <a:pPr marL="0" indent="0" algn="ctr">
              <a:buNone/>
            </a:pPr>
            <a:r>
              <a:rPr lang="en-IN" sz="4400" b="1" dirty="0" smtClean="0">
                <a:solidFill>
                  <a:srgbClr val="000099"/>
                </a:solidFill>
                <a:latin typeface="Arial" pitchFamily="34" charset="0"/>
                <a:cs typeface="Arial" pitchFamily="34" charset="0"/>
              </a:rPr>
              <a:t>National Digital Library of India</a:t>
            </a:r>
          </a:p>
          <a:p>
            <a:pPr marL="0" indent="0" algn="ctr">
              <a:buNone/>
            </a:pPr>
            <a:r>
              <a:rPr lang="en-IN" sz="2400" b="1" cap="all" dirty="0" smtClean="0">
                <a:latin typeface="Arial" pitchFamily="34" charset="0"/>
                <a:cs typeface="Arial" pitchFamily="34" charset="0"/>
              </a:rPr>
              <a:t>as a National Knowledge Asset </a:t>
            </a:r>
            <a:r>
              <a:rPr lang="en-IN" sz="2400" b="1" dirty="0" smtClean="0">
                <a:latin typeface="Arial" pitchFamily="34" charset="0"/>
                <a:cs typeface="Arial" pitchFamily="34" charset="0"/>
              </a:rPr>
              <a:t>– </a:t>
            </a:r>
          </a:p>
          <a:p>
            <a:pPr marL="457200" indent="-457200" algn="ctr"/>
            <a:endParaRPr lang="en-IN" sz="2400" b="1" dirty="0" smtClean="0">
              <a:latin typeface="Arial" pitchFamily="34" charset="0"/>
              <a:cs typeface="Arial" pitchFamily="34" charset="0"/>
            </a:endParaRPr>
          </a:p>
          <a:p>
            <a:pPr marL="0" indent="0" algn="ctr">
              <a:buNone/>
            </a:pPr>
            <a:endParaRPr lang="en-IN" sz="2400" b="1" dirty="0" smtClean="0">
              <a:latin typeface="Arial" pitchFamily="34" charset="0"/>
              <a:cs typeface="Arial" pitchFamily="34" charset="0"/>
            </a:endParaRPr>
          </a:p>
          <a:p>
            <a:pPr marL="0" indent="0" algn="ctr">
              <a:buNone/>
            </a:pPr>
            <a:r>
              <a:rPr lang="en-IN" sz="1800" b="1" cap="all" dirty="0" smtClean="0">
                <a:latin typeface="Arial" pitchFamily="34" charset="0"/>
                <a:cs typeface="Arial" pitchFamily="34" charset="0"/>
              </a:rPr>
              <a:t>the key driving force for education, research, innovation, and knowledge economy in India</a:t>
            </a:r>
            <a:endParaRPr lang="en-IN" sz="2400" b="1" cap="all" dirty="0">
              <a:latin typeface="Arial" pitchFamily="34" charset="0"/>
              <a:cs typeface="Arial"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2400" y="190500"/>
            <a:ext cx="2286000" cy="2286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3" descr="E:\My Projects\[BNA] National Digital Library (NDL)\Events\NDL IDR Workshop\[20160923-24] North-East II @ NIT-Meghalaya\Images\surreal-iphone-edits-photos-charlie-davoli-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02800" y="190500"/>
            <a:ext cx="2286000" cy="228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42553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77686" y="76200"/>
            <a:ext cx="10007896" cy="1096962"/>
          </a:xfrm>
        </p:spPr>
        <p:txBody>
          <a:bodyPr>
            <a:normAutofit/>
          </a:bodyPr>
          <a:lstStyle/>
          <a:p>
            <a:r>
              <a:rPr lang="en-US" sz="3200" b="1" dirty="0">
                <a:solidFill>
                  <a:srgbClr val="FF0000"/>
                </a:solidFill>
                <a:latin typeface="Georgia" pitchFamily="18" charset="0"/>
              </a:rPr>
              <a:t>Landing Page</a:t>
            </a:r>
          </a:p>
        </p:txBody>
      </p:sp>
      <p:pic>
        <p:nvPicPr>
          <p:cNvPr id="7" name="Picture 6" descr="1.LandingPage.jpg"/>
          <p:cNvPicPr>
            <a:picLocks noChangeAspect="1"/>
          </p:cNvPicPr>
          <p:nvPr/>
        </p:nvPicPr>
        <p:blipFill>
          <a:blip r:embed="rId2" cstate="print"/>
          <a:stretch>
            <a:fillRect/>
          </a:stretch>
        </p:blipFill>
        <p:spPr>
          <a:xfrm>
            <a:off x="979714" y="1357086"/>
            <a:ext cx="10765972" cy="5344886"/>
          </a:xfrm>
          <a:prstGeom prst="rect">
            <a:avLst/>
          </a:prstGeom>
        </p:spPr>
      </p:pic>
    </p:spTree>
    <p:extLst>
      <p:ext uri="{BB962C8B-B14F-4D97-AF65-F5344CB8AC3E}">
        <p14:creationId xmlns="" xmlns:p14="http://schemas.microsoft.com/office/powerpoint/2010/main" val="7290458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Registration Page</a:t>
            </a:r>
          </a:p>
        </p:txBody>
      </p:sp>
      <p:pic>
        <p:nvPicPr>
          <p:cNvPr id="7" name="Picture 6" descr="2.Registration.jpg"/>
          <p:cNvPicPr>
            <a:picLocks noChangeAspect="1"/>
          </p:cNvPicPr>
          <p:nvPr/>
        </p:nvPicPr>
        <p:blipFill>
          <a:blip r:embed="rId2" cstate="print"/>
          <a:stretch>
            <a:fillRect/>
          </a:stretch>
        </p:blipFill>
        <p:spPr>
          <a:xfrm>
            <a:off x="203200" y="1295401"/>
            <a:ext cx="11785600" cy="5058521"/>
          </a:xfrm>
          <a:prstGeom prst="rect">
            <a:avLst/>
          </a:prstGeom>
          <a:ln>
            <a:noFill/>
          </a:ln>
          <a:effectLst>
            <a:outerShdw blurRad="190500" algn="tl" rotWithShape="0">
              <a:srgbClr val="000000">
                <a:alpha val="70000"/>
              </a:srgbClr>
            </a:outerShdw>
          </a:effectLst>
        </p:spPr>
      </p:pic>
    </p:spTree>
    <p:extLst>
      <p:ext uri="{BB962C8B-B14F-4D97-AF65-F5344CB8AC3E}">
        <p14:creationId xmlns="" xmlns:p14="http://schemas.microsoft.com/office/powerpoint/2010/main" val="8644002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Registration Page</a:t>
            </a:r>
          </a:p>
        </p:txBody>
      </p:sp>
      <p:pic>
        <p:nvPicPr>
          <p:cNvPr id="7" name="Picture 6" descr="3.Registration(PPD).jpg"/>
          <p:cNvPicPr>
            <a:picLocks noChangeAspect="1"/>
          </p:cNvPicPr>
          <p:nvPr/>
        </p:nvPicPr>
        <p:blipFill>
          <a:blip r:embed="rId2" cstate="print"/>
          <a:stretch>
            <a:fillRect/>
          </a:stretch>
        </p:blipFill>
        <p:spPr>
          <a:xfrm>
            <a:off x="203201" y="1295400"/>
            <a:ext cx="11695289" cy="5105400"/>
          </a:xfrm>
          <a:prstGeom prst="rect">
            <a:avLst/>
          </a:prstGeom>
        </p:spPr>
      </p:pic>
    </p:spTree>
    <p:extLst>
      <p:ext uri="{BB962C8B-B14F-4D97-AF65-F5344CB8AC3E}">
        <p14:creationId xmlns="" xmlns:p14="http://schemas.microsoft.com/office/powerpoint/2010/main" val="41045941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Institutional Registration</a:t>
            </a:r>
          </a:p>
        </p:txBody>
      </p:sp>
      <p:pic>
        <p:nvPicPr>
          <p:cNvPr id="6" name="Picture 5" descr="NEW4.InstitutionalRegistration.jpg"/>
          <p:cNvPicPr>
            <a:picLocks noChangeAspect="1"/>
          </p:cNvPicPr>
          <p:nvPr/>
        </p:nvPicPr>
        <p:blipFill>
          <a:blip r:embed="rId2" cstate="print"/>
          <a:stretch>
            <a:fillRect/>
          </a:stretch>
        </p:blipFill>
        <p:spPr>
          <a:xfrm>
            <a:off x="1153886" y="1491343"/>
            <a:ext cx="10834914" cy="5181600"/>
          </a:xfrm>
          <a:prstGeom prst="rect">
            <a:avLst/>
          </a:prstGeom>
        </p:spPr>
      </p:pic>
    </p:spTree>
    <p:extLst>
      <p:ext uri="{BB962C8B-B14F-4D97-AF65-F5344CB8AC3E}">
        <p14:creationId xmlns="" xmlns:p14="http://schemas.microsoft.com/office/powerpoint/2010/main" val="26728101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Home Page</a:t>
            </a:r>
          </a:p>
        </p:txBody>
      </p:sp>
      <p:pic>
        <p:nvPicPr>
          <p:cNvPr id="7" name="Picture 6" descr="4.HomePage.jpg"/>
          <p:cNvPicPr>
            <a:picLocks noChangeAspect="1"/>
          </p:cNvPicPr>
          <p:nvPr/>
        </p:nvPicPr>
        <p:blipFill>
          <a:blip r:embed="rId2" cstate="print"/>
          <a:stretch>
            <a:fillRect/>
          </a:stretch>
        </p:blipFill>
        <p:spPr>
          <a:xfrm>
            <a:off x="203201" y="1143000"/>
            <a:ext cx="11740444" cy="5181599"/>
          </a:xfrm>
          <a:prstGeom prst="rect">
            <a:avLst/>
          </a:prstGeom>
        </p:spPr>
      </p:pic>
    </p:spTree>
    <p:extLst>
      <p:ext uri="{BB962C8B-B14F-4D97-AF65-F5344CB8AC3E}">
        <p14:creationId xmlns="" xmlns:p14="http://schemas.microsoft.com/office/powerpoint/2010/main" val="18549525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Search Result Page</a:t>
            </a:r>
          </a:p>
        </p:txBody>
      </p:sp>
      <p:pic>
        <p:nvPicPr>
          <p:cNvPr id="7" name="Picture 6" descr="5.SearchResultPage.jpg"/>
          <p:cNvPicPr>
            <a:picLocks noChangeAspect="1"/>
          </p:cNvPicPr>
          <p:nvPr/>
        </p:nvPicPr>
        <p:blipFill>
          <a:blip r:embed="rId2" cstate="print"/>
          <a:stretch>
            <a:fillRect/>
          </a:stretch>
        </p:blipFill>
        <p:spPr>
          <a:xfrm>
            <a:off x="203200" y="1295401"/>
            <a:ext cx="11785600" cy="5105399"/>
          </a:xfrm>
          <a:prstGeom prst="rect">
            <a:avLst/>
          </a:prstGeom>
        </p:spPr>
      </p:pic>
      <p:sp>
        <p:nvSpPr>
          <p:cNvPr id="9" name="Oval 8"/>
          <p:cNvSpPr/>
          <p:nvPr/>
        </p:nvSpPr>
        <p:spPr>
          <a:xfrm>
            <a:off x="2438400" y="1981200"/>
            <a:ext cx="11176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759200" y="2209800"/>
            <a:ext cx="12192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536596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Refine Search (Author) Page</a:t>
            </a:r>
          </a:p>
        </p:txBody>
      </p:sp>
      <p:pic>
        <p:nvPicPr>
          <p:cNvPr id="7" name="Picture 6" descr="6.RefinedSearch-Author.jpg"/>
          <p:cNvPicPr>
            <a:picLocks noChangeAspect="1"/>
          </p:cNvPicPr>
          <p:nvPr/>
        </p:nvPicPr>
        <p:blipFill>
          <a:blip r:embed="rId2" cstate="print"/>
          <a:stretch>
            <a:fillRect/>
          </a:stretch>
        </p:blipFill>
        <p:spPr>
          <a:xfrm>
            <a:off x="1054100" y="1295400"/>
            <a:ext cx="10731500" cy="5181600"/>
          </a:xfrm>
          <a:prstGeom prst="rect">
            <a:avLst/>
          </a:prstGeom>
        </p:spPr>
      </p:pic>
      <p:sp>
        <p:nvSpPr>
          <p:cNvPr id="9" name="Oval 8"/>
          <p:cNvSpPr/>
          <p:nvPr/>
        </p:nvSpPr>
        <p:spPr>
          <a:xfrm>
            <a:off x="1308100" y="3048000"/>
            <a:ext cx="1117600" cy="4572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828800" y="3048000"/>
            <a:ext cx="2235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181600" y="2057400"/>
            <a:ext cx="15240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4267200" y="2362200"/>
            <a:ext cx="9144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099232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Full Text (Contents) Page</a:t>
            </a:r>
          </a:p>
        </p:txBody>
      </p:sp>
      <p:pic>
        <p:nvPicPr>
          <p:cNvPr id="7" name="Picture 6" descr="7.(XXXX)FullText-Contents.jpg"/>
          <p:cNvPicPr>
            <a:picLocks noChangeAspect="1"/>
          </p:cNvPicPr>
          <p:nvPr/>
        </p:nvPicPr>
        <p:blipFill>
          <a:blip r:embed="rId2" cstate="print"/>
          <a:stretch>
            <a:fillRect/>
          </a:stretch>
        </p:blipFill>
        <p:spPr>
          <a:xfrm>
            <a:off x="203200" y="1285876"/>
            <a:ext cx="11785600" cy="5114925"/>
          </a:xfrm>
          <a:prstGeom prst="rect">
            <a:avLst/>
          </a:prstGeom>
        </p:spPr>
      </p:pic>
    </p:spTree>
    <p:extLst>
      <p:ext uri="{BB962C8B-B14F-4D97-AF65-F5344CB8AC3E}">
        <p14:creationId xmlns="" xmlns:p14="http://schemas.microsoft.com/office/powerpoint/2010/main" val="38743155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Full Text (Metadata) Page</a:t>
            </a:r>
          </a:p>
        </p:txBody>
      </p:sp>
      <p:pic>
        <p:nvPicPr>
          <p:cNvPr id="7" name="Picture 6" descr="8.FullText-Metadata.jpg"/>
          <p:cNvPicPr>
            <a:picLocks noChangeAspect="1"/>
          </p:cNvPicPr>
          <p:nvPr/>
        </p:nvPicPr>
        <p:blipFill>
          <a:blip r:embed="rId3" cstate="print"/>
          <a:stretch>
            <a:fillRect/>
          </a:stretch>
        </p:blipFill>
        <p:spPr>
          <a:xfrm>
            <a:off x="203200" y="1243014"/>
            <a:ext cx="11785600" cy="5157787"/>
          </a:xfrm>
          <a:prstGeom prst="rect">
            <a:avLst/>
          </a:prstGeom>
        </p:spPr>
      </p:pic>
      <p:sp>
        <p:nvSpPr>
          <p:cNvPr id="9" name="Oval 8"/>
          <p:cNvSpPr/>
          <p:nvPr/>
        </p:nvSpPr>
        <p:spPr>
          <a:xfrm>
            <a:off x="2336800" y="1752600"/>
            <a:ext cx="11176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3454400" y="2133600"/>
            <a:ext cx="8128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5828988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Full Text Page</a:t>
            </a:r>
          </a:p>
        </p:txBody>
      </p:sp>
      <p:pic>
        <p:nvPicPr>
          <p:cNvPr id="7" name="Picture 6" descr="9.FullText.jpg"/>
          <p:cNvPicPr>
            <a:picLocks noChangeAspect="1"/>
          </p:cNvPicPr>
          <p:nvPr/>
        </p:nvPicPr>
        <p:blipFill>
          <a:blip r:embed="rId2" cstate="print"/>
          <a:stretch>
            <a:fillRect/>
          </a:stretch>
        </p:blipFill>
        <p:spPr>
          <a:xfrm>
            <a:off x="203200" y="1320800"/>
            <a:ext cx="11785600" cy="5359400"/>
          </a:xfrm>
          <a:prstGeom prst="rect">
            <a:avLst/>
          </a:prstGeom>
        </p:spPr>
      </p:pic>
    </p:spTree>
    <p:extLst>
      <p:ext uri="{BB962C8B-B14F-4D97-AF65-F5344CB8AC3E}">
        <p14:creationId xmlns="" xmlns:p14="http://schemas.microsoft.com/office/powerpoint/2010/main" val="5957318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1961235" y="467591"/>
            <a:ext cx="6395251" cy="613064"/>
          </a:xfrm>
        </p:spPr>
        <p:txBody>
          <a:bodyPr>
            <a:noAutofit/>
          </a:bodyPr>
          <a:lstStyle/>
          <a:p>
            <a:r>
              <a:rPr lang="en-IN" sz="4200" b="1" smtClean="0">
                <a:solidFill>
                  <a:srgbClr val="FF0000"/>
                </a:solidFill>
                <a:latin typeface="Georgia" pitchFamily="18" charset="0"/>
              </a:rPr>
              <a:t>NDL Mission</a:t>
            </a:r>
            <a:endParaRPr lang="en-IN" sz="4200" b="1" dirty="0">
              <a:solidFill>
                <a:srgbClr val="FF0000"/>
              </a:solidFill>
              <a:latin typeface="Georgia" pitchFamily="18" charset="0"/>
            </a:endParaRPr>
          </a:p>
        </p:txBody>
      </p:sp>
      <p:pic>
        <p:nvPicPr>
          <p:cNvPr id="7" name="Picture 2" descr="E:\My Projects\[BNA] National Digital Library (NDL)\Events\NDL IDR Workshop\[20160923-24] North-East II @ NIT-Meghalaya\Images\63f5a020043820b98a30314291c2118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7800" y="165100"/>
            <a:ext cx="1547834" cy="2286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8" name="Text Placeholder 1"/>
          <p:cNvSpPr txBox="1">
            <a:spLocks/>
          </p:cNvSpPr>
          <p:nvPr/>
        </p:nvSpPr>
        <p:spPr>
          <a:xfrm>
            <a:off x="1012372" y="2280557"/>
            <a:ext cx="10328728" cy="3352800"/>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lgn="ctr">
              <a:buNone/>
            </a:pPr>
            <a:endParaRPr lang="en-IN" sz="1800" cap="all" dirty="0" smtClean="0">
              <a:solidFill>
                <a:schemeClr val="tx2"/>
              </a:solidFill>
              <a:latin typeface="Arial" pitchFamily="34" charset="0"/>
              <a:cs typeface="Arial" pitchFamily="34" charset="0"/>
            </a:endParaRPr>
          </a:p>
          <a:p>
            <a:pPr marL="0" indent="0" algn="ctr">
              <a:buNone/>
            </a:pPr>
            <a:r>
              <a:rPr lang="en-IN" sz="1800" b="1" cap="all" dirty="0">
                <a:solidFill>
                  <a:schemeClr val="tx2"/>
                </a:solidFill>
                <a:latin typeface="Arial" pitchFamily="34" charset="0"/>
                <a:cs typeface="Arial" pitchFamily="34" charset="0"/>
              </a:rPr>
              <a:t>To create a 24X7-enabled integrated NDL as </a:t>
            </a:r>
            <a:r>
              <a:rPr lang="en-IN" sz="1800" b="1" cap="all" dirty="0" smtClean="0">
                <a:solidFill>
                  <a:schemeClr val="tx2"/>
                </a:solidFill>
                <a:latin typeface="Arial" pitchFamily="34" charset="0"/>
                <a:cs typeface="Arial" pitchFamily="34" charset="0"/>
              </a:rPr>
              <a:t>a ubiquitous </a:t>
            </a:r>
            <a:r>
              <a:rPr lang="en-IN" sz="1800" b="1" cap="all" dirty="0">
                <a:solidFill>
                  <a:schemeClr val="tx2"/>
                </a:solidFill>
                <a:latin typeface="Arial" pitchFamily="34" charset="0"/>
                <a:cs typeface="Arial" pitchFamily="34" charset="0"/>
              </a:rPr>
              <a:t>digital knowledge source of the Nation – catering to immersive e-Learning for all leaners at all levels in all areas </a:t>
            </a:r>
          </a:p>
          <a:p>
            <a:pPr marL="0" indent="0" algn="ctr">
              <a:buNone/>
            </a:pPr>
            <a:endParaRPr lang="en-IN" sz="1800" b="1" cap="all" dirty="0">
              <a:solidFill>
                <a:schemeClr val="tx2"/>
              </a:solidFill>
              <a:latin typeface="Arial" pitchFamily="34" charset="0"/>
              <a:cs typeface="Arial" pitchFamily="34" charset="0"/>
            </a:endParaRPr>
          </a:p>
          <a:p>
            <a:pPr marL="0" indent="0" algn="ctr">
              <a:buNone/>
            </a:pPr>
            <a:r>
              <a:rPr lang="en-IN" sz="1800" b="1" cap="all" dirty="0">
                <a:solidFill>
                  <a:schemeClr val="tx2"/>
                </a:solidFill>
                <a:latin typeface="Arial" pitchFamily="34" charset="0"/>
                <a:cs typeface="Arial" pitchFamily="34" charset="0"/>
              </a:rPr>
              <a:t>To initiate a movement for integrated digital learning across India </a:t>
            </a:r>
          </a:p>
        </p:txBody>
      </p:sp>
    </p:spTree>
    <p:extLst>
      <p:ext uri="{BB962C8B-B14F-4D97-AF65-F5344CB8AC3E}">
        <p14:creationId xmlns="" xmlns:p14="http://schemas.microsoft.com/office/powerpoint/2010/main" val="40102786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11200" y="228600"/>
            <a:ext cx="10668000" cy="758952"/>
          </a:xfrm>
        </p:spPr>
        <p:txBody>
          <a:bodyPr>
            <a:normAutofit/>
          </a:bodyPr>
          <a:lstStyle/>
          <a:p>
            <a:r>
              <a:rPr lang="en-US" sz="3200" b="1" dirty="0">
                <a:solidFill>
                  <a:srgbClr val="FF0000"/>
                </a:solidFill>
                <a:latin typeface="Georgia" pitchFamily="18" charset="0"/>
              </a:rPr>
              <a:t>Refine Search (Educational Level) Page</a:t>
            </a:r>
          </a:p>
        </p:txBody>
      </p:sp>
      <p:pic>
        <p:nvPicPr>
          <p:cNvPr id="7" name="Picture 6" descr="10.RefinedSearch(EducationalLevel).jpg"/>
          <p:cNvPicPr>
            <a:picLocks noChangeAspect="1"/>
          </p:cNvPicPr>
          <p:nvPr/>
        </p:nvPicPr>
        <p:blipFill>
          <a:blip r:embed="rId2" cstate="print"/>
          <a:stretch>
            <a:fillRect/>
          </a:stretch>
        </p:blipFill>
        <p:spPr>
          <a:xfrm>
            <a:off x="203200" y="1281110"/>
            <a:ext cx="11774313" cy="5272090"/>
          </a:xfrm>
          <a:prstGeom prst="rect">
            <a:avLst/>
          </a:prstGeom>
        </p:spPr>
      </p:pic>
      <p:sp>
        <p:nvSpPr>
          <p:cNvPr id="9" name="Oval 8"/>
          <p:cNvSpPr/>
          <p:nvPr/>
        </p:nvSpPr>
        <p:spPr>
          <a:xfrm>
            <a:off x="609600" y="3352800"/>
            <a:ext cx="12192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1930400" y="3505200"/>
            <a:ext cx="2032000" cy="76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205384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Full Text (NCERT) Page</a:t>
            </a:r>
          </a:p>
        </p:txBody>
      </p:sp>
      <p:pic>
        <p:nvPicPr>
          <p:cNvPr id="7" name="Picture 6" descr="11.FullText(NCERT).jpg"/>
          <p:cNvPicPr>
            <a:picLocks noChangeAspect="1"/>
          </p:cNvPicPr>
          <p:nvPr/>
        </p:nvPicPr>
        <p:blipFill>
          <a:blip r:embed="rId2" cstate="print"/>
          <a:stretch>
            <a:fillRect/>
          </a:stretch>
        </p:blipFill>
        <p:spPr>
          <a:xfrm>
            <a:off x="203200" y="1295400"/>
            <a:ext cx="11740443" cy="5270500"/>
          </a:xfrm>
          <a:prstGeom prst="rect">
            <a:avLst/>
          </a:prstGeom>
        </p:spPr>
      </p:pic>
    </p:spTree>
    <p:extLst>
      <p:ext uri="{BB962C8B-B14F-4D97-AF65-F5344CB8AC3E}">
        <p14:creationId xmlns="" xmlns:p14="http://schemas.microsoft.com/office/powerpoint/2010/main" val="237022784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Search Filter Page (Video)</a:t>
            </a:r>
          </a:p>
        </p:txBody>
      </p:sp>
      <p:pic>
        <p:nvPicPr>
          <p:cNvPr id="7" name="Picture 6" descr="12.SearchFilter-ContentType_Video.jpg"/>
          <p:cNvPicPr>
            <a:picLocks noChangeAspect="1"/>
          </p:cNvPicPr>
          <p:nvPr/>
        </p:nvPicPr>
        <p:blipFill>
          <a:blip r:embed="rId2" cstate="print"/>
          <a:stretch>
            <a:fillRect/>
          </a:stretch>
        </p:blipFill>
        <p:spPr>
          <a:xfrm>
            <a:off x="203200" y="1333500"/>
            <a:ext cx="11785600" cy="5321300"/>
          </a:xfrm>
          <a:prstGeom prst="rect">
            <a:avLst/>
          </a:prstGeom>
        </p:spPr>
      </p:pic>
      <p:sp>
        <p:nvSpPr>
          <p:cNvPr id="10" name="Oval 9"/>
          <p:cNvSpPr/>
          <p:nvPr/>
        </p:nvSpPr>
        <p:spPr>
          <a:xfrm>
            <a:off x="10160000" y="2590800"/>
            <a:ext cx="1422400" cy="4572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9347200" y="2971800"/>
            <a:ext cx="8128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086427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Vernacular (Hindi) Interface Page</a:t>
            </a:r>
          </a:p>
        </p:txBody>
      </p:sp>
      <p:pic>
        <p:nvPicPr>
          <p:cNvPr id="7" name="Picture 6" descr="21.Vernacular(Hindi)InterfacePage.jpg"/>
          <p:cNvPicPr>
            <a:picLocks noChangeAspect="1"/>
          </p:cNvPicPr>
          <p:nvPr/>
        </p:nvPicPr>
        <p:blipFill>
          <a:blip r:embed="rId2" cstate="print"/>
          <a:stretch>
            <a:fillRect/>
          </a:stretch>
        </p:blipFill>
        <p:spPr>
          <a:xfrm>
            <a:off x="203200" y="1295400"/>
            <a:ext cx="11785600" cy="5308600"/>
          </a:xfrm>
          <a:prstGeom prst="rect">
            <a:avLst/>
          </a:prstGeom>
        </p:spPr>
      </p:pic>
      <p:sp>
        <p:nvSpPr>
          <p:cNvPr id="9" name="Oval 8"/>
          <p:cNvSpPr/>
          <p:nvPr/>
        </p:nvSpPr>
        <p:spPr>
          <a:xfrm>
            <a:off x="7518400" y="1981200"/>
            <a:ext cx="11176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432800" y="2362200"/>
            <a:ext cx="914400" cy="533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855200" y="1828800"/>
            <a:ext cx="914400" cy="3048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9652000" y="2133600"/>
            <a:ext cx="40640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953038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Advance Search</a:t>
            </a:r>
          </a:p>
        </p:txBody>
      </p:sp>
      <p:pic>
        <p:nvPicPr>
          <p:cNvPr id="6" name="Picture 5" descr="NEW2.AdvanceSearch.jpg"/>
          <p:cNvPicPr>
            <a:picLocks noChangeAspect="1"/>
          </p:cNvPicPr>
          <p:nvPr/>
        </p:nvPicPr>
        <p:blipFill>
          <a:blip r:embed="rId2" cstate="print"/>
          <a:stretch>
            <a:fillRect/>
          </a:stretch>
        </p:blipFill>
        <p:spPr>
          <a:xfrm>
            <a:off x="203200" y="1371600"/>
            <a:ext cx="11785600" cy="5384800"/>
          </a:xfrm>
          <a:prstGeom prst="rect">
            <a:avLst/>
          </a:prstGeom>
        </p:spPr>
      </p:pic>
    </p:spTree>
    <p:extLst>
      <p:ext uri="{BB962C8B-B14F-4D97-AF65-F5344CB8AC3E}">
        <p14:creationId xmlns="" xmlns:p14="http://schemas.microsoft.com/office/powerpoint/2010/main" val="5878592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Browse (by Type) Page</a:t>
            </a:r>
          </a:p>
        </p:txBody>
      </p:sp>
      <p:pic>
        <p:nvPicPr>
          <p:cNvPr id="7" name="Picture 6" descr="17.BrowseByType_Audio.jpg"/>
          <p:cNvPicPr>
            <a:picLocks noChangeAspect="1"/>
          </p:cNvPicPr>
          <p:nvPr/>
        </p:nvPicPr>
        <p:blipFill>
          <a:blip r:embed="rId2" cstate="print"/>
          <a:stretch>
            <a:fillRect/>
          </a:stretch>
        </p:blipFill>
        <p:spPr>
          <a:xfrm>
            <a:off x="203200" y="1295400"/>
            <a:ext cx="11785600" cy="5283200"/>
          </a:xfrm>
          <a:prstGeom prst="rect">
            <a:avLst/>
          </a:prstGeom>
        </p:spPr>
      </p:pic>
      <p:sp>
        <p:nvSpPr>
          <p:cNvPr id="9" name="Oval 8"/>
          <p:cNvSpPr/>
          <p:nvPr/>
        </p:nvSpPr>
        <p:spPr>
          <a:xfrm>
            <a:off x="3556000" y="1981200"/>
            <a:ext cx="13208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flipV="1">
            <a:off x="4978400" y="2209800"/>
            <a:ext cx="3352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940647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Browse (by Subject) Page</a:t>
            </a:r>
          </a:p>
        </p:txBody>
      </p:sp>
      <p:pic>
        <p:nvPicPr>
          <p:cNvPr id="7" name="Picture 6" descr="18.BrowseBySubject.jpg"/>
          <p:cNvPicPr>
            <a:picLocks noChangeAspect="1"/>
          </p:cNvPicPr>
          <p:nvPr/>
        </p:nvPicPr>
        <p:blipFill>
          <a:blip r:embed="rId2" cstate="print"/>
          <a:stretch>
            <a:fillRect/>
          </a:stretch>
        </p:blipFill>
        <p:spPr>
          <a:xfrm>
            <a:off x="203200" y="1295400"/>
            <a:ext cx="11785600" cy="5245100"/>
          </a:xfrm>
          <a:prstGeom prst="rect">
            <a:avLst/>
          </a:prstGeom>
        </p:spPr>
      </p:pic>
      <p:sp>
        <p:nvSpPr>
          <p:cNvPr id="10" name="Oval 9"/>
          <p:cNvSpPr/>
          <p:nvPr/>
        </p:nvSpPr>
        <p:spPr>
          <a:xfrm>
            <a:off x="2133600" y="1981200"/>
            <a:ext cx="9347200" cy="457200"/>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8128000" y="2514600"/>
            <a:ext cx="1625600"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424555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Browse (by Source) Page</a:t>
            </a:r>
          </a:p>
        </p:txBody>
      </p:sp>
      <p:pic>
        <p:nvPicPr>
          <p:cNvPr id="7" name="Picture 6" descr="19.BrowseBySource.jpg"/>
          <p:cNvPicPr>
            <a:picLocks noChangeAspect="1"/>
          </p:cNvPicPr>
          <p:nvPr/>
        </p:nvPicPr>
        <p:blipFill>
          <a:blip r:embed="rId2" cstate="print"/>
          <a:stretch>
            <a:fillRect/>
          </a:stretch>
        </p:blipFill>
        <p:spPr>
          <a:xfrm>
            <a:off x="203200" y="1295400"/>
            <a:ext cx="11887200" cy="5283200"/>
          </a:xfrm>
          <a:prstGeom prst="rect">
            <a:avLst/>
          </a:prstGeom>
        </p:spPr>
      </p:pic>
      <p:sp>
        <p:nvSpPr>
          <p:cNvPr id="9" name="Oval 8"/>
          <p:cNvSpPr/>
          <p:nvPr/>
        </p:nvSpPr>
        <p:spPr>
          <a:xfrm>
            <a:off x="3860800" y="1981200"/>
            <a:ext cx="14224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5283200" y="2286000"/>
            <a:ext cx="3149600" cy="4572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747109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Browse by (Learning Resource Type) </a:t>
            </a:r>
            <a:br>
              <a:rPr lang="en-US" sz="3200" b="1" dirty="0">
                <a:solidFill>
                  <a:srgbClr val="FF0000"/>
                </a:solidFill>
                <a:latin typeface="Georgia" pitchFamily="18" charset="0"/>
              </a:rPr>
            </a:br>
            <a:r>
              <a:rPr lang="en-US" sz="3200" b="1" dirty="0">
                <a:solidFill>
                  <a:srgbClr val="FF0000"/>
                </a:solidFill>
                <a:latin typeface="Georgia" pitchFamily="18" charset="0"/>
              </a:rPr>
              <a:t>Page</a:t>
            </a:r>
          </a:p>
        </p:txBody>
      </p:sp>
      <p:pic>
        <p:nvPicPr>
          <p:cNvPr id="6" name="Picture 5" descr="NEW1.BrowseByLearningResourceType.jpg"/>
          <p:cNvPicPr>
            <a:picLocks noChangeAspect="1"/>
          </p:cNvPicPr>
          <p:nvPr/>
        </p:nvPicPr>
        <p:blipFill>
          <a:blip r:embed="rId2" cstate="print"/>
          <a:stretch>
            <a:fillRect/>
          </a:stretch>
        </p:blipFill>
        <p:spPr>
          <a:xfrm>
            <a:off x="203200" y="1295400"/>
            <a:ext cx="11785601" cy="5410200"/>
          </a:xfrm>
          <a:prstGeom prst="rect">
            <a:avLst/>
          </a:prstGeom>
        </p:spPr>
      </p:pic>
      <p:sp>
        <p:nvSpPr>
          <p:cNvPr id="7" name="Oval 6"/>
          <p:cNvSpPr/>
          <p:nvPr/>
        </p:nvSpPr>
        <p:spPr>
          <a:xfrm>
            <a:off x="3251200" y="2057400"/>
            <a:ext cx="1422400" cy="3810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4673600" y="2286000"/>
            <a:ext cx="5080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821187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200" b="1" dirty="0">
                <a:solidFill>
                  <a:srgbClr val="FF0000"/>
                </a:solidFill>
                <a:latin typeface="Georgia" pitchFamily="18" charset="0"/>
              </a:rPr>
              <a:t>User Feedback Page</a:t>
            </a:r>
          </a:p>
        </p:txBody>
      </p:sp>
      <p:pic>
        <p:nvPicPr>
          <p:cNvPr id="7" name="Picture 6" descr="22.UserFeedbackPage.jpg"/>
          <p:cNvPicPr>
            <a:picLocks noChangeAspect="1"/>
          </p:cNvPicPr>
          <p:nvPr/>
        </p:nvPicPr>
        <p:blipFill>
          <a:blip r:embed="rId2" cstate="print"/>
          <a:stretch>
            <a:fillRect/>
          </a:stretch>
        </p:blipFill>
        <p:spPr>
          <a:xfrm>
            <a:off x="228600" y="1484312"/>
            <a:ext cx="11785600" cy="5157788"/>
          </a:xfrm>
          <a:prstGeom prst="rect">
            <a:avLst/>
          </a:prstGeom>
        </p:spPr>
      </p:pic>
    </p:spTree>
    <p:extLst>
      <p:ext uri="{BB962C8B-B14F-4D97-AF65-F5344CB8AC3E}">
        <p14:creationId xmlns="" xmlns:p14="http://schemas.microsoft.com/office/powerpoint/2010/main" val="195131614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a:xfrm>
            <a:off x="1643735" y="467591"/>
            <a:ext cx="6395251" cy="613064"/>
          </a:xfrm>
        </p:spPr>
        <p:txBody>
          <a:bodyPr>
            <a:noAutofit/>
          </a:bodyPr>
          <a:lstStyle/>
          <a:p>
            <a:pPr algn="ctr"/>
            <a:r>
              <a:rPr lang="en-IN" sz="4200" b="1" dirty="0">
                <a:solidFill>
                  <a:srgbClr val="FF0000"/>
                </a:solidFill>
                <a:latin typeface="Georgia" pitchFamily="18" charset="0"/>
              </a:rPr>
              <a:t>NDL Motto</a:t>
            </a:r>
          </a:p>
        </p:txBody>
      </p:sp>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927107" y="355600"/>
            <a:ext cx="3010893" cy="2007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2" descr="E:\My Projects\[BNA] National Digital Library (NDL)\Events\NDL IDR Workshop\[20160923-24] North-East II @ NIT-Meghalaya\Images\hands.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3200" y="419100"/>
            <a:ext cx="3012814" cy="20116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36910" y="3645101"/>
            <a:ext cx="4883190" cy="3039782"/>
          </a:xfrm>
          <a:prstGeom prst="rect">
            <a:avLst/>
          </a:prstGeom>
          <a:ln>
            <a:noFill/>
          </a:ln>
          <a:effectLst>
            <a:outerShdw blurRad="190500" algn="tl" rotWithShape="0">
              <a:srgbClr val="000000">
                <a:alpha val="70000"/>
              </a:srgbClr>
            </a:outerShdw>
          </a:effectLst>
        </p:spPr>
      </p:pic>
      <p:sp>
        <p:nvSpPr>
          <p:cNvPr id="12" name="Text Placeholder 1"/>
          <p:cNvSpPr txBox="1">
            <a:spLocks/>
          </p:cNvSpPr>
          <p:nvPr/>
        </p:nvSpPr>
        <p:spPr>
          <a:xfrm>
            <a:off x="4080762" y="1578428"/>
            <a:ext cx="3744686" cy="1676400"/>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en-IN" sz="2800" b="1" cap="all" dirty="0">
                <a:solidFill>
                  <a:srgbClr val="000099"/>
                </a:solidFill>
                <a:latin typeface="Arial" pitchFamily="34" charset="0"/>
                <a:cs typeface="Arial" pitchFamily="34" charset="0"/>
              </a:rPr>
              <a:t>Inclusive</a:t>
            </a:r>
          </a:p>
          <a:p>
            <a:pPr marL="0" indent="0" algn="ctr">
              <a:buNone/>
            </a:pPr>
            <a:r>
              <a:rPr lang="en-IN" sz="2800" b="1" cap="all" dirty="0">
                <a:solidFill>
                  <a:srgbClr val="000099"/>
                </a:solidFill>
                <a:latin typeface="Arial" pitchFamily="34" charset="0"/>
                <a:cs typeface="Arial" pitchFamily="34" charset="0"/>
              </a:rPr>
              <a:t>&amp;</a:t>
            </a:r>
          </a:p>
          <a:p>
            <a:pPr marL="0" indent="0" algn="ctr">
              <a:buNone/>
            </a:pPr>
            <a:r>
              <a:rPr lang="en-IN" sz="2800" b="1" cap="all" dirty="0">
                <a:solidFill>
                  <a:srgbClr val="000099"/>
                </a:solidFill>
                <a:latin typeface="Arial" pitchFamily="34" charset="0"/>
                <a:cs typeface="Arial" pitchFamily="34" charset="0"/>
              </a:rPr>
              <a:t>Open</a:t>
            </a:r>
          </a:p>
          <a:p>
            <a:pPr algn="ctr"/>
            <a:endParaRPr lang="en-IN" sz="2800" dirty="0">
              <a:solidFill>
                <a:srgbClr val="000099"/>
              </a:solidFill>
            </a:endParaRPr>
          </a:p>
        </p:txBody>
      </p:sp>
    </p:spTree>
    <p:extLst>
      <p:ext uri="{BB962C8B-B14F-4D97-AF65-F5344CB8AC3E}">
        <p14:creationId xmlns="" xmlns:p14="http://schemas.microsoft.com/office/powerpoint/2010/main" val="28537884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NDL Mobile App</a:t>
            </a:r>
          </a:p>
        </p:txBody>
      </p:sp>
      <p:pic>
        <p:nvPicPr>
          <p:cNvPr id="3074" name="Picture 2" descr="E:\My Projects\[BNA] National Digital Library (NDL)\Events\NDL IDR Workshop\[20161209-10] East-II @ NUJS, Kolkata (Legal)\NDL Mobile App.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04533" y="1524000"/>
            <a:ext cx="9381067" cy="46941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5" name="Right Arrow 4"/>
          <p:cNvSpPr/>
          <p:nvPr/>
        </p:nvSpPr>
        <p:spPr>
          <a:xfrm>
            <a:off x="698500" y="3111500"/>
            <a:ext cx="3352800" cy="1727200"/>
          </a:xfrm>
          <a:prstGeom prst="rightArrow">
            <a:avLst/>
          </a:prstGeom>
          <a:solidFill>
            <a:srgbClr val="C00000"/>
          </a:solidFill>
          <a:effectLst>
            <a:outerShdw blurRad="50800" dist="38100" algn="l" rotWithShape="0">
              <a:srgbClr val="FFC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7" name="TextBox 6"/>
          <p:cNvSpPr txBox="1"/>
          <p:nvPr/>
        </p:nvSpPr>
        <p:spPr>
          <a:xfrm>
            <a:off x="838200" y="3759201"/>
            <a:ext cx="3213100" cy="400110"/>
          </a:xfrm>
          <a:prstGeom prst="rect">
            <a:avLst/>
          </a:prstGeom>
          <a:noFill/>
        </p:spPr>
        <p:txBody>
          <a:bodyPr wrap="square" rtlCol="0">
            <a:spAutoFit/>
          </a:bodyPr>
          <a:lstStyle/>
          <a:p>
            <a:r>
              <a:rPr lang="en-US" sz="2000" b="1" dirty="0" smtClean="0">
                <a:solidFill>
                  <a:schemeClr val="bg1"/>
                </a:solidFill>
              </a:rPr>
              <a:t>Available on Android</a:t>
            </a:r>
            <a:endParaRPr lang="en-US" sz="2000" b="1" dirty="0">
              <a:solidFill>
                <a:schemeClr val="bg1"/>
              </a:solidFill>
            </a:endParaRPr>
          </a:p>
        </p:txBody>
      </p:sp>
    </p:spTree>
    <p:extLst>
      <p:ext uri="{BB962C8B-B14F-4D97-AF65-F5344CB8AC3E}">
        <p14:creationId xmlns="" xmlns:p14="http://schemas.microsoft.com/office/powerpoint/2010/main" val="28216767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938184" y="1857683"/>
            <a:ext cx="6115695" cy="543996"/>
          </a:xfrm>
        </p:spPr>
        <p:txBody>
          <a:bodyPr>
            <a:normAutofit/>
          </a:bodyPr>
          <a:lstStyle/>
          <a:p>
            <a:r>
              <a:rPr lang="en-US" sz="2000" b="1" dirty="0" smtClean="0">
                <a:solidFill>
                  <a:srgbClr val="000099"/>
                </a:solidFill>
              </a:rPr>
              <a:t>Terms of Reference to contribute to NDL</a:t>
            </a:r>
            <a:endParaRPr lang="en-US" sz="2000" b="1" dirty="0">
              <a:solidFill>
                <a:srgbClr val="000099"/>
              </a:solidFill>
            </a:endParaRPr>
          </a:p>
        </p:txBody>
      </p:sp>
      <p:sp>
        <p:nvSpPr>
          <p:cNvPr id="6" name="Title 5"/>
          <p:cNvSpPr>
            <a:spLocks noGrp="1"/>
          </p:cNvSpPr>
          <p:nvPr>
            <p:ph type="title"/>
          </p:nvPr>
        </p:nvSpPr>
        <p:spPr>
          <a:xfrm>
            <a:off x="2996588" y="76205"/>
            <a:ext cx="8912646" cy="1684150"/>
          </a:xfrm>
        </p:spPr>
        <p:txBody>
          <a:bodyPr>
            <a:normAutofit/>
          </a:bodyPr>
          <a:lstStyle/>
          <a:p>
            <a:r>
              <a:rPr lang="en-US" sz="3200" b="1" dirty="0">
                <a:solidFill>
                  <a:srgbClr val="FF0000"/>
                </a:solidFill>
                <a:latin typeface="Georgia" pitchFamily="18" charset="0"/>
              </a:rPr>
              <a:t>Institutional </a:t>
            </a:r>
            <a:br>
              <a:rPr lang="en-US" sz="3200" b="1" dirty="0">
                <a:solidFill>
                  <a:srgbClr val="FF0000"/>
                </a:solidFill>
                <a:latin typeface="Georgia" pitchFamily="18" charset="0"/>
              </a:rPr>
            </a:br>
            <a:r>
              <a:rPr lang="en-US" sz="3200" b="1" dirty="0">
                <a:solidFill>
                  <a:srgbClr val="FF0000"/>
                </a:solidFill>
                <a:latin typeface="Georgia" pitchFamily="18" charset="0"/>
              </a:rPr>
              <a:t>Roles and Responsibilities</a:t>
            </a:r>
          </a:p>
        </p:txBody>
      </p:sp>
      <p:sp>
        <p:nvSpPr>
          <p:cNvPr id="7" name="TextBox 6"/>
          <p:cNvSpPr txBox="1"/>
          <p:nvPr/>
        </p:nvSpPr>
        <p:spPr>
          <a:xfrm>
            <a:off x="231353" y="5852330"/>
            <a:ext cx="11766015" cy="923330"/>
          </a:xfrm>
          <a:prstGeom prst="rect">
            <a:avLst/>
          </a:prstGeom>
          <a:noFill/>
        </p:spPr>
        <p:txBody>
          <a:bodyPr wrap="square" rtlCol="0">
            <a:spAutoFit/>
          </a:bodyPr>
          <a:lstStyle/>
          <a:p>
            <a:pPr algn="just"/>
            <a:r>
              <a:rPr lang="en-US" b="1" dirty="0">
                <a:solidFill>
                  <a:schemeClr val="tx2"/>
                </a:solidFill>
              </a:rPr>
              <a:t>The</a:t>
            </a:r>
            <a:r>
              <a:rPr lang="en-US" b="1" i="1" dirty="0">
                <a:solidFill>
                  <a:schemeClr val="tx2"/>
                </a:solidFill>
              </a:rPr>
              <a:t> worth of a librarian should</a:t>
            </a:r>
            <a:r>
              <a:rPr lang="en-US" b="1" dirty="0">
                <a:solidFill>
                  <a:schemeClr val="tx2"/>
                </a:solidFill>
              </a:rPr>
              <a:t> be gauged by his power of attracting and looking after such circles by acting as the intermediary of an intimacy of relationship between </a:t>
            </a:r>
            <a:r>
              <a:rPr lang="en-US" b="1" i="1" dirty="0">
                <a:solidFill>
                  <a:schemeClr val="tx2"/>
                </a:solidFill>
              </a:rPr>
              <a:t>reader and the library</a:t>
            </a:r>
            <a:r>
              <a:rPr lang="en-US" b="1" i="1" dirty="0" smtClean="0">
                <a:solidFill>
                  <a:schemeClr val="tx2"/>
                </a:solidFill>
              </a:rPr>
              <a:t>. </a:t>
            </a:r>
          </a:p>
          <a:p>
            <a:pPr algn="just"/>
            <a:r>
              <a:rPr lang="en-US" b="1" i="1" dirty="0" smtClean="0">
                <a:solidFill>
                  <a:srgbClr val="000099"/>
                </a:solidFill>
              </a:rPr>
              <a:t>– Rabindranath Tagore</a:t>
            </a:r>
            <a:endParaRPr lang="en-US" b="1" dirty="0">
              <a:solidFill>
                <a:srgbClr val="000099"/>
              </a:solidFill>
            </a:endParaRPr>
          </a:p>
        </p:txBody>
      </p:sp>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742044" y="4050876"/>
            <a:ext cx="2272330" cy="1278186"/>
          </a:xfrm>
          <a:prstGeom prst="rect">
            <a:avLst/>
          </a:prstGeom>
          <a:ln>
            <a:solidFill>
              <a:schemeClr val="accent1">
                <a:lumMod val="75000"/>
              </a:schemeClr>
            </a:solidFill>
          </a:ln>
        </p:spPr>
      </p:pic>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808497" y="2744107"/>
            <a:ext cx="2089719" cy="1045908"/>
          </a:xfrm>
          <a:prstGeom prst="rect">
            <a:avLst/>
          </a:prstGeom>
          <a:ln>
            <a:solidFill>
              <a:schemeClr val="accent1">
                <a:lumMod val="75000"/>
              </a:schemeClr>
            </a:solidFill>
          </a:ln>
        </p:spPr>
      </p:pic>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742044" y="2744107"/>
            <a:ext cx="1833826" cy="912586"/>
          </a:xfrm>
          <a:prstGeom prst="rect">
            <a:avLst/>
          </a:prstGeom>
          <a:ln>
            <a:solidFill>
              <a:schemeClr val="accent1">
                <a:lumMod val="75000"/>
              </a:schemeClr>
            </a:solidFill>
          </a:ln>
        </p:spPr>
      </p:pic>
      <p:pic>
        <p:nvPicPr>
          <p:cNvPr id="12" name="Picture 1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179732" y="4064700"/>
            <a:ext cx="1945873" cy="700514"/>
          </a:xfrm>
          <a:prstGeom prst="rect">
            <a:avLst/>
          </a:prstGeom>
          <a:ln>
            <a:solidFill>
              <a:schemeClr val="accent1">
                <a:lumMod val="75000"/>
              </a:schemeClr>
            </a:solidFill>
          </a:ln>
        </p:spPr>
      </p:pic>
      <p:pic>
        <p:nvPicPr>
          <p:cNvPr id="1026" name="Picture 2" descr="Image result for iit kgp"/>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0" y="2952980"/>
            <a:ext cx="4230477" cy="261443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4" descr="Image result for hand shake"/>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hand shake"/>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296579" y="3267061"/>
            <a:ext cx="3361407" cy="21431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110227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137558" y="1665513"/>
            <a:ext cx="4664528" cy="475569"/>
          </a:xfrm>
        </p:spPr>
        <p:txBody>
          <a:bodyPr/>
          <a:lstStyle/>
          <a:p>
            <a:pPr algn="ctr"/>
            <a:r>
              <a:rPr lang="en-US" dirty="0" smtClean="0">
                <a:solidFill>
                  <a:srgbClr val="000099"/>
                </a:solidFill>
              </a:rPr>
              <a:t>Host </a:t>
            </a:r>
            <a:r>
              <a:rPr lang="en-US" dirty="0" smtClean="0">
                <a:solidFill>
                  <a:srgbClr val="000099"/>
                </a:solidFill>
              </a:rPr>
              <a:t> Institution</a:t>
            </a:r>
            <a:endParaRPr lang="en-US" dirty="0">
              <a:solidFill>
                <a:srgbClr val="000099"/>
              </a:solidFill>
            </a:endParaRPr>
          </a:p>
        </p:txBody>
      </p:sp>
      <p:sp>
        <p:nvSpPr>
          <p:cNvPr id="10" name="Text Placeholder 9"/>
          <p:cNvSpPr>
            <a:spLocks noGrp="1"/>
          </p:cNvSpPr>
          <p:nvPr>
            <p:ph type="body" sz="half" idx="3"/>
          </p:nvPr>
        </p:nvSpPr>
        <p:spPr/>
        <p:txBody>
          <a:bodyPr/>
          <a:lstStyle/>
          <a:p>
            <a:pPr algn="ctr"/>
            <a:r>
              <a:rPr lang="en-US" dirty="0" smtClean="0">
                <a:solidFill>
                  <a:srgbClr val="000099"/>
                </a:solidFill>
              </a:rPr>
              <a:t>Contributing or Participating Institution</a:t>
            </a:r>
            <a:endParaRPr lang="en-US" dirty="0">
              <a:solidFill>
                <a:srgbClr val="000099"/>
              </a:solidFill>
            </a:endParaRPr>
          </a:p>
        </p:txBody>
      </p:sp>
      <p:sp>
        <p:nvSpPr>
          <p:cNvPr id="9" name="Content Placeholder 8"/>
          <p:cNvSpPr>
            <a:spLocks noGrp="1"/>
          </p:cNvSpPr>
          <p:nvPr>
            <p:ph sz="quarter" idx="2"/>
          </p:nvPr>
        </p:nvSpPr>
        <p:spPr/>
        <p:txBody>
          <a:bodyPr>
            <a:normAutofit fontScale="77500" lnSpcReduction="20000"/>
          </a:bodyPr>
          <a:lstStyle/>
          <a:p>
            <a:r>
              <a:rPr lang="en-US" b="1" dirty="0" smtClean="0"/>
              <a:t>IDR</a:t>
            </a:r>
          </a:p>
          <a:p>
            <a:pPr lvl="1"/>
            <a:r>
              <a:rPr lang="en-US" b="1" dirty="0" smtClean="0"/>
              <a:t>Support for Setting up IDR</a:t>
            </a:r>
          </a:p>
          <a:p>
            <a:pPr lvl="1"/>
            <a:r>
              <a:rPr lang="en-US" b="1" dirty="0" smtClean="0"/>
              <a:t>Installation CD</a:t>
            </a:r>
          </a:p>
          <a:p>
            <a:pPr lvl="1"/>
            <a:r>
              <a:rPr lang="en-US" b="1" dirty="0" smtClean="0"/>
              <a:t>Manual</a:t>
            </a:r>
          </a:p>
          <a:p>
            <a:pPr lvl="1"/>
            <a:r>
              <a:rPr lang="en-US" b="1" dirty="0" smtClean="0"/>
              <a:t>Training</a:t>
            </a:r>
          </a:p>
          <a:p>
            <a:pPr lvl="1"/>
            <a:r>
              <a:rPr lang="en-US" b="1" dirty="0"/>
              <a:t>IDR Service, if needed</a:t>
            </a:r>
          </a:p>
          <a:p>
            <a:r>
              <a:rPr lang="en-US" b="1" dirty="0" smtClean="0"/>
              <a:t>Metadata</a:t>
            </a:r>
          </a:p>
          <a:p>
            <a:pPr lvl="1"/>
            <a:r>
              <a:rPr lang="en-US" b="1" dirty="0" smtClean="0"/>
              <a:t>NDL Metadata Standard</a:t>
            </a:r>
          </a:p>
          <a:p>
            <a:pPr lvl="1"/>
            <a:r>
              <a:rPr lang="en-US" b="1" dirty="0" smtClean="0"/>
              <a:t>Creation, Curation Workflow</a:t>
            </a:r>
            <a:endParaRPr lang="en-US" b="1" dirty="0"/>
          </a:p>
          <a:p>
            <a:r>
              <a:rPr lang="en-US" b="1" dirty="0" smtClean="0"/>
              <a:t>User</a:t>
            </a:r>
          </a:p>
          <a:p>
            <a:pPr lvl="1"/>
            <a:r>
              <a:rPr lang="en-US" b="1" dirty="0" smtClean="0"/>
              <a:t>Institutional </a:t>
            </a:r>
            <a:r>
              <a:rPr lang="en-US" b="1" dirty="0" smtClean="0"/>
              <a:t> Registration </a:t>
            </a:r>
            <a:r>
              <a:rPr lang="en-US" b="1" dirty="0" smtClean="0"/>
              <a:t>for </a:t>
            </a:r>
            <a:r>
              <a:rPr lang="en-US" b="1" dirty="0" smtClean="0"/>
              <a:t> </a:t>
            </a:r>
            <a:r>
              <a:rPr lang="en-US" b="1" smtClean="0"/>
              <a:t>Nodal Person</a:t>
            </a:r>
            <a:endParaRPr lang="en-US" b="1" dirty="0" smtClean="0"/>
          </a:p>
          <a:p>
            <a:pPr lvl="1"/>
            <a:r>
              <a:rPr lang="en-US" b="1" dirty="0" smtClean="0"/>
              <a:t>Bulk Addition of Users</a:t>
            </a:r>
          </a:p>
          <a:p>
            <a:r>
              <a:rPr lang="en-US" b="1" dirty="0" smtClean="0"/>
              <a:t>Ongoing Support </a:t>
            </a:r>
          </a:p>
          <a:p>
            <a:pPr lvl="1"/>
            <a:r>
              <a:rPr lang="en-US" b="1" dirty="0" smtClean="0"/>
              <a:t>Over email, phone</a:t>
            </a:r>
          </a:p>
          <a:p>
            <a:pPr lvl="1"/>
            <a:r>
              <a:rPr lang="en-US" b="1" dirty="0" smtClean="0"/>
              <a:t>Hands-on at NDL, if needed</a:t>
            </a:r>
          </a:p>
          <a:p>
            <a:endParaRPr lang="en-US" b="1" dirty="0" smtClean="0"/>
          </a:p>
          <a:p>
            <a:endParaRPr lang="en-US" b="1" dirty="0"/>
          </a:p>
        </p:txBody>
      </p:sp>
      <p:sp>
        <p:nvSpPr>
          <p:cNvPr id="11" name="Content Placeholder 10"/>
          <p:cNvSpPr>
            <a:spLocks noGrp="1"/>
          </p:cNvSpPr>
          <p:nvPr>
            <p:ph sz="quarter" idx="4"/>
          </p:nvPr>
        </p:nvSpPr>
        <p:spPr/>
        <p:txBody>
          <a:bodyPr>
            <a:normAutofit fontScale="70000" lnSpcReduction="20000"/>
          </a:bodyPr>
          <a:lstStyle/>
          <a:p>
            <a:r>
              <a:rPr lang="en-US" b="1" dirty="0" smtClean="0"/>
              <a:t>IDR (CI only)</a:t>
            </a:r>
          </a:p>
          <a:p>
            <a:pPr lvl="1"/>
            <a:r>
              <a:rPr lang="en-US" b="1" dirty="0" smtClean="0"/>
              <a:t>Setup IDR in Institutional LAN</a:t>
            </a:r>
          </a:p>
          <a:p>
            <a:pPr lvl="1"/>
            <a:r>
              <a:rPr lang="en-US" b="1" dirty="0" smtClean="0"/>
              <a:t>Register with OPENDOAR / ROADMAP</a:t>
            </a:r>
          </a:p>
          <a:p>
            <a:pPr lvl="1"/>
            <a:r>
              <a:rPr lang="en-US" b="1" dirty="0" smtClean="0"/>
              <a:t>OAI-PMH </a:t>
            </a:r>
            <a:r>
              <a:rPr lang="en-US" b="1" dirty="0"/>
              <a:t>compliance </a:t>
            </a:r>
            <a:r>
              <a:rPr lang="en-US" b="1" dirty="0" smtClean="0"/>
              <a:t> for harvesting</a:t>
            </a:r>
          </a:p>
          <a:p>
            <a:pPr lvl="1"/>
            <a:r>
              <a:rPr lang="en-US" b="1" dirty="0" smtClean="0"/>
              <a:t>OAI-ORE compliance for </a:t>
            </a:r>
            <a:r>
              <a:rPr lang="en-US" b="1" dirty="0"/>
              <a:t>full-text access</a:t>
            </a:r>
          </a:p>
          <a:p>
            <a:pPr lvl="1"/>
            <a:r>
              <a:rPr lang="en-US" b="1" dirty="0" smtClean="0"/>
              <a:t>Allow external access &amp; Update regularly</a:t>
            </a:r>
          </a:p>
          <a:p>
            <a:r>
              <a:rPr lang="en-US" b="1" dirty="0" smtClean="0"/>
              <a:t>Content (CI only)</a:t>
            </a:r>
          </a:p>
          <a:p>
            <a:pPr lvl="1"/>
            <a:r>
              <a:rPr lang="en-US" b="1" dirty="0" smtClean="0"/>
              <a:t>Add Content</a:t>
            </a:r>
          </a:p>
          <a:p>
            <a:pPr lvl="1"/>
            <a:r>
              <a:rPr lang="en-US" b="1" dirty="0" smtClean="0"/>
              <a:t>Encourage faculty, students, staff to contribute</a:t>
            </a:r>
          </a:p>
          <a:p>
            <a:pPr lvl="1"/>
            <a:r>
              <a:rPr lang="en-US" b="1" dirty="0" smtClean="0"/>
              <a:t>Create and Curate Metadata</a:t>
            </a:r>
          </a:p>
          <a:p>
            <a:r>
              <a:rPr lang="en-US" b="1" dirty="0" smtClean="0"/>
              <a:t>User</a:t>
            </a:r>
          </a:p>
          <a:p>
            <a:pPr lvl="1"/>
            <a:r>
              <a:rPr lang="en-US" b="1" dirty="0" smtClean="0"/>
              <a:t>Register as an Institution</a:t>
            </a:r>
          </a:p>
          <a:p>
            <a:pPr lvl="1"/>
            <a:r>
              <a:rPr lang="en-US" b="1" dirty="0" smtClean="0"/>
              <a:t>Add users in bulk or send to NDL</a:t>
            </a:r>
          </a:p>
          <a:p>
            <a:r>
              <a:rPr lang="en-US" b="1" dirty="0" smtClean="0"/>
              <a:t>Promote</a:t>
            </a:r>
          </a:p>
          <a:p>
            <a:pPr lvl="1"/>
            <a:r>
              <a:rPr lang="en-US" b="1" dirty="0" smtClean="0"/>
              <a:t>Organize Workshop</a:t>
            </a:r>
          </a:p>
          <a:p>
            <a:pPr lvl="1"/>
            <a:r>
              <a:rPr lang="en-US" b="1" dirty="0" smtClean="0"/>
              <a:t>Identify and Integrate Source</a:t>
            </a:r>
            <a:endParaRPr lang="en-US" b="1" dirty="0"/>
          </a:p>
          <a:p>
            <a:endParaRPr lang="en-US" b="1" dirty="0" smtClean="0"/>
          </a:p>
          <a:p>
            <a:endParaRPr lang="en-US" b="1" dirty="0"/>
          </a:p>
        </p:txBody>
      </p:sp>
      <p:sp>
        <p:nvSpPr>
          <p:cNvPr id="7" name="Title 6"/>
          <p:cNvSpPr>
            <a:spLocks noGrp="1"/>
          </p:cNvSpPr>
          <p:nvPr>
            <p:ph type="title"/>
          </p:nvPr>
        </p:nvSpPr>
        <p:spPr/>
        <p:txBody>
          <a:bodyPr>
            <a:normAutofit/>
          </a:bodyPr>
          <a:lstStyle/>
          <a:p>
            <a:r>
              <a:rPr lang="en-US" sz="3200" b="1" dirty="0">
                <a:solidFill>
                  <a:srgbClr val="FF0000"/>
                </a:solidFill>
                <a:latin typeface="Georgia" pitchFamily="18" charset="0"/>
              </a:rPr>
              <a:t>Roles and Responsibilities</a:t>
            </a:r>
          </a:p>
        </p:txBody>
      </p:sp>
    </p:spTree>
    <p:extLst>
      <p:ext uri="{BB962C8B-B14F-4D97-AF65-F5344CB8AC3E}">
        <p14:creationId xmlns="" xmlns:p14="http://schemas.microsoft.com/office/powerpoint/2010/main" val="264180586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233134" y="1785256"/>
            <a:ext cx="5445252" cy="4572001"/>
          </a:xfrm>
        </p:spPr>
        <p:txBody>
          <a:bodyPr/>
          <a:lstStyle/>
          <a:p>
            <a:r>
              <a:rPr lang="en-US" dirty="0">
                <a:solidFill>
                  <a:srgbClr val="000099"/>
                </a:solidFill>
              </a:rPr>
              <a:t>Metadata Standard</a:t>
            </a:r>
          </a:p>
          <a:p>
            <a:r>
              <a:rPr lang="en-US" dirty="0">
                <a:solidFill>
                  <a:srgbClr val="000099"/>
                </a:solidFill>
              </a:rPr>
              <a:t>Metadata Acquisition </a:t>
            </a:r>
          </a:p>
        </p:txBody>
      </p:sp>
      <p:pic>
        <p:nvPicPr>
          <p:cNvPr id="3075" name="Picture 3" descr="C:\Users\User\Desktop\metadata (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51867" y="2048329"/>
            <a:ext cx="7230533" cy="32639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1063460" y="664420"/>
            <a:ext cx="4873450" cy="584775"/>
          </a:xfrm>
          <a:prstGeom prst="rect">
            <a:avLst/>
          </a:prstGeom>
        </p:spPr>
        <p:txBody>
          <a:bodyPr wrap="none">
            <a:spAutoFit/>
          </a:bodyPr>
          <a:lstStyle/>
          <a:p>
            <a:r>
              <a:rPr lang="en-US" sz="3200" b="1" dirty="0">
                <a:solidFill>
                  <a:srgbClr val="FF0000"/>
                </a:solidFill>
                <a:latin typeface="Georgia" pitchFamily="18" charset="0"/>
                <a:ea typeface="+mj-ea"/>
                <a:cs typeface="+mj-cs"/>
              </a:rPr>
              <a:t>Metadata Engineering</a:t>
            </a:r>
          </a:p>
        </p:txBody>
      </p:sp>
    </p:spTree>
    <p:extLst>
      <p:ext uri="{BB962C8B-B14F-4D97-AF65-F5344CB8AC3E}">
        <p14:creationId xmlns="" xmlns:p14="http://schemas.microsoft.com/office/powerpoint/2010/main" val="26837682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65200" y="571501"/>
            <a:ext cx="4991100" cy="584775"/>
          </a:xfrm>
          <a:prstGeom prst="rect">
            <a:avLst/>
          </a:prstGeom>
          <a:noFill/>
          <a:ln w="25400">
            <a:solidFill>
              <a:schemeClr val="bg1"/>
            </a:solidFill>
          </a:ln>
        </p:spPr>
        <p:txBody>
          <a:bodyPr wrap="square" rtlCol="0">
            <a:spAutoFit/>
          </a:bodyPr>
          <a:lstStyle/>
          <a:p>
            <a:r>
              <a:rPr lang="en-US" sz="3200" b="1" dirty="0" smtClean="0">
                <a:solidFill>
                  <a:srgbClr val="FF0000"/>
                </a:solidFill>
                <a:latin typeface="Georgia" pitchFamily="18" charset="0"/>
                <a:ea typeface="+mj-ea"/>
                <a:cs typeface="+mj-cs"/>
              </a:rPr>
              <a:t>Metadata Standard</a:t>
            </a:r>
            <a:endParaRPr lang="en-US" sz="3200" b="1" dirty="0">
              <a:solidFill>
                <a:srgbClr val="FF0000"/>
              </a:solidFill>
              <a:latin typeface="Georgia" pitchFamily="18" charset="0"/>
              <a:ea typeface="+mj-ea"/>
              <a:cs typeface="+mj-cs"/>
            </a:endParaRPr>
          </a:p>
        </p:txBody>
      </p:sp>
      <p:pic>
        <p:nvPicPr>
          <p:cNvPr id="10" name="Picture 2" descr="C:\Users\User\Desktop\MetadataSchema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952298" y="2050349"/>
            <a:ext cx="6483351" cy="2652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622300" y="5268687"/>
            <a:ext cx="11112499" cy="400110"/>
          </a:xfrm>
          <a:prstGeom prst="rect">
            <a:avLst/>
          </a:prstGeom>
          <a:solidFill>
            <a:srgbClr val="92D050"/>
          </a:solidFill>
        </p:spPr>
        <p:txBody>
          <a:bodyPr wrap="square" rtlCol="0">
            <a:spAutoFit/>
          </a:bodyPr>
          <a:lstStyle/>
          <a:p>
            <a:r>
              <a:rPr lang="en-US" sz="2000" b="1" dirty="0">
                <a:solidFill>
                  <a:schemeClr val="tx1">
                    <a:lumMod val="50000"/>
                  </a:schemeClr>
                </a:solidFill>
                <a:latin typeface="Arial Black" pitchFamily="34" charset="0"/>
              </a:rPr>
              <a:t>Source: </a:t>
            </a:r>
            <a:r>
              <a:rPr lang="en-US" sz="2000" b="1" dirty="0">
                <a:solidFill>
                  <a:schemeClr val="tx1">
                    <a:lumMod val="50000"/>
                  </a:schemeClr>
                </a:solidFill>
                <a:latin typeface="Arial Black" pitchFamily="34" charset="0"/>
                <a:hlinkClick r:id="rId3"/>
              </a:rPr>
              <a:t>http://courseweb.ischool.illinois.edu/~</a:t>
            </a:r>
            <a:r>
              <a:rPr lang="en-US" sz="2000" b="1" dirty="0" smtClean="0">
                <a:solidFill>
                  <a:schemeClr val="tx1">
                    <a:lumMod val="50000"/>
                  </a:schemeClr>
                </a:solidFill>
                <a:latin typeface="Arial Black" pitchFamily="34" charset="0"/>
                <a:hlinkClick r:id="rId3"/>
              </a:rPr>
              <a:t>butler9/LIS501b/current.html</a:t>
            </a:r>
            <a:r>
              <a:rPr lang="en-US" sz="2000" b="1" dirty="0" smtClean="0">
                <a:solidFill>
                  <a:schemeClr val="tx1">
                    <a:lumMod val="50000"/>
                  </a:schemeClr>
                </a:solidFill>
                <a:latin typeface="Arial Black" pitchFamily="34" charset="0"/>
              </a:rPr>
              <a:t> </a:t>
            </a:r>
            <a:endParaRPr lang="en-US" sz="2000" b="1" dirty="0">
              <a:solidFill>
                <a:schemeClr val="tx1">
                  <a:lumMod val="50000"/>
                </a:schemeClr>
              </a:solidFill>
              <a:latin typeface="Arial Black" pitchFamily="34" charset="0"/>
            </a:endParaRPr>
          </a:p>
        </p:txBody>
      </p:sp>
    </p:spTree>
    <p:extLst>
      <p:ext uri="{BB962C8B-B14F-4D97-AF65-F5344CB8AC3E}">
        <p14:creationId xmlns="" xmlns:p14="http://schemas.microsoft.com/office/powerpoint/2010/main" val="11670380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a:solidFill>
                  <a:srgbClr val="FF0000"/>
                </a:solidFill>
                <a:latin typeface="Georgia" pitchFamily="18" charset="0"/>
              </a:rPr>
              <a:t>Metadata Standard</a:t>
            </a:r>
          </a:p>
        </p:txBody>
      </p:sp>
      <p:sp>
        <p:nvSpPr>
          <p:cNvPr id="8" name="Content Placeholder 7"/>
          <p:cNvSpPr>
            <a:spLocks noGrp="1"/>
          </p:cNvSpPr>
          <p:nvPr>
            <p:ph sz="quarter" idx="1"/>
          </p:nvPr>
        </p:nvSpPr>
        <p:spPr>
          <a:xfrm>
            <a:off x="1104900" y="1600200"/>
            <a:ext cx="9982200" cy="4826000"/>
          </a:xfrm>
        </p:spPr>
        <p:txBody>
          <a:bodyPr>
            <a:normAutofit/>
          </a:bodyPr>
          <a:lstStyle/>
          <a:p>
            <a:r>
              <a:rPr lang="en-US" sz="2800" b="1" dirty="0" smtClean="0">
                <a:solidFill>
                  <a:srgbClr val="000099"/>
                </a:solidFill>
              </a:rPr>
              <a:t>Metadata</a:t>
            </a:r>
            <a:r>
              <a:rPr lang="en-US" sz="2800" b="1" dirty="0" smtClean="0"/>
              <a:t> </a:t>
            </a:r>
          </a:p>
          <a:p>
            <a:pPr lvl="1"/>
            <a:r>
              <a:rPr lang="en-US" sz="2000" dirty="0" smtClean="0"/>
              <a:t>Is primarily </a:t>
            </a:r>
            <a:r>
              <a:rPr lang="en-US" sz="2000" dirty="0" smtClean="0">
                <a:solidFill>
                  <a:srgbClr val="0033CC"/>
                </a:solidFill>
              </a:rPr>
              <a:t>textual information </a:t>
            </a:r>
            <a:r>
              <a:rPr lang="en-US" sz="2000" dirty="0" smtClean="0"/>
              <a:t>relating to Content</a:t>
            </a:r>
          </a:p>
          <a:p>
            <a:pPr lvl="1"/>
            <a:r>
              <a:rPr lang="en-US" sz="2000" dirty="0" smtClean="0"/>
              <a:t>Includes information that enables users to </a:t>
            </a:r>
            <a:r>
              <a:rPr lang="en-US" sz="2000" dirty="0" smtClean="0">
                <a:solidFill>
                  <a:srgbClr val="0033CC"/>
                </a:solidFill>
              </a:rPr>
              <a:t>identify</a:t>
            </a:r>
            <a:r>
              <a:rPr lang="en-US" sz="2000" dirty="0" smtClean="0"/>
              <a:t>, </a:t>
            </a:r>
            <a:r>
              <a:rPr lang="en-US" sz="2000" dirty="0" smtClean="0">
                <a:solidFill>
                  <a:srgbClr val="0033CC"/>
                </a:solidFill>
              </a:rPr>
              <a:t>discover</a:t>
            </a:r>
            <a:r>
              <a:rPr lang="en-US" sz="2000" dirty="0" smtClean="0"/>
              <a:t>, </a:t>
            </a:r>
            <a:r>
              <a:rPr lang="en-US" sz="2000" dirty="0" smtClean="0">
                <a:solidFill>
                  <a:srgbClr val="0033CC"/>
                </a:solidFill>
              </a:rPr>
              <a:t>search</a:t>
            </a:r>
            <a:r>
              <a:rPr lang="en-US" sz="2000" dirty="0" smtClean="0"/>
              <a:t>, </a:t>
            </a:r>
            <a:r>
              <a:rPr lang="en-US" sz="2000" dirty="0" smtClean="0">
                <a:solidFill>
                  <a:srgbClr val="0033CC"/>
                </a:solidFill>
              </a:rPr>
              <a:t>browse</a:t>
            </a:r>
            <a:r>
              <a:rPr lang="en-US" sz="2000" dirty="0" smtClean="0"/>
              <a:t>, </a:t>
            </a:r>
            <a:r>
              <a:rPr lang="en-US" sz="2000" dirty="0" smtClean="0">
                <a:solidFill>
                  <a:srgbClr val="0033CC"/>
                </a:solidFill>
              </a:rPr>
              <a:t>interpret</a:t>
            </a:r>
            <a:r>
              <a:rPr lang="en-US" sz="2000" dirty="0" smtClean="0"/>
              <a:t>, or </a:t>
            </a:r>
            <a:r>
              <a:rPr lang="en-US" sz="2000" dirty="0" smtClean="0">
                <a:solidFill>
                  <a:srgbClr val="0033CC"/>
                </a:solidFill>
              </a:rPr>
              <a:t>manage</a:t>
            </a:r>
            <a:r>
              <a:rPr lang="en-US" sz="2000" dirty="0" smtClean="0"/>
              <a:t> Content</a:t>
            </a:r>
          </a:p>
          <a:p>
            <a:pPr lvl="1"/>
            <a:r>
              <a:rPr lang="en-US" sz="2000" dirty="0" smtClean="0"/>
              <a:t>Includes </a:t>
            </a:r>
            <a:r>
              <a:rPr lang="en-US" sz="2000" dirty="0" smtClean="0">
                <a:solidFill>
                  <a:srgbClr val="0033CC"/>
                </a:solidFill>
              </a:rPr>
              <a:t>hyperlinks</a:t>
            </a:r>
            <a:r>
              <a:rPr lang="en-US" sz="2000" dirty="0" smtClean="0"/>
              <a:t> that direct users to Content on the Source </a:t>
            </a:r>
          </a:p>
          <a:p>
            <a:pPr lvl="1"/>
            <a:r>
              <a:rPr lang="en-US" sz="2000" dirty="0" smtClean="0"/>
              <a:t>May include an </a:t>
            </a:r>
            <a:r>
              <a:rPr lang="en-US" sz="2000" dirty="0" smtClean="0">
                <a:solidFill>
                  <a:srgbClr val="0033CC"/>
                </a:solidFill>
              </a:rPr>
              <a:t>expressive description </a:t>
            </a:r>
            <a:r>
              <a:rPr lang="en-US" sz="2000" dirty="0" smtClean="0"/>
              <a:t>of the Content</a:t>
            </a:r>
          </a:p>
          <a:p>
            <a:pPr lvl="1"/>
            <a:endParaRPr lang="en-US" sz="2000" dirty="0" smtClean="0"/>
          </a:p>
          <a:p>
            <a:r>
              <a:rPr lang="en-US" sz="2800" b="1" dirty="0" smtClean="0">
                <a:solidFill>
                  <a:srgbClr val="000099"/>
                </a:solidFill>
              </a:rPr>
              <a:t>Metadata Standard</a:t>
            </a:r>
            <a:r>
              <a:rPr lang="en-US" sz="2800" dirty="0" smtClean="0"/>
              <a:t> </a:t>
            </a:r>
          </a:p>
          <a:p>
            <a:pPr lvl="1"/>
            <a:r>
              <a:rPr lang="en-US" sz="2000" dirty="0" smtClean="0"/>
              <a:t>Defines </a:t>
            </a:r>
            <a:r>
              <a:rPr lang="en-US" sz="2000" dirty="0" smtClean="0">
                <a:solidFill>
                  <a:srgbClr val="0033CC"/>
                </a:solidFill>
              </a:rPr>
              <a:t>common understanding of the semantics</a:t>
            </a:r>
            <a:r>
              <a:rPr lang="en-US" sz="2000" dirty="0" smtClean="0"/>
              <a:t> of the data</a:t>
            </a:r>
          </a:p>
          <a:p>
            <a:pPr lvl="1"/>
            <a:r>
              <a:rPr lang="en-US" sz="2000" dirty="0" smtClean="0"/>
              <a:t>Ensures </a:t>
            </a:r>
            <a:r>
              <a:rPr lang="en-US" sz="2000" dirty="0" smtClean="0">
                <a:solidFill>
                  <a:srgbClr val="0033CC"/>
                </a:solidFill>
              </a:rPr>
              <a:t>correct and proper use </a:t>
            </a:r>
            <a:r>
              <a:rPr lang="en-US" sz="2000" dirty="0" smtClean="0"/>
              <a:t>and interpretation of the data </a:t>
            </a:r>
          </a:p>
          <a:p>
            <a:pPr lvl="1"/>
            <a:r>
              <a:rPr lang="en-US" sz="2000" dirty="0" smtClean="0"/>
              <a:t>Defined through a </a:t>
            </a:r>
            <a:r>
              <a:rPr lang="en-US" sz="2000" dirty="0" smtClean="0">
                <a:solidFill>
                  <a:srgbClr val="0033CC"/>
                </a:solidFill>
              </a:rPr>
              <a:t>set of fields</a:t>
            </a:r>
            <a:r>
              <a:rPr lang="en-US" sz="2000" dirty="0" smtClean="0"/>
              <a:t>, </a:t>
            </a:r>
            <a:r>
              <a:rPr lang="en-US" sz="2000" dirty="0" err="1" smtClean="0">
                <a:solidFill>
                  <a:srgbClr val="0033CC"/>
                </a:solidFill>
              </a:rPr>
              <a:t>vocabs</a:t>
            </a:r>
            <a:r>
              <a:rPr lang="en-US" sz="2000" dirty="0" smtClean="0"/>
              <a:t> (optional), and </a:t>
            </a:r>
            <a:r>
              <a:rPr lang="en-US" sz="2000" dirty="0" smtClean="0">
                <a:solidFill>
                  <a:srgbClr val="0033CC"/>
                </a:solidFill>
              </a:rPr>
              <a:t>instructions</a:t>
            </a:r>
            <a:r>
              <a:rPr lang="en-US" sz="2000" dirty="0" smtClean="0"/>
              <a:t> for fill-up</a:t>
            </a:r>
            <a:endParaRPr lang="en-US" sz="2000" dirty="0"/>
          </a:p>
        </p:txBody>
      </p:sp>
    </p:spTree>
    <p:extLst>
      <p:ext uri="{BB962C8B-B14F-4D97-AF65-F5344CB8AC3E}">
        <p14:creationId xmlns="" xmlns:p14="http://schemas.microsoft.com/office/powerpoint/2010/main" val="42425493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2" y="307848"/>
            <a:ext cx="10671193" cy="758952"/>
          </a:xfrm>
        </p:spPr>
        <p:txBody>
          <a:bodyPr>
            <a:normAutofit/>
          </a:bodyPr>
          <a:lstStyle/>
          <a:p>
            <a:r>
              <a:rPr lang="en-US" sz="3200" b="1" dirty="0">
                <a:solidFill>
                  <a:srgbClr val="FF0000"/>
                </a:solidFill>
                <a:latin typeface="Georgia" pitchFamily="18" charset="0"/>
              </a:rPr>
              <a:t>NDL Metadata Design Challenges</a:t>
            </a:r>
          </a:p>
        </p:txBody>
      </p:sp>
      <p:sp>
        <p:nvSpPr>
          <p:cNvPr id="6" name="Content Placeholder 5"/>
          <p:cNvSpPr>
            <a:spLocks noGrp="1"/>
          </p:cNvSpPr>
          <p:nvPr>
            <p:ph sz="quarter" idx="1"/>
          </p:nvPr>
        </p:nvSpPr>
        <p:spPr/>
        <p:txBody>
          <a:bodyPr>
            <a:normAutofit/>
          </a:bodyPr>
          <a:lstStyle/>
          <a:p>
            <a:r>
              <a:rPr lang="en-US" dirty="0">
                <a:solidFill>
                  <a:srgbClr val="C00000"/>
                </a:solidFill>
              </a:rPr>
              <a:t>Wide</a:t>
            </a:r>
            <a:r>
              <a:rPr lang="en-US" dirty="0"/>
              <a:t> category of resources</a:t>
            </a:r>
          </a:p>
          <a:p>
            <a:pPr lvl="1"/>
            <a:r>
              <a:rPr lang="en-US" dirty="0"/>
              <a:t>Generic metadata or domain specific</a:t>
            </a:r>
            <a:r>
              <a:rPr lang="en-US" dirty="0" smtClean="0"/>
              <a:t>?</a:t>
            </a:r>
            <a:endParaRPr lang="en-US" dirty="0"/>
          </a:p>
          <a:p>
            <a:r>
              <a:rPr lang="en-US" dirty="0">
                <a:solidFill>
                  <a:srgbClr val="C00000"/>
                </a:solidFill>
              </a:rPr>
              <a:t>Openness</a:t>
            </a:r>
            <a:r>
              <a:rPr lang="en-US" dirty="0"/>
              <a:t> of repository</a:t>
            </a:r>
          </a:p>
          <a:p>
            <a:pPr lvl="1"/>
            <a:r>
              <a:rPr lang="en-US" dirty="0"/>
              <a:t>Closed metadata standard may fail to describe a new </a:t>
            </a:r>
            <a:r>
              <a:rPr lang="en-US" dirty="0" smtClean="0"/>
              <a:t>resource</a:t>
            </a:r>
            <a:endParaRPr lang="en-US" dirty="0"/>
          </a:p>
          <a:p>
            <a:r>
              <a:rPr lang="en-US" dirty="0">
                <a:solidFill>
                  <a:srgbClr val="C00000"/>
                </a:solidFill>
              </a:rPr>
              <a:t>Scale</a:t>
            </a:r>
            <a:r>
              <a:rPr lang="en-US" dirty="0"/>
              <a:t> is enormous</a:t>
            </a:r>
          </a:p>
          <a:p>
            <a:pPr lvl="1"/>
            <a:r>
              <a:rPr lang="en-US" dirty="0"/>
              <a:t>Manual annotation is infeasible</a:t>
            </a:r>
          </a:p>
          <a:p>
            <a:pPr lvl="1"/>
            <a:r>
              <a:rPr lang="en-US" dirty="0"/>
              <a:t>Automatic annotation guided by crowd sourcing?</a:t>
            </a:r>
          </a:p>
          <a:p>
            <a:endParaRPr lang="en-US" dirty="0"/>
          </a:p>
        </p:txBody>
      </p:sp>
      <p:pic>
        <p:nvPicPr>
          <p:cNvPr id="5122" name="Picture 2" descr="C:\Users\User\Desktop\metadata_header.gif"/>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38500" y="4876801"/>
            <a:ext cx="5715000" cy="1247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024200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3" y="304800"/>
            <a:ext cx="10003972" cy="758952"/>
          </a:xfrm>
        </p:spPr>
        <p:txBody>
          <a:bodyPr>
            <a:normAutofit/>
          </a:bodyPr>
          <a:lstStyle/>
          <a:p>
            <a:r>
              <a:rPr lang="en-US" sz="3200" b="1" dirty="0">
                <a:solidFill>
                  <a:srgbClr val="FF0000"/>
                </a:solidFill>
                <a:latin typeface="Georgia" pitchFamily="18" charset="0"/>
              </a:rPr>
              <a:t>Metadata Requirements Specs</a:t>
            </a:r>
          </a:p>
        </p:txBody>
      </p:sp>
      <p:sp>
        <p:nvSpPr>
          <p:cNvPr id="6" name="Content Placeholder 5"/>
          <p:cNvSpPr>
            <a:spLocks noGrp="1"/>
          </p:cNvSpPr>
          <p:nvPr>
            <p:ph sz="quarter" idx="1"/>
          </p:nvPr>
        </p:nvSpPr>
        <p:spPr/>
        <p:txBody>
          <a:bodyPr>
            <a:normAutofit/>
          </a:bodyPr>
          <a:lstStyle/>
          <a:p>
            <a:r>
              <a:rPr lang="en-IN" sz="2800" dirty="0">
                <a:solidFill>
                  <a:srgbClr val="C00000"/>
                </a:solidFill>
              </a:rPr>
              <a:t>To describe any digital resource</a:t>
            </a:r>
          </a:p>
          <a:p>
            <a:pPr lvl="1"/>
            <a:r>
              <a:rPr lang="en-IN" sz="2000" dirty="0"/>
              <a:t>Generic content metadata</a:t>
            </a:r>
          </a:p>
          <a:p>
            <a:pPr lvl="2"/>
            <a:r>
              <a:rPr lang="en-IN" sz="1800" dirty="0"/>
              <a:t>Contributor, Description, Language, Format </a:t>
            </a:r>
            <a:r>
              <a:rPr lang="en-IN" sz="1800" dirty="0" smtClean="0"/>
              <a:t>etc.</a:t>
            </a:r>
          </a:p>
          <a:p>
            <a:r>
              <a:rPr lang="en-IN" sz="2800" dirty="0" smtClean="0">
                <a:solidFill>
                  <a:srgbClr val="C00000"/>
                </a:solidFill>
              </a:rPr>
              <a:t>To </a:t>
            </a:r>
            <a:r>
              <a:rPr lang="en-IN" sz="2800" dirty="0">
                <a:solidFill>
                  <a:srgbClr val="C00000"/>
                </a:solidFill>
              </a:rPr>
              <a:t>describe domain specific resources</a:t>
            </a:r>
          </a:p>
          <a:p>
            <a:pPr lvl="1"/>
            <a:r>
              <a:rPr lang="en-IN" sz="2000" dirty="0"/>
              <a:t>Educational content metadata</a:t>
            </a:r>
          </a:p>
          <a:p>
            <a:pPr lvl="2"/>
            <a:r>
              <a:rPr lang="en-IN" sz="1800" dirty="0"/>
              <a:t>Educational level, </a:t>
            </a:r>
            <a:r>
              <a:rPr lang="en-IN" sz="1800" dirty="0" err="1"/>
              <a:t>ToC</a:t>
            </a:r>
            <a:r>
              <a:rPr lang="en-IN" sz="1800" dirty="0"/>
              <a:t>, Type of learning material </a:t>
            </a:r>
            <a:r>
              <a:rPr lang="en-IN" sz="1800" dirty="0" smtClean="0"/>
              <a:t>etc.</a:t>
            </a:r>
            <a:endParaRPr lang="en-IN" sz="1800" dirty="0"/>
          </a:p>
          <a:p>
            <a:pPr lvl="1"/>
            <a:r>
              <a:rPr lang="en-IN" sz="2000" dirty="0"/>
              <a:t>Thesis metadata</a:t>
            </a:r>
          </a:p>
          <a:p>
            <a:pPr lvl="2"/>
            <a:r>
              <a:rPr lang="en-IN" sz="1800" dirty="0"/>
              <a:t>Institution, advisor, degree, researcher</a:t>
            </a:r>
          </a:p>
          <a:p>
            <a:endParaRPr lang="en-US" sz="2800" dirty="0"/>
          </a:p>
        </p:txBody>
      </p:sp>
    </p:spTree>
    <p:extLst>
      <p:ext uri="{BB962C8B-B14F-4D97-AF65-F5344CB8AC3E}">
        <p14:creationId xmlns="" xmlns:p14="http://schemas.microsoft.com/office/powerpoint/2010/main" val="17332990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a:solidFill>
                  <a:srgbClr val="FF0000"/>
                </a:solidFill>
                <a:latin typeface="Georgia" pitchFamily="18" charset="0"/>
              </a:rPr>
              <a:t>NDL Metadata Standard </a:t>
            </a:r>
          </a:p>
        </p:txBody>
      </p:sp>
      <p:sp>
        <p:nvSpPr>
          <p:cNvPr id="8" name="Content Placeholder 7"/>
          <p:cNvSpPr>
            <a:spLocks noGrp="1"/>
          </p:cNvSpPr>
          <p:nvPr>
            <p:ph sz="quarter" idx="1"/>
          </p:nvPr>
        </p:nvSpPr>
        <p:spPr>
          <a:xfrm>
            <a:off x="1088570" y="1527048"/>
            <a:ext cx="10900229" cy="4572000"/>
          </a:xfrm>
        </p:spPr>
        <p:txBody>
          <a:bodyPr>
            <a:normAutofit lnSpcReduction="10000"/>
          </a:bodyPr>
          <a:lstStyle/>
          <a:p>
            <a:r>
              <a:rPr lang="en-IN" dirty="0" smtClean="0"/>
              <a:t>NDL Metadata Standard v 1.0 is an </a:t>
            </a:r>
            <a:r>
              <a:rPr lang="en-IN" b="1" dirty="0" smtClean="0">
                <a:solidFill>
                  <a:srgbClr val="C00000"/>
                </a:solidFill>
              </a:rPr>
              <a:t>Open Virtual Standard</a:t>
            </a:r>
          </a:p>
          <a:p>
            <a:pPr lvl="1"/>
            <a:r>
              <a:rPr lang="en-IN" dirty="0"/>
              <a:t>URL: </a:t>
            </a:r>
            <a:r>
              <a:rPr lang="en-IN" dirty="0">
                <a:hlinkClick r:id="rId2"/>
              </a:rPr>
              <a:t>http://</a:t>
            </a:r>
            <a:r>
              <a:rPr lang="en-IN" dirty="0" smtClean="0">
                <a:hlinkClick r:id="rId2"/>
              </a:rPr>
              <a:t>www.ndlproject.iitkgp.ac.in/ndl/header.php?mname=Metadata%20Schema</a:t>
            </a:r>
            <a:r>
              <a:rPr lang="en-IN" dirty="0" smtClean="0"/>
              <a:t> </a:t>
            </a:r>
          </a:p>
          <a:p>
            <a:r>
              <a:rPr lang="en-IN" dirty="0" smtClean="0"/>
              <a:t>Schema is categorized </a:t>
            </a:r>
            <a:r>
              <a:rPr lang="en-IN" dirty="0"/>
              <a:t>into three </a:t>
            </a:r>
            <a:r>
              <a:rPr lang="en-IN" dirty="0" smtClean="0"/>
              <a:t>profiles:</a:t>
            </a:r>
            <a:endParaRPr lang="en-US" dirty="0"/>
          </a:p>
          <a:p>
            <a:pPr lvl="1"/>
            <a:r>
              <a:rPr lang="en-IN" b="1" dirty="0">
                <a:solidFill>
                  <a:srgbClr val="0033CC"/>
                </a:solidFill>
              </a:rPr>
              <a:t>Generic Metadata</a:t>
            </a:r>
            <a:r>
              <a:rPr lang="en-IN" b="1" dirty="0"/>
              <a:t>:</a:t>
            </a:r>
            <a:r>
              <a:rPr lang="en-IN" dirty="0"/>
              <a:t> </a:t>
            </a:r>
            <a:endParaRPr lang="en-IN" dirty="0" smtClean="0"/>
          </a:p>
          <a:p>
            <a:pPr lvl="2"/>
            <a:r>
              <a:rPr lang="en-IN" dirty="0" smtClean="0"/>
              <a:t>Describes </a:t>
            </a:r>
            <a:r>
              <a:rPr lang="en-IN" dirty="0"/>
              <a:t>general attributes of the </a:t>
            </a:r>
            <a:r>
              <a:rPr lang="en-IN" dirty="0" smtClean="0"/>
              <a:t>contents</a:t>
            </a:r>
          </a:p>
          <a:p>
            <a:pPr lvl="2"/>
            <a:r>
              <a:rPr lang="en-IN" dirty="0" smtClean="0"/>
              <a:t>Adopted </a:t>
            </a:r>
            <a:r>
              <a:rPr lang="en-IN" dirty="0"/>
              <a:t>from </a:t>
            </a:r>
            <a:r>
              <a:rPr lang="en-IN" dirty="0">
                <a:solidFill>
                  <a:srgbClr val="C00000"/>
                </a:solidFill>
              </a:rPr>
              <a:t>Dublin Core </a:t>
            </a:r>
            <a:r>
              <a:rPr lang="en-IN" dirty="0" smtClean="0">
                <a:solidFill>
                  <a:srgbClr val="C00000"/>
                </a:solidFill>
              </a:rPr>
              <a:t>Metadata Standard</a:t>
            </a:r>
            <a:endParaRPr lang="en-US" dirty="0">
              <a:solidFill>
                <a:srgbClr val="C00000"/>
              </a:solidFill>
            </a:endParaRPr>
          </a:p>
          <a:p>
            <a:pPr lvl="1"/>
            <a:r>
              <a:rPr lang="en-IN" b="1" dirty="0">
                <a:solidFill>
                  <a:srgbClr val="0033CC"/>
                </a:solidFill>
              </a:rPr>
              <a:t>Educational Metadata</a:t>
            </a:r>
            <a:r>
              <a:rPr lang="en-IN" b="1" dirty="0"/>
              <a:t>:</a:t>
            </a:r>
            <a:r>
              <a:rPr lang="en-IN" dirty="0"/>
              <a:t> </a:t>
            </a:r>
            <a:endParaRPr lang="en-IN" dirty="0" smtClean="0"/>
          </a:p>
          <a:p>
            <a:pPr lvl="2"/>
            <a:r>
              <a:rPr lang="en-IN" dirty="0" smtClean="0"/>
              <a:t>Describes </a:t>
            </a:r>
            <a:r>
              <a:rPr lang="en-IN" dirty="0"/>
              <a:t>the educational attributes of the resources and helps in enumerating properties of the contents relevant to teaching-learning </a:t>
            </a:r>
            <a:r>
              <a:rPr lang="en-IN" dirty="0" smtClean="0"/>
              <a:t>process</a:t>
            </a:r>
          </a:p>
          <a:p>
            <a:pPr lvl="2"/>
            <a:r>
              <a:rPr lang="en-IN" dirty="0" smtClean="0"/>
              <a:t>Adopted </a:t>
            </a:r>
            <a:r>
              <a:rPr lang="en-IN" dirty="0"/>
              <a:t>from </a:t>
            </a:r>
            <a:r>
              <a:rPr lang="en-IN" dirty="0">
                <a:solidFill>
                  <a:srgbClr val="C00000"/>
                </a:solidFill>
              </a:rPr>
              <a:t>Learning Resource Metadata Initiative (LRMI</a:t>
            </a:r>
            <a:r>
              <a:rPr lang="en-IN" dirty="0" smtClean="0">
                <a:solidFill>
                  <a:srgbClr val="C00000"/>
                </a:solidFill>
              </a:rPr>
              <a:t>)</a:t>
            </a:r>
            <a:endParaRPr lang="en-US" dirty="0">
              <a:solidFill>
                <a:srgbClr val="C00000"/>
              </a:solidFill>
            </a:endParaRPr>
          </a:p>
          <a:p>
            <a:pPr lvl="1"/>
            <a:r>
              <a:rPr lang="en-IN" b="1" dirty="0">
                <a:solidFill>
                  <a:srgbClr val="0033CC"/>
                </a:solidFill>
              </a:rPr>
              <a:t>Thesis Metadata</a:t>
            </a:r>
            <a:r>
              <a:rPr lang="en-IN" b="1" dirty="0"/>
              <a:t>:</a:t>
            </a:r>
            <a:r>
              <a:rPr lang="en-IN" dirty="0"/>
              <a:t> </a:t>
            </a:r>
            <a:endParaRPr lang="en-IN" dirty="0" smtClean="0"/>
          </a:p>
          <a:p>
            <a:pPr lvl="2"/>
            <a:r>
              <a:rPr lang="en-IN" dirty="0" smtClean="0"/>
              <a:t>Describes dissertation </a:t>
            </a:r>
            <a:r>
              <a:rPr lang="en-IN" dirty="0"/>
              <a:t>or thesis related metadata </a:t>
            </a:r>
            <a:r>
              <a:rPr lang="en-IN" dirty="0" smtClean="0"/>
              <a:t>fields</a:t>
            </a:r>
          </a:p>
          <a:p>
            <a:pPr lvl="2"/>
            <a:r>
              <a:rPr lang="en-IN" dirty="0" smtClean="0"/>
              <a:t>Adopted from </a:t>
            </a:r>
            <a:r>
              <a:rPr lang="en-IN" dirty="0" err="1" smtClean="0">
                <a:solidFill>
                  <a:srgbClr val="C00000"/>
                </a:solidFill>
              </a:rPr>
              <a:t>Shodhganga</a:t>
            </a:r>
            <a:r>
              <a:rPr lang="en-IN" dirty="0" smtClean="0">
                <a:solidFill>
                  <a:srgbClr val="C00000"/>
                </a:solidFill>
              </a:rPr>
              <a:t> Thesis Metadata Standard</a:t>
            </a:r>
          </a:p>
          <a:p>
            <a:pPr lvl="1"/>
            <a:r>
              <a:rPr lang="en-IN" dirty="0" smtClean="0"/>
              <a:t>More profiles may be added in future</a:t>
            </a:r>
          </a:p>
          <a:p>
            <a:r>
              <a:rPr lang="en-IN" dirty="0" smtClean="0"/>
              <a:t>Uses the </a:t>
            </a:r>
            <a:r>
              <a:rPr lang="en-IN" dirty="0" smtClean="0">
                <a:solidFill>
                  <a:srgbClr val="C00000"/>
                </a:solidFill>
              </a:rPr>
              <a:t>namespace of Dublin Core (dc.)</a:t>
            </a:r>
            <a:endParaRPr lang="en-US" dirty="0">
              <a:solidFill>
                <a:srgbClr val="C00000"/>
              </a:solidFill>
            </a:endParaRPr>
          </a:p>
          <a:p>
            <a:endParaRPr lang="en-US" dirty="0"/>
          </a:p>
        </p:txBody>
      </p:sp>
    </p:spTree>
    <p:extLst>
      <p:ext uri="{BB962C8B-B14F-4D97-AF65-F5344CB8AC3E}">
        <p14:creationId xmlns="" xmlns:p14="http://schemas.microsoft.com/office/powerpoint/2010/main" val="125533021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Metadata Envelop</a:t>
            </a:r>
          </a:p>
        </p:txBody>
      </p:sp>
      <p:pic>
        <p:nvPicPr>
          <p:cNvPr id="7" name="Content Placeholder 6"/>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966259" y="1527175"/>
            <a:ext cx="10210800" cy="457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40974291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a:spLocks noGrp="1"/>
          </p:cNvSpPr>
          <p:nvPr>
            <p:ph type="title"/>
          </p:nvPr>
        </p:nvSpPr>
        <p:spPr>
          <a:xfrm>
            <a:off x="1125084" y="348344"/>
            <a:ext cx="10609716" cy="729341"/>
          </a:xfrm>
        </p:spPr>
        <p:txBody>
          <a:bodyPr>
            <a:noAutofit/>
          </a:bodyPr>
          <a:lstStyle/>
          <a:p>
            <a:r>
              <a:rPr lang="en-US" sz="3200" b="1" dirty="0" smtClean="0">
                <a:solidFill>
                  <a:srgbClr val="FF0000"/>
                </a:solidFill>
                <a:latin typeface="Georgia" pitchFamily="18" charset="0"/>
              </a:rPr>
              <a:t>		National </a:t>
            </a:r>
            <a:r>
              <a:rPr lang="en-US" sz="3200" b="1" dirty="0">
                <a:solidFill>
                  <a:srgbClr val="FF0000"/>
                </a:solidFill>
                <a:latin typeface="Georgia" pitchFamily="18" charset="0"/>
              </a:rPr>
              <a:t>Digital Library of India</a:t>
            </a:r>
          </a:p>
        </p:txBody>
      </p:sp>
      <p:pic>
        <p:nvPicPr>
          <p:cNvPr id="2050" name="Picture 2" descr="Image result for india map"/>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5819" y="1498389"/>
            <a:ext cx="2668814" cy="2818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93200" y="1536927"/>
            <a:ext cx="2819400" cy="28306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 Placeholder 7"/>
          <p:cNvSpPr txBox="1">
            <a:spLocks/>
          </p:cNvSpPr>
          <p:nvPr/>
        </p:nvSpPr>
        <p:spPr>
          <a:xfrm>
            <a:off x="2620283" y="1774372"/>
            <a:ext cx="6480174" cy="511629"/>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lgn="ctr">
              <a:buNone/>
            </a:pPr>
            <a:r>
              <a:rPr lang="en-US" sz="1800" b="1" cap="all" dirty="0">
                <a:latin typeface="Arial" pitchFamily="34" charset="0"/>
                <a:cs typeface="Arial" pitchFamily="34" charset="0"/>
              </a:rPr>
              <a:t>Issues, Architecture And Use Models</a:t>
            </a:r>
          </a:p>
        </p:txBody>
      </p:sp>
      <p:sp>
        <p:nvSpPr>
          <p:cNvPr id="10" name="TextBox 9"/>
          <p:cNvSpPr txBox="1"/>
          <p:nvPr/>
        </p:nvSpPr>
        <p:spPr>
          <a:xfrm>
            <a:off x="3755572" y="3643813"/>
            <a:ext cx="4572000" cy="1477328"/>
          </a:xfrm>
          <a:prstGeom prst="rect">
            <a:avLst/>
          </a:prstGeom>
          <a:noFill/>
        </p:spPr>
        <p:txBody>
          <a:bodyPr wrap="square" rtlCol="0">
            <a:spAutoFit/>
          </a:bodyPr>
          <a:lstStyle/>
          <a:p>
            <a:pPr algn="just"/>
            <a:r>
              <a:rPr lang="en-US" i="1" dirty="0">
                <a:solidFill>
                  <a:srgbClr val="0033CC"/>
                </a:solidFill>
              </a:rPr>
              <a:t>Libraries are more important to the education system than the institutions such as schools, colleges and </a:t>
            </a:r>
            <a:r>
              <a:rPr lang="en-US" i="1" dirty="0" smtClean="0">
                <a:solidFill>
                  <a:srgbClr val="0033CC"/>
                </a:solidFill>
              </a:rPr>
              <a:t>universities </a:t>
            </a:r>
          </a:p>
          <a:p>
            <a:pPr algn="just"/>
            <a:endParaRPr lang="en-US" i="1" dirty="0" smtClean="0">
              <a:solidFill>
                <a:srgbClr val="0033CC"/>
              </a:solidFill>
            </a:endParaRPr>
          </a:p>
          <a:p>
            <a:pPr algn="r"/>
            <a:r>
              <a:rPr lang="en-US" b="1" dirty="0" smtClean="0"/>
              <a:t>– Rabindranath Tagore</a:t>
            </a:r>
            <a:endParaRPr lang="en-US" b="1" dirty="0"/>
          </a:p>
        </p:txBody>
      </p:sp>
    </p:spTree>
    <p:extLst>
      <p:ext uri="{BB962C8B-B14F-4D97-AF65-F5344CB8AC3E}">
        <p14:creationId xmlns="" xmlns:p14="http://schemas.microsoft.com/office/powerpoint/2010/main" val="21173835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a:solidFill>
                  <a:srgbClr val="FF0000"/>
                </a:solidFill>
                <a:latin typeface="Georgia" pitchFamily="18" charset="0"/>
              </a:rPr>
              <a:t>Generic Metadata</a:t>
            </a:r>
          </a:p>
        </p:txBody>
      </p:sp>
      <p:pic>
        <p:nvPicPr>
          <p:cNvPr id="11" name="Content Placeholder 10"/>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02167" y="1834873"/>
            <a:ext cx="11338984" cy="3956604"/>
          </a:xfrm>
        </p:spPr>
      </p:pic>
    </p:spTree>
    <p:extLst>
      <p:ext uri="{BB962C8B-B14F-4D97-AF65-F5344CB8AC3E}">
        <p14:creationId xmlns="" xmlns:p14="http://schemas.microsoft.com/office/powerpoint/2010/main" val="135039141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a:solidFill>
                  <a:srgbClr val="FF0000"/>
                </a:solidFill>
                <a:latin typeface="Georgia" pitchFamily="18" charset="0"/>
              </a:rPr>
              <a:t>Learning Resource Metadata</a:t>
            </a:r>
          </a:p>
        </p:txBody>
      </p:sp>
      <p:pic>
        <p:nvPicPr>
          <p:cNvPr id="10" name="Content Placeholder 9"/>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63773" y="1527175"/>
            <a:ext cx="11215771" cy="4572000"/>
          </a:xfrm>
        </p:spPr>
      </p:pic>
    </p:spTree>
    <p:extLst>
      <p:ext uri="{BB962C8B-B14F-4D97-AF65-F5344CB8AC3E}">
        <p14:creationId xmlns="" xmlns:p14="http://schemas.microsoft.com/office/powerpoint/2010/main" val="3647404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a:solidFill>
                  <a:srgbClr val="FF0000"/>
                </a:solidFill>
                <a:latin typeface="Georgia" pitchFamily="18" charset="0"/>
              </a:rPr>
              <a:t>Thesis Metadata</a:t>
            </a:r>
          </a:p>
        </p:txBody>
      </p:sp>
      <p:pic>
        <p:nvPicPr>
          <p:cNvPr id="8" name="Content Placeholder 7"/>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1094889" y="1527175"/>
            <a:ext cx="9953540" cy="4572000"/>
          </a:xfrm>
        </p:spPr>
      </p:pic>
    </p:spTree>
    <p:extLst>
      <p:ext uri="{BB962C8B-B14F-4D97-AF65-F5344CB8AC3E}">
        <p14:creationId xmlns="" xmlns:p14="http://schemas.microsoft.com/office/powerpoint/2010/main" val="15483249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74900" y="750670"/>
            <a:ext cx="7315200" cy="646331"/>
          </a:xfrm>
          <a:prstGeom prst="rect">
            <a:avLst/>
          </a:prstGeom>
          <a:noFill/>
          <a:ln w="25400">
            <a:solidFill>
              <a:schemeClr val="bg1"/>
            </a:solidFill>
          </a:ln>
        </p:spPr>
        <p:txBody>
          <a:bodyPr wrap="square" rtlCol="0">
            <a:spAutoFit/>
          </a:bodyPr>
          <a:lstStyle/>
          <a:p>
            <a:pPr algn="ctr"/>
            <a:r>
              <a:rPr lang="en-US" sz="3600" b="1" i="1" dirty="0" smtClean="0">
                <a:solidFill>
                  <a:srgbClr val="FF0000"/>
                </a:solidFill>
              </a:rPr>
              <a:t>Metadata Acquisition</a:t>
            </a:r>
            <a:endParaRPr lang="en-US" sz="3600" b="1" i="1" dirty="0">
              <a:solidFill>
                <a:srgbClr val="FF0000"/>
              </a:solidFill>
            </a:endParaRPr>
          </a:p>
        </p:txBody>
      </p:sp>
      <p:pic>
        <p:nvPicPr>
          <p:cNvPr id="9" name="Picture 2" descr="C:\Users\User\Desktop\metadata.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41858" y="2032000"/>
            <a:ext cx="2209885" cy="1295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9600945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104900" y="1435100"/>
            <a:ext cx="4919472" cy="823912"/>
          </a:xfrm>
          <a:solidFill>
            <a:srgbClr val="FFC000"/>
          </a:solidFill>
          <a:ln>
            <a:solidFill>
              <a:schemeClr val="tx1"/>
            </a:solidFill>
          </a:ln>
        </p:spPr>
        <p:txBody>
          <a:bodyPr/>
          <a:lstStyle/>
          <a:p>
            <a:pPr algn="ctr"/>
            <a:r>
              <a:rPr lang="en-US" dirty="0" smtClean="0">
                <a:solidFill>
                  <a:srgbClr val="002060"/>
                </a:solidFill>
              </a:rPr>
              <a:t>Locate Content</a:t>
            </a:r>
            <a:endParaRPr lang="en-US" dirty="0">
              <a:solidFill>
                <a:srgbClr val="002060"/>
              </a:solidFill>
            </a:endParaRPr>
          </a:p>
        </p:txBody>
      </p:sp>
      <p:sp>
        <p:nvSpPr>
          <p:cNvPr id="10" name="Text Placeholder 9"/>
          <p:cNvSpPr>
            <a:spLocks noGrp="1"/>
          </p:cNvSpPr>
          <p:nvPr>
            <p:ph type="body" sz="half" idx="3"/>
          </p:nvPr>
        </p:nvSpPr>
        <p:spPr>
          <a:xfrm>
            <a:off x="6166110" y="1435100"/>
            <a:ext cx="4919472" cy="823912"/>
          </a:xfrm>
          <a:solidFill>
            <a:srgbClr val="FFC000"/>
          </a:solidFill>
          <a:ln>
            <a:solidFill>
              <a:schemeClr val="tx1"/>
            </a:solidFill>
          </a:ln>
        </p:spPr>
        <p:txBody>
          <a:bodyPr/>
          <a:lstStyle/>
          <a:p>
            <a:pPr algn="ctr"/>
            <a:r>
              <a:rPr lang="en-US" dirty="0" smtClean="0">
                <a:solidFill>
                  <a:srgbClr val="002060"/>
                </a:solidFill>
              </a:rPr>
              <a:t>Acquire Metadata</a:t>
            </a:r>
            <a:endParaRPr lang="en-US" dirty="0">
              <a:solidFill>
                <a:srgbClr val="002060"/>
              </a:solidFill>
            </a:endParaRPr>
          </a:p>
        </p:txBody>
      </p:sp>
      <p:sp>
        <p:nvSpPr>
          <p:cNvPr id="7" name="Content Placeholder 6"/>
          <p:cNvSpPr>
            <a:spLocks noGrp="1"/>
          </p:cNvSpPr>
          <p:nvPr>
            <p:ph sz="quarter" idx="2"/>
          </p:nvPr>
        </p:nvSpPr>
        <p:spPr/>
        <p:txBody>
          <a:bodyPr/>
          <a:lstStyle/>
          <a:p>
            <a:r>
              <a:rPr lang="en-US" b="1" dirty="0" smtClean="0"/>
              <a:t>Harvest Institutional IDRs</a:t>
            </a:r>
          </a:p>
          <a:p>
            <a:r>
              <a:rPr lang="en-US" b="1" dirty="0" smtClean="0"/>
              <a:t>Crawl Websites</a:t>
            </a:r>
          </a:p>
          <a:p>
            <a:r>
              <a:rPr lang="en-US" b="1" dirty="0" smtClean="0"/>
              <a:t>In Bulk – from Publishers</a:t>
            </a:r>
          </a:p>
          <a:p>
            <a:r>
              <a:rPr lang="en-US" b="1" dirty="0" smtClean="0"/>
              <a:t>Donated by Source</a:t>
            </a:r>
          </a:p>
          <a:p>
            <a:r>
              <a:rPr lang="en-US" b="1" dirty="0" smtClean="0"/>
              <a:t>Source-supported API</a:t>
            </a:r>
          </a:p>
          <a:p>
            <a:r>
              <a:rPr lang="en-US" b="1" dirty="0" smtClean="0"/>
              <a:t>…</a:t>
            </a:r>
          </a:p>
          <a:p>
            <a:endParaRPr lang="en-US" b="1" dirty="0" smtClean="0"/>
          </a:p>
          <a:p>
            <a:endParaRPr lang="en-US" b="1" dirty="0"/>
          </a:p>
        </p:txBody>
      </p:sp>
      <p:sp>
        <p:nvSpPr>
          <p:cNvPr id="8" name="Content Placeholder 7"/>
          <p:cNvSpPr>
            <a:spLocks noGrp="1"/>
          </p:cNvSpPr>
          <p:nvPr>
            <p:ph sz="quarter" idx="4"/>
          </p:nvPr>
        </p:nvSpPr>
        <p:spPr/>
        <p:txBody>
          <a:bodyPr>
            <a:normAutofit/>
          </a:bodyPr>
          <a:lstStyle/>
          <a:p>
            <a:r>
              <a:rPr lang="en-US" b="1" dirty="0" smtClean="0"/>
              <a:t>Creation</a:t>
            </a:r>
          </a:p>
          <a:p>
            <a:pPr lvl="1"/>
            <a:r>
              <a:rPr lang="en-US" b="1" dirty="0" smtClean="0"/>
              <a:t>Manual</a:t>
            </a:r>
          </a:p>
          <a:p>
            <a:pPr lvl="1"/>
            <a:r>
              <a:rPr lang="en-US" b="1" dirty="0" smtClean="0"/>
              <a:t>Automated</a:t>
            </a:r>
          </a:p>
          <a:p>
            <a:r>
              <a:rPr lang="en-US" b="1" dirty="0" smtClean="0"/>
              <a:t>Translation</a:t>
            </a:r>
          </a:p>
          <a:p>
            <a:pPr lvl="1"/>
            <a:r>
              <a:rPr lang="en-US" b="1" dirty="0" smtClean="0"/>
              <a:t>Format</a:t>
            </a:r>
          </a:p>
          <a:p>
            <a:pPr lvl="1"/>
            <a:r>
              <a:rPr lang="en-US" b="1" dirty="0" smtClean="0"/>
              <a:t>Standard / Schema</a:t>
            </a:r>
          </a:p>
          <a:p>
            <a:r>
              <a:rPr lang="en-US" b="1" dirty="0" smtClean="0"/>
              <a:t>Curation</a:t>
            </a:r>
          </a:p>
          <a:p>
            <a:pPr lvl="1"/>
            <a:r>
              <a:rPr lang="en-US" b="1" dirty="0" smtClean="0"/>
              <a:t>Manual</a:t>
            </a:r>
          </a:p>
          <a:p>
            <a:pPr lvl="1"/>
            <a:r>
              <a:rPr lang="en-US" b="1" dirty="0" smtClean="0"/>
              <a:t>Assisted</a:t>
            </a:r>
          </a:p>
          <a:p>
            <a:r>
              <a:rPr lang="en-US" b="1" dirty="0" smtClean="0"/>
              <a:t>Ingestion</a:t>
            </a:r>
            <a:endParaRPr lang="en-US" b="1" dirty="0"/>
          </a:p>
        </p:txBody>
      </p:sp>
      <p:sp>
        <p:nvSpPr>
          <p:cNvPr id="6" name="Title 5"/>
          <p:cNvSpPr>
            <a:spLocks noGrp="1"/>
          </p:cNvSpPr>
          <p:nvPr>
            <p:ph type="title"/>
          </p:nvPr>
        </p:nvSpPr>
        <p:spPr/>
        <p:txBody>
          <a:bodyPr>
            <a:normAutofit/>
          </a:bodyPr>
          <a:lstStyle/>
          <a:p>
            <a:r>
              <a:rPr lang="en-US" sz="3200" b="1" dirty="0">
                <a:solidFill>
                  <a:srgbClr val="FF0000"/>
                </a:solidFill>
                <a:latin typeface="Georgia" pitchFamily="18" charset="0"/>
              </a:rPr>
              <a:t>Acquisition Scenarios</a:t>
            </a:r>
          </a:p>
        </p:txBody>
      </p:sp>
    </p:spTree>
    <p:extLst>
      <p:ext uri="{BB962C8B-B14F-4D97-AF65-F5344CB8AC3E}">
        <p14:creationId xmlns="" xmlns:p14="http://schemas.microsoft.com/office/powerpoint/2010/main" val="389853573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Challenges in Metadata Acquisition</a:t>
            </a:r>
          </a:p>
        </p:txBody>
      </p:sp>
      <p:sp>
        <p:nvSpPr>
          <p:cNvPr id="6" name="Content Placeholder 5"/>
          <p:cNvSpPr>
            <a:spLocks noGrp="1"/>
          </p:cNvSpPr>
          <p:nvPr>
            <p:ph sz="quarter" idx="1"/>
          </p:nvPr>
        </p:nvSpPr>
        <p:spPr/>
        <p:txBody>
          <a:bodyPr/>
          <a:lstStyle/>
          <a:p>
            <a:r>
              <a:rPr lang="en-IN" b="1" dirty="0">
                <a:solidFill>
                  <a:srgbClr val="00B050"/>
                </a:solidFill>
              </a:rPr>
              <a:t>Different sources follow different norm in annotation</a:t>
            </a:r>
          </a:p>
          <a:p>
            <a:pPr lvl="1"/>
            <a:r>
              <a:rPr lang="en-IN" b="1" dirty="0"/>
              <a:t>Automation of curation</a:t>
            </a:r>
          </a:p>
          <a:p>
            <a:r>
              <a:rPr lang="en-IN" b="1" dirty="0">
                <a:solidFill>
                  <a:srgbClr val="00B050"/>
                </a:solidFill>
              </a:rPr>
              <a:t>Errors in sourced data</a:t>
            </a:r>
          </a:p>
          <a:p>
            <a:pPr lvl="1"/>
            <a:r>
              <a:rPr lang="en-IN" b="1" dirty="0"/>
              <a:t>Error listing</a:t>
            </a:r>
          </a:p>
          <a:p>
            <a:pPr lvl="1"/>
            <a:r>
              <a:rPr lang="en-IN" b="1" dirty="0"/>
              <a:t>Manual curation</a:t>
            </a:r>
          </a:p>
          <a:p>
            <a:r>
              <a:rPr lang="en-IN" b="1" dirty="0">
                <a:solidFill>
                  <a:srgbClr val="00B050"/>
                </a:solidFill>
              </a:rPr>
              <a:t>Errors in manual annotation</a:t>
            </a:r>
          </a:p>
          <a:p>
            <a:pPr lvl="1"/>
            <a:r>
              <a:rPr lang="en-IN" b="1" dirty="0"/>
              <a:t>Review step before actual submission in database</a:t>
            </a:r>
          </a:p>
          <a:p>
            <a:pPr lvl="1"/>
            <a:r>
              <a:rPr lang="en-IN" b="1" dirty="0"/>
              <a:t>Manual curation</a:t>
            </a:r>
          </a:p>
          <a:p>
            <a:r>
              <a:rPr lang="en-IN" b="1" dirty="0">
                <a:solidFill>
                  <a:srgbClr val="00B050"/>
                </a:solidFill>
              </a:rPr>
              <a:t>Set up norm/guideline</a:t>
            </a:r>
          </a:p>
          <a:p>
            <a:pPr lvl="1"/>
            <a:r>
              <a:rPr lang="en-IN" b="1" dirty="0"/>
              <a:t>Controlled </a:t>
            </a:r>
            <a:r>
              <a:rPr lang="en-IN" b="1" dirty="0" smtClean="0"/>
              <a:t>vocabulary</a:t>
            </a:r>
            <a:endParaRPr lang="en-IN" b="1" dirty="0"/>
          </a:p>
        </p:txBody>
      </p:sp>
    </p:spTree>
    <p:extLst>
      <p:ext uri="{BB962C8B-B14F-4D97-AF65-F5344CB8AC3E}">
        <p14:creationId xmlns="" xmlns:p14="http://schemas.microsoft.com/office/powerpoint/2010/main" val="13671364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b="1" dirty="0">
                <a:solidFill>
                  <a:srgbClr val="FF0000"/>
                </a:solidFill>
                <a:latin typeface="Georgia" pitchFamily="18" charset="0"/>
              </a:rPr>
              <a:t>Specifying Metadata Values</a:t>
            </a:r>
          </a:p>
        </p:txBody>
      </p:sp>
      <p:sp>
        <p:nvSpPr>
          <p:cNvPr id="3" name="Content Placeholder 2"/>
          <p:cNvSpPr>
            <a:spLocks noGrp="1"/>
          </p:cNvSpPr>
          <p:nvPr>
            <p:ph sz="quarter" idx="1"/>
          </p:nvPr>
        </p:nvSpPr>
        <p:spPr>
          <a:xfrm>
            <a:off x="609600" y="1371600"/>
            <a:ext cx="10972800" cy="739409"/>
          </a:xfrm>
        </p:spPr>
        <p:txBody>
          <a:bodyPr>
            <a:normAutofit/>
          </a:bodyPr>
          <a:lstStyle/>
          <a:p>
            <a:pPr marL="118872" indent="0" algn="ctr">
              <a:buNone/>
            </a:pPr>
            <a:r>
              <a:rPr lang="en-IN" sz="3200" dirty="0" smtClean="0">
                <a:solidFill>
                  <a:srgbClr val="000099"/>
                </a:solidFill>
              </a:rPr>
              <a:t>How do we ingest contents?</a:t>
            </a:r>
          </a:p>
        </p:txBody>
      </p:sp>
      <p:grpSp>
        <p:nvGrpSpPr>
          <p:cNvPr id="16" name="Group 15"/>
          <p:cNvGrpSpPr/>
          <p:nvPr/>
        </p:nvGrpSpPr>
        <p:grpSpPr>
          <a:xfrm>
            <a:off x="771096" y="1883892"/>
            <a:ext cx="11624105" cy="4288308"/>
            <a:chOff x="425921" y="1883892"/>
            <a:chExt cx="8718079" cy="4288308"/>
          </a:xfrm>
        </p:grpSpPr>
        <p:grpSp>
          <p:nvGrpSpPr>
            <p:cNvPr id="4" name="Group 27"/>
            <p:cNvGrpSpPr>
              <a:grpSpLocks/>
            </p:cNvGrpSpPr>
            <p:nvPr/>
          </p:nvGrpSpPr>
          <p:grpSpPr bwMode="auto">
            <a:xfrm>
              <a:off x="2836863" y="4752975"/>
              <a:ext cx="3463925" cy="1419225"/>
              <a:chOff x="5000609" y="1988840"/>
              <a:chExt cx="3463261" cy="1419747"/>
            </a:xfrm>
          </p:grpSpPr>
          <p:pic>
            <p:nvPicPr>
              <p:cNvPr id="5" name="Picture 15" descr="download (2).jpg"/>
              <p:cNvPicPr>
                <a:picLocks noChangeAspect="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940152" y="1988840"/>
                <a:ext cx="1368152"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a:xfrm rot="1188110">
                <a:off x="5007486" y="2204864"/>
                <a:ext cx="3456384" cy="1008112"/>
              </a:xfrm>
              <a:prstGeom prst="ellipse">
                <a:avLst/>
              </a:prstGeom>
              <a:solidFill>
                <a:srgbClr val="3399FF"/>
              </a:solidFill>
              <a:ln w="34925">
                <a:solidFill>
                  <a:srgbClr val="00B050"/>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7" name="Oval 6"/>
              <p:cNvSpPr/>
              <p:nvPr/>
            </p:nvSpPr>
            <p:spPr>
              <a:xfrm rot="1188110">
                <a:off x="5000609" y="2400475"/>
                <a:ext cx="3456384" cy="1008112"/>
              </a:xfrm>
              <a:prstGeom prst="ellipse">
                <a:avLst/>
              </a:prstGeom>
              <a:solidFill>
                <a:srgbClr val="3399FF"/>
              </a:solidFill>
              <a:ln w="34925">
                <a:solidFill>
                  <a:srgbClr val="00B050"/>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8" name="Oval 7"/>
            <p:cNvSpPr/>
            <p:nvPr/>
          </p:nvSpPr>
          <p:spPr>
            <a:xfrm>
              <a:off x="3276600" y="3276600"/>
              <a:ext cx="2362200" cy="609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IN" b="1" dirty="0" smtClean="0">
                  <a:solidFill>
                    <a:schemeClr val="tx1"/>
                  </a:solidFill>
                </a:rPr>
                <a:t>IDR Harvesting</a:t>
              </a:r>
              <a:endParaRPr lang="en-IN" b="1" dirty="0">
                <a:solidFill>
                  <a:schemeClr val="tx1"/>
                </a:solidFill>
              </a:endParaRPr>
            </a:p>
          </p:txBody>
        </p:sp>
        <p:pic>
          <p:nvPicPr>
            <p:cNvPr id="9" name="Picture 8"/>
            <p:cNvPicPr/>
            <p:nvPr/>
          </p:nvPicPr>
          <p:blipFill>
            <a:blip r:embed="rId3">
              <a:extLst>
                <a:ext uri="{28A0092B-C50C-407E-A947-70E740481C1C}">
                  <a14:useLocalDpi xmlns="" xmlns:a14="http://schemas.microsoft.com/office/drawing/2010/main" val="0"/>
                </a:ext>
              </a:extLst>
            </a:blip>
            <a:stretch>
              <a:fillRect/>
            </a:stretch>
          </p:blipFill>
          <p:spPr>
            <a:xfrm rot="2244163">
              <a:off x="797655" y="2876229"/>
              <a:ext cx="491490" cy="534670"/>
            </a:xfrm>
            <a:prstGeom prst="rect">
              <a:avLst/>
            </a:prstGeom>
          </p:spPr>
        </p:pic>
        <p:cxnSp>
          <p:nvCxnSpPr>
            <p:cNvPr id="11" name="Straight Arrow Connector 10"/>
            <p:cNvCxnSpPr/>
            <p:nvPr/>
          </p:nvCxnSpPr>
          <p:spPr>
            <a:xfrm>
              <a:off x="1185637" y="3448728"/>
              <a:ext cx="390984" cy="479695"/>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4"/>
            </p:cNvCxnSpPr>
            <p:nvPr/>
          </p:nvCxnSpPr>
          <p:spPr>
            <a:xfrm>
              <a:off x="2090748" y="4513129"/>
              <a:ext cx="1505119" cy="744671"/>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rot="20045469">
              <a:off x="776468" y="3934164"/>
              <a:ext cx="2362200" cy="609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IN" b="1" dirty="0" smtClean="0">
                  <a:solidFill>
                    <a:schemeClr val="tx1"/>
                  </a:solidFill>
                </a:rPr>
                <a:t>Manual Submission</a:t>
              </a:r>
              <a:endParaRPr lang="en-IN" b="1" dirty="0">
                <a:solidFill>
                  <a:schemeClr val="tx1"/>
                </a:solidFill>
              </a:endParaRPr>
            </a:p>
          </p:txBody>
        </p:sp>
        <p:cxnSp>
          <p:nvCxnSpPr>
            <p:cNvPr id="19" name="Straight Arrow Connector 18"/>
            <p:cNvCxnSpPr/>
            <p:nvPr/>
          </p:nvCxnSpPr>
          <p:spPr>
            <a:xfrm>
              <a:off x="4392440" y="3928423"/>
              <a:ext cx="0" cy="824552"/>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52533" y="2602468"/>
              <a:ext cx="1462267" cy="369332"/>
            </a:xfrm>
            <a:prstGeom prst="rect">
              <a:avLst/>
            </a:prstGeom>
            <a:noFill/>
          </p:spPr>
          <p:txBody>
            <a:bodyPr wrap="square" rtlCol="0">
              <a:spAutoFit/>
            </a:bodyPr>
            <a:lstStyle/>
            <a:p>
              <a:pPr algn="ctr"/>
              <a:r>
                <a:rPr lang="en-IN" b="1" dirty="0" smtClean="0"/>
                <a:t>Institute 1</a:t>
              </a:r>
              <a:endParaRPr lang="en-IN" b="1" dirty="0"/>
            </a:p>
          </p:txBody>
        </p:sp>
        <p:cxnSp>
          <p:nvCxnSpPr>
            <p:cNvPr id="23" name="Straight Arrow Connector 22"/>
            <p:cNvCxnSpPr/>
            <p:nvPr/>
          </p:nvCxnSpPr>
          <p:spPr>
            <a:xfrm>
              <a:off x="3342816" y="2903716"/>
              <a:ext cx="390984" cy="479695"/>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72000" y="2514600"/>
              <a:ext cx="1524000" cy="369332"/>
            </a:xfrm>
            <a:prstGeom prst="rect">
              <a:avLst/>
            </a:prstGeom>
            <a:noFill/>
          </p:spPr>
          <p:txBody>
            <a:bodyPr wrap="square" rtlCol="0">
              <a:spAutoFit/>
            </a:bodyPr>
            <a:lstStyle/>
            <a:p>
              <a:pPr algn="ctr"/>
              <a:r>
                <a:rPr lang="en-IN" b="1" dirty="0" smtClean="0"/>
                <a:t>Institute N</a:t>
              </a:r>
              <a:endParaRPr lang="en-IN" b="1" dirty="0"/>
            </a:p>
          </p:txBody>
        </p:sp>
        <p:cxnSp>
          <p:nvCxnSpPr>
            <p:cNvPr id="26" name="Straight Arrow Connector 25"/>
            <p:cNvCxnSpPr/>
            <p:nvPr/>
          </p:nvCxnSpPr>
          <p:spPr>
            <a:xfrm flipH="1">
              <a:off x="5105399" y="2851795"/>
              <a:ext cx="181898" cy="424805"/>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rot="2352458">
              <a:off x="5601536" y="4181086"/>
              <a:ext cx="2362200" cy="609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IN" b="1" dirty="0" smtClean="0">
                  <a:solidFill>
                    <a:schemeClr val="tx1"/>
                  </a:solidFill>
                </a:rPr>
                <a:t>Automatic Crawling</a:t>
              </a:r>
              <a:endParaRPr lang="en-IN" b="1" dirty="0">
                <a:solidFill>
                  <a:schemeClr val="tx1"/>
                </a:solidFill>
              </a:endParaRPr>
            </a:p>
          </p:txBody>
        </p:sp>
        <p:cxnSp>
          <p:nvCxnSpPr>
            <p:cNvPr id="29" name="Straight Arrow Connector 28"/>
            <p:cNvCxnSpPr/>
            <p:nvPr/>
          </p:nvCxnSpPr>
          <p:spPr>
            <a:xfrm flipH="1">
              <a:off x="5410200" y="4648238"/>
              <a:ext cx="961413" cy="609562"/>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2191825">
              <a:off x="6313340" y="2997891"/>
              <a:ext cx="1233667" cy="369332"/>
            </a:xfrm>
            <a:prstGeom prst="rect">
              <a:avLst/>
            </a:prstGeom>
            <a:noFill/>
          </p:spPr>
          <p:txBody>
            <a:bodyPr wrap="square" rtlCol="0">
              <a:spAutoFit/>
            </a:bodyPr>
            <a:lstStyle/>
            <a:p>
              <a:pPr algn="ctr"/>
              <a:r>
                <a:rPr lang="en-IN" b="1" dirty="0" smtClean="0"/>
                <a:t>Portal 1</a:t>
              </a:r>
              <a:endParaRPr lang="en-IN" b="1" dirty="0"/>
            </a:p>
          </p:txBody>
        </p:sp>
        <p:cxnSp>
          <p:nvCxnSpPr>
            <p:cNvPr id="32" name="Straight Arrow Connector 31"/>
            <p:cNvCxnSpPr/>
            <p:nvPr/>
          </p:nvCxnSpPr>
          <p:spPr>
            <a:xfrm flipH="1">
              <a:off x="6477000" y="3182557"/>
              <a:ext cx="305636" cy="689394"/>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3336448">
              <a:off x="7692993" y="4222744"/>
              <a:ext cx="1233667" cy="276999"/>
            </a:xfrm>
            <a:prstGeom prst="rect">
              <a:avLst/>
            </a:prstGeom>
            <a:noFill/>
          </p:spPr>
          <p:txBody>
            <a:bodyPr wrap="square" rtlCol="0">
              <a:spAutoFit/>
            </a:bodyPr>
            <a:lstStyle/>
            <a:p>
              <a:pPr algn="ctr"/>
              <a:r>
                <a:rPr lang="en-IN" b="1" dirty="0" smtClean="0"/>
                <a:t>Portal  N</a:t>
              </a:r>
              <a:endParaRPr lang="en-IN" b="1" dirty="0"/>
            </a:p>
          </p:txBody>
        </p:sp>
        <p:cxnSp>
          <p:nvCxnSpPr>
            <p:cNvPr id="37" name="Straight Arrow Connector 36"/>
            <p:cNvCxnSpPr/>
            <p:nvPr/>
          </p:nvCxnSpPr>
          <p:spPr>
            <a:xfrm flipH="1">
              <a:off x="7391400" y="4408278"/>
              <a:ext cx="804734" cy="200406"/>
            </a:xfrm>
            <a:prstGeom prst="straightConnector1">
              <a:avLst/>
            </a:prstGeom>
            <a:ln w="317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8688579">
              <a:off x="-144806" y="2454619"/>
              <a:ext cx="1626202" cy="484748"/>
            </a:xfrm>
            <a:prstGeom prst="rect">
              <a:avLst/>
            </a:prstGeom>
            <a:noFill/>
          </p:spPr>
          <p:txBody>
            <a:bodyPr wrap="square" rtlCol="0">
              <a:spAutoFit/>
            </a:bodyPr>
            <a:lstStyle/>
            <a:p>
              <a:pPr algn="ctr"/>
              <a:r>
                <a:rPr lang="en-IN" b="1" dirty="0" smtClean="0">
                  <a:solidFill>
                    <a:srgbClr val="C00000"/>
                  </a:solidFill>
                </a:rPr>
                <a:t>Metadata Annotation</a:t>
              </a:r>
              <a:endParaRPr lang="en-IN" b="1" dirty="0">
                <a:solidFill>
                  <a:srgbClr val="C00000"/>
                </a:solidFill>
              </a:endParaRPr>
            </a:p>
          </p:txBody>
        </p:sp>
        <p:sp>
          <p:nvSpPr>
            <p:cNvPr id="41" name="TextBox 40"/>
            <p:cNvSpPr txBox="1"/>
            <p:nvPr/>
          </p:nvSpPr>
          <p:spPr>
            <a:xfrm>
              <a:off x="3124200" y="2069068"/>
              <a:ext cx="2766706" cy="369332"/>
            </a:xfrm>
            <a:prstGeom prst="rect">
              <a:avLst/>
            </a:prstGeom>
            <a:noFill/>
          </p:spPr>
          <p:txBody>
            <a:bodyPr wrap="square" rtlCol="0">
              <a:spAutoFit/>
            </a:bodyPr>
            <a:lstStyle/>
            <a:p>
              <a:r>
                <a:rPr lang="en-IN" b="1" dirty="0" smtClean="0">
                  <a:solidFill>
                    <a:srgbClr val="C00000"/>
                  </a:solidFill>
                </a:rPr>
                <a:t>Metadata Translation</a:t>
              </a:r>
              <a:endParaRPr lang="en-IN" b="1" dirty="0">
                <a:solidFill>
                  <a:srgbClr val="C00000"/>
                </a:solidFill>
              </a:endParaRPr>
            </a:p>
          </p:txBody>
        </p:sp>
        <p:sp>
          <p:nvSpPr>
            <p:cNvPr id="42" name="TextBox 41"/>
            <p:cNvSpPr txBox="1"/>
            <p:nvPr/>
          </p:nvSpPr>
          <p:spPr>
            <a:xfrm rot="2468709">
              <a:off x="6868458" y="3128226"/>
              <a:ext cx="2275542" cy="369332"/>
            </a:xfrm>
            <a:prstGeom prst="rect">
              <a:avLst/>
            </a:prstGeom>
            <a:noFill/>
          </p:spPr>
          <p:txBody>
            <a:bodyPr wrap="square" rtlCol="0">
              <a:spAutoFit/>
            </a:bodyPr>
            <a:lstStyle/>
            <a:p>
              <a:r>
                <a:rPr lang="en-IN" b="1" dirty="0" smtClean="0">
                  <a:solidFill>
                    <a:srgbClr val="C00000"/>
                  </a:solidFill>
                </a:rPr>
                <a:t>Metadata Extraction</a:t>
              </a:r>
              <a:endParaRPr lang="en-IN" b="1" dirty="0">
                <a:solidFill>
                  <a:srgbClr val="C00000"/>
                </a:solidFill>
              </a:endParaRPr>
            </a:p>
          </p:txBody>
        </p:sp>
      </p:grpSp>
    </p:spTree>
    <p:extLst>
      <p:ext uri="{BB962C8B-B14F-4D97-AF65-F5344CB8AC3E}">
        <p14:creationId xmlns="" xmlns:p14="http://schemas.microsoft.com/office/powerpoint/2010/main" val="24263593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idx="2"/>
          </p:nvPr>
        </p:nvSpPr>
        <p:spPr/>
        <p:txBody>
          <a:bodyPr/>
          <a:lstStyle/>
          <a:p>
            <a:r>
              <a:rPr lang="en-US" dirty="0">
                <a:solidFill>
                  <a:srgbClr val="0033CC"/>
                </a:solidFill>
              </a:rPr>
              <a:t>Creation</a:t>
            </a:r>
          </a:p>
          <a:p>
            <a:pPr lvl="1"/>
            <a:r>
              <a:rPr lang="en-US" dirty="0">
                <a:solidFill>
                  <a:srgbClr val="0033CC"/>
                </a:solidFill>
              </a:rPr>
              <a:t>Manual</a:t>
            </a:r>
          </a:p>
          <a:p>
            <a:pPr lvl="1"/>
            <a:r>
              <a:rPr lang="en-US" dirty="0">
                <a:solidFill>
                  <a:srgbClr val="0033CC"/>
                </a:solidFill>
              </a:rPr>
              <a:t>Automated</a:t>
            </a:r>
          </a:p>
          <a:p>
            <a:r>
              <a:rPr lang="en-US" b="1" dirty="0">
                <a:solidFill>
                  <a:srgbClr val="0033CC"/>
                </a:solidFill>
              </a:rPr>
              <a:t>Translation</a:t>
            </a:r>
          </a:p>
          <a:p>
            <a:pPr lvl="1"/>
            <a:r>
              <a:rPr lang="en-US" b="1" dirty="0">
                <a:solidFill>
                  <a:srgbClr val="FFFF00"/>
                </a:solidFill>
              </a:rPr>
              <a:t>Format</a:t>
            </a:r>
          </a:p>
          <a:p>
            <a:pPr lvl="1"/>
            <a:r>
              <a:rPr lang="en-US" dirty="0">
                <a:solidFill>
                  <a:srgbClr val="0033CC"/>
                </a:solidFill>
              </a:rPr>
              <a:t>Standard / Schema</a:t>
            </a:r>
          </a:p>
          <a:p>
            <a:r>
              <a:rPr lang="en-US" dirty="0">
                <a:solidFill>
                  <a:srgbClr val="0033CC"/>
                </a:solidFill>
              </a:rPr>
              <a:t>Curation</a:t>
            </a:r>
          </a:p>
          <a:p>
            <a:pPr lvl="1"/>
            <a:r>
              <a:rPr lang="en-US" dirty="0">
                <a:solidFill>
                  <a:srgbClr val="0033CC"/>
                </a:solidFill>
              </a:rPr>
              <a:t>Manual</a:t>
            </a:r>
          </a:p>
          <a:p>
            <a:pPr lvl="1"/>
            <a:r>
              <a:rPr lang="en-US" dirty="0">
                <a:solidFill>
                  <a:srgbClr val="0033CC"/>
                </a:solidFill>
              </a:rPr>
              <a:t>Assisted</a:t>
            </a:r>
          </a:p>
          <a:p>
            <a:r>
              <a:rPr lang="en-US" dirty="0" smtClean="0">
                <a:solidFill>
                  <a:srgbClr val="0033CC"/>
                </a:solidFill>
              </a:rPr>
              <a:t>Ingestion</a:t>
            </a:r>
            <a:endParaRPr lang="en-US" dirty="0">
              <a:solidFill>
                <a:srgbClr val="0033CC"/>
              </a:solidFill>
            </a:endParaRPr>
          </a:p>
        </p:txBody>
      </p:sp>
      <p:grpSp>
        <p:nvGrpSpPr>
          <p:cNvPr id="12" name="Group 11"/>
          <p:cNvGrpSpPr/>
          <p:nvPr/>
        </p:nvGrpSpPr>
        <p:grpSpPr>
          <a:xfrm>
            <a:off x="3962400" y="1562100"/>
            <a:ext cx="7924800" cy="4876800"/>
            <a:chOff x="1219200" y="1949440"/>
            <a:chExt cx="6019800" cy="5105400"/>
          </a:xfrm>
        </p:grpSpPr>
        <p:sp>
          <p:nvSpPr>
            <p:cNvPr id="4" name="Oval 3"/>
            <p:cNvSpPr/>
            <p:nvPr/>
          </p:nvSpPr>
          <p:spPr>
            <a:xfrm>
              <a:off x="1219200" y="1949440"/>
              <a:ext cx="1219200" cy="1143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CSV</a:t>
              </a:r>
              <a:endParaRPr lang="en-IN" dirty="0">
                <a:solidFill>
                  <a:srgbClr val="FF0000"/>
                </a:solidFill>
              </a:endParaRPr>
            </a:p>
          </p:txBody>
        </p:sp>
        <p:sp>
          <p:nvSpPr>
            <p:cNvPr id="5" name="Oval 4"/>
            <p:cNvSpPr/>
            <p:nvPr/>
          </p:nvSpPr>
          <p:spPr>
            <a:xfrm>
              <a:off x="2608385" y="1949440"/>
              <a:ext cx="1277816" cy="1143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MARC</a:t>
              </a:r>
              <a:endParaRPr lang="en-IN" dirty="0">
                <a:solidFill>
                  <a:srgbClr val="FF0000"/>
                </a:solidFill>
              </a:endParaRPr>
            </a:p>
          </p:txBody>
        </p:sp>
        <p:sp>
          <p:nvSpPr>
            <p:cNvPr id="8" name="Oval 7"/>
            <p:cNvSpPr/>
            <p:nvPr/>
          </p:nvSpPr>
          <p:spPr>
            <a:xfrm>
              <a:off x="1447800" y="3473439"/>
              <a:ext cx="5791200" cy="76279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Reader</a:t>
              </a:r>
              <a:endParaRPr lang="en-IN" b="1" dirty="0">
                <a:solidFill>
                  <a:schemeClr val="tx1"/>
                </a:solidFill>
              </a:endParaRPr>
            </a:p>
          </p:txBody>
        </p:sp>
        <p:cxnSp>
          <p:nvCxnSpPr>
            <p:cNvPr id="9" name="Straight Connector 8"/>
            <p:cNvCxnSpPr>
              <a:endCxn id="8" idx="1"/>
            </p:cNvCxnSpPr>
            <p:nvPr/>
          </p:nvCxnSpPr>
          <p:spPr>
            <a:xfrm>
              <a:off x="1905000" y="3092440"/>
              <a:ext cx="390903" cy="492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419098" y="3096106"/>
              <a:ext cx="195451" cy="377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45723" y="3092440"/>
              <a:ext cx="288227"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419600" y="1949440"/>
              <a:ext cx="1143000" cy="1143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JSON</a:t>
              </a:r>
              <a:endParaRPr lang="en-IN" dirty="0">
                <a:solidFill>
                  <a:srgbClr val="FF0000"/>
                </a:solidFill>
              </a:endParaRPr>
            </a:p>
          </p:txBody>
        </p:sp>
        <p:sp>
          <p:nvSpPr>
            <p:cNvPr id="16" name="Oval 15"/>
            <p:cNvSpPr/>
            <p:nvPr/>
          </p:nvSpPr>
          <p:spPr>
            <a:xfrm>
              <a:off x="5943600" y="1949440"/>
              <a:ext cx="1143000" cy="114300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XML</a:t>
              </a:r>
              <a:endParaRPr lang="en-IN" dirty="0">
                <a:solidFill>
                  <a:srgbClr val="FF0000"/>
                </a:solidFill>
              </a:endParaRPr>
            </a:p>
          </p:txBody>
        </p:sp>
        <p:cxnSp>
          <p:nvCxnSpPr>
            <p:cNvPr id="21" name="Straight Connector 20"/>
            <p:cNvCxnSpPr/>
            <p:nvPr/>
          </p:nvCxnSpPr>
          <p:spPr>
            <a:xfrm flipH="1">
              <a:off x="4800600" y="3092440"/>
              <a:ext cx="185550" cy="3846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447800" y="4568617"/>
              <a:ext cx="5791200" cy="86419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Metadata Translator</a:t>
              </a:r>
              <a:endParaRPr lang="en-IN" b="1" dirty="0">
                <a:solidFill>
                  <a:schemeClr val="tx1"/>
                </a:solidFill>
              </a:endParaRPr>
            </a:p>
          </p:txBody>
        </p:sp>
        <p:cxnSp>
          <p:nvCxnSpPr>
            <p:cNvPr id="34" name="Straight Connector 33"/>
            <p:cNvCxnSpPr/>
            <p:nvPr/>
          </p:nvCxnSpPr>
          <p:spPr>
            <a:xfrm>
              <a:off x="4267200" y="3934305"/>
              <a:ext cx="0" cy="8726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267200" y="5423777"/>
              <a:ext cx="0" cy="567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2895600" y="5911840"/>
              <a:ext cx="2819400" cy="1143000"/>
            </a:xfrm>
            <a:prstGeom prst="ellipse">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sz="2000" dirty="0" smtClean="0">
                  <a:solidFill>
                    <a:srgbClr val="FF0000"/>
                  </a:solidFill>
                </a:rPr>
                <a:t>CMS Compliant Format</a:t>
              </a:r>
              <a:endParaRPr lang="en-IN" sz="2000" dirty="0">
                <a:solidFill>
                  <a:srgbClr val="FF0000"/>
                </a:solidFill>
              </a:endParaRPr>
            </a:p>
          </p:txBody>
        </p:sp>
      </p:grpSp>
      <p:sp>
        <p:nvSpPr>
          <p:cNvPr id="6" name="Rectangle 5"/>
          <p:cNvSpPr/>
          <p:nvPr/>
        </p:nvSpPr>
        <p:spPr>
          <a:xfrm>
            <a:off x="1132780" y="361537"/>
            <a:ext cx="5311069" cy="584775"/>
          </a:xfrm>
          <a:prstGeom prst="rect">
            <a:avLst/>
          </a:prstGeom>
        </p:spPr>
        <p:txBody>
          <a:bodyPr wrap="none">
            <a:spAutoFit/>
          </a:bodyPr>
          <a:lstStyle/>
          <a:p>
            <a:r>
              <a:rPr lang="en-IN" sz="3200" b="1" dirty="0">
                <a:solidFill>
                  <a:srgbClr val="FF0000"/>
                </a:solidFill>
                <a:latin typeface="Georgia" pitchFamily="18" charset="0"/>
                <a:ea typeface="+mj-ea"/>
                <a:cs typeface="+mj-cs"/>
              </a:rPr>
              <a:t>Multi-format Translator</a:t>
            </a:r>
            <a:endParaRPr lang="en-US" sz="3200" b="1" dirty="0">
              <a:solidFill>
                <a:srgbClr val="FF0000"/>
              </a:solidFill>
              <a:latin typeface="Georgia" pitchFamily="18" charset="0"/>
              <a:ea typeface="+mj-ea"/>
              <a:cs typeface="+mj-cs"/>
            </a:endParaRPr>
          </a:p>
        </p:txBody>
      </p:sp>
    </p:spTree>
    <p:extLst>
      <p:ext uri="{BB962C8B-B14F-4D97-AF65-F5344CB8AC3E}">
        <p14:creationId xmlns="" xmlns:p14="http://schemas.microsoft.com/office/powerpoint/2010/main" val="1365431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2"/>
          </p:nvPr>
        </p:nvSpPr>
        <p:spPr/>
        <p:txBody>
          <a:bodyPr/>
          <a:lstStyle/>
          <a:p>
            <a:r>
              <a:rPr lang="en-US" dirty="0">
                <a:solidFill>
                  <a:srgbClr val="0033CC"/>
                </a:solidFill>
              </a:rPr>
              <a:t>Creation</a:t>
            </a:r>
          </a:p>
          <a:p>
            <a:pPr lvl="1"/>
            <a:r>
              <a:rPr lang="en-US" dirty="0">
                <a:solidFill>
                  <a:srgbClr val="0033CC"/>
                </a:solidFill>
              </a:rPr>
              <a:t>Manual</a:t>
            </a:r>
          </a:p>
          <a:p>
            <a:pPr lvl="1"/>
            <a:r>
              <a:rPr lang="en-US" dirty="0">
                <a:solidFill>
                  <a:srgbClr val="0033CC"/>
                </a:solidFill>
              </a:rPr>
              <a:t>Automated</a:t>
            </a:r>
          </a:p>
          <a:p>
            <a:r>
              <a:rPr lang="en-US" b="1" dirty="0">
                <a:solidFill>
                  <a:srgbClr val="0033CC"/>
                </a:solidFill>
              </a:rPr>
              <a:t>Translation</a:t>
            </a:r>
          </a:p>
          <a:p>
            <a:pPr lvl="1"/>
            <a:r>
              <a:rPr lang="en-US" dirty="0">
                <a:solidFill>
                  <a:srgbClr val="0033CC"/>
                </a:solidFill>
              </a:rPr>
              <a:t>Format</a:t>
            </a:r>
          </a:p>
          <a:p>
            <a:pPr lvl="1"/>
            <a:r>
              <a:rPr lang="en-US" b="1" dirty="0">
                <a:solidFill>
                  <a:srgbClr val="000099"/>
                </a:solidFill>
              </a:rPr>
              <a:t>Standard / Schema</a:t>
            </a:r>
          </a:p>
          <a:p>
            <a:r>
              <a:rPr lang="en-US" dirty="0">
                <a:solidFill>
                  <a:srgbClr val="0033CC"/>
                </a:solidFill>
              </a:rPr>
              <a:t>Curation</a:t>
            </a:r>
          </a:p>
          <a:p>
            <a:pPr lvl="1"/>
            <a:r>
              <a:rPr lang="en-US" dirty="0">
                <a:solidFill>
                  <a:srgbClr val="0033CC"/>
                </a:solidFill>
              </a:rPr>
              <a:t>Manual</a:t>
            </a:r>
          </a:p>
          <a:p>
            <a:pPr lvl="1"/>
            <a:r>
              <a:rPr lang="en-US" dirty="0">
                <a:solidFill>
                  <a:srgbClr val="0033CC"/>
                </a:solidFill>
              </a:rPr>
              <a:t>Assisted</a:t>
            </a:r>
          </a:p>
          <a:p>
            <a:r>
              <a:rPr lang="en-US" dirty="0" smtClean="0">
                <a:solidFill>
                  <a:srgbClr val="0033CC"/>
                </a:solidFill>
              </a:rPr>
              <a:t>Ingestion</a:t>
            </a:r>
            <a:endParaRPr lang="en-US" dirty="0">
              <a:solidFill>
                <a:srgbClr val="0033CC"/>
              </a:solidFill>
            </a:endParaRPr>
          </a:p>
        </p:txBody>
      </p:sp>
      <p:grpSp>
        <p:nvGrpSpPr>
          <p:cNvPr id="16" name="Group 15"/>
          <p:cNvGrpSpPr/>
          <p:nvPr/>
        </p:nvGrpSpPr>
        <p:grpSpPr>
          <a:xfrm>
            <a:off x="4368800" y="1524000"/>
            <a:ext cx="7213600" cy="3936504"/>
            <a:chOff x="1219200" y="1676400"/>
            <a:chExt cx="6248400" cy="4876800"/>
          </a:xfrm>
        </p:grpSpPr>
        <p:sp>
          <p:nvSpPr>
            <p:cNvPr id="5" name="Oval 4"/>
            <p:cNvSpPr/>
            <p:nvPr/>
          </p:nvSpPr>
          <p:spPr>
            <a:xfrm>
              <a:off x="1219200" y="1676400"/>
              <a:ext cx="990600" cy="990600"/>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t>IDR1</a:t>
              </a:r>
              <a:endParaRPr lang="en-IN" dirty="0"/>
            </a:p>
          </p:txBody>
        </p:sp>
        <p:sp>
          <p:nvSpPr>
            <p:cNvPr id="6" name="Oval 5"/>
            <p:cNvSpPr/>
            <p:nvPr/>
          </p:nvSpPr>
          <p:spPr>
            <a:xfrm>
              <a:off x="2895600" y="1676400"/>
              <a:ext cx="990600" cy="990600"/>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t>IDR2</a:t>
              </a:r>
              <a:endParaRPr lang="en-IN" dirty="0"/>
            </a:p>
          </p:txBody>
        </p:sp>
        <p:sp>
          <p:nvSpPr>
            <p:cNvPr id="7" name="Oval 6"/>
            <p:cNvSpPr/>
            <p:nvPr/>
          </p:nvSpPr>
          <p:spPr>
            <a:xfrm>
              <a:off x="6477000" y="1676400"/>
              <a:ext cx="990600" cy="990600"/>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err="1" smtClean="0"/>
                <a:t>IDRn</a:t>
              </a:r>
              <a:endParaRPr lang="en-IN" dirty="0"/>
            </a:p>
          </p:txBody>
        </p:sp>
        <p:cxnSp>
          <p:nvCxnSpPr>
            <p:cNvPr id="9" name="Straight Connector 8"/>
            <p:cNvCxnSpPr/>
            <p:nvPr/>
          </p:nvCxnSpPr>
          <p:spPr>
            <a:xfrm>
              <a:off x="4343400" y="2171700"/>
              <a:ext cx="1524000" cy="0"/>
            </a:xfrm>
            <a:prstGeom prst="line">
              <a:avLst/>
            </a:prstGeom>
            <a:ln w="444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447800" y="3048000"/>
              <a:ext cx="5791200" cy="495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Harvester</a:t>
              </a:r>
              <a:endParaRPr lang="en-IN" b="1" dirty="0">
                <a:solidFill>
                  <a:schemeClr val="tx1"/>
                </a:solidFill>
              </a:endParaRPr>
            </a:p>
          </p:txBody>
        </p:sp>
        <p:sp>
          <p:nvSpPr>
            <p:cNvPr id="11" name="Oval 10"/>
            <p:cNvSpPr/>
            <p:nvPr/>
          </p:nvSpPr>
          <p:spPr>
            <a:xfrm>
              <a:off x="1219200" y="5562600"/>
              <a:ext cx="990600" cy="990600"/>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t>IDR1</a:t>
              </a:r>
              <a:endParaRPr lang="en-IN" dirty="0"/>
            </a:p>
          </p:txBody>
        </p:sp>
        <p:sp>
          <p:nvSpPr>
            <p:cNvPr id="12" name="Oval 11"/>
            <p:cNvSpPr/>
            <p:nvPr/>
          </p:nvSpPr>
          <p:spPr>
            <a:xfrm>
              <a:off x="2895600" y="5562600"/>
              <a:ext cx="990600" cy="990600"/>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t>IDR2</a:t>
              </a:r>
              <a:endParaRPr lang="en-IN" dirty="0"/>
            </a:p>
          </p:txBody>
        </p:sp>
        <p:sp>
          <p:nvSpPr>
            <p:cNvPr id="13" name="Oval 12"/>
            <p:cNvSpPr/>
            <p:nvPr/>
          </p:nvSpPr>
          <p:spPr>
            <a:xfrm>
              <a:off x="6477000" y="5562600"/>
              <a:ext cx="990600" cy="990600"/>
            </a:xfrm>
            <a:prstGeom prst="ellipse">
              <a:avLst/>
            </a:prstGeom>
            <a:solidFill>
              <a:srgbClr val="00B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err="1" smtClean="0"/>
                <a:t>IDRn</a:t>
              </a:r>
              <a:endParaRPr lang="en-IN" dirty="0"/>
            </a:p>
          </p:txBody>
        </p:sp>
        <p:cxnSp>
          <p:nvCxnSpPr>
            <p:cNvPr id="14" name="Straight Connector 13"/>
            <p:cNvCxnSpPr/>
            <p:nvPr/>
          </p:nvCxnSpPr>
          <p:spPr>
            <a:xfrm>
              <a:off x="4343400" y="6057900"/>
              <a:ext cx="1524000" cy="0"/>
            </a:xfrm>
            <a:prstGeom prst="line">
              <a:avLst/>
            </a:prstGeom>
            <a:ln w="444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447800" y="4381500"/>
              <a:ext cx="5791200" cy="4953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Metadata Translator</a:t>
              </a:r>
              <a:endParaRPr lang="en-IN" b="1" dirty="0">
                <a:solidFill>
                  <a:schemeClr val="tx1"/>
                </a:solidFill>
              </a:endParaRPr>
            </a:p>
          </p:txBody>
        </p:sp>
        <p:cxnSp>
          <p:nvCxnSpPr>
            <p:cNvPr id="17" name="Straight Connector 16"/>
            <p:cNvCxnSpPr>
              <a:endCxn id="10" idx="1"/>
            </p:cNvCxnSpPr>
            <p:nvPr/>
          </p:nvCxnSpPr>
          <p:spPr>
            <a:xfrm>
              <a:off x="1905000" y="2667000"/>
              <a:ext cx="390902"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19098" y="2670665"/>
              <a:ext cx="195451" cy="377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0" idx="7"/>
            </p:cNvCxnSpPr>
            <p:nvPr/>
          </p:nvCxnSpPr>
          <p:spPr>
            <a:xfrm flipH="1">
              <a:off x="6390898" y="2667000"/>
              <a:ext cx="576451"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0" idx="1"/>
            </p:cNvCxnSpPr>
            <p:nvPr/>
          </p:nvCxnSpPr>
          <p:spPr>
            <a:xfrm>
              <a:off x="2295902" y="3120535"/>
              <a:ext cx="304800" cy="3846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14549" y="3051665"/>
              <a:ext cx="97725" cy="49163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96000" y="3127865"/>
              <a:ext cx="283276" cy="37733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590800" y="3546965"/>
              <a:ext cx="0" cy="8726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733800" y="3546965"/>
              <a:ext cx="0" cy="8726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096000" y="3546965"/>
              <a:ext cx="0" cy="8726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90800" y="4492135"/>
              <a:ext cx="9902" cy="35023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733800" y="4461365"/>
              <a:ext cx="0" cy="41543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096000" y="4423265"/>
              <a:ext cx="0" cy="45353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11" idx="0"/>
            </p:cNvCxnSpPr>
            <p:nvPr/>
          </p:nvCxnSpPr>
          <p:spPr>
            <a:xfrm flipH="1">
              <a:off x="1714500" y="4876800"/>
              <a:ext cx="886202"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2" idx="0"/>
            </p:cNvCxnSpPr>
            <p:nvPr/>
          </p:nvCxnSpPr>
          <p:spPr>
            <a:xfrm flipH="1">
              <a:off x="3390900" y="4876800"/>
              <a:ext cx="342900"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96000" y="4876800"/>
              <a:ext cx="871349" cy="685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1158274" y="588220"/>
            <a:ext cx="3482043" cy="584775"/>
          </a:xfrm>
          <a:prstGeom prst="rect">
            <a:avLst/>
          </a:prstGeom>
        </p:spPr>
        <p:txBody>
          <a:bodyPr wrap="none">
            <a:spAutoFit/>
          </a:bodyPr>
          <a:lstStyle/>
          <a:p>
            <a:r>
              <a:rPr lang="en-IN" sz="3200" b="1" dirty="0">
                <a:solidFill>
                  <a:srgbClr val="FF0000"/>
                </a:solidFill>
                <a:latin typeface="Georgia" pitchFamily="18" charset="0"/>
                <a:ea typeface="+mj-ea"/>
                <a:cs typeface="+mj-cs"/>
              </a:rPr>
              <a:t>IDR Harvesting</a:t>
            </a:r>
            <a:endParaRPr lang="en-US" sz="3200" b="1" dirty="0">
              <a:solidFill>
                <a:srgbClr val="FF0000"/>
              </a:solidFill>
              <a:latin typeface="Georgia" pitchFamily="18" charset="0"/>
              <a:ea typeface="+mj-ea"/>
              <a:cs typeface="+mj-cs"/>
            </a:endParaRPr>
          </a:p>
        </p:txBody>
      </p:sp>
    </p:spTree>
    <p:extLst>
      <p:ext uri="{BB962C8B-B14F-4D97-AF65-F5344CB8AC3E}">
        <p14:creationId xmlns="" xmlns:p14="http://schemas.microsoft.com/office/powerpoint/2010/main" val="29673205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idx="2"/>
          </p:nvPr>
        </p:nvSpPr>
        <p:spPr/>
        <p:txBody>
          <a:bodyPr/>
          <a:lstStyle/>
          <a:p>
            <a:r>
              <a:rPr lang="en-US" b="1" dirty="0">
                <a:solidFill>
                  <a:srgbClr val="0033CC"/>
                </a:solidFill>
              </a:rPr>
              <a:t>Creation</a:t>
            </a:r>
          </a:p>
          <a:p>
            <a:pPr lvl="1"/>
            <a:r>
              <a:rPr lang="en-US" dirty="0">
                <a:solidFill>
                  <a:srgbClr val="0033CC"/>
                </a:solidFill>
              </a:rPr>
              <a:t>Manual</a:t>
            </a:r>
          </a:p>
          <a:p>
            <a:pPr lvl="1"/>
            <a:r>
              <a:rPr lang="en-US" b="1" dirty="0">
                <a:solidFill>
                  <a:srgbClr val="FFFF00"/>
                </a:solidFill>
              </a:rPr>
              <a:t>Automated</a:t>
            </a:r>
          </a:p>
          <a:p>
            <a:r>
              <a:rPr lang="en-US" b="1" dirty="0">
                <a:solidFill>
                  <a:srgbClr val="0033CC"/>
                </a:solidFill>
              </a:rPr>
              <a:t>Translation</a:t>
            </a:r>
          </a:p>
          <a:p>
            <a:pPr lvl="1"/>
            <a:r>
              <a:rPr lang="en-US" dirty="0">
                <a:solidFill>
                  <a:srgbClr val="0033CC"/>
                </a:solidFill>
              </a:rPr>
              <a:t>Format</a:t>
            </a:r>
          </a:p>
          <a:p>
            <a:pPr lvl="1"/>
            <a:r>
              <a:rPr lang="en-US" b="1" dirty="0">
                <a:solidFill>
                  <a:srgbClr val="FFFF00"/>
                </a:solidFill>
              </a:rPr>
              <a:t>Standard / Schema</a:t>
            </a:r>
          </a:p>
          <a:p>
            <a:r>
              <a:rPr lang="en-US" dirty="0">
                <a:solidFill>
                  <a:srgbClr val="0033CC"/>
                </a:solidFill>
              </a:rPr>
              <a:t>Curation</a:t>
            </a:r>
          </a:p>
          <a:p>
            <a:pPr lvl="1"/>
            <a:r>
              <a:rPr lang="en-US" dirty="0">
                <a:solidFill>
                  <a:srgbClr val="0033CC"/>
                </a:solidFill>
              </a:rPr>
              <a:t>Manual</a:t>
            </a:r>
          </a:p>
          <a:p>
            <a:pPr lvl="1"/>
            <a:r>
              <a:rPr lang="en-US" dirty="0">
                <a:solidFill>
                  <a:srgbClr val="0033CC"/>
                </a:solidFill>
              </a:rPr>
              <a:t>Assisted</a:t>
            </a:r>
          </a:p>
          <a:p>
            <a:r>
              <a:rPr lang="en-US" dirty="0" smtClean="0">
                <a:solidFill>
                  <a:srgbClr val="0033CC"/>
                </a:solidFill>
              </a:rPr>
              <a:t>Ingestion</a:t>
            </a:r>
            <a:endParaRPr lang="en-US" dirty="0">
              <a:solidFill>
                <a:srgbClr val="0033CC"/>
              </a:solidFill>
            </a:endParaRPr>
          </a:p>
        </p:txBody>
      </p:sp>
      <p:grpSp>
        <p:nvGrpSpPr>
          <p:cNvPr id="18" name="Group 17"/>
          <p:cNvGrpSpPr/>
          <p:nvPr/>
        </p:nvGrpSpPr>
        <p:grpSpPr>
          <a:xfrm>
            <a:off x="3964973" y="838200"/>
            <a:ext cx="7922228" cy="5257800"/>
            <a:chOff x="1219200" y="1524000"/>
            <a:chExt cx="6019800" cy="5105400"/>
          </a:xfrm>
        </p:grpSpPr>
        <p:sp>
          <p:nvSpPr>
            <p:cNvPr id="4" name="Oval 3"/>
            <p:cNvSpPr/>
            <p:nvPr/>
          </p:nvSpPr>
          <p:spPr>
            <a:xfrm>
              <a:off x="1219200" y="1524000"/>
              <a:ext cx="1219200" cy="1143000"/>
            </a:xfrm>
            <a:prstGeom prst="ellipse">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Portal 1</a:t>
              </a:r>
              <a:endParaRPr lang="en-IN" dirty="0">
                <a:solidFill>
                  <a:srgbClr val="FF0000"/>
                </a:solidFill>
              </a:endParaRPr>
            </a:p>
          </p:txBody>
        </p:sp>
        <p:sp>
          <p:nvSpPr>
            <p:cNvPr id="5" name="Oval 4"/>
            <p:cNvSpPr/>
            <p:nvPr/>
          </p:nvSpPr>
          <p:spPr>
            <a:xfrm>
              <a:off x="2743201" y="1524000"/>
              <a:ext cx="1255271" cy="1143000"/>
            </a:xfrm>
            <a:prstGeom prst="ellipse">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Portal 2</a:t>
              </a:r>
              <a:endParaRPr lang="en-IN" dirty="0">
                <a:solidFill>
                  <a:srgbClr val="FF0000"/>
                </a:solidFill>
              </a:endParaRPr>
            </a:p>
          </p:txBody>
        </p:sp>
        <p:sp>
          <p:nvSpPr>
            <p:cNvPr id="6" name="Oval 5"/>
            <p:cNvSpPr/>
            <p:nvPr/>
          </p:nvSpPr>
          <p:spPr>
            <a:xfrm>
              <a:off x="1447800" y="3048000"/>
              <a:ext cx="5791200" cy="4953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Crawling Engine</a:t>
              </a:r>
              <a:endParaRPr lang="en-IN" b="1" dirty="0">
                <a:solidFill>
                  <a:schemeClr val="tx1"/>
                </a:solidFill>
              </a:endParaRPr>
            </a:p>
          </p:txBody>
        </p:sp>
        <p:cxnSp>
          <p:nvCxnSpPr>
            <p:cNvPr id="7" name="Straight Connector 6"/>
            <p:cNvCxnSpPr>
              <a:endCxn id="6" idx="1"/>
            </p:cNvCxnSpPr>
            <p:nvPr/>
          </p:nvCxnSpPr>
          <p:spPr>
            <a:xfrm>
              <a:off x="1905000" y="2667000"/>
              <a:ext cx="390902"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19098" y="2670665"/>
              <a:ext cx="195451" cy="377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145723" y="2667000"/>
              <a:ext cx="288227"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943600" y="1524000"/>
              <a:ext cx="1295400" cy="1143000"/>
            </a:xfrm>
            <a:prstGeom prst="ellipse">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Portal n</a:t>
              </a:r>
              <a:endParaRPr lang="en-IN" dirty="0">
                <a:solidFill>
                  <a:srgbClr val="FF0000"/>
                </a:solidFill>
              </a:endParaRPr>
            </a:p>
          </p:txBody>
        </p:sp>
        <p:sp>
          <p:nvSpPr>
            <p:cNvPr id="13" name="Oval 12"/>
            <p:cNvSpPr/>
            <p:nvPr/>
          </p:nvSpPr>
          <p:spPr>
            <a:xfrm>
              <a:off x="1447800" y="4381500"/>
              <a:ext cx="5791200" cy="4953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Metadata Generator</a:t>
              </a:r>
              <a:endParaRPr lang="en-IN" b="1" dirty="0">
                <a:solidFill>
                  <a:schemeClr val="tx1"/>
                </a:solidFill>
              </a:endParaRPr>
            </a:p>
          </p:txBody>
        </p:sp>
        <p:cxnSp>
          <p:nvCxnSpPr>
            <p:cNvPr id="14" name="Straight Connector 13"/>
            <p:cNvCxnSpPr/>
            <p:nvPr/>
          </p:nvCxnSpPr>
          <p:spPr>
            <a:xfrm>
              <a:off x="4267200" y="3508865"/>
              <a:ext cx="0" cy="8726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7200" y="4918565"/>
              <a:ext cx="0" cy="567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895600" y="5486400"/>
              <a:ext cx="2819400" cy="1143000"/>
            </a:xfrm>
            <a:prstGeom prst="ellipse">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solidFill>
                    <a:srgbClr val="FF0000"/>
                  </a:solidFill>
                </a:rPr>
                <a:t>CMS Compliant Format</a:t>
              </a:r>
              <a:endParaRPr lang="en-IN" dirty="0">
                <a:solidFill>
                  <a:srgbClr val="FF0000"/>
                </a:solidFill>
              </a:endParaRPr>
            </a:p>
          </p:txBody>
        </p:sp>
        <p:cxnSp>
          <p:nvCxnSpPr>
            <p:cNvPr id="17" name="Straight Connector 16"/>
            <p:cNvCxnSpPr/>
            <p:nvPr/>
          </p:nvCxnSpPr>
          <p:spPr>
            <a:xfrm>
              <a:off x="4191000" y="2171700"/>
              <a:ext cx="1524000" cy="0"/>
            </a:xfrm>
            <a:prstGeom prst="line">
              <a:avLst/>
            </a:prstGeom>
            <a:ln w="444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073068" y="480145"/>
            <a:ext cx="3163045" cy="584775"/>
          </a:xfrm>
          <a:prstGeom prst="rect">
            <a:avLst/>
          </a:prstGeom>
        </p:spPr>
        <p:txBody>
          <a:bodyPr wrap="none">
            <a:spAutoFit/>
          </a:bodyPr>
          <a:lstStyle/>
          <a:p>
            <a:r>
              <a:rPr lang="en-IN" sz="3200" b="1" dirty="0">
                <a:solidFill>
                  <a:srgbClr val="FF0000"/>
                </a:solidFill>
                <a:latin typeface="Georgia" pitchFamily="18" charset="0"/>
                <a:ea typeface="+mj-ea"/>
                <a:cs typeface="+mj-cs"/>
              </a:rPr>
              <a:t>Web Crawling</a:t>
            </a:r>
            <a:endParaRPr lang="en-US" sz="3200" b="1" dirty="0">
              <a:solidFill>
                <a:srgbClr val="FF0000"/>
              </a:solidFill>
              <a:latin typeface="Georgia" pitchFamily="18" charset="0"/>
              <a:ea typeface="+mj-ea"/>
              <a:cs typeface="+mj-cs"/>
            </a:endParaRPr>
          </a:p>
        </p:txBody>
      </p:sp>
    </p:spTree>
    <p:extLst>
      <p:ext uri="{BB962C8B-B14F-4D97-AF65-F5344CB8AC3E}">
        <p14:creationId xmlns="" xmlns:p14="http://schemas.microsoft.com/office/powerpoint/2010/main" val="389795622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N" sz="3200" b="1" dirty="0">
                <a:solidFill>
                  <a:srgbClr val="FF0000"/>
                </a:solidFill>
                <a:latin typeface="Georgia" pitchFamily="18" charset="0"/>
              </a:rPr>
              <a:t>National Digital Library: Issues </a:t>
            </a:r>
          </a:p>
        </p:txBody>
      </p:sp>
      <p:sp>
        <p:nvSpPr>
          <p:cNvPr id="6" name="Content Placeholder 5"/>
          <p:cNvSpPr>
            <a:spLocks noGrp="1"/>
          </p:cNvSpPr>
          <p:nvPr>
            <p:ph sz="half" idx="1"/>
          </p:nvPr>
        </p:nvSpPr>
        <p:spPr>
          <a:xfrm>
            <a:off x="774700" y="1348015"/>
            <a:ext cx="5669643" cy="4571999"/>
          </a:xfrm>
        </p:spPr>
        <p:txBody>
          <a:bodyPr>
            <a:normAutofit/>
          </a:bodyPr>
          <a:lstStyle/>
          <a:p>
            <a:pPr marL="0" indent="0" algn="ctr">
              <a:buNone/>
            </a:pPr>
            <a:r>
              <a:rPr lang="en-IN" sz="2800" b="1" dirty="0" smtClean="0">
                <a:solidFill>
                  <a:srgbClr val="000099"/>
                </a:solidFill>
              </a:rPr>
              <a:t>User-side</a:t>
            </a:r>
          </a:p>
          <a:p>
            <a:r>
              <a:rPr lang="en-IN" sz="1600" b="1" dirty="0">
                <a:solidFill>
                  <a:schemeClr val="tx2"/>
                </a:solidFill>
              </a:rPr>
              <a:t>Wide geographic expanse &amp; Large population</a:t>
            </a:r>
          </a:p>
          <a:p>
            <a:r>
              <a:rPr lang="en-IN" sz="1600" b="1" dirty="0">
                <a:solidFill>
                  <a:schemeClr val="tx2"/>
                </a:solidFill>
              </a:rPr>
              <a:t>Huge number of students </a:t>
            </a:r>
          </a:p>
          <a:p>
            <a:r>
              <a:rPr lang="en-IN" sz="1600" b="1" dirty="0">
                <a:solidFill>
                  <a:schemeClr val="tx2"/>
                </a:solidFill>
              </a:rPr>
              <a:t>Large number of institutions</a:t>
            </a:r>
          </a:p>
          <a:p>
            <a:r>
              <a:rPr lang="en-IN" sz="1600" b="1" dirty="0">
                <a:solidFill>
                  <a:schemeClr val="tx2"/>
                </a:solidFill>
              </a:rPr>
              <a:t>Varied </a:t>
            </a:r>
            <a:r>
              <a:rPr lang="en-IN" sz="1600" b="1" dirty="0" smtClean="0">
                <a:solidFill>
                  <a:schemeClr val="tx2"/>
                </a:solidFill>
              </a:rPr>
              <a:t> linguistic  diversity</a:t>
            </a:r>
            <a:endParaRPr lang="en-IN" sz="1600" b="1" dirty="0">
              <a:solidFill>
                <a:schemeClr val="tx2"/>
              </a:solidFill>
            </a:endParaRPr>
          </a:p>
          <a:p>
            <a:r>
              <a:rPr lang="en-IN" sz="1600" b="1" dirty="0">
                <a:solidFill>
                  <a:schemeClr val="tx2"/>
                </a:solidFill>
              </a:rPr>
              <a:t>Severe </a:t>
            </a:r>
            <a:r>
              <a:rPr lang="en-IN" sz="1600" b="1" dirty="0" smtClean="0">
                <a:solidFill>
                  <a:schemeClr val="tx2"/>
                </a:solidFill>
              </a:rPr>
              <a:t> lack </a:t>
            </a:r>
            <a:r>
              <a:rPr lang="en-IN" sz="1600" b="1" dirty="0">
                <a:solidFill>
                  <a:schemeClr val="tx2"/>
                </a:solidFill>
              </a:rPr>
              <a:t>of Teachers</a:t>
            </a:r>
          </a:p>
          <a:p>
            <a:endParaRPr lang="en-IN" dirty="0"/>
          </a:p>
          <a:p>
            <a:endParaRPr lang="en-IN" altLang="en-US" dirty="0"/>
          </a:p>
          <a:p>
            <a:endParaRPr lang="en-IN" altLang="en-US" dirty="0"/>
          </a:p>
          <a:p>
            <a:endParaRPr lang="en-IN" dirty="0"/>
          </a:p>
        </p:txBody>
      </p:sp>
      <p:sp>
        <p:nvSpPr>
          <p:cNvPr id="8" name="Content Placeholder 7"/>
          <p:cNvSpPr>
            <a:spLocks noGrp="1"/>
          </p:cNvSpPr>
          <p:nvPr>
            <p:ph sz="half" idx="2"/>
          </p:nvPr>
        </p:nvSpPr>
        <p:spPr>
          <a:xfrm>
            <a:off x="6400800" y="1257300"/>
            <a:ext cx="5537200" cy="5702300"/>
          </a:xfrm>
        </p:spPr>
        <p:txBody>
          <a:bodyPr>
            <a:noAutofit/>
          </a:bodyPr>
          <a:lstStyle/>
          <a:p>
            <a:pPr marL="0" indent="0" algn="ctr">
              <a:buNone/>
            </a:pPr>
            <a:r>
              <a:rPr lang="en-IN" sz="3200" b="1" dirty="0" smtClean="0">
                <a:solidFill>
                  <a:srgbClr val="000099"/>
                </a:solidFill>
              </a:rPr>
              <a:t>Provider-side</a:t>
            </a:r>
          </a:p>
          <a:p>
            <a:r>
              <a:rPr lang="en-IN" sz="1400" b="1" dirty="0">
                <a:solidFill>
                  <a:schemeClr val="tx2"/>
                </a:solidFill>
              </a:rPr>
              <a:t>Wealth of digital content</a:t>
            </a:r>
          </a:p>
          <a:p>
            <a:pPr lvl="1"/>
            <a:r>
              <a:rPr lang="en-IN" sz="1400" b="1" dirty="0">
                <a:solidFill>
                  <a:schemeClr val="tx2"/>
                </a:solidFill>
              </a:rPr>
              <a:t>Books and Articles</a:t>
            </a:r>
          </a:p>
          <a:p>
            <a:pPr lvl="1"/>
            <a:r>
              <a:rPr lang="en-IN" sz="1400" b="1" dirty="0">
                <a:solidFill>
                  <a:schemeClr val="tx2"/>
                </a:solidFill>
              </a:rPr>
              <a:t>ETD</a:t>
            </a:r>
          </a:p>
          <a:p>
            <a:pPr lvl="1"/>
            <a:r>
              <a:rPr lang="en-IN" sz="1400" b="1" dirty="0">
                <a:solidFill>
                  <a:schemeClr val="tx2"/>
                </a:solidFill>
              </a:rPr>
              <a:t>Question Papers and Solutions</a:t>
            </a:r>
          </a:p>
          <a:p>
            <a:pPr lvl="1"/>
            <a:r>
              <a:rPr lang="en-IN" sz="1400" b="1" dirty="0">
                <a:solidFill>
                  <a:schemeClr val="tx2"/>
                </a:solidFill>
              </a:rPr>
              <a:t>Video Lectures - MOOCs</a:t>
            </a:r>
          </a:p>
          <a:p>
            <a:pPr lvl="1"/>
            <a:r>
              <a:rPr lang="en-IN" sz="1400" b="1" dirty="0">
                <a:solidFill>
                  <a:schemeClr val="tx2"/>
                </a:solidFill>
              </a:rPr>
              <a:t>Simulations &amp; Animations</a:t>
            </a:r>
          </a:p>
          <a:p>
            <a:pPr lvl="1"/>
            <a:r>
              <a:rPr lang="en-IN" sz="1400" b="1" dirty="0">
                <a:solidFill>
                  <a:schemeClr val="tx2"/>
                </a:solidFill>
              </a:rPr>
              <a:t>NMEICT </a:t>
            </a:r>
            <a:r>
              <a:rPr lang="en-IN" sz="1400" b="1" dirty="0" smtClean="0">
                <a:solidFill>
                  <a:schemeClr val="tx2"/>
                </a:solidFill>
              </a:rPr>
              <a:t> Projects</a:t>
            </a:r>
            <a:endParaRPr lang="en-IN" sz="1400" b="1" dirty="0">
              <a:solidFill>
                <a:schemeClr val="tx2"/>
              </a:solidFill>
            </a:endParaRPr>
          </a:p>
          <a:p>
            <a:pPr lvl="1"/>
            <a:r>
              <a:rPr lang="en-IN" sz="1400" b="1" dirty="0" smtClean="0">
                <a:solidFill>
                  <a:schemeClr val="tx2"/>
                </a:solidFill>
              </a:rPr>
              <a:t>Data</a:t>
            </a:r>
            <a:endParaRPr lang="en-IN" sz="1400" b="1" dirty="0">
              <a:solidFill>
                <a:schemeClr val="tx2"/>
              </a:solidFill>
            </a:endParaRPr>
          </a:p>
          <a:p>
            <a:r>
              <a:rPr lang="en-IN" altLang="en-US" sz="1400" b="1" dirty="0">
                <a:solidFill>
                  <a:schemeClr val="tx2"/>
                </a:solidFill>
              </a:rPr>
              <a:t>No single-window search</a:t>
            </a:r>
          </a:p>
          <a:p>
            <a:r>
              <a:rPr lang="en-IN" altLang="en-US" sz="1400" b="1" dirty="0">
                <a:solidFill>
                  <a:schemeClr val="tx2"/>
                </a:solidFill>
              </a:rPr>
              <a:t>Google search uses keyword – no metadata search</a:t>
            </a:r>
          </a:p>
          <a:p>
            <a:r>
              <a:rPr lang="en-IN" altLang="en-US" sz="1400" b="1" dirty="0">
                <a:solidFill>
                  <a:schemeClr val="tx2"/>
                </a:solidFill>
              </a:rPr>
              <a:t>Widely varied DL technology</a:t>
            </a:r>
          </a:p>
          <a:p>
            <a:r>
              <a:rPr lang="en-IN" altLang="en-US" sz="1400" b="1" dirty="0">
                <a:solidFill>
                  <a:schemeClr val="tx2"/>
                </a:solidFill>
              </a:rPr>
              <a:t>Lack of Interactivity, Vernacular support</a:t>
            </a:r>
          </a:p>
          <a:p>
            <a:r>
              <a:rPr lang="en-IN" altLang="en-US" sz="1400" b="1" dirty="0">
                <a:solidFill>
                  <a:schemeClr val="tx2"/>
                </a:solidFill>
              </a:rPr>
              <a:t>Low integration between content and learning system</a:t>
            </a:r>
          </a:p>
          <a:p>
            <a:r>
              <a:rPr lang="en-IN" altLang="en-US" sz="1400" b="1" dirty="0">
                <a:solidFill>
                  <a:schemeClr val="tx2"/>
                </a:solidFill>
              </a:rPr>
              <a:t>Weak ecosystem between learners and teachers</a:t>
            </a:r>
          </a:p>
        </p:txBody>
      </p:sp>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30200" y="4114800"/>
            <a:ext cx="4617829"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1739594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b="1" dirty="0">
                <a:solidFill>
                  <a:srgbClr val="FF0000"/>
                </a:solidFill>
                <a:latin typeface="Georgia" pitchFamily="18" charset="0"/>
              </a:rPr>
              <a:t>Translation Issues</a:t>
            </a:r>
          </a:p>
        </p:txBody>
      </p:sp>
      <p:sp>
        <p:nvSpPr>
          <p:cNvPr id="3" name="Content Placeholder 2"/>
          <p:cNvSpPr>
            <a:spLocks noGrp="1"/>
          </p:cNvSpPr>
          <p:nvPr>
            <p:ph sz="quarter" idx="1"/>
          </p:nvPr>
        </p:nvSpPr>
        <p:spPr/>
        <p:txBody>
          <a:bodyPr>
            <a:normAutofit/>
          </a:bodyPr>
          <a:lstStyle/>
          <a:p>
            <a:r>
              <a:rPr lang="en-IN" sz="2800" b="1" dirty="0" smtClean="0">
                <a:solidFill>
                  <a:srgbClr val="00B050"/>
                </a:solidFill>
              </a:rPr>
              <a:t>Variation in Subject classification standards</a:t>
            </a:r>
          </a:p>
          <a:p>
            <a:pPr lvl="1"/>
            <a:r>
              <a:rPr lang="en-IN" sz="2000" b="1" dirty="0" smtClean="0"/>
              <a:t>Dewey Decimal Classification (DDC)</a:t>
            </a:r>
          </a:p>
          <a:p>
            <a:pPr lvl="1"/>
            <a:r>
              <a:rPr lang="en-IN" sz="2000" b="1" dirty="0" smtClean="0"/>
              <a:t>Library of Congress Classification (LCC)</a:t>
            </a:r>
          </a:p>
          <a:p>
            <a:pPr lvl="1"/>
            <a:r>
              <a:rPr lang="en-IN" sz="2000" b="1" dirty="0" smtClean="0"/>
              <a:t>Library of Congress Subject Headings (LCSH)</a:t>
            </a:r>
          </a:p>
          <a:p>
            <a:pPr lvl="1"/>
            <a:endParaRPr lang="en-IN" sz="2000" b="1" dirty="0" smtClean="0"/>
          </a:p>
          <a:p>
            <a:r>
              <a:rPr lang="en-IN" sz="2800" b="1" dirty="0" smtClean="0">
                <a:solidFill>
                  <a:srgbClr val="00B050"/>
                </a:solidFill>
              </a:rPr>
              <a:t>Mapping terminology for different languages</a:t>
            </a:r>
          </a:p>
          <a:p>
            <a:pPr lvl="1"/>
            <a:r>
              <a:rPr lang="en-IN" sz="2000" b="1" dirty="0" smtClean="0">
                <a:solidFill>
                  <a:srgbClr val="C00000"/>
                </a:solidFill>
              </a:rPr>
              <a:t>Translate</a:t>
            </a:r>
            <a:r>
              <a:rPr lang="en-IN" sz="2000" b="1" dirty="0" smtClean="0"/>
              <a:t> when equivalent terminology is present </a:t>
            </a:r>
          </a:p>
          <a:p>
            <a:pPr lvl="1"/>
            <a:r>
              <a:rPr lang="en-IN" sz="2000" b="1" dirty="0" smtClean="0">
                <a:solidFill>
                  <a:srgbClr val="C00000"/>
                </a:solidFill>
              </a:rPr>
              <a:t>Transliterate</a:t>
            </a:r>
            <a:r>
              <a:rPr lang="en-IN" sz="2000" b="1" dirty="0" smtClean="0"/>
              <a:t> otherwise</a:t>
            </a:r>
            <a:endParaRPr lang="en-IN" sz="2000" b="1" dirty="0"/>
          </a:p>
        </p:txBody>
      </p:sp>
    </p:spTree>
    <p:extLst>
      <p:ext uri="{BB962C8B-B14F-4D97-AF65-F5344CB8AC3E}">
        <p14:creationId xmlns="" xmlns:p14="http://schemas.microsoft.com/office/powerpoint/2010/main" val="17640909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idx="2"/>
          </p:nvPr>
        </p:nvSpPr>
        <p:spPr/>
        <p:txBody>
          <a:bodyPr/>
          <a:lstStyle/>
          <a:p>
            <a:r>
              <a:rPr lang="en-US" b="1" dirty="0"/>
              <a:t>Creation</a:t>
            </a:r>
          </a:p>
          <a:p>
            <a:pPr lvl="1"/>
            <a:r>
              <a:rPr lang="en-US" dirty="0"/>
              <a:t>Manual</a:t>
            </a:r>
          </a:p>
          <a:p>
            <a:pPr lvl="1"/>
            <a:r>
              <a:rPr lang="en-US" b="1" dirty="0"/>
              <a:t>Automated</a:t>
            </a:r>
          </a:p>
          <a:p>
            <a:r>
              <a:rPr lang="en-US" b="1" dirty="0"/>
              <a:t>Translation</a:t>
            </a:r>
          </a:p>
          <a:p>
            <a:pPr lvl="1"/>
            <a:r>
              <a:rPr lang="en-US" dirty="0"/>
              <a:t>Format</a:t>
            </a:r>
          </a:p>
          <a:p>
            <a:pPr lvl="1"/>
            <a:r>
              <a:rPr lang="en-US" b="1" dirty="0"/>
              <a:t>Standard / Schema</a:t>
            </a:r>
          </a:p>
          <a:p>
            <a:r>
              <a:rPr lang="en-US" dirty="0"/>
              <a:t>Curation</a:t>
            </a:r>
          </a:p>
          <a:p>
            <a:pPr lvl="1"/>
            <a:r>
              <a:rPr lang="en-US" dirty="0"/>
              <a:t>Manual</a:t>
            </a:r>
          </a:p>
          <a:p>
            <a:pPr lvl="1"/>
            <a:r>
              <a:rPr lang="en-US" dirty="0"/>
              <a:t>Assisted</a:t>
            </a:r>
          </a:p>
          <a:p>
            <a:r>
              <a:rPr lang="en-US" dirty="0" smtClean="0"/>
              <a:t>Ingestion</a:t>
            </a:r>
            <a:endParaRPr lang="en-US" dirty="0"/>
          </a:p>
        </p:txBody>
      </p:sp>
      <p:grpSp>
        <p:nvGrpSpPr>
          <p:cNvPr id="15" name="Group 14"/>
          <p:cNvGrpSpPr/>
          <p:nvPr/>
        </p:nvGrpSpPr>
        <p:grpSpPr>
          <a:xfrm>
            <a:off x="4125466" y="1066801"/>
            <a:ext cx="7761735" cy="4950255"/>
            <a:chOff x="1417699" y="1679145"/>
            <a:chExt cx="5821301" cy="4950255"/>
          </a:xfrm>
        </p:grpSpPr>
        <p:sp>
          <p:nvSpPr>
            <p:cNvPr id="6" name="Oval 5"/>
            <p:cNvSpPr/>
            <p:nvPr/>
          </p:nvSpPr>
          <p:spPr>
            <a:xfrm>
              <a:off x="1447800" y="3048000"/>
              <a:ext cx="5791200" cy="87904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Extractor and aggregator</a:t>
              </a:r>
              <a:endParaRPr lang="en-IN" b="1" dirty="0">
                <a:solidFill>
                  <a:schemeClr val="tx1"/>
                </a:solidFill>
              </a:endParaRPr>
            </a:p>
          </p:txBody>
        </p:sp>
        <p:cxnSp>
          <p:nvCxnSpPr>
            <p:cNvPr id="7" name="Straight Connector 6"/>
            <p:cNvCxnSpPr>
              <a:endCxn id="6" idx="1"/>
            </p:cNvCxnSpPr>
            <p:nvPr/>
          </p:nvCxnSpPr>
          <p:spPr>
            <a:xfrm>
              <a:off x="1905000" y="2667000"/>
              <a:ext cx="390902" cy="5097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419098" y="2670665"/>
              <a:ext cx="195451" cy="377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419601" y="2594465"/>
              <a:ext cx="144112"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447800" y="4142944"/>
              <a:ext cx="5791200" cy="7338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Metadata Generator</a:t>
              </a:r>
              <a:endParaRPr lang="en-IN" b="1" dirty="0">
                <a:solidFill>
                  <a:schemeClr val="tx1"/>
                </a:solidFill>
              </a:endParaRPr>
            </a:p>
          </p:txBody>
        </p:sp>
        <p:cxnSp>
          <p:nvCxnSpPr>
            <p:cNvPr id="12" name="Straight Connector 11"/>
            <p:cNvCxnSpPr/>
            <p:nvPr/>
          </p:nvCxnSpPr>
          <p:spPr>
            <a:xfrm>
              <a:off x="4267200" y="3508865"/>
              <a:ext cx="0" cy="8726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267200" y="4918565"/>
              <a:ext cx="0" cy="5678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895600" y="5486400"/>
              <a:ext cx="2819400" cy="1143000"/>
            </a:xfrm>
            <a:prstGeom prst="ellipse">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t>CMS Compliant Format</a:t>
              </a:r>
              <a:endParaRPr lang="en-IN" dirty="0"/>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17699" y="1722499"/>
              <a:ext cx="944501" cy="944501"/>
            </a:xfrm>
            <a:prstGeom prst="rect">
              <a:avLst/>
            </a:prstGeom>
          </p:spPr>
        </p:pic>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90434" y="1871234"/>
              <a:ext cx="795766" cy="795766"/>
            </a:xfrm>
            <a:prstGeom prst="rect">
              <a:avLst/>
            </a:prstGeom>
          </p:spPr>
        </p:pic>
        <p:pic>
          <p:nvPicPr>
            <p:cNvPr id="19" name="Picture 1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81948" y="1679145"/>
              <a:ext cx="665931" cy="915320"/>
            </a:xfrm>
            <a:prstGeom prst="rect">
              <a:avLst/>
            </a:prstGeom>
          </p:spPr>
        </p:pic>
        <p:cxnSp>
          <p:nvCxnSpPr>
            <p:cNvPr id="20" name="Straight Connector 19"/>
            <p:cNvCxnSpPr/>
            <p:nvPr/>
          </p:nvCxnSpPr>
          <p:spPr>
            <a:xfrm flipH="1">
              <a:off x="5723288" y="2590800"/>
              <a:ext cx="144112" cy="453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410200" y="1683747"/>
              <a:ext cx="907053" cy="907053"/>
            </a:xfrm>
            <a:prstGeom prst="rect">
              <a:avLst/>
            </a:prstGeom>
          </p:spPr>
        </p:pic>
      </p:grpSp>
      <p:sp>
        <p:nvSpPr>
          <p:cNvPr id="5" name="Rectangle 4"/>
          <p:cNvSpPr/>
          <p:nvPr/>
        </p:nvSpPr>
        <p:spPr>
          <a:xfrm>
            <a:off x="1045607" y="555562"/>
            <a:ext cx="6960560" cy="584775"/>
          </a:xfrm>
          <a:prstGeom prst="rect">
            <a:avLst/>
          </a:prstGeom>
        </p:spPr>
        <p:txBody>
          <a:bodyPr wrap="none">
            <a:spAutoFit/>
          </a:bodyPr>
          <a:lstStyle/>
          <a:p>
            <a:r>
              <a:rPr lang="en-IN" sz="3200" b="1" dirty="0">
                <a:solidFill>
                  <a:srgbClr val="FF0000"/>
                </a:solidFill>
                <a:latin typeface="Georgia" pitchFamily="18" charset="0"/>
                <a:ea typeface="+mj-ea"/>
                <a:cs typeface="+mj-cs"/>
              </a:rPr>
              <a:t>Automated Metadata Extraction</a:t>
            </a:r>
            <a:endParaRPr lang="en-US" sz="3200" b="1" dirty="0">
              <a:solidFill>
                <a:srgbClr val="FF0000"/>
              </a:solidFill>
              <a:latin typeface="Georgia" pitchFamily="18" charset="0"/>
              <a:ea typeface="+mj-ea"/>
              <a:cs typeface="+mj-cs"/>
            </a:endParaRPr>
          </a:p>
        </p:txBody>
      </p:sp>
    </p:spTree>
    <p:extLst>
      <p:ext uri="{BB962C8B-B14F-4D97-AF65-F5344CB8AC3E}">
        <p14:creationId xmlns="" xmlns:p14="http://schemas.microsoft.com/office/powerpoint/2010/main" val="36266017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b="1" dirty="0">
                <a:solidFill>
                  <a:srgbClr val="FF0000"/>
                </a:solidFill>
                <a:latin typeface="Georgia" pitchFamily="18" charset="0"/>
              </a:rPr>
              <a:t>NDL Metadata Extraction Toolkit</a:t>
            </a:r>
          </a:p>
        </p:txBody>
      </p:sp>
      <p:sp>
        <p:nvSpPr>
          <p:cNvPr id="3" name="Content Placeholder 2"/>
          <p:cNvSpPr>
            <a:spLocks noGrp="1"/>
          </p:cNvSpPr>
          <p:nvPr>
            <p:ph sz="quarter" idx="1"/>
          </p:nvPr>
        </p:nvSpPr>
        <p:spPr/>
        <p:txBody>
          <a:bodyPr>
            <a:normAutofit/>
          </a:bodyPr>
          <a:lstStyle/>
          <a:p>
            <a:r>
              <a:rPr lang="en-IN" dirty="0" smtClean="0"/>
              <a:t>Automated metadata extraction workflow</a:t>
            </a:r>
          </a:p>
          <a:p>
            <a:r>
              <a:rPr lang="en-IN" dirty="0" smtClean="0"/>
              <a:t>Syntactic metadata extractor</a:t>
            </a:r>
          </a:p>
          <a:p>
            <a:pPr lvl="1"/>
            <a:r>
              <a:rPr lang="en-IN" dirty="0" smtClean="0"/>
              <a:t>Author name, ISBN, Publisher, dates etc.</a:t>
            </a:r>
          </a:p>
          <a:p>
            <a:r>
              <a:rPr lang="en-IN" dirty="0" smtClean="0"/>
              <a:t>Table of content extractor</a:t>
            </a:r>
          </a:p>
          <a:p>
            <a:r>
              <a:rPr lang="en-IN" dirty="0" err="1" smtClean="0"/>
              <a:t>Wikification</a:t>
            </a:r>
            <a:r>
              <a:rPr lang="en-IN" dirty="0" smtClean="0"/>
              <a:t> for keyword extraction</a:t>
            </a:r>
          </a:p>
          <a:p>
            <a:r>
              <a:rPr lang="en-IN" dirty="0" smtClean="0"/>
              <a:t>Learning resource metadata</a:t>
            </a:r>
          </a:p>
          <a:p>
            <a:r>
              <a:rPr lang="en-IN" dirty="0"/>
              <a:t>Toolchain for metadata extraction</a:t>
            </a:r>
          </a:p>
          <a:p>
            <a:pPr lvl="1"/>
            <a:endParaRPr lang="en-IN" dirty="0" smtClean="0"/>
          </a:p>
          <a:p>
            <a:pPr lvl="1"/>
            <a:endParaRPr lang="en-IN" dirty="0"/>
          </a:p>
        </p:txBody>
      </p:sp>
      <p:sp>
        <p:nvSpPr>
          <p:cNvPr id="7" name="TextBox 6"/>
          <p:cNvSpPr txBox="1"/>
          <p:nvPr/>
        </p:nvSpPr>
        <p:spPr>
          <a:xfrm>
            <a:off x="406400" y="5726668"/>
            <a:ext cx="11480800" cy="369332"/>
          </a:xfrm>
          <a:prstGeom prst="rect">
            <a:avLst/>
          </a:prstGeom>
          <a:noFill/>
        </p:spPr>
        <p:txBody>
          <a:bodyPr wrap="square" rtlCol="0">
            <a:spAutoFit/>
          </a:bodyPr>
          <a:lstStyle/>
          <a:p>
            <a:r>
              <a:rPr lang="en-US" i="1" dirty="0" smtClean="0">
                <a:solidFill>
                  <a:srgbClr val="0033CC"/>
                </a:solidFill>
              </a:rPr>
              <a:t>Once completed and tested, the toolkit will be released to public and open-sourced</a:t>
            </a:r>
            <a:endParaRPr lang="en-US" i="1" dirty="0">
              <a:solidFill>
                <a:srgbClr val="0033CC"/>
              </a:solidFill>
            </a:endParaRPr>
          </a:p>
        </p:txBody>
      </p:sp>
    </p:spTree>
    <p:extLst>
      <p:ext uri="{BB962C8B-B14F-4D97-AF65-F5344CB8AC3E}">
        <p14:creationId xmlns="" xmlns:p14="http://schemas.microsoft.com/office/powerpoint/2010/main" val="6045796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b="1" dirty="0">
                <a:solidFill>
                  <a:srgbClr val="FF0000"/>
                </a:solidFill>
                <a:latin typeface="Georgia" pitchFamily="18" charset="0"/>
              </a:rPr>
              <a:t>Experience Tracking </a:t>
            </a:r>
            <a:r>
              <a:rPr lang="en-US" b="1" dirty="0" smtClean="0">
                <a:solidFill>
                  <a:srgbClr val="FF0000"/>
                </a:solidFill>
                <a:latin typeface="Georgia" pitchFamily="18" charset="0"/>
              </a:rPr>
              <a:t>and UI</a:t>
            </a:r>
            <a:endParaRPr lang="en-US" b="1" dirty="0">
              <a:solidFill>
                <a:srgbClr val="FF0000"/>
              </a:solidFill>
              <a:latin typeface="Georgia" pitchFamily="18" charset="0"/>
            </a:endParaRPr>
          </a:p>
        </p:txBody>
      </p:sp>
      <p:sp>
        <p:nvSpPr>
          <p:cNvPr id="8" name="Content Placeholder 7"/>
          <p:cNvSpPr>
            <a:spLocks noGrp="1"/>
          </p:cNvSpPr>
          <p:nvPr>
            <p:ph sz="quarter" idx="1"/>
          </p:nvPr>
        </p:nvSpPr>
        <p:spPr/>
        <p:txBody>
          <a:bodyPr/>
          <a:lstStyle/>
          <a:p>
            <a:r>
              <a:rPr lang="en-US" dirty="0"/>
              <a:t>Experience </a:t>
            </a:r>
            <a:r>
              <a:rPr lang="en-US" dirty="0" smtClean="0"/>
              <a:t>Tracking</a:t>
            </a:r>
          </a:p>
          <a:p>
            <a:pPr lvl="1"/>
            <a:r>
              <a:rPr lang="en-US" dirty="0" smtClean="0"/>
              <a:t>To offer customized search results </a:t>
            </a:r>
            <a:endParaRPr lang="en-US" dirty="0"/>
          </a:p>
          <a:p>
            <a:r>
              <a:rPr lang="en-US" dirty="0"/>
              <a:t>Multi-lingual </a:t>
            </a:r>
            <a:r>
              <a:rPr lang="en-US" dirty="0" smtClean="0"/>
              <a:t>Support</a:t>
            </a:r>
          </a:p>
          <a:p>
            <a:pPr lvl="1"/>
            <a:r>
              <a:rPr lang="en-US" dirty="0" smtClean="0"/>
              <a:t>Reduce cognitive load for native use</a:t>
            </a:r>
            <a:endParaRPr lang="en-US" dirty="0"/>
          </a:p>
          <a:p>
            <a:r>
              <a:rPr lang="en-US" dirty="0" smtClean="0"/>
              <a:t>Personalization</a:t>
            </a:r>
          </a:p>
          <a:p>
            <a:pPr lvl="1"/>
            <a:r>
              <a:rPr lang="en-US" dirty="0" smtClean="0"/>
              <a:t>Customized UI to suit user grade</a:t>
            </a:r>
            <a:endParaRPr lang="en-US" dirty="0"/>
          </a:p>
        </p:txBody>
      </p:sp>
      <p:pic>
        <p:nvPicPr>
          <p:cNvPr id="6147" name="Picture 3" descr="C:\Users\User\Desktop\Why-Customer-Experience-Is-Essential-To-Track-1140x64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86400" y="3628708"/>
            <a:ext cx="5308600" cy="22386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165600" y="5943601"/>
            <a:ext cx="7823200" cy="276999"/>
          </a:xfrm>
          <a:prstGeom prst="rect">
            <a:avLst/>
          </a:prstGeom>
          <a:noFill/>
        </p:spPr>
        <p:txBody>
          <a:bodyPr wrap="square" rtlCol="0">
            <a:spAutoFit/>
          </a:bodyPr>
          <a:lstStyle/>
          <a:p>
            <a:r>
              <a:rPr lang="en-US" sz="1200" b="1" dirty="0"/>
              <a:t>Source</a:t>
            </a:r>
            <a:r>
              <a:rPr lang="en-US" sz="1200" dirty="0"/>
              <a:t>: </a:t>
            </a:r>
            <a:r>
              <a:rPr lang="en-US" sz="1200" dirty="0">
                <a:hlinkClick r:id="rId3"/>
              </a:rPr>
              <a:t>http://</a:t>
            </a:r>
            <a:r>
              <a:rPr lang="en-US" sz="1200" dirty="0" smtClean="0">
                <a:hlinkClick r:id="rId3"/>
              </a:rPr>
              <a:t>www.brandquarterly.com/tracking-customer-experience-essential</a:t>
            </a:r>
            <a:r>
              <a:rPr lang="en-US" sz="1200" dirty="0" smtClean="0"/>
              <a:t> </a:t>
            </a:r>
            <a:endParaRPr lang="en-US" sz="1200" dirty="0"/>
          </a:p>
        </p:txBody>
      </p:sp>
      <p:pic>
        <p:nvPicPr>
          <p:cNvPr id="3074" name="Picture 2" descr="C:\Users\User\Desktop\use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325173" y="1810282"/>
            <a:ext cx="3637054" cy="33205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515660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00843" y="3393213"/>
            <a:ext cx="5459186" cy="1309415"/>
          </a:xfrm>
        </p:spPr>
        <p:txBody>
          <a:bodyPr>
            <a:noAutofit/>
          </a:bodyPr>
          <a:lstStyle/>
          <a:p>
            <a:pPr algn="ctr"/>
            <a:r>
              <a:rPr lang="en-US" sz="2400" b="1" dirty="0" smtClean="0">
                <a:solidFill>
                  <a:srgbClr val="FFFF00"/>
                </a:solidFill>
              </a:rPr>
              <a:t>How does NDL cope with </a:t>
            </a:r>
          </a:p>
          <a:p>
            <a:pPr algn="ctr"/>
            <a:r>
              <a:rPr lang="en-US" sz="2400" b="1" dirty="0" smtClean="0">
                <a:solidFill>
                  <a:srgbClr val="FFFF00"/>
                </a:solidFill>
              </a:rPr>
              <a:t>Copyright and Licensing Issues</a:t>
            </a:r>
            <a:endParaRPr lang="en-US" sz="2400" b="1" dirty="0">
              <a:solidFill>
                <a:srgbClr val="FFFF00"/>
              </a:solidFill>
            </a:endParaRPr>
          </a:p>
        </p:txBody>
      </p:sp>
      <p:sp>
        <p:nvSpPr>
          <p:cNvPr id="4" name="Title 3"/>
          <p:cNvSpPr>
            <a:spLocks noGrp="1"/>
          </p:cNvSpPr>
          <p:nvPr>
            <p:ph type="title"/>
          </p:nvPr>
        </p:nvSpPr>
        <p:spPr>
          <a:xfrm>
            <a:off x="2960914" y="827314"/>
            <a:ext cx="8922655" cy="715328"/>
          </a:xfrm>
        </p:spPr>
        <p:txBody>
          <a:bodyPr/>
          <a:lstStyle/>
          <a:p>
            <a:r>
              <a:rPr lang="en-US" dirty="0">
                <a:solidFill>
                  <a:srgbClr val="FF0000"/>
                </a:solidFill>
              </a:rPr>
              <a:t>Copyright </a:t>
            </a:r>
            <a:r>
              <a:rPr lang="en-US" dirty="0" smtClean="0">
                <a:solidFill>
                  <a:srgbClr val="FF0000"/>
                </a:solidFill>
              </a:rPr>
              <a:t>&amp; License</a:t>
            </a:r>
            <a:endParaRPr lang="en-US"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129459" y="2808513"/>
            <a:ext cx="4844391" cy="26452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425926126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4057" y="446313"/>
            <a:ext cx="8875486" cy="664029"/>
          </a:xfrm>
        </p:spPr>
        <p:txBody>
          <a:bodyPr>
            <a:normAutofit fontScale="90000"/>
          </a:bodyPr>
          <a:lstStyle/>
          <a:p>
            <a:r>
              <a:rPr lang="en-US" sz="3600" b="1" dirty="0">
                <a:solidFill>
                  <a:srgbClr val="FF0000"/>
                </a:solidFill>
                <a:latin typeface="Georgia" pitchFamily="18" charset="0"/>
              </a:rPr>
              <a:t>Copyright Act, 1957 (Amendment 2012)</a:t>
            </a:r>
          </a:p>
        </p:txBody>
      </p:sp>
      <p:sp>
        <p:nvSpPr>
          <p:cNvPr id="7" name="Text Placeholder 6"/>
          <p:cNvSpPr>
            <a:spLocks noGrp="1"/>
          </p:cNvSpPr>
          <p:nvPr>
            <p:ph type="body" idx="2"/>
          </p:nvPr>
        </p:nvSpPr>
        <p:spPr>
          <a:xfrm>
            <a:off x="1117600" y="1711552"/>
            <a:ext cx="3519714" cy="4144963"/>
          </a:xfrm>
        </p:spPr>
        <p:txBody>
          <a:bodyPr>
            <a:normAutofit/>
          </a:bodyPr>
          <a:lstStyle/>
          <a:p>
            <a:r>
              <a:rPr lang="en-US" sz="2400" b="1" dirty="0">
                <a:solidFill>
                  <a:schemeClr val="tx2"/>
                </a:solidFill>
              </a:rPr>
              <a:t>Is metadata copyrighted? </a:t>
            </a:r>
            <a:endParaRPr lang="en-US" sz="2400" b="1" dirty="0" smtClean="0">
              <a:solidFill>
                <a:schemeClr val="tx2"/>
              </a:solidFill>
            </a:endParaRPr>
          </a:p>
          <a:p>
            <a:pPr lvl="1"/>
            <a:r>
              <a:rPr lang="en-US" sz="1800" b="1" dirty="0" smtClean="0">
                <a:solidFill>
                  <a:schemeClr val="tx2"/>
                </a:solidFill>
              </a:rPr>
              <a:t>Yes </a:t>
            </a:r>
            <a:r>
              <a:rPr lang="en-US" sz="1800" b="1" dirty="0">
                <a:solidFill>
                  <a:schemeClr val="tx2"/>
                </a:solidFill>
              </a:rPr>
              <a:t>/ No / May be</a:t>
            </a:r>
          </a:p>
          <a:p>
            <a:r>
              <a:rPr lang="en-US" sz="2400" b="1" dirty="0">
                <a:solidFill>
                  <a:schemeClr val="tx2"/>
                </a:solidFill>
              </a:rPr>
              <a:t>Copyright of Metadata is contested</a:t>
            </a:r>
          </a:p>
          <a:p>
            <a:pPr marL="274320" lvl="1" indent="0"/>
            <a:r>
              <a:rPr lang="en-US" dirty="0">
                <a:solidFill>
                  <a:schemeClr val="tx2"/>
                </a:solidFill>
              </a:rPr>
              <a:t>Source: </a:t>
            </a:r>
            <a:r>
              <a:rPr lang="en-US" dirty="0">
                <a:solidFill>
                  <a:schemeClr val="tx2"/>
                </a:solidFill>
                <a:hlinkClick r:id="rId2"/>
              </a:rPr>
              <a:t>http://lj.libraryjournal.com/2013/02/opinion/peer-to-peer-review/metadata-and-copyright-peer-to-peer-review/</a:t>
            </a:r>
            <a:r>
              <a:rPr lang="en-US" dirty="0">
                <a:solidFill>
                  <a:schemeClr val="tx2"/>
                </a:solidFill>
              </a:rPr>
              <a:t>  </a:t>
            </a:r>
          </a:p>
        </p:txBody>
      </p:sp>
      <p:sp>
        <p:nvSpPr>
          <p:cNvPr id="5" name="Content Placeholder 4"/>
          <p:cNvSpPr>
            <a:spLocks noGrp="1"/>
          </p:cNvSpPr>
          <p:nvPr>
            <p:ph sz="quarter" idx="1"/>
          </p:nvPr>
        </p:nvSpPr>
        <p:spPr/>
        <p:txBody>
          <a:bodyPr>
            <a:normAutofit lnSpcReduction="10000"/>
          </a:bodyPr>
          <a:lstStyle/>
          <a:p>
            <a:r>
              <a:rPr lang="en-US" dirty="0"/>
              <a:t>Copyright is a bundle of rights </a:t>
            </a:r>
            <a:r>
              <a:rPr lang="en-US" dirty="0" smtClean="0"/>
              <a:t>given by the law to </a:t>
            </a:r>
          </a:p>
          <a:p>
            <a:pPr lvl="1"/>
            <a:r>
              <a:rPr lang="en-US" dirty="0" smtClean="0"/>
              <a:t>Creators </a:t>
            </a:r>
            <a:r>
              <a:rPr lang="en-US" dirty="0"/>
              <a:t>of literary, dramatic, musical and artistic works and </a:t>
            </a:r>
            <a:endParaRPr lang="en-US" dirty="0" smtClean="0"/>
          </a:p>
          <a:p>
            <a:pPr lvl="1"/>
            <a:r>
              <a:rPr lang="en-US" dirty="0" smtClean="0"/>
              <a:t>Producers </a:t>
            </a:r>
            <a:r>
              <a:rPr lang="en-US" dirty="0"/>
              <a:t>of cinematograph films and sound </a:t>
            </a:r>
            <a:r>
              <a:rPr lang="en-US" dirty="0" smtClean="0"/>
              <a:t>recordings</a:t>
            </a:r>
          </a:p>
          <a:p>
            <a:r>
              <a:rPr lang="en-US" dirty="0" smtClean="0"/>
              <a:t>Rights are:</a:t>
            </a:r>
          </a:p>
          <a:p>
            <a:pPr lvl="1"/>
            <a:r>
              <a:rPr lang="en-US" dirty="0" smtClean="0"/>
              <a:t>reproduction </a:t>
            </a:r>
            <a:r>
              <a:rPr lang="en-US" dirty="0"/>
              <a:t>of the work, </a:t>
            </a:r>
            <a:endParaRPr lang="en-US" dirty="0" smtClean="0"/>
          </a:p>
          <a:p>
            <a:pPr lvl="1"/>
            <a:r>
              <a:rPr lang="en-US" dirty="0" smtClean="0"/>
              <a:t>communication </a:t>
            </a:r>
            <a:r>
              <a:rPr lang="en-US" dirty="0"/>
              <a:t>of the work to the public, </a:t>
            </a:r>
            <a:endParaRPr lang="en-US" dirty="0" smtClean="0"/>
          </a:p>
          <a:p>
            <a:pPr lvl="1"/>
            <a:r>
              <a:rPr lang="en-US" dirty="0" smtClean="0"/>
              <a:t>adaptation </a:t>
            </a:r>
            <a:r>
              <a:rPr lang="en-US" dirty="0"/>
              <a:t>of the work </a:t>
            </a:r>
            <a:r>
              <a:rPr lang="en-US" dirty="0" smtClean="0"/>
              <a:t>and,</a:t>
            </a:r>
          </a:p>
          <a:p>
            <a:pPr lvl="1"/>
            <a:r>
              <a:rPr lang="en-US" dirty="0" smtClean="0"/>
              <a:t>translation </a:t>
            </a:r>
            <a:r>
              <a:rPr lang="en-US" dirty="0"/>
              <a:t>of the </a:t>
            </a:r>
            <a:r>
              <a:rPr lang="en-US" dirty="0" smtClean="0"/>
              <a:t>work</a:t>
            </a:r>
            <a:endParaRPr lang="en-US" baseline="30000" dirty="0" smtClean="0"/>
          </a:p>
          <a:p>
            <a:r>
              <a:rPr lang="en-US" dirty="0" smtClean="0"/>
              <a:t>Creator / Author is the first Owner</a:t>
            </a:r>
          </a:p>
          <a:p>
            <a:r>
              <a:rPr lang="en-US" dirty="0" smtClean="0"/>
              <a:t>Ownership (Title) can be transferred (assigned)</a:t>
            </a:r>
          </a:p>
        </p:txBody>
      </p:sp>
      <p:pic>
        <p:nvPicPr>
          <p:cNvPr id="8194" name="Picture 2" descr="Image result for copyright image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97543" y="4789713"/>
            <a:ext cx="1343025" cy="13607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456649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latin typeface="Georgia" pitchFamily="18" charset="0"/>
              </a:rPr>
              <a:t>Copyright of Metadata</a:t>
            </a:r>
          </a:p>
        </p:txBody>
      </p:sp>
      <p:sp>
        <p:nvSpPr>
          <p:cNvPr id="6" name="Content Placeholder 5"/>
          <p:cNvSpPr>
            <a:spLocks noGrp="1"/>
          </p:cNvSpPr>
          <p:nvPr>
            <p:ph sz="quarter" idx="1"/>
          </p:nvPr>
        </p:nvSpPr>
        <p:spPr/>
        <p:txBody>
          <a:bodyPr>
            <a:normAutofit/>
          </a:bodyPr>
          <a:lstStyle/>
          <a:p>
            <a:r>
              <a:rPr lang="en-US" dirty="0" smtClean="0"/>
              <a:t>NDL principles as follows:</a:t>
            </a:r>
          </a:p>
          <a:p>
            <a:pPr lvl="1"/>
            <a:r>
              <a:rPr lang="en-US" dirty="0" smtClean="0"/>
              <a:t>Vast </a:t>
            </a:r>
            <a:r>
              <a:rPr lang="en-US" dirty="0"/>
              <a:t>Majority of Metadata is Not Subject to Copyright </a:t>
            </a:r>
            <a:r>
              <a:rPr lang="en-US" dirty="0" smtClean="0"/>
              <a:t>Restrictions</a:t>
            </a:r>
          </a:p>
          <a:p>
            <a:pPr lvl="1"/>
            <a:r>
              <a:rPr lang="en-US" dirty="0" smtClean="0"/>
              <a:t>NDL’s Partners </a:t>
            </a:r>
            <a:r>
              <a:rPr lang="en-US" dirty="0"/>
              <a:t>Share the </a:t>
            </a:r>
            <a:r>
              <a:rPr lang="en-US" dirty="0" smtClean="0"/>
              <a:t>NDL’s Commitment</a:t>
            </a:r>
          </a:p>
          <a:p>
            <a:pPr lvl="1"/>
            <a:r>
              <a:rPr lang="en-US" dirty="0" smtClean="0"/>
              <a:t>NDL Asserts </a:t>
            </a:r>
            <a:r>
              <a:rPr lang="en-US" dirty="0"/>
              <a:t>No Rights Over its Database of Metadata and Dedicates its Contributions to the Public </a:t>
            </a:r>
            <a:r>
              <a:rPr lang="en-US" dirty="0" smtClean="0"/>
              <a:t>Domain</a:t>
            </a:r>
          </a:p>
          <a:p>
            <a:pPr lvl="1"/>
            <a:r>
              <a:rPr lang="en-US" dirty="0"/>
              <a:t>Free and Unencumbered Access to </a:t>
            </a:r>
            <a:r>
              <a:rPr lang="en-US" dirty="0" smtClean="0"/>
              <a:t>Metadata</a:t>
            </a:r>
          </a:p>
          <a:p>
            <a:pPr marL="274320" lvl="1" indent="0">
              <a:buNone/>
            </a:pPr>
            <a:endParaRPr lang="en-US" sz="1100" dirty="0" smtClean="0"/>
          </a:p>
          <a:p>
            <a:pPr marL="274320" lvl="1" indent="0">
              <a:buNone/>
            </a:pPr>
            <a:r>
              <a:rPr lang="en-US" sz="1100" dirty="0" smtClean="0"/>
              <a:t>Adapted from: </a:t>
            </a:r>
            <a:r>
              <a:rPr lang="en-US" sz="1100" dirty="0">
                <a:hlinkClick r:id="rId2"/>
              </a:rPr>
              <a:t>https://</a:t>
            </a:r>
            <a:r>
              <a:rPr lang="en-US" sz="1100" dirty="0" smtClean="0">
                <a:hlinkClick r:id="rId2"/>
              </a:rPr>
              <a:t>dp.la/info/wp-content/uploads/2013/04/DPLAMetadataPolicy.pdf</a:t>
            </a:r>
            <a:r>
              <a:rPr lang="en-US" sz="1100" dirty="0" smtClean="0"/>
              <a:t> </a:t>
            </a:r>
          </a:p>
        </p:txBody>
      </p:sp>
    </p:spTree>
    <p:extLst>
      <p:ext uri="{BB962C8B-B14F-4D97-AF65-F5344CB8AC3E}">
        <p14:creationId xmlns="" xmlns:p14="http://schemas.microsoft.com/office/powerpoint/2010/main" val="29627435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rgbClr val="FF0000"/>
                </a:solidFill>
                <a:latin typeface="Georgia" pitchFamily="18" charset="0"/>
              </a:rPr>
              <a:t>License Mechanisms</a:t>
            </a:r>
          </a:p>
        </p:txBody>
      </p:sp>
      <p:sp>
        <p:nvSpPr>
          <p:cNvPr id="5" name="Content Placeholder 4"/>
          <p:cNvSpPr>
            <a:spLocks noGrp="1"/>
          </p:cNvSpPr>
          <p:nvPr>
            <p:ph sz="quarter" idx="1"/>
          </p:nvPr>
        </p:nvSpPr>
        <p:spPr/>
        <p:txBody>
          <a:bodyPr>
            <a:normAutofit/>
          </a:bodyPr>
          <a:lstStyle/>
          <a:p>
            <a:r>
              <a:rPr lang="en-US" sz="2900" dirty="0" smtClean="0"/>
              <a:t>Content Access Views in NDL</a:t>
            </a:r>
          </a:p>
          <a:p>
            <a:pPr lvl="1"/>
            <a:r>
              <a:rPr lang="en-US" sz="2400" dirty="0" smtClean="0"/>
              <a:t>Metadata View</a:t>
            </a:r>
          </a:p>
          <a:p>
            <a:pPr lvl="2"/>
            <a:r>
              <a:rPr lang="en-US" dirty="0" smtClean="0"/>
              <a:t>This shows the metadata of the item – as maintained in NDL</a:t>
            </a:r>
          </a:p>
          <a:p>
            <a:pPr lvl="1"/>
            <a:r>
              <a:rPr lang="en-US" sz="2400" dirty="0" smtClean="0"/>
              <a:t>Full Text View</a:t>
            </a:r>
          </a:p>
          <a:p>
            <a:pPr lvl="2"/>
            <a:r>
              <a:rPr lang="en-US" dirty="0" smtClean="0"/>
              <a:t>This shows the view and provides access to full text – offered by the content source</a:t>
            </a:r>
          </a:p>
          <a:p>
            <a:pPr lvl="1"/>
            <a:endParaRPr lang="en-US" sz="2100" dirty="0"/>
          </a:p>
          <a:p>
            <a:pPr marL="0" indent="0">
              <a:buNone/>
            </a:pPr>
            <a:endParaRPr lang="en-US" dirty="0"/>
          </a:p>
        </p:txBody>
      </p:sp>
      <p:sp>
        <p:nvSpPr>
          <p:cNvPr id="8" name="TextBox 7"/>
          <p:cNvSpPr txBox="1"/>
          <p:nvPr/>
        </p:nvSpPr>
        <p:spPr>
          <a:xfrm>
            <a:off x="4064000" y="4639270"/>
            <a:ext cx="7721600" cy="646331"/>
          </a:xfrm>
          <a:prstGeom prst="rect">
            <a:avLst/>
          </a:prstGeom>
          <a:noFill/>
        </p:spPr>
        <p:txBody>
          <a:bodyPr wrap="square" rtlCol="0">
            <a:spAutoFit/>
          </a:bodyPr>
          <a:lstStyle/>
          <a:p>
            <a:pPr algn="just"/>
            <a:r>
              <a:rPr lang="en-US" b="1" i="1" dirty="0">
                <a:solidFill>
                  <a:srgbClr val="0033CC"/>
                </a:solidFill>
              </a:rPr>
              <a:t>A license encapsulates the rights </a:t>
            </a:r>
            <a:r>
              <a:rPr lang="en-US" b="1" i="1" dirty="0" smtClean="0">
                <a:solidFill>
                  <a:srgbClr val="0033CC"/>
                </a:solidFill>
              </a:rPr>
              <a:t>&amp; privileges </a:t>
            </a:r>
            <a:r>
              <a:rPr lang="en-US" b="1" i="1" dirty="0">
                <a:solidFill>
                  <a:srgbClr val="0033CC"/>
                </a:solidFill>
              </a:rPr>
              <a:t>that a copyright holder grants to someone else vis–a–vis something they have </a:t>
            </a:r>
            <a:r>
              <a:rPr lang="en-US" b="1" i="1" dirty="0" smtClean="0">
                <a:solidFill>
                  <a:srgbClr val="0033CC"/>
                </a:solidFill>
              </a:rPr>
              <a:t>created</a:t>
            </a:r>
            <a:endParaRPr lang="en-US" b="1" i="1" dirty="0">
              <a:solidFill>
                <a:srgbClr val="0033CC"/>
              </a:solidFill>
            </a:endParaRPr>
          </a:p>
        </p:txBody>
      </p:sp>
    </p:spTree>
    <p:extLst>
      <p:ext uri="{BB962C8B-B14F-4D97-AF65-F5344CB8AC3E}">
        <p14:creationId xmlns="" xmlns:p14="http://schemas.microsoft.com/office/powerpoint/2010/main" val="19616225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FF0000"/>
                </a:solidFill>
                <a:latin typeface="Georgia" pitchFamily="18" charset="0"/>
              </a:rPr>
              <a:t>Content Access View: Metadata</a:t>
            </a:r>
          </a:p>
        </p:txBody>
      </p:sp>
      <p:sp>
        <p:nvSpPr>
          <p:cNvPr id="5" name="Content Placeholder 4"/>
          <p:cNvSpPr>
            <a:spLocks noGrp="1"/>
          </p:cNvSpPr>
          <p:nvPr>
            <p:ph sz="quarter" idx="1"/>
          </p:nvPr>
        </p:nvSpPr>
        <p:spPr/>
        <p:txBody>
          <a:bodyPr>
            <a:normAutofit/>
          </a:bodyPr>
          <a:lstStyle/>
          <a:p>
            <a:pPr lvl="1"/>
            <a:endParaRPr lang="en-US" sz="2100" dirty="0"/>
          </a:p>
          <a:p>
            <a:pPr marL="0" indent="0">
              <a:buNone/>
            </a:pPr>
            <a:endParaRPr lang="en-US" dirty="0"/>
          </a:p>
        </p:txBody>
      </p:sp>
      <p:pic>
        <p:nvPicPr>
          <p:cNvPr id="6" name="Content Placeholder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53886" y="1447800"/>
            <a:ext cx="10834914" cy="4953000"/>
          </a:xfrm>
          <a:prstGeom prst="rect">
            <a:avLst/>
          </a:prstGeom>
        </p:spPr>
      </p:pic>
      <p:sp>
        <p:nvSpPr>
          <p:cNvPr id="8" name="Oval 7"/>
          <p:cNvSpPr/>
          <p:nvPr/>
        </p:nvSpPr>
        <p:spPr>
          <a:xfrm>
            <a:off x="2336800" y="1828800"/>
            <a:ext cx="1625600" cy="6096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844800" y="2667000"/>
            <a:ext cx="1524000" cy="32766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6400" y="4267201"/>
            <a:ext cx="2336800" cy="1077218"/>
          </a:xfrm>
          <a:prstGeom prst="rect">
            <a:avLst/>
          </a:prstGeom>
          <a:solidFill>
            <a:srgbClr val="FFC000"/>
          </a:solidFill>
        </p:spPr>
        <p:txBody>
          <a:bodyPr wrap="square" rtlCol="0">
            <a:spAutoFit/>
          </a:bodyPr>
          <a:lstStyle/>
          <a:p>
            <a:r>
              <a:rPr lang="en-US" sz="1600" b="1" dirty="0" smtClean="0">
                <a:solidFill>
                  <a:srgbClr val="0033CC"/>
                </a:solidFill>
              </a:rPr>
              <a:t>Source Page is rendered within NDL showing free Metadata</a:t>
            </a:r>
            <a:endParaRPr lang="en-US" sz="1600" b="1" dirty="0">
              <a:solidFill>
                <a:srgbClr val="0033CC"/>
              </a:solidFill>
            </a:endParaRPr>
          </a:p>
        </p:txBody>
      </p:sp>
    </p:spTree>
    <p:extLst>
      <p:ext uri="{BB962C8B-B14F-4D97-AF65-F5344CB8AC3E}">
        <p14:creationId xmlns="" xmlns:p14="http://schemas.microsoft.com/office/powerpoint/2010/main" val="31878272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FF0000"/>
                </a:solidFill>
                <a:latin typeface="Georgia" pitchFamily="18" charset="0"/>
              </a:rPr>
              <a:t>Content Access View: Full Text</a:t>
            </a:r>
          </a:p>
        </p:txBody>
      </p:sp>
      <p:sp>
        <p:nvSpPr>
          <p:cNvPr id="5" name="Content Placeholder 4"/>
          <p:cNvSpPr>
            <a:spLocks noGrp="1"/>
          </p:cNvSpPr>
          <p:nvPr>
            <p:ph sz="quarter" idx="1"/>
          </p:nvPr>
        </p:nvSpPr>
        <p:spPr/>
        <p:txBody>
          <a:bodyPr>
            <a:normAutofit/>
          </a:bodyPr>
          <a:lstStyle/>
          <a:p>
            <a:pPr lvl="1"/>
            <a:endParaRPr lang="en-US" sz="2100" dirty="0"/>
          </a:p>
          <a:p>
            <a:pPr marL="0" indent="0">
              <a:buNone/>
            </a:pPr>
            <a:endParaRPr lang="en-US" dirty="0"/>
          </a:p>
        </p:txBody>
      </p:sp>
      <p:pic>
        <p:nvPicPr>
          <p:cNvPr id="8" name="Content Placeholder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273629" y="1447800"/>
            <a:ext cx="10675752" cy="4953000"/>
          </a:xfrm>
          <a:prstGeom prst="rect">
            <a:avLst/>
          </a:prstGeom>
        </p:spPr>
      </p:pic>
      <p:sp>
        <p:nvSpPr>
          <p:cNvPr id="6" name="Oval 5"/>
          <p:cNvSpPr/>
          <p:nvPr/>
        </p:nvSpPr>
        <p:spPr>
          <a:xfrm>
            <a:off x="1117600" y="1828800"/>
            <a:ext cx="1625600" cy="6096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43200" y="5181600"/>
            <a:ext cx="4368800" cy="609600"/>
          </a:xfrm>
          <a:prstGeom prst="ellipse">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6400" y="4953001"/>
            <a:ext cx="2032000" cy="584775"/>
          </a:xfrm>
          <a:prstGeom prst="rect">
            <a:avLst/>
          </a:prstGeom>
          <a:solidFill>
            <a:srgbClr val="FFC000"/>
          </a:solidFill>
        </p:spPr>
        <p:txBody>
          <a:bodyPr wrap="square" rtlCol="0">
            <a:spAutoFit/>
          </a:bodyPr>
          <a:lstStyle/>
          <a:p>
            <a:r>
              <a:rPr lang="en-US" sz="1600" b="1" dirty="0" smtClean="0">
                <a:solidFill>
                  <a:srgbClr val="0033CC"/>
                </a:solidFill>
              </a:rPr>
              <a:t>Full-Text URL from Source</a:t>
            </a:r>
            <a:endParaRPr lang="en-US" sz="1600" b="1" dirty="0">
              <a:solidFill>
                <a:srgbClr val="0033CC"/>
              </a:solidFill>
            </a:endParaRPr>
          </a:p>
        </p:txBody>
      </p:sp>
    </p:spTree>
    <p:extLst>
      <p:ext uri="{BB962C8B-B14F-4D97-AF65-F5344CB8AC3E}">
        <p14:creationId xmlns="" xmlns:p14="http://schemas.microsoft.com/office/powerpoint/2010/main" val="127724759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657600" y="1371600"/>
            <a:ext cx="4876800" cy="5334000"/>
          </a:xfrm>
          <a:prstGeom prst="rect">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dirty="0" smtClean="0">
              <a:solidFill>
                <a:schemeClr val="tx1"/>
              </a:solidFill>
            </a:endParaRPr>
          </a:p>
          <a:p>
            <a:pPr algn="ctr"/>
            <a:endParaRPr lang="en-IN" dirty="0">
              <a:solidFill>
                <a:schemeClr val="tx1"/>
              </a:solidFill>
            </a:endParaRPr>
          </a:p>
          <a:p>
            <a:pPr algn="ctr"/>
            <a:endParaRPr lang="en-IN" dirty="0" smtClean="0">
              <a:solidFill>
                <a:schemeClr val="tx1"/>
              </a:solidFill>
            </a:endParaRPr>
          </a:p>
          <a:p>
            <a:pPr algn="ctr"/>
            <a:endParaRPr lang="en-IN" dirty="0" smtClean="0">
              <a:solidFill>
                <a:schemeClr val="tx1"/>
              </a:solidFill>
            </a:endParaRPr>
          </a:p>
          <a:p>
            <a:pPr algn="ctr"/>
            <a:endParaRPr lang="en-IN" dirty="0" smtClean="0">
              <a:solidFill>
                <a:schemeClr val="tx1"/>
              </a:solidFill>
            </a:endParaRPr>
          </a:p>
          <a:p>
            <a:pPr algn="ctr"/>
            <a:endParaRPr lang="en-IN" dirty="0" smtClean="0">
              <a:solidFill>
                <a:schemeClr val="tx1"/>
              </a:solidFill>
            </a:endParaRPr>
          </a:p>
          <a:p>
            <a:pPr algn="ctr"/>
            <a:endParaRPr lang="en-IN" dirty="0">
              <a:solidFill>
                <a:schemeClr val="tx1"/>
              </a:solidFill>
            </a:endParaRPr>
          </a:p>
          <a:p>
            <a:pPr algn="ctr"/>
            <a:endParaRPr lang="en-IN" dirty="0" smtClean="0">
              <a:solidFill>
                <a:schemeClr val="tx1"/>
              </a:solidFill>
            </a:endParaRPr>
          </a:p>
          <a:p>
            <a:pPr algn="ctr"/>
            <a:endParaRPr lang="en-IN" dirty="0">
              <a:solidFill>
                <a:schemeClr val="tx1"/>
              </a:solidFill>
            </a:endParaRPr>
          </a:p>
          <a:p>
            <a:pPr algn="ctr"/>
            <a:endParaRPr lang="en-IN" dirty="0" smtClean="0">
              <a:solidFill>
                <a:schemeClr val="tx1"/>
              </a:solidFill>
            </a:endParaRPr>
          </a:p>
          <a:p>
            <a:pPr algn="ctr"/>
            <a:endParaRPr lang="en-IN" dirty="0">
              <a:solidFill>
                <a:schemeClr val="tx1"/>
              </a:solidFill>
            </a:endParaRPr>
          </a:p>
          <a:p>
            <a:pPr algn="ctr"/>
            <a:endParaRPr lang="en-IN" dirty="0" smtClean="0">
              <a:solidFill>
                <a:schemeClr val="tx1"/>
              </a:solidFill>
            </a:endParaRPr>
          </a:p>
          <a:p>
            <a:pPr algn="ctr"/>
            <a:r>
              <a:rPr lang="en-IN" sz="2400" b="1" dirty="0" smtClean="0">
                <a:solidFill>
                  <a:schemeClr val="tx2"/>
                </a:solidFill>
                <a:latin typeface="Arial Unicode MS" pitchFamily="34" charset="-128"/>
                <a:ea typeface="Arial Unicode MS" pitchFamily="34" charset="-128"/>
                <a:cs typeface="Arial Unicode MS" pitchFamily="34" charset="-128"/>
              </a:rPr>
              <a:t>Learning Services</a:t>
            </a:r>
          </a:p>
          <a:p>
            <a:pPr algn="ctr"/>
            <a:r>
              <a:rPr lang="en-IN" sz="2400" b="1" dirty="0" smtClean="0">
                <a:solidFill>
                  <a:schemeClr val="tx2"/>
                </a:solidFill>
                <a:latin typeface="Arial Unicode MS" pitchFamily="34" charset="-128"/>
                <a:ea typeface="Arial Unicode MS" pitchFamily="34" charset="-128"/>
                <a:cs typeface="Arial Unicode MS" pitchFamily="34" charset="-128"/>
              </a:rPr>
              <a:t>Personalization Services</a:t>
            </a:r>
            <a:endParaRPr lang="en-IN" sz="2400" b="1" dirty="0">
              <a:solidFill>
                <a:schemeClr val="tx2"/>
              </a:solidFill>
              <a:latin typeface="Arial Unicode MS" pitchFamily="34" charset="-128"/>
              <a:ea typeface="Arial Unicode MS" pitchFamily="34" charset="-128"/>
              <a:cs typeface="Arial Unicode MS" pitchFamily="34" charset="-128"/>
            </a:endParaRPr>
          </a:p>
          <a:p>
            <a:pPr algn="ctr"/>
            <a:r>
              <a:rPr lang="en-IN" sz="2400" b="1" dirty="0" smtClean="0">
                <a:solidFill>
                  <a:schemeClr val="tx2"/>
                </a:solidFill>
                <a:latin typeface="Arial Unicode MS" pitchFamily="34" charset="-128"/>
                <a:ea typeface="Arial Unicode MS" pitchFamily="34" charset="-128"/>
                <a:cs typeface="Arial Unicode MS" pitchFamily="34" charset="-128"/>
              </a:rPr>
              <a:t>Localization Services</a:t>
            </a:r>
          </a:p>
          <a:p>
            <a:pPr algn="ctr"/>
            <a:r>
              <a:rPr lang="en-IN" sz="2400" b="1" dirty="0" smtClean="0">
                <a:solidFill>
                  <a:schemeClr val="tx2"/>
                </a:solidFill>
                <a:latin typeface="Arial Unicode MS" pitchFamily="34" charset="-128"/>
                <a:ea typeface="Arial Unicode MS" pitchFamily="34" charset="-128"/>
                <a:cs typeface="Arial Unicode MS" pitchFamily="34" charset="-128"/>
              </a:rPr>
              <a:t>Open Services …</a:t>
            </a:r>
            <a:endParaRPr lang="en-IN" b="1" dirty="0" smtClean="0">
              <a:solidFill>
                <a:schemeClr val="tx2"/>
              </a:solidFill>
              <a:latin typeface="Arial Unicode MS" pitchFamily="34" charset="-128"/>
              <a:ea typeface="Arial Unicode MS" pitchFamily="34" charset="-128"/>
              <a:cs typeface="Arial Unicode MS" pitchFamily="34" charset="-128"/>
            </a:endParaRPr>
          </a:p>
          <a:p>
            <a:pPr algn="ctr"/>
            <a:endParaRPr lang="en-IN" sz="1000" dirty="0">
              <a:solidFill>
                <a:schemeClr val="tx1"/>
              </a:solidFill>
            </a:endParaRPr>
          </a:p>
          <a:p>
            <a:pPr algn="ctr"/>
            <a:r>
              <a:rPr lang="en-IN" sz="2800" b="1" dirty="0" smtClean="0">
                <a:solidFill>
                  <a:srgbClr val="FF0000"/>
                </a:solidFill>
                <a:latin typeface="Arial Black" pitchFamily="34" charset="0"/>
              </a:rPr>
              <a:t>National Digital Library</a:t>
            </a:r>
            <a:endParaRPr lang="en-IN" sz="2800" b="1" dirty="0">
              <a:solidFill>
                <a:srgbClr val="FF0000"/>
              </a:solidFill>
              <a:latin typeface="Arial Black" pitchFamily="34" charset="0"/>
            </a:endParaRPr>
          </a:p>
        </p:txBody>
      </p:sp>
      <p:sp>
        <p:nvSpPr>
          <p:cNvPr id="13" name="Rectangle 12"/>
          <p:cNvSpPr/>
          <p:nvPr/>
        </p:nvSpPr>
        <p:spPr>
          <a:xfrm>
            <a:off x="4114800" y="1600200"/>
            <a:ext cx="3962400" cy="2667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b="1" dirty="0" smtClean="0">
              <a:solidFill>
                <a:srgbClr val="7030A0"/>
              </a:solidFill>
            </a:endParaRPr>
          </a:p>
          <a:p>
            <a:pPr algn="ctr"/>
            <a:endParaRPr lang="en-IN" sz="2000" b="1" dirty="0">
              <a:solidFill>
                <a:srgbClr val="7030A0"/>
              </a:solidFill>
            </a:endParaRPr>
          </a:p>
          <a:p>
            <a:pPr algn="ctr"/>
            <a:endParaRPr lang="en-IN" sz="2000" b="1" dirty="0" smtClean="0">
              <a:solidFill>
                <a:srgbClr val="7030A0"/>
              </a:solidFill>
            </a:endParaRPr>
          </a:p>
          <a:p>
            <a:pPr algn="ctr"/>
            <a:endParaRPr lang="en-IN" sz="2000" b="1" dirty="0" smtClean="0">
              <a:solidFill>
                <a:srgbClr val="7030A0"/>
              </a:solidFill>
            </a:endParaRPr>
          </a:p>
          <a:p>
            <a:pPr algn="ctr"/>
            <a:endParaRPr lang="en-IN" sz="2000" b="1" dirty="0" smtClean="0">
              <a:solidFill>
                <a:srgbClr val="7030A0"/>
              </a:solidFill>
            </a:endParaRPr>
          </a:p>
          <a:p>
            <a:pPr algn="ctr"/>
            <a:endParaRPr lang="en-IN" sz="2000" b="1" dirty="0" smtClean="0">
              <a:solidFill>
                <a:srgbClr val="7030A0"/>
              </a:solidFill>
            </a:endParaRPr>
          </a:p>
          <a:p>
            <a:pPr algn="ctr"/>
            <a:r>
              <a:rPr lang="en-IN" sz="2000" b="1" dirty="0" smtClean="0">
                <a:solidFill>
                  <a:srgbClr val="7030A0"/>
                </a:solidFill>
              </a:rPr>
              <a:t>Dissemination Services</a:t>
            </a:r>
          </a:p>
          <a:p>
            <a:pPr algn="ctr"/>
            <a:endParaRPr lang="en-IN" sz="700" b="1" dirty="0">
              <a:solidFill>
                <a:srgbClr val="7030A0"/>
              </a:solidFill>
            </a:endParaRPr>
          </a:p>
          <a:p>
            <a:pPr algn="ctr"/>
            <a:r>
              <a:rPr lang="en-IN" sz="2000" b="1" dirty="0" smtClean="0">
                <a:solidFill>
                  <a:srgbClr val="7030A0"/>
                </a:solidFill>
              </a:rPr>
              <a:t>Digital Library</a:t>
            </a:r>
            <a:endParaRPr lang="en-IN" sz="2000" b="1" dirty="0">
              <a:solidFill>
                <a:srgbClr val="7030A0"/>
              </a:solidFill>
            </a:endParaRPr>
          </a:p>
        </p:txBody>
      </p:sp>
      <p:sp>
        <p:nvSpPr>
          <p:cNvPr id="5" name="Title 4"/>
          <p:cNvSpPr>
            <a:spLocks noGrp="1"/>
          </p:cNvSpPr>
          <p:nvPr>
            <p:ph type="title"/>
          </p:nvPr>
        </p:nvSpPr>
        <p:spPr>
          <a:xfrm>
            <a:off x="1088154" y="280636"/>
            <a:ext cx="10407955" cy="758952"/>
          </a:xfrm>
        </p:spPr>
        <p:txBody>
          <a:bodyPr>
            <a:noAutofit/>
          </a:bodyPr>
          <a:lstStyle/>
          <a:p>
            <a:r>
              <a:rPr lang="en-IN" sz="3200" b="1" dirty="0">
                <a:solidFill>
                  <a:srgbClr val="FF0000"/>
                </a:solidFill>
                <a:latin typeface="Georgia" pitchFamily="18" charset="0"/>
              </a:rPr>
              <a:t>National Digital Library: </a:t>
            </a:r>
            <a:r>
              <a:rPr lang="en-IN" sz="3200" b="1" dirty="0" smtClean="0">
                <a:solidFill>
                  <a:srgbClr val="FF0000"/>
                </a:solidFill>
                <a:latin typeface="Georgia" pitchFamily="18" charset="0"/>
              </a:rPr>
              <a:t> Service Architecture</a:t>
            </a:r>
            <a:endParaRPr lang="en-IN" sz="3200" b="1" dirty="0">
              <a:solidFill>
                <a:srgbClr val="FF0000"/>
              </a:solidFill>
              <a:latin typeface="Georgia" pitchFamily="18" charset="0"/>
            </a:endParaRPr>
          </a:p>
        </p:txBody>
      </p:sp>
      <p:sp>
        <p:nvSpPr>
          <p:cNvPr id="7" name="Rectangle 6"/>
          <p:cNvSpPr/>
          <p:nvPr/>
        </p:nvSpPr>
        <p:spPr>
          <a:xfrm>
            <a:off x="4368800" y="1828800"/>
            <a:ext cx="3454400" cy="12192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Authoring Services</a:t>
            </a:r>
          </a:p>
          <a:p>
            <a:pPr algn="ctr"/>
            <a:r>
              <a:rPr lang="en-IN" dirty="0" smtClean="0">
                <a:solidFill>
                  <a:schemeClr val="bg1"/>
                </a:solidFill>
              </a:rPr>
              <a:t>Acquisition Services</a:t>
            </a:r>
          </a:p>
          <a:p>
            <a:pPr algn="ctr"/>
            <a:endParaRPr lang="en-IN" dirty="0" smtClean="0">
              <a:solidFill>
                <a:schemeClr val="bg1"/>
              </a:solidFill>
            </a:endParaRPr>
          </a:p>
          <a:p>
            <a:pPr algn="ctr"/>
            <a:r>
              <a:rPr lang="en-IN" b="1" dirty="0" smtClean="0">
                <a:solidFill>
                  <a:schemeClr val="bg1"/>
                </a:solidFill>
              </a:rPr>
              <a:t>Digital Repository</a:t>
            </a:r>
            <a:endParaRPr lang="en-IN" b="1" dirty="0">
              <a:solidFill>
                <a:schemeClr val="bg1"/>
              </a:solidFill>
            </a:endParaRPr>
          </a:p>
        </p:txBody>
      </p:sp>
      <p:grpSp>
        <p:nvGrpSpPr>
          <p:cNvPr id="6" name="Group 5"/>
          <p:cNvGrpSpPr/>
          <p:nvPr/>
        </p:nvGrpSpPr>
        <p:grpSpPr>
          <a:xfrm>
            <a:off x="812800" y="1461544"/>
            <a:ext cx="3860800" cy="659356"/>
            <a:chOff x="609600" y="1525044"/>
            <a:chExt cx="2895600" cy="659356"/>
          </a:xfrm>
        </p:grpSpPr>
        <p:sp>
          <p:nvSpPr>
            <p:cNvPr id="15" name="Oval 14"/>
            <p:cNvSpPr/>
            <p:nvPr/>
          </p:nvSpPr>
          <p:spPr>
            <a:xfrm>
              <a:off x="609600" y="1525044"/>
              <a:ext cx="1676400" cy="6096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Content Creation</a:t>
              </a:r>
              <a:endParaRPr lang="en-IN" dirty="0">
                <a:solidFill>
                  <a:schemeClr val="accent1">
                    <a:lumMod val="75000"/>
                  </a:schemeClr>
                </a:solidFill>
              </a:endParaRPr>
            </a:p>
          </p:txBody>
        </p:sp>
        <p:cxnSp>
          <p:nvCxnSpPr>
            <p:cNvPr id="17" name="Straight Arrow Connector 16"/>
            <p:cNvCxnSpPr>
              <a:endCxn id="15" idx="6"/>
            </p:cNvCxnSpPr>
            <p:nvPr/>
          </p:nvCxnSpPr>
          <p:spPr>
            <a:xfrm rot="10800000">
              <a:off x="2286000" y="1829844"/>
              <a:ext cx="1219200" cy="354556"/>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18" name="Group 17"/>
          <p:cNvGrpSpPr/>
          <p:nvPr/>
        </p:nvGrpSpPr>
        <p:grpSpPr>
          <a:xfrm>
            <a:off x="7518400" y="1600200"/>
            <a:ext cx="4165600" cy="685800"/>
            <a:chOff x="5638800" y="1600200"/>
            <a:chExt cx="3124200" cy="685800"/>
          </a:xfrm>
        </p:grpSpPr>
        <p:sp>
          <p:nvSpPr>
            <p:cNvPr id="20" name="Oval 19"/>
            <p:cNvSpPr/>
            <p:nvPr/>
          </p:nvSpPr>
          <p:spPr>
            <a:xfrm>
              <a:off x="6934200" y="1600200"/>
              <a:ext cx="1828800" cy="6096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Content Borrowing</a:t>
              </a:r>
              <a:endParaRPr lang="en-IN" dirty="0">
                <a:solidFill>
                  <a:schemeClr val="accent1">
                    <a:lumMod val="75000"/>
                  </a:schemeClr>
                </a:solidFill>
              </a:endParaRPr>
            </a:p>
          </p:txBody>
        </p:sp>
        <p:cxnSp>
          <p:nvCxnSpPr>
            <p:cNvPr id="21" name="Straight Arrow Connector 20"/>
            <p:cNvCxnSpPr>
              <a:endCxn id="20" idx="2"/>
            </p:cNvCxnSpPr>
            <p:nvPr/>
          </p:nvCxnSpPr>
          <p:spPr>
            <a:xfrm flipV="1">
              <a:off x="5638800" y="1905000"/>
              <a:ext cx="1295400" cy="381000"/>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16" name="Group 15"/>
          <p:cNvGrpSpPr/>
          <p:nvPr/>
        </p:nvGrpSpPr>
        <p:grpSpPr>
          <a:xfrm>
            <a:off x="7823200" y="2606979"/>
            <a:ext cx="3876109" cy="1104900"/>
            <a:chOff x="5867400" y="2606979"/>
            <a:chExt cx="2907082" cy="1104900"/>
          </a:xfrm>
        </p:grpSpPr>
        <p:sp>
          <p:nvSpPr>
            <p:cNvPr id="28" name="Oval 27"/>
            <p:cNvSpPr/>
            <p:nvPr/>
          </p:nvSpPr>
          <p:spPr>
            <a:xfrm>
              <a:off x="6945682" y="2606979"/>
              <a:ext cx="1828800" cy="11049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Content Access</a:t>
              </a:r>
              <a:endParaRPr lang="en-IN" dirty="0">
                <a:solidFill>
                  <a:schemeClr val="accent1">
                    <a:lumMod val="75000"/>
                  </a:schemeClr>
                </a:solidFill>
              </a:endParaRPr>
            </a:p>
          </p:txBody>
        </p:sp>
        <p:cxnSp>
          <p:nvCxnSpPr>
            <p:cNvPr id="29" name="Straight Arrow Connector 28"/>
            <p:cNvCxnSpPr>
              <a:endCxn id="28" idx="2"/>
            </p:cNvCxnSpPr>
            <p:nvPr/>
          </p:nvCxnSpPr>
          <p:spPr>
            <a:xfrm flipV="1">
              <a:off x="5867400" y="3159429"/>
              <a:ext cx="1078282" cy="326721"/>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8" name="Group 7"/>
          <p:cNvGrpSpPr/>
          <p:nvPr/>
        </p:nvGrpSpPr>
        <p:grpSpPr>
          <a:xfrm>
            <a:off x="711200" y="2971800"/>
            <a:ext cx="4026421" cy="1901346"/>
            <a:chOff x="533400" y="2895600"/>
            <a:chExt cx="3019816" cy="1901346"/>
          </a:xfrm>
        </p:grpSpPr>
        <p:sp>
          <p:nvSpPr>
            <p:cNvPr id="32" name="Oval 31"/>
            <p:cNvSpPr/>
            <p:nvPr/>
          </p:nvSpPr>
          <p:spPr>
            <a:xfrm>
              <a:off x="533400" y="2895600"/>
              <a:ext cx="1676400" cy="6096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Learning Content </a:t>
              </a:r>
              <a:endParaRPr lang="en-IN" dirty="0">
                <a:solidFill>
                  <a:schemeClr val="accent1">
                    <a:lumMod val="75000"/>
                  </a:schemeClr>
                </a:solidFill>
              </a:endParaRPr>
            </a:p>
          </p:txBody>
        </p:sp>
        <p:cxnSp>
          <p:nvCxnSpPr>
            <p:cNvPr id="35" name="Straight Arrow Connector 34"/>
            <p:cNvCxnSpPr>
              <a:endCxn id="32" idx="6"/>
            </p:cNvCxnSpPr>
            <p:nvPr/>
          </p:nvCxnSpPr>
          <p:spPr>
            <a:xfrm flipH="1" flipV="1">
              <a:off x="2209800" y="3200400"/>
              <a:ext cx="1343416" cy="1596546"/>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9" name="Group 8"/>
          <p:cNvGrpSpPr/>
          <p:nvPr/>
        </p:nvGrpSpPr>
        <p:grpSpPr>
          <a:xfrm>
            <a:off x="609600" y="3886200"/>
            <a:ext cx="4128021" cy="914400"/>
            <a:chOff x="457200" y="3886200"/>
            <a:chExt cx="3096016" cy="914400"/>
          </a:xfrm>
        </p:grpSpPr>
        <p:sp>
          <p:nvSpPr>
            <p:cNvPr id="33" name="Oval 32"/>
            <p:cNvSpPr/>
            <p:nvPr/>
          </p:nvSpPr>
          <p:spPr>
            <a:xfrm>
              <a:off x="457200" y="3886200"/>
              <a:ext cx="1905000" cy="9144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Experience-based Learning</a:t>
              </a:r>
              <a:endParaRPr lang="en-IN" dirty="0">
                <a:solidFill>
                  <a:schemeClr val="accent1">
                    <a:lumMod val="75000"/>
                  </a:schemeClr>
                </a:solidFill>
              </a:endParaRPr>
            </a:p>
          </p:txBody>
        </p:sp>
        <p:cxnSp>
          <p:nvCxnSpPr>
            <p:cNvPr id="36" name="Straight Arrow Connector 35"/>
            <p:cNvCxnSpPr>
              <a:endCxn id="33" idx="6"/>
            </p:cNvCxnSpPr>
            <p:nvPr/>
          </p:nvCxnSpPr>
          <p:spPr>
            <a:xfrm flipH="1" flipV="1">
              <a:off x="2362200" y="4343400"/>
              <a:ext cx="1191016" cy="453547"/>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12" name="Group 11"/>
          <p:cNvGrpSpPr/>
          <p:nvPr/>
        </p:nvGrpSpPr>
        <p:grpSpPr>
          <a:xfrm>
            <a:off x="7823200" y="4109058"/>
            <a:ext cx="3672909" cy="996342"/>
            <a:chOff x="5867400" y="4109058"/>
            <a:chExt cx="2754682" cy="996342"/>
          </a:xfrm>
        </p:grpSpPr>
        <p:sp>
          <p:nvSpPr>
            <p:cNvPr id="34" name="Oval 33"/>
            <p:cNvSpPr/>
            <p:nvPr/>
          </p:nvSpPr>
          <p:spPr>
            <a:xfrm>
              <a:off x="6945682" y="4109058"/>
              <a:ext cx="1676400" cy="9144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Multi-faceted Interface</a:t>
              </a:r>
              <a:endParaRPr lang="en-IN" dirty="0">
                <a:solidFill>
                  <a:schemeClr val="accent1">
                    <a:lumMod val="75000"/>
                  </a:schemeClr>
                </a:solidFill>
              </a:endParaRPr>
            </a:p>
          </p:txBody>
        </p:sp>
        <p:cxnSp>
          <p:nvCxnSpPr>
            <p:cNvPr id="39" name="Straight Arrow Connector 38"/>
            <p:cNvCxnSpPr>
              <a:endCxn id="34" idx="2"/>
            </p:cNvCxnSpPr>
            <p:nvPr/>
          </p:nvCxnSpPr>
          <p:spPr>
            <a:xfrm flipV="1">
              <a:off x="5867400" y="4566258"/>
              <a:ext cx="1078282" cy="539142"/>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cxnSp>
        <p:nvCxnSpPr>
          <p:cNvPr id="44" name="Straight Arrow Connector 43"/>
          <p:cNvCxnSpPr>
            <a:endCxn id="33" idx="6"/>
          </p:cNvCxnSpPr>
          <p:nvPr/>
        </p:nvCxnSpPr>
        <p:spPr>
          <a:xfrm flipH="1" flipV="1">
            <a:off x="3149600" y="4343400"/>
            <a:ext cx="1219200" cy="7620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09600" y="4928470"/>
            <a:ext cx="3759200" cy="862730"/>
            <a:chOff x="457200" y="4928470"/>
            <a:chExt cx="2819400" cy="862730"/>
          </a:xfrm>
        </p:grpSpPr>
        <p:sp>
          <p:nvSpPr>
            <p:cNvPr id="47" name="Oval 46"/>
            <p:cNvSpPr/>
            <p:nvPr/>
          </p:nvSpPr>
          <p:spPr>
            <a:xfrm>
              <a:off x="457200" y="4928470"/>
              <a:ext cx="1676400" cy="86273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Multi-Lingual Content </a:t>
              </a:r>
              <a:endParaRPr lang="en-IN" dirty="0">
                <a:solidFill>
                  <a:schemeClr val="accent1">
                    <a:lumMod val="75000"/>
                  </a:schemeClr>
                </a:solidFill>
              </a:endParaRPr>
            </a:p>
          </p:txBody>
        </p:sp>
        <p:cxnSp>
          <p:nvCxnSpPr>
            <p:cNvPr id="48" name="Straight Arrow Connector 47"/>
            <p:cNvCxnSpPr>
              <a:endCxn id="47" idx="6"/>
            </p:cNvCxnSpPr>
            <p:nvPr/>
          </p:nvCxnSpPr>
          <p:spPr>
            <a:xfrm flipH="1">
              <a:off x="2133600" y="5359835"/>
              <a:ext cx="1143000" cy="0"/>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11" name="Group 10"/>
          <p:cNvGrpSpPr/>
          <p:nvPr/>
        </p:nvGrpSpPr>
        <p:grpSpPr>
          <a:xfrm>
            <a:off x="7315200" y="5420638"/>
            <a:ext cx="3962400" cy="751562"/>
            <a:chOff x="5486400" y="5420638"/>
            <a:chExt cx="2971800" cy="751562"/>
          </a:xfrm>
        </p:grpSpPr>
        <p:sp>
          <p:nvSpPr>
            <p:cNvPr id="51" name="Oval 50"/>
            <p:cNvSpPr/>
            <p:nvPr/>
          </p:nvSpPr>
          <p:spPr>
            <a:xfrm>
              <a:off x="7239000" y="5420638"/>
              <a:ext cx="1219200" cy="751562"/>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APIs</a:t>
              </a:r>
              <a:endParaRPr lang="en-IN" dirty="0">
                <a:solidFill>
                  <a:schemeClr val="accent1">
                    <a:lumMod val="75000"/>
                  </a:schemeClr>
                </a:solidFill>
              </a:endParaRPr>
            </a:p>
          </p:txBody>
        </p:sp>
        <p:cxnSp>
          <p:nvCxnSpPr>
            <p:cNvPr id="52" name="Straight Arrow Connector 51"/>
            <p:cNvCxnSpPr>
              <a:endCxn id="51" idx="2"/>
            </p:cNvCxnSpPr>
            <p:nvPr/>
          </p:nvCxnSpPr>
          <p:spPr>
            <a:xfrm flipV="1">
              <a:off x="5486400" y="5796419"/>
              <a:ext cx="1752600" cy="147181"/>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37" name="Group 36"/>
          <p:cNvGrpSpPr/>
          <p:nvPr/>
        </p:nvGrpSpPr>
        <p:grpSpPr>
          <a:xfrm>
            <a:off x="711200" y="2209800"/>
            <a:ext cx="3759200" cy="1276350"/>
            <a:chOff x="609600" y="1525044"/>
            <a:chExt cx="2819400" cy="1276350"/>
          </a:xfrm>
        </p:grpSpPr>
        <p:sp>
          <p:nvSpPr>
            <p:cNvPr id="38" name="Oval 37"/>
            <p:cNvSpPr/>
            <p:nvPr/>
          </p:nvSpPr>
          <p:spPr>
            <a:xfrm>
              <a:off x="609600" y="1525044"/>
              <a:ext cx="1676400" cy="6096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Content Search</a:t>
              </a:r>
              <a:endParaRPr lang="en-IN" dirty="0">
                <a:solidFill>
                  <a:schemeClr val="accent1">
                    <a:lumMod val="75000"/>
                  </a:schemeClr>
                </a:solidFill>
              </a:endParaRPr>
            </a:p>
          </p:txBody>
        </p:sp>
        <p:cxnSp>
          <p:nvCxnSpPr>
            <p:cNvPr id="40" name="Straight Arrow Connector 39"/>
            <p:cNvCxnSpPr>
              <a:endCxn id="38" idx="6"/>
            </p:cNvCxnSpPr>
            <p:nvPr/>
          </p:nvCxnSpPr>
          <p:spPr>
            <a:xfrm flipH="1" flipV="1">
              <a:off x="2286000" y="1829844"/>
              <a:ext cx="1143000" cy="971550"/>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grpSp>
        <p:nvGrpSpPr>
          <p:cNvPr id="45" name="Group 44"/>
          <p:cNvGrpSpPr/>
          <p:nvPr/>
        </p:nvGrpSpPr>
        <p:grpSpPr>
          <a:xfrm>
            <a:off x="711200" y="5854700"/>
            <a:ext cx="3949700" cy="723900"/>
            <a:chOff x="533400" y="5676900"/>
            <a:chExt cx="2962275" cy="723900"/>
          </a:xfrm>
        </p:grpSpPr>
        <p:sp>
          <p:nvSpPr>
            <p:cNvPr id="42" name="Oval 41"/>
            <p:cNvSpPr/>
            <p:nvPr/>
          </p:nvSpPr>
          <p:spPr>
            <a:xfrm>
              <a:off x="533400" y="5867400"/>
              <a:ext cx="1676400" cy="533400"/>
            </a:xfrm>
            <a:prstGeom prst="ellipse">
              <a:avLst/>
            </a:prstGeom>
            <a:ln w="28575">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IN" dirty="0" smtClean="0">
                  <a:solidFill>
                    <a:schemeClr val="accent1">
                      <a:lumMod val="75000"/>
                    </a:schemeClr>
                  </a:solidFill>
                </a:rPr>
                <a:t>Mobile Apps</a:t>
              </a:r>
              <a:endParaRPr lang="en-IN" dirty="0">
                <a:solidFill>
                  <a:schemeClr val="accent1">
                    <a:lumMod val="75000"/>
                  </a:schemeClr>
                </a:solidFill>
              </a:endParaRPr>
            </a:p>
          </p:txBody>
        </p:sp>
        <p:cxnSp>
          <p:nvCxnSpPr>
            <p:cNvPr id="43" name="Straight Arrow Connector 42"/>
            <p:cNvCxnSpPr>
              <a:endCxn id="42" idx="6"/>
            </p:cNvCxnSpPr>
            <p:nvPr/>
          </p:nvCxnSpPr>
          <p:spPr>
            <a:xfrm rot="10800000" flipV="1">
              <a:off x="2209800" y="5676900"/>
              <a:ext cx="1285875" cy="457200"/>
            </a:xfrm>
            <a:prstGeom prst="straightConnector1">
              <a:avLst/>
            </a:prstGeom>
            <a:ln w="28575">
              <a:solidFill>
                <a:srgbClr val="00B050"/>
              </a:solidFill>
              <a:tailEnd type="arrow"/>
            </a:ln>
          </p:spPr>
          <p:style>
            <a:lnRef idx="1">
              <a:schemeClr val="accent5"/>
            </a:lnRef>
            <a:fillRef idx="2">
              <a:schemeClr val="accent5"/>
            </a:fillRef>
            <a:effectRef idx="1">
              <a:schemeClr val="accent5"/>
            </a:effectRef>
            <a:fontRef idx="minor">
              <a:schemeClr val="dk1"/>
            </a:fontRef>
          </p:style>
        </p:cxnSp>
      </p:grpSp>
    </p:spTree>
    <p:extLst>
      <p:ext uri="{BB962C8B-B14F-4D97-AF65-F5344CB8AC3E}">
        <p14:creationId xmlns="" xmlns:p14="http://schemas.microsoft.com/office/powerpoint/2010/main" val="45460956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Access Options</a:t>
            </a:r>
          </a:p>
        </p:txBody>
      </p:sp>
      <p:graphicFrame>
        <p:nvGraphicFramePr>
          <p:cNvPr id="7" name="Content Placeholder 6"/>
          <p:cNvGraphicFramePr>
            <a:graphicFrameLocks noGrp="1"/>
          </p:cNvGraphicFramePr>
          <p:nvPr>
            <p:ph sz="quarter" idx="1"/>
            <p:extLst>
              <p:ext uri="{D42A27DB-BD31-4B8C-83A1-F6EECF244321}">
                <p14:modId xmlns="" xmlns:p14="http://schemas.microsoft.com/office/powerpoint/2010/main" val="1516830800"/>
              </p:ext>
            </p:extLst>
          </p:nvPr>
        </p:nvGraphicFramePr>
        <p:xfrm>
          <a:off x="1328057" y="1371600"/>
          <a:ext cx="10413094" cy="4495800"/>
        </p:xfrm>
        <a:graphic>
          <a:graphicData uri="http://schemas.openxmlformats.org/drawingml/2006/table">
            <a:tbl>
              <a:tblPr firstRow="1" bandRow="1">
                <a:tableStyleId>{5C22544A-7EE6-4342-B048-85BDC9FD1C3A}</a:tableStyleId>
              </a:tblPr>
              <a:tblGrid>
                <a:gridCol w="1216837"/>
                <a:gridCol w="9196257"/>
              </a:tblGrid>
              <a:tr h="370840">
                <a:tc>
                  <a:txBody>
                    <a:bodyPr/>
                    <a:lstStyle/>
                    <a:p>
                      <a:endParaRPr lang="en-US" dirty="0"/>
                    </a:p>
                  </a:txBody>
                  <a:tcPr marL="121920" marR="121920"/>
                </a:tc>
                <a:tc>
                  <a:txBody>
                    <a:bodyPr/>
                    <a:lstStyle/>
                    <a:p>
                      <a:endParaRPr lang="en-US"/>
                    </a:p>
                  </a:txBody>
                  <a:tcPr marL="121920" marR="121920"/>
                </a:tc>
              </a:tr>
              <a:tr h="370840">
                <a:tc rowSpan="2">
                  <a:txBody>
                    <a:bodyPr/>
                    <a:lstStyle/>
                    <a:p>
                      <a:endParaRPr lang="en-US" dirty="0"/>
                    </a:p>
                  </a:txBody>
                  <a:tcPr marL="121920" marR="121920"/>
                </a:tc>
                <a:tc>
                  <a:txBody>
                    <a:bodyPr/>
                    <a:lstStyle/>
                    <a:p>
                      <a:r>
                        <a:rPr lang="en-US" sz="1600" b="1" dirty="0" smtClean="0"/>
                        <a:t>Open </a:t>
                      </a:r>
                      <a:endParaRPr lang="en-US" sz="1600" b="1" dirty="0"/>
                    </a:p>
                  </a:txBody>
                  <a:tcPr marL="121920" marR="121920"/>
                </a:tc>
              </a:tr>
              <a:tr h="370840">
                <a:tc vMerge="1">
                  <a:txBody>
                    <a:bodyPr/>
                    <a:lstStyle/>
                    <a:p>
                      <a:endParaRPr lang="en-US" dirty="0"/>
                    </a:p>
                  </a:txBody>
                  <a:tcPr/>
                </a:tc>
                <a:tc>
                  <a:txBody>
                    <a:bodyPr/>
                    <a:lstStyle/>
                    <a:p>
                      <a:pPr marL="0" lvl="0" indent="0">
                        <a:buNone/>
                      </a:pPr>
                      <a:r>
                        <a:rPr lang="en-US" sz="1600" dirty="0" smtClean="0"/>
                        <a:t>Full-text available to all (Example: NCERT)</a:t>
                      </a:r>
                    </a:p>
                  </a:txBody>
                  <a:tcPr marL="121920" marR="121920"/>
                </a:tc>
              </a:tr>
              <a:tr h="370840">
                <a:tc rowSpan="2">
                  <a:txBody>
                    <a:bodyPr/>
                    <a:lstStyle/>
                    <a:p>
                      <a:endParaRPr lang="en-US" dirty="0"/>
                    </a:p>
                  </a:txBody>
                  <a:tcPr marL="121920" marR="121920"/>
                </a:tc>
                <a:tc>
                  <a:txBody>
                    <a:bodyPr/>
                    <a:lstStyle/>
                    <a:p>
                      <a:r>
                        <a:rPr lang="en-US" sz="1600" b="1" dirty="0" smtClean="0"/>
                        <a:t>NDL Users </a:t>
                      </a:r>
                      <a:endParaRPr lang="en-US" sz="1600" b="1" dirty="0"/>
                    </a:p>
                  </a:txBody>
                  <a:tcPr marL="121920" marR="121920"/>
                </a:tc>
              </a:tr>
              <a:tr h="370840">
                <a:tc vMerge="1">
                  <a:txBody>
                    <a:bodyPr/>
                    <a:lstStyle/>
                    <a:p>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smtClean="0"/>
                        <a:t>Full-text available through NDL, </a:t>
                      </a:r>
                      <a:r>
                        <a:rPr lang="en-US" sz="1600" i="1" dirty="0" smtClean="0">
                          <a:solidFill>
                            <a:srgbClr val="FF0000"/>
                          </a:solidFill>
                        </a:rPr>
                        <a:t>not directly</a:t>
                      </a:r>
                      <a:r>
                        <a:rPr lang="en-US" sz="1600" dirty="0" smtClean="0"/>
                        <a:t> from  Source (Example: South Asia Archive)</a:t>
                      </a:r>
                    </a:p>
                  </a:txBody>
                  <a:tcPr marL="121920" marR="121920"/>
                </a:tc>
              </a:tr>
              <a:tr h="370840">
                <a:tc rowSpan="2">
                  <a:txBody>
                    <a:bodyPr/>
                    <a:lstStyle/>
                    <a:p>
                      <a:endParaRPr lang="en-US" dirty="0"/>
                    </a:p>
                  </a:txBody>
                  <a:tcPr marL="121920" marR="121920"/>
                </a:tc>
                <a:tc>
                  <a:txBody>
                    <a:bodyPr/>
                    <a:lstStyle/>
                    <a:p>
                      <a:r>
                        <a:rPr lang="en-US" sz="1600" b="1" dirty="0" smtClean="0"/>
                        <a:t>Limited Access </a:t>
                      </a:r>
                      <a:endParaRPr lang="en-US" sz="1600" b="1" dirty="0"/>
                    </a:p>
                  </a:txBody>
                  <a:tcPr marL="121920" marR="121920"/>
                </a:tc>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Part of text available but full-text </a:t>
                      </a:r>
                      <a:r>
                        <a:rPr lang="en-US" sz="1600" baseline="0" dirty="0" smtClean="0"/>
                        <a:t> </a:t>
                      </a:r>
                      <a:r>
                        <a:rPr lang="en-US" sz="1600" dirty="0" smtClean="0"/>
                        <a:t>requires authorization by Source authority (Example: IISER, Bhopal)</a:t>
                      </a:r>
                    </a:p>
                  </a:txBody>
                  <a:tcPr marL="121920" marR="121920"/>
                </a:tc>
              </a:tr>
              <a:tr h="370840">
                <a:tc rowSpan="2">
                  <a:txBody>
                    <a:bodyPr/>
                    <a:lstStyle/>
                    <a:p>
                      <a:endParaRPr lang="en-US" dirty="0"/>
                    </a:p>
                  </a:txBody>
                  <a:tcPr marL="121920" marR="121920"/>
                </a:tc>
                <a:tc>
                  <a:txBody>
                    <a:bodyPr/>
                    <a:lstStyle/>
                    <a:p>
                      <a:r>
                        <a:rPr lang="en-US" sz="1600" b="1" dirty="0" smtClean="0"/>
                        <a:t>Subscribed </a:t>
                      </a:r>
                      <a:endParaRPr lang="en-US" sz="1600" b="1" dirty="0"/>
                    </a:p>
                  </a:txBody>
                  <a:tcPr marL="121920" marR="121920"/>
                </a:tc>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Full-text available from institutions that have subscribed to the Source (Example: Springer)</a:t>
                      </a:r>
                    </a:p>
                  </a:txBody>
                  <a:tcPr marL="121920" marR="121920"/>
                </a:tc>
              </a:tr>
              <a:tr h="370840">
                <a:tc rowSpan="2">
                  <a:txBody>
                    <a:bodyPr/>
                    <a:lstStyle/>
                    <a:p>
                      <a:endParaRPr lang="en-US" dirty="0"/>
                    </a:p>
                  </a:txBody>
                  <a:tcPr marL="121920" marR="121920"/>
                </a:tc>
                <a:tc>
                  <a:txBody>
                    <a:bodyPr/>
                    <a:lstStyle/>
                    <a:p>
                      <a:r>
                        <a:rPr lang="en-US" sz="1600" b="1" dirty="0" smtClean="0"/>
                        <a:t>Restricted </a:t>
                      </a:r>
                      <a:endParaRPr lang="en-US" sz="1600" b="1" dirty="0"/>
                    </a:p>
                  </a:txBody>
                  <a:tcPr marL="121920" marR="121920"/>
                </a:tc>
              </a:tr>
              <a:tr h="37084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Full-text access requires authorization by </a:t>
                      </a:r>
                      <a:r>
                        <a:rPr lang="en-US" sz="1600" baseline="0" dirty="0" smtClean="0"/>
                        <a:t> </a:t>
                      </a:r>
                      <a:r>
                        <a:rPr lang="en-US" sz="1600" dirty="0" smtClean="0"/>
                        <a:t>Source authority and separate login to the Source (Example: IIT Jodhpur)</a:t>
                      </a:r>
                    </a:p>
                  </a:txBody>
                  <a:tcPr marL="121920" marR="121920"/>
                </a:tc>
              </a:tr>
            </a:tbl>
          </a:graphicData>
        </a:graphic>
      </p:graphicFrame>
      <p:pic>
        <p:nvPicPr>
          <p:cNvPr id="8" name="Picture 2" descr="D:\NDL\Design\Metadata\Licensing Icons\Open.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49934" y="1752600"/>
            <a:ext cx="914400" cy="6858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D:\NDL\Design\Metadata\Licensing Icons\ndl.png"/>
          <p:cNvPicPr/>
          <p:nvPr/>
        </p:nvPicPr>
        <p:blipFill>
          <a:blip r:embed="rId3">
            <a:extLst>
              <a:ext uri="{28A0092B-C50C-407E-A947-70E740481C1C}">
                <a14:useLocalDpi xmlns="" xmlns:a14="http://schemas.microsoft.com/office/drawing/2010/main" val="0"/>
              </a:ext>
            </a:extLst>
          </a:blip>
          <a:srcRect/>
          <a:stretch>
            <a:fillRect/>
          </a:stretch>
        </p:blipFill>
        <p:spPr bwMode="auto">
          <a:xfrm>
            <a:off x="1500734" y="2438400"/>
            <a:ext cx="812799" cy="762000"/>
          </a:xfrm>
          <a:prstGeom prst="rect">
            <a:avLst/>
          </a:prstGeom>
          <a:noFill/>
          <a:ln>
            <a:noFill/>
          </a:ln>
        </p:spPr>
      </p:pic>
      <p:pic>
        <p:nvPicPr>
          <p:cNvPr id="10" name="Picture 9" descr="D:\NDL\Design\Metadata\Licebsing Icons\Limited.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22400" y="3461658"/>
            <a:ext cx="914399" cy="685800"/>
          </a:xfrm>
          <a:prstGeom prst="rect">
            <a:avLst/>
          </a:prstGeom>
          <a:noFill/>
          <a:ln>
            <a:noFill/>
          </a:ln>
        </p:spPr>
      </p:pic>
      <p:pic>
        <p:nvPicPr>
          <p:cNvPr id="11" name="Picture 10" descr="D:\NDL\Design\Metadata\Licensing Icons\Subscribed.pn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399134" y="4152900"/>
            <a:ext cx="914399" cy="685800"/>
          </a:xfrm>
          <a:prstGeom prst="rect">
            <a:avLst/>
          </a:prstGeom>
          <a:noFill/>
          <a:ln>
            <a:noFill/>
          </a:ln>
        </p:spPr>
      </p:pic>
      <p:pic>
        <p:nvPicPr>
          <p:cNvPr id="12" name="Picture 11" descr="D:\NDL\Design\Metadata\Licebsing Icons\Authorized.pn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99134" y="5116286"/>
            <a:ext cx="867867" cy="609600"/>
          </a:xfrm>
          <a:prstGeom prst="rect">
            <a:avLst/>
          </a:prstGeom>
          <a:noFill/>
          <a:ln>
            <a:noFill/>
          </a:ln>
        </p:spPr>
      </p:pic>
    </p:spTree>
    <p:extLst>
      <p:ext uri="{BB962C8B-B14F-4D97-AF65-F5344CB8AC3E}">
        <p14:creationId xmlns="" xmlns:p14="http://schemas.microsoft.com/office/powerpoint/2010/main" val="20912270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National Licensing</a:t>
            </a:r>
          </a:p>
        </p:txBody>
      </p:sp>
      <p:sp>
        <p:nvSpPr>
          <p:cNvPr id="6" name="Content Placeholder 5"/>
          <p:cNvSpPr>
            <a:spLocks noGrp="1"/>
          </p:cNvSpPr>
          <p:nvPr>
            <p:ph sz="quarter" idx="1"/>
          </p:nvPr>
        </p:nvSpPr>
        <p:spPr>
          <a:xfrm>
            <a:off x="1099456" y="1527048"/>
            <a:ext cx="10889343" cy="4572000"/>
          </a:xfrm>
        </p:spPr>
        <p:txBody>
          <a:bodyPr/>
          <a:lstStyle/>
          <a:p>
            <a:r>
              <a:rPr lang="en-US" dirty="0" smtClean="0"/>
              <a:t>An initiative by </a:t>
            </a:r>
            <a:r>
              <a:rPr lang="en-US" dirty="0" err="1" smtClean="0"/>
              <a:t>eSS</a:t>
            </a:r>
            <a:r>
              <a:rPr lang="en-US" dirty="0" smtClean="0"/>
              <a:t>:</a:t>
            </a:r>
          </a:p>
          <a:p>
            <a:pPr lvl="1"/>
            <a:r>
              <a:rPr lang="en-US" dirty="0">
                <a:solidFill>
                  <a:srgbClr val="C00000"/>
                </a:solidFill>
              </a:rPr>
              <a:t>e-</a:t>
            </a:r>
            <a:r>
              <a:rPr lang="en-US" dirty="0" err="1">
                <a:solidFill>
                  <a:srgbClr val="C00000"/>
                </a:solidFill>
              </a:rPr>
              <a:t>ShodhSindhu</a:t>
            </a:r>
            <a:r>
              <a:rPr lang="en-US" dirty="0"/>
              <a:t>: Consortium for Higher Education Electronic Resources</a:t>
            </a:r>
          </a:p>
          <a:p>
            <a:pPr marL="0" indent="0">
              <a:buNone/>
            </a:pPr>
            <a:endParaRPr lang="en-US" dirty="0" smtClean="0"/>
          </a:p>
          <a:p>
            <a:endParaRPr lang="en-US" dirty="0" smtClean="0"/>
          </a:p>
          <a:p>
            <a:r>
              <a:rPr lang="en-US" dirty="0" smtClean="0"/>
              <a:t>Licensing being negotiated with Publishers</a:t>
            </a:r>
          </a:p>
          <a:p>
            <a:pPr lvl="1"/>
            <a:r>
              <a:rPr lang="en-US" dirty="0" smtClean="0">
                <a:solidFill>
                  <a:srgbClr val="C00000"/>
                </a:solidFill>
              </a:rPr>
              <a:t>Institutional License</a:t>
            </a:r>
            <a:r>
              <a:rPr lang="en-US" dirty="0" smtClean="0"/>
              <a:t>: </a:t>
            </a:r>
          </a:p>
          <a:p>
            <a:pPr lvl="2"/>
            <a:r>
              <a:rPr lang="en-US" dirty="0" smtClean="0"/>
              <a:t>Accessible from within designated institutional network: </a:t>
            </a:r>
            <a:r>
              <a:rPr lang="en-US" dirty="0" smtClean="0">
                <a:solidFill>
                  <a:srgbClr val="0033CC"/>
                </a:solidFill>
              </a:rPr>
              <a:t>IP filtered</a:t>
            </a:r>
          </a:p>
          <a:p>
            <a:pPr lvl="1"/>
            <a:r>
              <a:rPr lang="en-US" dirty="0" smtClean="0">
                <a:solidFill>
                  <a:srgbClr val="C00000"/>
                </a:solidFill>
              </a:rPr>
              <a:t>NDL Supported License</a:t>
            </a:r>
            <a:r>
              <a:rPr lang="en-US" dirty="0" smtClean="0"/>
              <a:t>:</a:t>
            </a:r>
          </a:p>
          <a:p>
            <a:pPr lvl="2"/>
            <a:r>
              <a:rPr lang="en-US" dirty="0" smtClean="0"/>
              <a:t>Accessible if requested from NDL: </a:t>
            </a:r>
            <a:r>
              <a:rPr lang="en-US" dirty="0" smtClean="0">
                <a:solidFill>
                  <a:srgbClr val="0033CC"/>
                </a:solidFill>
              </a:rPr>
              <a:t>Concurrent use-basis</a:t>
            </a:r>
            <a:endParaRPr lang="en-US" dirty="0">
              <a:solidFill>
                <a:srgbClr val="0033CC"/>
              </a:solidFill>
            </a:endParaRPr>
          </a:p>
        </p:txBody>
      </p:sp>
      <p:pic>
        <p:nvPicPr>
          <p:cNvPr id="7" name="Picture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738257" y="2286001"/>
            <a:ext cx="3623280" cy="1142857"/>
          </a:xfrm>
          <a:prstGeom prst="rect">
            <a:avLst/>
          </a:prstGeom>
        </p:spPr>
      </p:pic>
    </p:spTree>
    <p:extLst>
      <p:ext uri="{BB962C8B-B14F-4D97-AF65-F5344CB8AC3E}">
        <p14:creationId xmlns="" xmlns:p14="http://schemas.microsoft.com/office/powerpoint/2010/main" val="39569379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49400" y="685801"/>
            <a:ext cx="9245600" cy="1323439"/>
          </a:xfrm>
          <a:prstGeom prst="rect">
            <a:avLst/>
          </a:prstGeom>
          <a:noFill/>
        </p:spPr>
        <p:txBody>
          <a:bodyPr wrap="square" rtlCol="0">
            <a:spAutoFit/>
          </a:bodyPr>
          <a:lstStyle/>
          <a:p>
            <a:pPr algn="ctr"/>
            <a:r>
              <a:rPr lang="en-IN" sz="4000" b="1" dirty="0" err="1" smtClean="0">
                <a:solidFill>
                  <a:srgbClr val="C00000"/>
                </a:solidFill>
              </a:rPr>
              <a:t>NDLIndia</a:t>
            </a:r>
            <a:r>
              <a:rPr lang="en-IN" sz="4000" b="1" dirty="0" smtClean="0">
                <a:solidFill>
                  <a:srgbClr val="C00000"/>
                </a:solidFill>
              </a:rPr>
              <a:t> Live</a:t>
            </a:r>
            <a:r>
              <a:rPr lang="en-IN" sz="4000" b="1" dirty="0" smtClean="0">
                <a:solidFill>
                  <a:srgbClr val="0033CC"/>
                </a:solidFill>
              </a:rPr>
              <a:t>: </a:t>
            </a:r>
            <a:r>
              <a:rPr lang="en-IN" sz="4000" b="1" dirty="0" smtClean="0">
                <a:solidFill>
                  <a:srgbClr val="0033CC"/>
                </a:solidFill>
                <a:hlinkClick r:id="rId2"/>
              </a:rPr>
              <a:t>https://</a:t>
            </a:r>
            <a:r>
              <a:rPr lang="en-IN" sz="4000" b="1" dirty="0">
                <a:solidFill>
                  <a:srgbClr val="0033CC"/>
                </a:solidFill>
                <a:hlinkClick r:id="rId2"/>
              </a:rPr>
              <a:t>ndl.iitkgp.ac.in</a:t>
            </a:r>
            <a:r>
              <a:rPr lang="en-IN" sz="4000" b="1" dirty="0" smtClean="0">
                <a:solidFill>
                  <a:srgbClr val="0033CC"/>
                </a:solidFill>
                <a:hlinkClick r:id="rId2"/>
              </a:rPr>
              <a:t>/</a:t>
            </a:r>
            <a:r>
              <a:rPr lang="en-IN" sz="4000" b="1" dirty="0" smtClean="0">
                <a:solidFill>
                  <a:srgbClr val="0033CC"/>
                </a:solidFill>
              </a:rPr>
              <a:t> </a:t>
            </a:r>
            <a:endParaRPr lang="en-IN" sz="4000" b="1" dirty="0">
              <a:solidFill>
                <a:srgbClr val="0033CC"/>
              </a:solidFill>
            </a:endParaRPr>
          </a:p>
        </p:txBody>
      </p:sp>
      <p:sp>
        <p:nvSpPr>
          <p:cNvPr id="8" name="TextBox 7"/>
          <p:cNvSpPr txBox="1"/>
          <p:nvPr/>
        </p:nvSpPr>
        <p:spPr>
          <a:xfrm>
            <a:off x="533400" y="5051048"/>
            <a:ext cx="11277600" cy="523220"/>
          </a:xfrm>
          <a:prstGeom prst="rect">
            <a:avLst/>
          </a:prstGeom>
          <a:noFill/>
        </p:spPr>
        <p:txBody>
          <a:bodyPr wrap="square" rtlCol="0">
            <a:spAutoFit/>
          </a:bodyPr>
          <a:lstStyle/>
          <a:p>
            <a:pPr algn="ctr"/>
            <a:r>
              <a:rPr lang="en-IN" sz="2800" b="1" dirty="0" smtClean="0">
                <a:solidFill>
                  <a:srgbClr val="C00000"/>
                </a:solidFill>
              </a:rPr>
              <a:t>NDL Project</a:t>
            </a:r>
            <a:r>
              <a:rPr lang="en-IN" sz="2800" b="1" dirty="0" smtClean="0">
                <a:solidFill>
                  <a:srgbClr val="0033CC"/>
                </a:solidFill>
              </a:rPr>
              <a:t>: </a:t>
            </a:r>
            <a:r>
              <a:rPr lang="en-IN" sz="2400" b="1" dirty="0">
                <a:solidFill>
                  <a:srgbClr val="0033CC"/>
                </a:solidFill>
                <a:hlinkClick r:id="rId3"/>
              </a:rPr>
              <a:t>http://www.ndlproject.iitkgp.ac.in/ndl</a:t>
            </a:r>
            <a:r>
              <a:rPr lang="en-IN" sz="2400" b="1" dirty="0" smtClean="0">
                <a:solidFill>
                  <a:srgbClr val="0033CC"/>
                </a:solidFill>
                <a:hlinkClick r:id="rId3"/>
              </a:rPr>
              <a:t>/</a:t>
            </a:r>
            <a:r>
              <a:rPr lang="en-IN" sz="2400" b="1" dirty="0" smtClean="0">
                <a:solidFill>
                  <a:srgbClr val="0033CC"/>
                </a:solidFill>
              </a:rPr>
              <a:t> </a:t>
            </a:r>
            <a:endParaRPr lang="en-IN" sz="2400" b="1" dirty="0">
              <a:solidFill>
                <a:srgbClr val="0033CC"/>
              </a:solidFill>
            </a:endParaRPr>
          </a:p>
        </p:txBody>
      </p:sp>
      <p:sp>
        <p:nvSpPr>
          <p:cNvPr id="9" name="TextBox 8"/>
          <p:cNvSpPr txBox="1"/>
          <p:nvPr/>
        </p:nvSpPr>
        <p:spPr>
          <a:xfrm>
            <a:off x="533400" y="2305030"/>
            <a:ext cx="11277600" cy="523220"/>
          </a:xfrm>
          <a:prstGeom prst="rect">
            <a:avLst/>
          </a:prstGeom>
          <a:noFill/>
        </p:spPr>
        <p:txBody>
          <a:bodyPr wrap="square" rtlCol="0">
            <a:spAutoFit/>
          </a:bodyPr>
          <a:lstStyle/>
          <a:p>
            <a:pPr algn="ctr"/>
            <a:r>
              <a:rPr lang="en-IN" sz="2800" b="1" dirty="0" err="1" smtClean="0">
                <a:solidFill>
                  <a:srgbClr val="C00000"/>
                </a:solidFill>
              </a:rPr>
              <a:t>NDLIndia</a:t>
            </a:r>
            <a:r>
              <a:rPr lang="en-IN" sz="2800" b="1" dirty="0" smtClean="0">
                <a:solidFill>
                  <a:srgbClr val="C00000"/>
                </a:solidFill>
              </a:rPr>
              <a:t> on Facebook</a:t>
            </a:r>
            <a:r>
              <a:rPr lang="en-IN" sz="2800" b="1" dirty="0">
                <a:solidFill>
                  <a:srgbClr val="0033CC"/>
                </a:solidFill>
              </a:rPr>
              <a:t>: </a:t>
            </a:r>
            <a:r>
              <a:rPr lang="en-IN" sz="2400" b="1" dirty="0">
                <a:solidFill>
                  <a:srgbClr val="0033CC"/>
                </a:solidFill>
                <a:hlinkClick r:id="rId4"/>
              </a:rPr>
              <a:t>https://web.facebook.com/NDLIndia</a:t>
            </a:r>
            <a:r>
              <a:rPr lang="en-IN" sz="2400" b="1" dirty="0" smtClean="0">
                <a:solidFill>
                  <a:srgbClr val="0033CC"/>
                </a:solidFill>
                <a:hlinkClick r:id="rId4"/>
              </a:rPr>
              <a:t>/</a:t>
            </a:r>
            <a:r>
              <a:rPr lang="en-IN" sz="2400" b="1" dirty="0" smtClean="0">
                <a:solidFill>
                  <a:srgbClr val="0033CC"/>
                </a:solidFill>
              </a:rPr>
              <a:t> </a:t>
            </a:r>
            <a:endParaRPr lang="en-IN" sz="2800" b="1" dirty="0">
              <a:solidFill>
                <a:srgbClr val="0033CC"/>
              </a:solidFill>
            </a:endParaRPr>
          </a:p>
        </p:txBody>
      </p:sp>
      <p:sp>
        <p:nvSpPr>
          <p:cNvPr id="10" name="TextBox 9"/>
          <p:cNvSpPr txBox="1"/>
          <p:nvPr/>
        </p:nvSpPr>
        <p:spPr>
          <a:xfrm>
            <a:off x="203200" y="3493373"/>
            <a:ext cx="11938000" cy="1138773"/>
          </a:xfrm>
          <a:prstGeom prst="rect">
            <a:avLst/>
          </a:prstGeom>
          <a:noFill/>
        </p:spPr>
        <p:txBody>
          <a:bodyPr wrap="square" rtlCol="0">
            <a:spAutoFit/>
          </a:bodyPr>
          <a:lstStyle/>
          <a:p>
            <a:pPr algn="ctr"/>
            <a:r>
              <a:rPr lang="en-IN" sz="2800" b="1" dirty="0" err="1" smtClean="0">
                <a:solidFill>
                  <a:srgbClr val="C00000"/>
                </a:solidFill>
              </a:rPr>
              <a:t>NDLIndia</a:t>
            </a:r>
            <a:r>
              <a:rPr lang="en-IN" sz="2800" b="1" dirty="0" smtClean="0">
                <a:solidFill>
                  <a:srgbClr val="C00000"/>
                </a:solidFill>
              </a:rPr>
              <a:t> on YouTube</a:t>
            </a:r>
            <a:r>
              <a:rPr lang="en-IN" sz="2800" b="1" dirty="0" smtClean="0">
                <a:solidFill>
                  <a:srgbClr val="0033CC"/>
                </a:solidFill>
              </a:rPr>
              <a:t>: </a:t>
            </a:r>
            <a:r>
              <a:rPr lang="en-IN" sz="2000" b="1" dirty="0">
                <a:solidFill>
                  <a:srgbClr val="0033CC"/>
                </a:solidFill>
                <a:hlinkClick r:id="rId5"/>
              </a:rPr>
              <a:t>https://</a:t>
            </a:r>
            <a:r>
              <a:rPr lang="en-IN" sz="2000" b="1" dirty="0" smtClean="0">
                <a:solidFill>
                  <a:srgbClr val="0033CC"/>
                </a:solidFill>
                <a:hlinkClick r:id="rId5"/>
              </a:rPr>
              <a:t>www.youtube.com/watch?v=LEwAyHGKeLw</a:t>
            </a:r>
            <a:r>
              <a:rPr lang="en-IN" sz="2000" b="1" dirty="0">
                <a:solidFill>
                  <a:srgbClr val="0033CC"/>
                </a:solidFill>
              </a:rPr>
              <a:t> </a:t>
            </a:r>
            <a:r>
              <a:rPr lang="en-IN" sz="2000" b="1" dirty="0" smtClean="0">
                <a:solidFill>
                  <a:srgbClr val="0033CC"/>
                </a:solidFill>
              </a:rPr>
              <a:t> </a:t>
            </a:r>
            <a:r>
              <a:rPr lang="en-IN" sz="2000" b="1" dirty="0" smtClean="0">
                <a:solidFill>
                  <a:srgbClr val="0033CC"/>
                </a:solidFill>
                <a:hlinkClick r:id="rId6"/>
              </a:rPr>
              <a:t>https</a:t>
            </a:r>
            <a:r>
              <a:rPr lang="en-IN" sz="2000" b="1" dirty="0">
                <a:solidFill>
                  <a:srgbClr val="0033CC"/>
                </a:solidFill>
                <a:hlinkClick r:id="rId6"/>
              </a:rPr>
              <a:t>://www.youtube.com/watch?v=qIZB-G9ywF0</a:t>
            </a:r>
            <a:r>
              <a:rPr lang="en-IN" sz="2000" b="1" dirty="0">
                <a:solidFill>
                  <a:srgbClr val="0033CC"/>
                </a:solidFill>
              </a:rPr>
              <a:t> </a:t>
            </a:r>
          </a:p>
          <a:p>
            <a:pPr algn="ctr"/>
            <a:r>
              <a:rPr lang="en-US" sz="2000" b="1" dirty="0">
                <a:hlinkClick r:id="rId7"/>
              </a:rPr>
              <a:t>https://www.youtube.com/watch?v=UCoJwfPrQFs&amp;t=115s</a:t>
            </a:r>
            <a:endParaRPr lang="en-IN" sz="2000" b="1" dirty="0">
              <a:solidFill>
                <a:srgbClr val="0033CC"/>
              </a:solidFill>
            </a:endParaRPr>
          </a:p>
        </p:txBody>
      </p:sp>
    </p:spTree>
    <p:extLst>
      <p:ext uri="{BB962C8B-B14F-4D97-AF65-F5344CB8AC3E}">
        <p14:creationId xmlns="" xmlns:p14="http://schemas.microsoft.com/office/powerpoint/2010/main" val="363187191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FF0000"/>
                </a:solidFill>
                <a:latin typeface="Georgia" pitchFamily="18" charset="0"/>
              </a:rPr>
              <a:t>Publications</a:t>
            </a:r>
          </a:p>
        </p:txBody>
      </p:sp>
      <p:sp>
        <p:nvSpPr>
          <p:cNvPr id="5" name="Content Placeholder 4"/>
          <p:cNvSpPr>
            <a:spLocks noGrp="1"/>
          </p:cNvSpPr>
          <p:nvPr>
            <p:ph sz="quarter" idx="1"/>
          </p:nvPr>
        </p:nvSpPr>
        <p:spPr/>
        <p:txBody>
          <a:bodyPr>
            <a:noAutofit/>
          </a:bodyPr>
          <a:lstStyle/>
          <a:p>
            <a:pPr fontAlgn="base"/>
            <a:r>
              <a:rPr lang="en-US" sz="1600" dirty="0" err="1"/>
              <a:t>Samrat</a:t>
            </a:r>
            <a:r>
              <a:rPr lang="en-US" sz="1600" dirty="0"/>
              <a:t> Guha Roy, </a:t>
            </a:r>
            <a:r>
              <a:rPr lang="en-US" sz="1600" b="1" dirty="0" smtClean="0"/>
              <a:t>B</a:t>
            </a:r>
            <a:r>
              <a:rPr lang="en-US" sz="1600" b="1" dirty="0"/>
              <a:t>. </a:t>
            </a:r>
            <a:r>
              <a:rPr lang="en-US" sz="1600" b="1" dirty="0" err="1"/>
              <a:t>Sutradhar</a:t>
            </a:r>
            <a:r>
              <a:rPr lang="en-US" sz="1600" dirty="0"/>
              <a:t>, </a:t>
            </a:r>
            <a:r>
              <a:rPr lang="en-US" sz="1600" dirty="0" smtClean="0"/>
              <a:t>Partha </a:t>
            </a:r>
            <a:r>
              <a:rPr lang="en-US" sz="1600" dirty="0"/>
              <a:t>Pratim Das, </a:t>
            </a:r>
            <a:r>
              <a:rPr lang="en-US" sz="1600" b="1" dirty="0"/>
              <a:t>Large-scale Metadata Harvesting – Tools, Techniques and Challenges: A Case Study of National Digital Library (NDL)</a:t>
            </a:r>
            <a:r>
              <a:rPr lang="en-US" sz="1600" dirty="0"/>
              <a:t>, </a:t>
            </a:r>
            <a:r>
              <a:rPr lang="en-US" sz="1600" dirty="0" smtClean="0"/>
              <a:t>Presented in </a:t>
            </a:r>
            <a:r>
              <a:rPr lang="en-US" sz="1600" i="1" dirty="0" smtClean="0"/>
              <a:t>International </a:t>
            </a:r>
            <a:r>
              <a:rPr lang="en-US" sz="1600" i="1" dirty="0"/>
              <a:t>Conference on Digital Library, TERI New Delhi, Dec. 13</a:t>
            </a:r>
            <a:r>
              <a:rPr lang="en-US" sz="1600" i="1" baseline="30000" dirty="0"/>
              <a:t>th</a:t>
            </a:r>
            <a:r>
              <a:rPr lang="en-US" sz="1600" i="1" dirty="0"/>
              <a:t> – 16</a:t>
            </a:r>
            <a:r>
              <a:rPr lang="en-US" sz="1600" i="1" baseline="30000" dirty="0"/>
              <a:t>th</a:t>
            </a:r>
            <a:r>
              <a:rPr lang="en-US" sz="1600" i="1" dirty="0"/>
              <a:t>, </a:t>
            </a:r>
            <a:r>
              <a:rPr lang="en-US" sz="1600" i="1" dirty="0" smtClean="0"/>
              <a:t>2016</a:t>
            </a:r>
            <a:r>
              <a:rPr lang="en-US" sz="1600" dirty="0" smtClean="0"/>
              <a:t>. </a:t>
            </a:r>
          </a:p>
          <a:p>
            <a:pPr fontAlgn="base"/>
            <a:r>
              <a:rPr lang="en-US" sz="1600" dirty="0" err="1" smtClean="0"/>
              <a:t>Subhayan</a:t>
            </a:r>
            <a:r>
              <a:rPr lang="en-US" sz="1600" dirty="0" smtClean="0"/>
              <a:t> Roy and Plaban Bhowmick, </a:t>
            </a:r>
            <a:r>
              <a:rPr lang="en-US" sz="1600" b="1" dirty="0" smtClean="0"/>
              <a:t>Augmenting Online Video Lectures with Topically Relevant Assessment Items</a:t>
            </a:r>
            <a:r>
              <a:rPr lang="en-US" sz="1600" dirty="0" smtClean="0"/>
              <a:t>, </a:t>
            </a:r>
            <a:r>
              <a:rPr lang="en-US" sz="1600" i="1" dirty="0" smtClean="0"/>
              <a:t>The 24</a:t>
            </a:r>
            <a:r>
              <a:rPr lang="en-US" sz="1600" i="1" baseline="30000" dirty="0" smtClean="0"/>
              <a:t>th</a:t>
            </a:r>
            <a:r>
              <a:rPr lang="en-US" sz="1600" i="1" dirty="0" smtClean="0"/>
              <a:t> International Conference on Computers in Education, IIT Bombay, Nov 28</a:t>
            </a:r>
            <a:r>
              <a:rPr lang="en-US" sz="1600" i="1" baseline="30000" dirty="0" smtClean="0"/>
              <a:t>th</a:t>
            </a:r>
            <a:r>
              <a:rPr lang="en-US" sz="1600" i="1" dirty="0" smtClean="0"/>
              <a:t> - Dec 2</a:t>
            </a:r>
            <a:r>
              <a:rPr lang="en-US" sz="1600" i="1" baseline="30000" dirty="0" smtClean="0"/>
              <a:t>nd</a:t>
            </a:r>
            <a:r>
              <a:rPr lang="en-US" sz="1600" i="1" dirty="0" smtClean="0"/>
              <a:t>, 2016</a:t>
            </a:r>
            <a:r>
              <a:rPr lang="en-US" sz="1600" b="1" dirty="0" smtClean="0"/>
              <a:t>: </a:t>
            </a:r>
            <a:r>
              <a:rPr lang="en-US" sz="1600" dirty="0" smtClean="0"/>
              <a:t> </a:t>
            </a:r>
            <a:r>
              <a:rPr lang="en-US" sz="1600" b="1" dirty="0" smtClean="0">
                <a:solidFill>
                  <a:srgbClr val="FF0000"/>
                </a:solidFill>
              </a:rPr>
              <a:t>Best Technical Design Paper</a:t>
            </a:r>
          </a:p>
          <a:p>
            <a:r>
              <a:rPr lang="en-US" sz="1600" dirty="0" smtClean="0"/>
              <a:t>Poonam Anthony</a:t>
            </a:r>
            <a:r>
              <a:rPr lang="en-US" sz="1600" dirty="0"/>
              <a:t> and Plaban </a:t>
            </a:r>
            <a:r>
              <a:rPr lang="en-US" sz="1600" dirty="0" smtClean="0"/>
              <a:t>Bhowmick, </a:t>
            </a:r>
            <a:r>
              <a:rPr lang="en-US" sz="1600" b="1" dirty="0" smtClean="0"/>
              <a:t>Architecture </a:t>
            </a:r>
            <a:r>
              <a:rPr lang="en-US" sz="1600" b="1" dirty="0"/>
              <a:t>for User Experience Tracking and Analytics in National Digital Library (NDL</a:t>
            </a:r>
            <a:r>
              <a:rPr lang="en-US" sz="1600" b="1" dirty="0" smtClean="0"/>
              <a:t>)</a:t>
            </a:r>
            <a:r>
              <a:rPr lang="en-US" sz="1600" dirty="0" smtClean="0"/>
              <a:t>, </a:t>
            </a:r>
            <a:r>
              <a:rPr lang="en-US" sz="1600" i="1" dirty="0" smtClean="0"/>
              <a:t>The </a:t>
            </a:r>
            <a:r>
              <a:rPr lang="en-US" sz="1600" i="1" dirty="0"/>
              <a:t>8th IEEE International Conference on Technology for </a:t>
            </a:r>
            <a:r>
              <a:rPr lang="en-US" sz="1600" i="1" dirty="0" smtClean="0"/>
              <a:t>Education, </a:t>
            </a:r>
            <a:r>
              <a:rPr lang="en-US" sz="1600" i="1" dirty="0"/>
              <a:t>IIT </a:t>
            </a:r>
            <a:r>
              <a:rPr lang="en-US" sz="1600" i="1" dirty="0" smtClean="0"/>
              <a:t>Bombay, Dec. 2</a:t>
            </a:r>
            <a:r>
              <a:rPr lang="en-US" sz="1600" i="1" baseline="30000" dirty="0" smtClean="0"/>
              <a:t>nd</a:t>
            </a:r>
            <a:r>
              <a:rPr lang="en-US" sz="1600" i="1" dirty="0" smtClean="0"/>
              <a:t> -4</a:t>
            </a:r>
            <a:r>
              <a:rPr lang="en-US" sz="1600" i="1" baseline="30000" dirty="0" smtClean="0"/>
              <a:t>th</a:t>
            </a:r>
            <a:r>
              <a:rPr lang="en-US" sz="1600" i="1" dirty="0" smtClean="0"/>
              <a:t>, 2016.</a:t>
            </a:r>
          </a:p>
          <a:p>
            <a:r>
              <a:rPr lang="en-US" sz="1600" dirty="0" smtClean="0"/>
              <a:t>The NDL Team, </a:t>
            </a:r>
            <a:r>
              <a:rPr lang="en-US" sz="1600" b="1" dirty="0" smtClean="0"/>
              <a:t>National Digital Library: A Platform for Paradigm Shift in Education &amp; Research in India</a:t>
            </a:r>
            <a:r>
              <a:rPr lang="en-US" sz="1600" dirty="0" smtClean="0"/>
              <a:t>, </a:t>
            </a:r>
            <a:r>
              <a:rPr lang="en-US" sz="1600" i="1" dirty="0" smtClean="0"/>
              <a:t>Science and Culture (published by: Indian Science News Association)</a:t>
            </a:r>
            <a:r>
              <a:rPr lang="en-US" sz="1600" dirty="0" smtClean="0"/>
              <a:t>, vol. 82, No. 1-2, pp. 4-11, Jan.–Feb. 2016.</a:t>
            </a:r>
          </a:p>
          <a:p>
            <a:pPr lvl="0"/>
            <a:r>
              <a:rPr lang="en-US" sz="1600" dirty="0"/>
              <a:t>The NDL Team, </a:t>
            </a:r>
            <a:r>
              <a:rPr lang="en-US" sz="1600" b="1" dirty="0" smtClean="0"/>
              <a:t>National </a:t>
            </a:r>
            <a:r>
              <a:rPr lang="en-US" sz="1600" b="1" dirty="0"/>
              <a:t>Digital Library: Building a National Asset</a:t>
            </a:r>
            <a:r>
              <a:rPr lang="en-US" sz="1600" dirty="0"/>
              <a:t>, </a:t>
            </a:r>
            <a:r>
              <a:rPr lang="en-US" sz="1600" i="1" dirty="0"/>
              <a:t>YOJANA</a:t>
            </a:r>
            <a:r>
              <a:rPr lang="en-US" sz="1600" dirty="0"/>
              <a:t>, vol. 60, pp 19-23, Jan. 2016. </a:t>
            </a:r>
            <a:r>
              <a:rPr lang="en-US" sz="1600" i="1" dirty="0"/>
              <a:t>Also in Hindi, Bangla, Marathi, Gujarati, Punjabi, Urdu, Telugu, </a:t>
            </a:r>
            <a:r>
              <a:rPr lang="en-US" sz="1600" i="1" dirty="0" err="1"/>
              <a:t>Kanada</a:t>
            </a:r>
            <a:r>
              <a:rPr lang="en-US" sz="1600" i="1" dirty="0"/>
              <a:t>, Malayalam, and Tamil</a:t>
            </a:r>
            <a:r>
              <a:rPr lang="en-US" sz="1600" dirty="0" smtClean="0"/>
              <a:t>.</a:t>
            </a:r>
            <a:endParaRPr lang="en-US" sz="1600" dirty="0"/>
          </a:p>
          <a:p>
            <a:endParaRPr lang="en-US" sz="1600" dirty="0"/>
          </a:p>
        </p:txBody>
      </p:sp>
    </p:spTree>
    <p:extLst>
      <p:ext uri="{BB962C8B-B14F-4D97-AF65-F5344CB8AC3E}">
        <p14:creationId xmlns="" xmlns:p14="http://schemas.microsoft.com/office/powerpoint/2010/main" val="28919295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Status …</a:t>
            </a:r>
          </a:p>
        </p:txBody>
      </p:sp>
      <p:sp>
        <p:nvSpPr>
          <p:cNvPr id="6" name="Content Placeholder 5"/>
          <p:cNvSpPr>
            <a:spLocks noGrp="1"/>
          </p:cNvSpPr>
          <p:nvPr>
            <p:ph sz="quarter" idx="1"/>
          </p:nvPr>
        </p:nvSpPr>
        <p:spPr>
          <a:xfrm>
            <a:off x="1132114" y="1513114"/>
            <a:ext cx="10559143" cy="4735286"/>
          </a:xfrm>
        </p:spPr>
        <p:txBody>
          <a:bodyPr>
            <a:noAutofit/>
          </a:bodyPr>
          <a:lstStyle/>
          <a:p>
            <a:r>
              <a:rPr lang="en-IN" sz="1600" b="1" dirty="0"/>
              <a:t>Items: </a:t>
            </a:r>
            <a:r>
              <a:rPr lang="en-IN" sz="1600" b="1" dirty="0" smtClean="0"/>
              <a:t>87 </a:t>
            </a:r>
            <a:r>
              <a:rPr lang="en-IN" sz="1600" b="1" dirty="0" err="1" smtClean="0"/>
              <a:t>Lakh</a:t>
            </a:r>
            <a:r>
              <a:rPr lang="en-IN" sz="1600" b="1" dirty="0"/>
              <a:t>+</a:t>
            </a:r>
            <a:endParaRPr lang="en-US" sz="1600" b="1" dirty="0"/>
          </a:p>
          <a:p>
            <a:r>
              <a:rPr lang="en-IN" sz="1600" b="1" dirty="0"/>
              <a:t>Metadata: Version 1.0 of Standard Published</a:t>
            </a:r>
          </a:p>
          <a:p>
            <a:r>
              <a:rPr lang="en-IN" sz="1600" b="1" dirty="0" smtClean="0"/>
              <a:t>Sources: 121 (IDRs: 100+)</a:t>
            </a:r>
            <a:endParaRPr lang="en-US" sz="1600" b="1" dirty="0"/>
          </a:p>
          <a:p>
            <a:r>
              <a:rPr lang="en-IN" sz="1600" b="1" dirty="0" smtClean="0"/>
              <a:t>Registered Users: ~9.5  </a:t>
            </a:r>
            <a:r>
              <a:rPr lang="en-IN" sz="1600" b="1" dirty="0" err="1" smtClean="0"/>
              <a:t>lakh</a:t>
            </a:r>
            <a:r>
              <a:rPr lang="en-IN" sz="1600" b="1" dirty="0" smtClean="0"/>
              <a:t>+ from ~600 institutions</a:t>
            </a:r>
          </a:p>
          <a:p>
            <a:r>
              <a:rPr lang="en-IN" sz="1600" b="1" dirty="0" smtClean="0"/>
              <a:t>Nature of contents</a:t>
            </a:r>
            <a:endParaRPr lang="en-US" sz="1600" b="1" dirty="0" smtClean="0"/>
          </a:p>
          <a:p>
            <a:pPr lvl="1"/>
            <a:r>
              <a:rPr lang="en-IN" sz="1200" b="1" dirty="0" smtClean="0"/>
              <a:t>Subject domain: Most of the major educational areas (except medical and law)</a:t>
            </a:r>
            <a:endParaRPr lang="en-US" sz="1200" b="1" dirty="0" smtClean="0"/>
          </a:p>
          <a:p>
            <a:pPr lvl="1"/>
            <a:r>
              <a:rPr lang="en-IN" sz="1200" b="1" dirty="0" smtClean="0"/>
              <a:t>Language: 20+</a:t>
            </a:r>
            <a:endParaRPr lang="en-US" sz="1200" b="1" dirty="0" smtClean="0"/>
          </a:p>
          <a:p>
            <a:pPr lvl="1"/>
            <a:r>
              <a:rPr lang="en-IN" sz="1200" b="1" dirty="0" smtClean="0"/>
              <a:t>Learning Resource type: </a:t>
            </a:r>
            <a:r>
              <a:rPr lang="en-US" sz="1200" b="1" dirty="0" smtClean="0"/>
              <a:t>15+</a:t>
            </a:r>
          </a:p>
          <a:p>
            <a:pPr lvl="1"/>
            <a:r>
              <a:rPr lang="en-IN" sz="1200" b="1" dirty="0" smtClean="0"/>
              <a:t>Educational Level: School Level (Class-I to XII) UG and PG</a:t>
            </a:r>
          </a:p>
          <a:p>
            <a:r>
              <a:rPr lang="en-IN" sz="1600" b="1" dirty="0"/>
              <a:t>Nature of Sources</a:t>
            </a:r>
            <a:r>
              <a:rPr lang="en-IN" sz="1600" b="1"/>
              <a:t>: </a:t>
            </a:r>
            <a:r>
              <a:rPr lang="en-IN" sz="1600" b="1" smtClean="0"/>
              <a:t> 145 (IDRs</a:t>
            </a:r>
            <a:r>
              <a:rPr lang="en-IN" sz="1600" b="1" dirty="0"/>
              <a:t>: </a:t>
            </a:r>
            <a:r>
              <a:rPr lang="en-IN" sz="1600" b="1" dirty="0" smtClean="0"/>
              <a:t>100</a:t>
            </a:r>
            <a:r>
              <a:rPr lang="en-IN" sz="1600" b="1" dirty="0"/>
              <a:t>+)</a:t>
            </a:r>
            <a:endParaRPr lang="en-US" sz="1600" b="1" dirty="0"/>
          </a:p>
          <a:p>
            <a:pPr lvl="1"/>
            <a:r>
              <a:rPr lang="en-IN" sz="1200" b="1" dirty="0" smtClean="0"/>
              <a:t>Featured: </a:t>
            </a:r>
            <a:r>
              <a:rPr lang="en-IN" sz="1200" b="1" dirty="0"/>
              <a:t>7 (DLI, </a:t>
            </a:r>
            <a:r>
              <a:rPr lang="en-IN" sz="1200" b="1" dirty="0" err="1"/>
              <a:t>Shodhganga</a:t>
            </a:r>
            <a:r>
              <a:rPr lang="en-IN" sz="1200" b="1" dirty="0"/>
              <a:t>, </a:t>
            </a:r>
            <a:r>
              <a:rPr lang="en-IN" sz="1200" b="1" dirty="0" err="1"/>
              <a:t>Shodhgangotri</a:t>
            </a:r>
            <a:r>
              <a:rPr lang="en-IN" sz="1200" b="1" dirty="0"/>
              <a:t>, Spoken Tutorial, SNLTR, </a:t>
            </a:r>
            <a:r>
              <a:rPr lang="en-US" sz="1200" b="1" dirty="0"/>
              <a:t>OECD, </a:t>
            </a:r>
            <a:r>
              <a:rPr lang="en-US" sz="1200" b="1" dirty="0" err="1"/>
              <a:t>Satyajit</a:t>
            </a:r>
            <a:r>
              <a:rPr lang="en-US" sz="1200" b="1" dirty="0"/>
              <a:t> Ray </a:t>
            </a:r>
            <a:r>
              <a:rPr lang="en-US" sz="1200" b="1" dirty="0" smtClean="0"/>
              <a:t>Archives, </a:t>
            </a:r>
            <a:r>
              <a:rPr lang="en-IN" sz="1200" b="1" dirty="0"/>
              <a:t>JEE / GATE Questions &amp; Solutions, South </a:t>
            </a:r>
            <a:r>
              <a:rPr lang="en-IN" sz="1200" b="1" dirty="0" smtClean="0"/>
              <a:t>Asia Archives, </a:t>
            </a:r>
            <a:r>
              <a:rPr lang="en-IN" sz="1200" b="1" dirty="0" err="1" smtClean="0"/>
              <a:t>WeL</a:t>
            </a:r>
            <a:r>
              <a:rPr lang="en-IN" sz="1200" b="1" dirty="0" smtClean="0"/>
              <a:t>)</a:t>
            </a:r>
            <a:endParaRPr lang="en-US" sz="1200" b="1" dirty="0"/>
          </a:p>
          <a:p>
            <a:pPr lvl="1"/>
            <a:r>
              <a:rPr lang="en-IN" sz="1200" b="1" dirty="0" smtClean="0"/>
              <a:t>Crawled </a:t>
            </a:r>
            <a:r>
              <a:rPr lang="en-IN" sz="1200" b="1" dirty="0"/>
              <a:t>Repositories: </a:t>
            </a:r>
            <a:r>
              <a:rPr lang="en-IN" sz="1200" b="1" dirty="0" smtClean="0"/>
              <a:t>5 </a:t>
            </a:r>
            <a:r>
              <a:rPr lang="en-IN" sz="1200" b="1" dirty="0"/>
              <a:t>(NPTEL, Khan Academy, </a:t>
            </a:r>
            <a:r>
              <a:rPr lang="en-IN" sz="1200" b="1" dirty="0" err="1"/>
              <a:t>PhET</a:t>
            </a:r>
            <a:r>
              <a:rPr lang="en-IN" sz="1200" b="1" dirty="0"/>
              <a:t>, </a:t>
            </a:r>
            <a:r>
              <a:rPr lang="en-IN" sz="1200" b="1" dirty="0" smtClean="0"/>
              <a:t>Project-OSCAR, </a:t>
            </a:r>
            <a:r>
              <a:rPr lang="en-US" sz="1200" b="1" dirty="0" err="1"/>
              <a:t>LibriVox</a:t>
            </a:r>
            <a:r>
              <a:rPr lang="en-US" sz="1200" b="1" dirty="0"/>
              <a:t> (audio books</a:t>
            </a:r>
            <a:r>
              <a:rPr lang="en-US" sz="1200" b="1" dirty="0" smtClean="0"/>
              <a:t>), PubMed</a:t>
            </a:r>
            <a:r>
              <a:rPr lang="en-IN" sz="1200" b="1" dirty="0" smtClean="0"/>
              <a:t>)</a:t>
            </a:r>
            <a:endParaRPr lang="en-US" sz="1200" b="1" dirty="0"/>
          </a:p>
          <a:p>
            <a:pPr lvl="1"/>
            <a:r>
              <a:rPr lang="en-IN" sz="1200" b="1" dirty="0"/>
              <a:t>Manually-annotated sources: </a:t>
            </a:r>
            <a:r>
              <a:rPr lang="en-IN" sz="1200" b="1" dirty="0" smtClean="0"/>
              <a:t>6 </a:t>
            </a:r>
            <a:r>
              <a:rPr lang="en-IN" sz="1200" b="1" dirty="0"/>
              <a:t>(NCERT, CBSE, </a:t>
            </a:r>
            <a:r>
              <a:rPr lang="en-IN" sz="1200" b="1" dirty="0" smtClean="0"/>
              <a:t>Boards of WB, Tripura, AP, Karnataka)</a:t>
            </a:r>
            <a:endParaRPr lang="en-US" sz="1200" b="1" dirty="0"/>
          </a:p>
          <a:p>
            <a:pPr lvl="1"/>
            <a:r>
              <a:rPr lang="en-IN" sz="1200" b="1" dirty="0"/>
              <a:t>MARC data from Publishers: 2 (CRC Press, Springer)</a:t>
            </a:r>
            <a:endParaRPr lang="en-US" sz="1200" b="1" dirty="0"/>
          </a:p>
          <a:p>
            <a:pPr lvl="1"/>
            <a:r>
              <a:rPr lang="en-IN" sz="1200" b="1" dirty="0"/>
              <a:t>Through API: 1 (INFLIBNET N-LIST</a:t>
            </a:r>
            <a:r>
              <a:rPr lang="en-IN" sz="1200" b="1" dirty="0" smtClean="0"/>
              <a:t>)</a:t>
            </a:r>
            <a:endParaRPr lang="en-US" sz="1200" b="1" dirty="0"/>
          </a:p>
        </p:txBody>
      </p:sp>
    </p:spTree>
    <p:extLst>
      <p:ext uri="{BB962C8B-B14F-4D97-AF65-F5344CB8AC3E}">
        <p14:creationId xmlns="" xmlns:p14="http://schemas.microsoft.com/office/powerpoint/2010/main" val="23184765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b="1" dirty="0">
                <a:solidFill>
                  <a:srgbClr val="FF0000"/>
                </a:solidFill>
                <a:latin typeface="Georgia" pitchFamily="18" charset="0"/>
              </a:rPr>
              <a:t>Access Options</a:t>
            </a:r>
          </a:p>
        </p:txBody>
      </p:sp>
      <p:sp>
        <p:nvSpPr>
          <p:cNvPr id="5" name="Content Placeholder 4"/>
          <p:cNvSpPr>
            <a:spLocks noGrp="1"/>
          </p:cNvSpPr>
          <p:nvPr>
            <p:ph sz="quarter" idx="1"/>
          </p:nvPr>
        </p:nvSpPr>
        <p:spPr/>
        <p:txBody>
          <a:bodyPr>
            <a:normAutofit lnSpcReduction="10000"/>
          </a:bodyPr>
          <a:lstStyle/>
          <a:p>
            <a:r>
              <a:rPr lang="en-US" sz="2900" dirty="0" smtClean="0"/>
              <a:t>NDL presents a content with following options: </a:t>
            </a:r>
            <a:endParaRPr lang="en-US" sz="2900" dirty="0"/>
          </a:p>
          <a:p>
            <a:pPr lvl="1"/>
            <a:r>
              <a:rPr lang="en-US" sz="2600" dirty="0" smtClean="0">
                <a:solidFill>
                  <a:srgbClr val="C00000"/>
                </a:solidFill>
              </a:rPr>
              <a:t>Open and Free</a:t>
            </a:r>
          </a:p>
          <a:p>
            <a:pPr lvl="2"/>
            <a:r>
              <a:rPr lang="en-US" sz="2400" dirty="0" smtClean="0"/>
              <a:t>User can access </a:t>
            </a:r>
            <a:r>
              <a:rPr lang="en-US" sz="2400" dirty="0"/>
              <a:t>from </a:t>
            </a:r>
            <a:r>
              <a:rPr lang="en-US" sz="2400" dirty="0" smtClean="0"/>
              <a:t>anywhere without any payment</a:t>
            </a:r>
            <a:endParaRPr lang="en-US" sz="2400" dirty="0"/>
          </a:p>
          <a:p>
            <a:pPr lvl="1"/>
            <a:r>
              <a:rPr lang="en-US" sz="2600" dirty="0" smtClean="0">
                <a:solidFill>
                  <a:srgbClr val="C00000"/>
                </a:solidFill>
              </a:rPr>
              <a:t>Selectively Subscribed</a:t>
            </a:r>
          </a:p>
          <a:p>
            <a:pPr lvl="2"/>
            <a:r>
              <a:rPr lang="en-US" sz="2400" dirty="0"/>
              <a:t>User can access from </a:t>
            </a:r>
            <a:r>
              <a:rPr lang="en-US" sz="2400" dirty="0" smtClean="0"/>
              <a:t>subscribed </a:t>
            </a:r>
            <a:r>
              <a:rPr lang="en-US" sz="2400" dirty="0"/>
              <a:t>institutional </a:t>
            </a:r>
            <a:r>
              <a:rPr lang="en-US" sz="2400" dirty="0" smtClean="0"/>
              <a:t>network</a:t>
            </a:r>
            <a:endParaRPr lang="en-US" sz="2400" dirty="0"/>
          </a:p>
          <a:p>
            <a:pPr lvl="1"/>
            <a:r>
              <a:rPr lang="en-US" sz="2600" dirty="0">
                <a:solidFill>
                  <a:srgbClr val="C00000"/>
                </a:solidFill>
              </a:rPr>
              <a:t>Subscribed / </a:t>
            </a:r>
            <a:r>
              <a:rPr lang="en-US" sz="2600" dirty="0" smtClean="0">
                <a:solidFill>
                  <a:srgbClr val="C00000"/>
                </a:solidFill>
              </a:rPr>
              <a:t>Purchased</a:t>
            </a:r>
          </a:p>
          <a:p>
            <a:pPr lvl="2"/>
            <a:r>
              <a:rPr lang="en-US" sz="2400" dirty="0" smtClean="0"/>
              <a:t>User needs to pay / subscribe to get the content</a:t>
            </a:r>
            <a:endParaRPr lang="en-US" sz="2400" dirty="0"/>
          </a:p>
          <a:p>
            <a:pPr lvl="1"/>
            <a:r>
              <a:rPr lang="en-US" sz="2600" dirty="0" smtClean="0">
                <a:solidFill>
                  <a:srgbClr val="C00000"/>
                </a:solidFill>
              </a:rPr>
              <a:t>Source Registered</a:t>
            </a:r>
            <a:endParaRPr lang="en-US" sz="2600" dirty="0" smtClean="0"/>
          </a:p>
          <a:p>
            <a:pPr lvl="2"/>
            <a:r>
              <a:rPr lang="en-US" sz="2400" dirty="0" smtClean="0"/>
              <a:t>User needs to register </a:t>
            </a:r>
            <a:r>
              <a:rPr lang="en-US" sz="2400" dirty="0"/>
              <a:t>with the Source </a:t>
            </a:r>
            <a:r>
              <a:rPr lang="en-US" sz="2400" dirty="0" smtClean="0"/>
              <a:t>institute</a:t>
            </a:r>
            <a:endParaRPr lang="en-US" sz="2600" dirty="0"/>
          </a:p>
          <a:p>
            <a:pPr lvl="1"/>
            <a:r>
              <a:rPr lang="en-US" sz="2600" dirty="0" smtClean="0">
                <a:solidFill>
                  <a:srgbClr val="C00000"/>
                </a:solidFill>
              </a:rPr>
              <a:t>Author Consensual</a:t>
            </a:r>
          </a:p>
          <a:p>
            <a:pPr lvl="2"/>
            <a:r>
              <a:rPr lang="en-US" sz="2400" dirty="0" smtClean="0"/>
              <a:t>User needs to approach the Author </a:t>
            </a:r>
            <a:r>
              <a:rPr lang="en-US" sz="2400" dirty="0"/>
              <a:t>to </a:t>
            </a:r>
            <a:r>
              <a:rPr lang="en-US" sz="2400" dirty="0" smtClean="0"/>
              <a:t>get the content</a:t>
            </a:r>
            <a:endParaRPr lang="en-US" sz="2400" dirty="0"/>
          </a:p>
          <a:p>
            <a:pPr lvl="1"/>
            <a:endParaRPr lang="en-US" sz="2600" dirty="0"/>
          </a:p>
          <a:p>
            <a:pPr marL="0" indent="0">
              <a:buNone/>
            </a:pPr>
            <a:endParaRPr lang="en-US" dirty="0"/>
          </a:p>
        </p:txBody>
      </p:sp>
    </p:spTree>
    <p:extLst>
      <p:ext uri="{BB962C8B-B14F-4D97-AF65-F5344CB8AC3E}">
        <p14:creationId xmlns="" xmlns:p14="http://schemas.microsoft.com/office/powerpoint/2010/main" val="38584841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28638"/>
            <a:ext cx="5829300" cy="563562"/>
          </a:xfrm>
        </p:spPr>
        <p:txBody>
          <a:bodyPr>
            <a:normAutofit/>
          </a:bodyPr>
          <a:lstStyle/>
          <a:p>
            <a:r>
              <a:rPr lang="en-US" sz="3200" b="1" dirty="0">
                <a:solidFill>
                  <a:srgbClr val="FF0000"/>
                </a:solidFill>
                <a:latin typeface="Georgia" pitchFamily="18" charset="0"/>
              </a:rPr>
              <a:t>Licensing Icons</a:t>
            </a:r>
          </a:p>
        </p:txBody>
      </p:sp>
      <p:sp>
        <p:nvSpPr>
          <p:cNvPr id="6" name="Content Placeholder 5"/>
          <p:cNvSpPr>
            <a:spLocks noGrp="1"/>
          </p:cNvSpPr>
          <p:nvPr>
            <p:ph sz="quarter" idx="1"/>
          </p:nvPr>
        </p:nvSpPr>
        <p:spPr>
          <a:xfrm>
            <a:off x="1915885" y="1322609"/>
            <a:ext cx="9873344" cy="5257800"/>
          </a:xfrm>
        </p:spPr>
        <p:txBody>
          <a:bodyPr>
            <a:normAutofit fontScale="92500" lnSpcReduction="20000"/>
          </a:bodyPr>
          <a:lstStyle/>
          <a:p>
            <a:pPr marL="0" lvl="1" indent="0">
              <a:buNone/>
            </a:pPr>
            <a:r>
              <a:rPr lang="en-US" sz="200" b="1" dirty="0">
                <a:solidFill>
                  <a:schemeClr val="tx1">
                    <a:lumMod val="50000"/>
                  </a:schemeClr>
                </a:solidFill>
              </a:rPr>
              <a:t>	</a:t>
            </a:r>
            <a:endParaRPr lang="en-US" sz="200" b="1" dirty="0" smtClean="0">
              <a:solidFill>
                <a:schemeClr val="tx1">
                  <a:lumMod val="50000"/>
                </a:schemeClr>
              </a:solidFill>
            </a:endParaRPr>
          </a:p>
          <a:p>
            <a:pPr marL="0" lvl="1" indent="0">
              <a:buNone/>
            </a:pPr>
            <a:r>
              <a:rPr lang="en-US" sz="1400" b="1" dirty="0">
                <a:solidFill>
                  <a:schemeClr val="tx1">
                    <a:lumMod val="50000"/>
                  </a:schemeClr>
                </a:solidFill>
              </a:rPr>
              <a:t>	</a:t>
            </a:r>
            <a:r>
              <a:rPr lang="en-US" b="1" dirty="0" smtClean="0">
                <a:solidFill>
                  <a:schemeClr val="tx1">
                    <a:lumMod val="50000"/>
                  </a:schemeClr>
                </a:solidFill>
              </a:rPr>
              <a:t>: </a:t>
            </a:r>
            <a:r>
              <a:rPr lang="en-US" b="1" dirty="0">
                <a:solidFill>
                  <a:schemeClr val="tx1">
                    <a:lumMod val="50000"/>
                  </a:schemeClr>
                </a:solidFill>
              </a:rPr>
              <a:t>Open – full-text available to all (Example: NCERT</a:t>
            </a:r>
            <a:r>
              <a:rPr lang="en-US" b="1" dirty="0" smtClean="0">
                <a:solidFill>
                  <a:schemeClr val="tx1">
                    <a:lumMod val="50000"/>
                  </a:schemeClr>
                </a:solidFill>
              </a:rPr>
              <a:t>)</a:t>
            </a:r>
          </a:p>
          <a:p>
            <a:pPr marL="0" lvl="1" indent="0">
              <a:buNone/>
            </a:pPr>
            <a:endParaRPr lang="en-US" b="1" dirty="0" smtClean="0">
              <a:solidFill>
                <a:schemeClr val="tx1">
                  <a:lumMod val="50000"/>
                </a:schemeClr>
              </a:solidFill>
            </a:endParaRPr>
          </a:p>
          <a:p>
            <a:pPr marL="0" lvl="1" indent="0">
              <a:buNone/>
            </a:pPr>
            <a:endParaRPr lang="en-US" sz="200" b="1" dirty="0" smtClean="0">
              <a:solidFill>
                <a:schemeClr val="tx1">
                  <a:lumMod val="50000"/>
                </a:schemeClr>
              </a:solidFill>
            </a:endParaRPr>
          </a:p>
          <a:p>
            <a:pPr marL="0" lvl="1" indent="0">
              <a:buNone/>
            </a:pPr>
            <a:endParaRPr lang="en-US" sz="200" b="1" dirty="0">
              <a:solidFill>
                <a:schemeClr val="tx1">
                  <a:lumMod val="50000"/>
                </a:schemeClr>
              </a:solidFill>
            </a:endParaRPr>
          </a:p>
          <a:p>
            <a:pPr marL="0" lvl="1" indent="0">
              <a:buNone/>
            </a:pPr>
            <a:endParaRPr lang="en-US" sz="200" b="1" dirty="0" smtClean="0">
              <a:solidFill>
                <a:schemeClr val="tx1">
                  <a:lumMod val="50000"/>
                </a:schemeClr>
              </a:solidFill>
            </a:endParaRPr>
          </a:p>
          <a:p>
            <a:pPr marL="0" lvl="1" indent="0">
              <a:buNone/>
            </a:pPr>
            <a:r>
              <a:rPr lang="en-US" b="1" dirty="0" smtClean="0">
                <a:solidFill>
                  <a:schemeClr val="tx1">
                    <a:lumMod val="50000"/>
                  </a:schemeClr>
                </a:solidFill>
              </a:rPr>
              <a:t>	: </a:t>
            </a:r>
            <a:r>
              <a:rPr lang="en-US" b="1" dirty="0">
                <a:solidFill>
                  <a:schemeClr val="tx1">
                    <a:lumMod val="50000"/>
                  </a:schemeClr>
                </a:solidFill>
              </a:rPr>
              <a:t>NDL </a:t>
            </a:r>
            <a:r>
              <a:rPr lang="en-US" b="1" dirty="0" smtClean="0">
                <a:solidFill>
                  <a:schemeClr val="tx1">
                    <a:lumMod val="50000"/>
                  </a:schemeClr>
                </a:solidFill>
              </a:rPr>
              <a:t>Users  </a:t>
            </a:r>
            <a:r>
              <a:rPr lang="en-US" b="1" dirty="0">
                <a:solidFill>
                  <a:schemeClr val="tx1">
                    <a:lumMod val="50000"/>
                  </a:schemeClr>
                </a:solidFill>
              </a:rPr>
              <a:t>– full-text available through NDL, not </a:t>
            </a:r>
            <a:r>
              <a:rPr lang="en-US" b="1" dirty="0" smtClean="0">
                <a:solidFill>
                  <a:schemeClr val="tx1">
                    <a:lumMod val="50000"/>
                  </a:schemeClr>
                </a:solidFill>
              </a:rPr>
              <a:t>	directly from  Source </a:t>
            </a:r>
          </a:p>
          <a:p>
            <a:pPr marL="0" lvl="1" indent="0">
              <a:buNone/>
            </a:pPr>
            <a:r>
              <a:rPr lang="en-US" b="1" dirty="0">
                <a:solidFill>
                  <a:schemeClr val="tx1">
                    <a:lumMod val="50000"/>
                  </a:schemeClr>
                </a:solidFill>
              </a:rPr>
              <a:t>	</a:t>
            </a:r>
            <a:r>
              <a:rPr lang="en-US" b="1" dirty="0" smtClean="0">
                <a:solidFill>
                  <a:schemeClr val="tx1">
                    <a:lumMod val="50000"/>
                  </a:schemeClr>
                </a:solidFill>
              </a:rPr>
              <a:t>(</a:t>
            </a:r>
            <a:r>
              <a:rPr lang="en-US" b="1" dirty="0">
                <a:solidFill>
                  <a:schemeClr val="tx1">
                    <a:lumMod val="50000"/>
                  </a:schemeClr>
                </a:solidFill>
              </a:rPr>
              <a:t>Example: South Asia Archive</a:t>
            </a:r>
            <a:r>
              <a:rPr lang="en-US" b="1" dirty="0" smtClean="0">
                <a:solidFill>
                  <a:schemeClr val="tx1">
                    <a:lumMod val="50000"/>
                  </a:schemeClr>
                </a:solidFill>
              </a:rPr>
              <a:t>)</a:t>
            </a:r>
          </a:p>
          <a:p>
            <a:pPr marL="0" lvl="1" indent="0">
              <a:buNone/>
            </a:pPr>
            <a:endParaRPr lang="en-US" b="1" dirty="0">
              <a:solidFill>
                <a:schemeClr val="tx1">
                  <a:lumMod val="50000"/>
                </a:schemeClr>
              </a:solidFill>
            </a:endParaRPr>
          </a:p>
          <a:p>
            <a:pPr marL="0" lvl="1" indent="0">
              <a:buNone/>
            </a:pPr>
            <a:endParaRPr lang="en-US" sz="200" b="1" dirty="0" smtClean="0">
              <a:solidFill>
                <a:schemeClr val="tx1">
                  <a:lumMod val="50000"/>
                </a:schemeClr>
              </a:solidFill>
            </a:endParaRPr>
          </a:p>
          <a:p>
            <a:pPr marL="0" indent="0">
              <a:buNone/>
            </a:pPr>
            <a:r>
              <a:rPr lang="en-US" sz="1600" b="1" dirty="0">
                <a:solidFill>
                  <a:schemeClr val="tx1">
                    <a:lumMod val="50000"/>
                  </a:schemeClr>
                </a:solidFill>
              </a:rPr>
              <a:t>	</a:t>
            </a:r>
            <a:r>
              <a:rPr lang="en-US" sz="1600" b="1" dirty="0" smtClean="0">
                <a:solidFill>
                  <a:schemeClr val="tx1">
                    <a:lumMod val="50000"/>
                  </a:schemeClr>
                </a:solidFill>
              </a:rPr>
              <a:t>: </a:t>
            </a:r>
            <a:r>
              <a:rPr lang="en-US" sz="1600" b="1" dirty="0">
                <a:solidFill>
                  <a:schemeClr val="tx1">
                    <a:lumMod val="50000"/>
                  </a:schemeClr>
                </a:solidFill>
              </a:rPr>
              <a:t>Limited Access – part of text available but full-text </a:t>
            </a:r>
            <a:r>
              <a:rPr lang="en-US" sz="1600" b="1" dirty="0" smtClean="0">
                <a:solidFill>
                  <a:schemeClr val="tx1">
                    <a:lumMod val="50000"/>
                  </a:schemeClr>
                </a:solidFill>
              </a:rPr>
              <a:t>	</a:t>
            </a:r>
          </a:p>
          <a:p>
            <a:pPr marL="0" indent="0">
              <a:buNone/>
            </a:pPr>
            <a:r>
              <a:rPr lang="en-US" sz="1600" b="1" dirty="0">
                <a:solidFill>
                  <a:schemeClr val="tx1">
                    <a:lumMod val="50000"/>
                  </a:schemeClr>
                </a:solidFill>
              </a:rPr>
              <a:t>	</a:t>
            </a:r>
            <a:r>
              <a:rPr lang="en-US" sz="1600" b="1" dirty="0" smtClean="0">
                <a:solidFill>
                  <a:schemeClr val="tx1">
                    <a:lumMod val="50000"/>
                  </a:schemeClr>
                </a:solidFill>
              </a:rPr>
              <a:t>requires authorization </a:t>
            </a:r>
            <a:r>
              <a:rPr lang="en-US" sz="1600" b="1" dirty="0">
                <a:solidFill>
                  <a:schemeClr val="tx1">
                    <a:lumMod val="50000"/>
                  </a:schemeClr>
                </a:solidFill>
              </a:rPr>
              <a:t>by Source </a:t>
            </a:r>
            <a:r>
              <a:rPr lang="en-US" sz="1600" b="1" dirty="0" smtClean="0">
                <a:solidFill>
                  <a:schemeClr val="tx1">
                    <a:lumMod val="50000"/>
                  </a:schemeClr>
                </a:solidFill>
              </a:rPr>
              <a:t>authority </a:t>
            </a:r>
            <a:r>
              <a:rPr lang="en-US" sz="1600" b="1" dirty="0">
                <a:solidFill>
                  <a:schemeClr val="tx1">
                    <a:lumMod val="50000"/>
                  </a:schemeClr>
                </a:solidFill>
              </a:rPr>
              <a:t>(</a:t>
            </a:r>
            <a:r>
              <a:rPr lang="en-US" sz="1600" b="1" dirty="0" smtClean="0">
                <a:solidFill>
                  <a:schemeClr val="tx1">
                    <a:lumMod val="50000"/>
                  </a:schemeClr>
                </a:solidFill>
              </a:rPr>
              <a:t>Example: IISER</a:t>
            </a:r>
            <a:r>
              <a:rPr lang="en-US" sz="1600" b="1" dirty="0">
                <a:solidFill>
                  <a:schemeClr val="tx1">
                    <a:lumMod val="50000"/>
                  </a:schemeClr>
                </a:solidFill>
              </a:rPr>
              <a:t>, Bhopal)</a:t>
            </a:r>
            <a:endParaRPr lang="en-US" sz="1600" b="1" dirty="0" smtClean="0">
              <a:solidFill>
                <a:schemeClr val="tx1">
                  <a:lumMod val="50000"/>
                </a:schemeClr>
              </a:solidFill>
            </a:endParaRPr>
          </a:p>
          <a:p>
            <a:pPr marL="0" indent="0">
              <a:buNone/>
            </a:pPr>
            <a:endParaRPr lang="en-US" sz="400" b="1" dirty="0" smtClean="0">
              <a:solidFill>
                <a:schemeClr val="tx1">
                  <a:lumMod val="50000"/>
                </a:schemeClr>
              </a:solidFill>
            </a:endParaRPr>
          </a:p>
          <a:p>
            <a:pPr marL="0" indent="0">
              <a:buNone/>
            </a:pPr>
            <a:endParaRPr lang="en-US" sz="400" b="1" dirty="0" smtClean="0">
              <a:solidFill>
                <a:schemeClr val="tx1">
                  <a:lumMod val="50000"/>
                </a:schemeClr>
              </a:solidFill>
            </a:endParaRPr>
          </a:p>
          <a:p>
            <a:pPr marL="0" indent="0">
              <a:buNone/>
            </a:pPr>
            <a:r>
              <a:rPr lang="en-US" sz="400" b="1" dirty="0">
                <a:solidFill>
                  <a:schemeClr val="tx1">
                    <a:lumMod val="50000"/>
                  </a:schemeClr>
                </a:solidFill>
              </a:rPr>
              <a:t>	</a:t>
            </a:r>
            <a:r>
              <a:rPr lang="en-US" sz="1600" b="1" dirty="0" smtClean="0">
                <a:solidFill>
                  <a:schemeClr val="tx1">
                    <a:lumMod val="50000"/>
                  </a:schemeClr>
                </a:solidFill>
              </a:rPr>
              <a:t>: </a:t>
            </a:r>
            <a:r>
              <a:rPr lang="en-US" sz="1600" b="1" dirty="0">
                <a:solidFill>
                  <a:schemeClr val="tx1">
                    <a:lumMod val="50000"/>
                  </a:schemeClr>
                </a:solidFill>
              </a:rPr>
              <a:t>Subscribed – full-text available from institutions that </a:t>
            </a:r>
            <a:r>
              <a:rPr lang="en-US" sz="1600" b="1" dirty="0" smtClean="0">
                <a:solidFill>
                  <a:schemeClr val="tx1">
                    <a:lumMod val="50000"/>
                  </a:schemeClr>
                </a:solidFill>
              </a:rPr>
              <a:t>	</a:t>
            </a:r>
          </a:p>
          <a:p>
            <a:pPr marL="0" indent="0">
              <a:buNone/>
            </a:pPr>
            <a:r>
              <a:rPr lang="en-US" sz="1600" b="1" dirty="0">
                <a:solidFill>
                  <a:schemeClr val="tx1">
                    <a:lumMod val="50000"/>
                  </a:schemeClr>
                </a:solidFill>
              </a:rPr>
              <a:t>	</a:t>
            </a:r>
            <a:r>
              <a:rPr lang="en-US" sz="1600" b="1" dirty="0" smtClean="0">
                <a:solidFill>
                  <a:schemeClr val="tx1">
                    <a:lumMod val="50000"/>
                  </a:schemeClr>
                </a:solidFill>
              </a:rPr>
              <a:t>have </a:t>
            </a:r>
            <a:r>
              <a:rPr lang="en-US" sz="1600" b="1" dirty="0">
                <a:solidFill>
                  <a:schemeClr val="tx1">
                    <a:lumMod val="50000"/>
                  </a:schemeClr>
                </a:solidFill>
              </a:rPr>
              <a:t>subscribed to the </a:t>
            </a:r>
            <a:r>
              <a:rPr lang="en-US" sz="1600" b="1" dirty="0" smtClean="0">
                <a:solidFill>
                  <a:schemeClr val="tx1">
                    <a:lumMod val="50000"/>
                  </a:schemeClr>
                </a:solidFill>
              </a:rPr>
              <a:t>Source </a:t>
            </a:r>
            <a:r>
              <a:rPr lang="en-US" sz="1600" b="1" dirty="0">
                <a:solidFill>
                  <a:schemeClr val="tx1">
                    <a:lumMod val="50000"/>
                  </a:schemeClr>
                </a:solidFill>
              </a:rPr>
              <a:t>(Example: Springer</a:t>
            </a:r>
            <a:r>
              <a:rPr lang="en-US" sz="1600" b="1" dirty="0" smtClean="0">
                <a:solidFill>
                  <a:schemeClr val="tx1">
                    <a:lumMod val="50000"/>
                  </a:schemeClr>
                </a:solidFill>
              </a:rPr>
              <a:t>)</a:t>
            </a:r>
          </a:p>
          <a:p>
            <a:pPr marL="0" indent="0">
              <a:buNone/>
            </a:pPr>
            <a:endParaRPr lang="en-US" sz="400" b="1" dirty="0" smtClean="0">
              <a:solidFill>
                <a:schemeClr val="tx1">
                  <a:lumMod val="50000"/>
                </a:schemeClr>
              </a:solidFill>
            </a:endParaRPr>
          </a:p>
          <a:p>
            <a:pPr marL="0" indent="0">
              <a:buNone/>
            </a:pPr>
            <a:endParaRPr lang="en-US" sz="400" b="1" dirty="0">
              <a:solidFill>
                <a:schemeClr val="tx1">
                  <a:lumMod val="50000"/>
                </a:schemeClr>
              </a:solidFill>
            </a:endParaRPr>
          </a:p>
          <a:p>
            <a:pPr marL="0" indent="0">
              <a:buNone/>
            </a:pPr>
            <a:r>
              <a:rPr lang="en-US" sz="1600" b="1" dirty="0" smtClean="0">
                <a:solidFill>
                  <a:schemeClr val="tx1">
                    <a:lumMod val="50000"/>
                  </a:schemeClr>
                </a:solidFill>
              </a:rPr>
              <a:t>	: </a:t>
            </a:r>
            <a:r>
              <a:rPr lang="en-US" sz="600" b="1" dirty="0" smtClean="0">
                <a:solidFill>
                  <a:schemeClr val="tx1">
                    <a:lumMod val="50000"/>
                  </a:schemeClr>
                </a:solidFill>
              </a:rPr>
              <a:t> </a:t>
            </a:r>
            <a:r>
              <a:rPr lang="en-US" sz="1600" b="1" dirty="0">
                <a:solidFill>
                  <a:schemeClr val="tx1">
                    <a:lumMod val="50000"/>
                  </a:schemeClr>
                </a:solidFill>
              </a:rPr>
              <a:t>Restricted - full-text access requires authorization by </a:t>
            </a:r>
            <a:r>
              <a:rPr lang="en-US" sz="1600" b="1" dirty="0" smtClean="0">
                <a:solidFill>
                  <a:schemeClr val="tx1">
                    <a:lumMod val="50000"/>
                  </a:schemeClr>
                </a:solidFill>
              </a:rPr>
              <a:t>	</a:t>
            </a:r>
          </a:p>
          <a:p>
            <a:pPr marL="0" indent="0">
              <a:buNone/>
            </a:pPr>
            <a:r>
              <a:rPr lang="en-US" sz="1600" b="1" dirty="0">
                <a:solidFill>
                  <a:schemeClr val="tx1">
                    <a:lumMod val="50000"/>
                  </a:schemeClr>
                </a:solidFill>
              </a:rPr>
              <a:t>	</a:t>
            </a:r>
            <a:r>
              <a:rPr lang="en-US" sz="1600" b="1" dirty="0" smtClean="0">
                <a:solidFill>
                  <a:schemeClr val="tx1">
                    <a:lumMod val="50000"/>
                  </a:schemeClr>
                </a:solidFill>
              </a:rPr>
              <a:t>Source </a:t>
            </a:r>
            <a:r>
              <a:rPr lang="en-US" sz="1600" b="1" dirty="0">
                <a:solidFill>
                  <a:schemeClr val="tx1">
                    <a:lumMod val="50000"/>
                  </a:schemeClr>
                </a:solidFill>
              </a:rPr>
              <a:t>authority and separate login to the Source </a:t>
            </a:r>
            <a:r>
              <a:rPr lang="en-US" sz="1600" b="1" dirty="0" smtClean="0">
                <a:solidFill>
                  <a:schemeClr val="tx1">
                    <a:lumMod val="50000"/>
                  </a:schemeClr>
                </a:solidFill>
              </a:rPr>
              <a:t>	(</a:t>
            </a:r>
            <a:r>
              <a:rPr lang="en-US" sz="1600" b="1" dirty="0">
                <a:solidFill>
                  <a:schemeClr val="tx1">
                    <a:lumMod val="50000"/>
                  </a:schemeClr>
                </a:solidFill>
              </a:rPr>
              <a:t>Example: IIT Jodhpur</a:t>
            </a:r>
            <a:r>
              <a:rPr lang="en-US" sz="1600" b="1" dirty="0" smtClean="0">
                <a:solidFill>
                  <a:schemeClr val="tx1">
                    <a:lumMod val="50000"/>
                  </a:schemeClr>
                </a:solidFill>
              </a:rPr>
              <a:t>)</a:t>
            </a:r>
            <a:endParaRPr lang="en-US" sz="1600" b="1" dirty="0">
              <a:solidFill>
                <a:schemeClr val="tx1">
                  <a:lumMod val="50000"/>
                </a:schemeClr>
              </a:solidFill>
            </a:endParaRPr>
          </a:p>
        </p:txBody>
      </p:sp>
      <p:pic>
        <p:nvPicPr>
          <p:cNvPr id="1026" name="Picture 2" descr="D:\NDL\Design\Metadata\Licensing Icons\Open.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70215" y="1195967"/>
            <a:ext cx="1128215" cy="84616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D:\NDL\Design\Metadata\Licensing Icons\ndl.png"/>
          <p:cNvPicPr/>
          <p:nvPr/>
        </p:nvPicPr>
        <p:blipFill>
          <a:blip r:embed="rId3">
            <a:extLst>
              <a:ext uri="{28A0092B-C50C-407E-A947-70E740481C1C}">
                <a14:useLocalDpi xmlns="" xmlns:a14="http://schemas.microsoft.com/office/drawing/2010/main" val="0"/>
              </a:ext>
            </a:extLst>
          </a:blip>
          <a:srcRect/>
          <a:stretch>
            <a:fillRect/>
          </a:stretch>
        </p:blipFill>
        <p:spPr bwMode="auto">
          <a:xfrm>
            <a:off x="1188222" y="2204357"/>
            <a:ext cx="812799" cy="762000"/>
          </a:xfrm>
          <a:prstGeom prst="rect">
            <a:avLst/>
          </a:prstGeom>
          <a:noFill/>
          <a:ln>
            <a:noFill/>
          </a:ln>
        </p:spPr>
      </p:pic>
      <p:pic>
        <p:nvPicPr>
          <p:cNvPr id="10" name="Picture 9" descr="D:\NDL\Design\Metadata\Licebsing Icons\Limited.pn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188222" y="3289300"/>
            <a:ext cx="812799" cy="533400"/>
          </a:xfrm>
          <a:prstGeom prst="rect">
            <a:avLst/>
          </a:prstGeom>
          <a:noFill/>
          <a:ln>
            <a:noFill/>
          </a:ln>
        </p:spPr>
      </p:pic>
      <p:pic>
        <p:nvPicPr>
          <p:cNvPr id="11" name="Picture 10" descr="D:\NDL\Design\Metadata\Licensing Icons\Subscribed.pn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40094" y="4334329"/>
            <a:ext cx="812799" cy="609600"/>
          </a:xfrm>
          <a:prstGeom prst="rect">
            <a:avLst/>
          </a:prstGeom>
          <a:noFill/>
          <a:ln>
            <a:noFill/>
          </a:ln>
        </p:spPr>
      </p:pic>
      <p:pic>
        <p:nvPicPr>
          <p:cNvPr id="12" name="Picture 11" descr="D:\NDL\Design\Metadata\Licebsing Icons\Authorized.pn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05088" y="5613400"/>
            <a:ext cx="867867" cy="609600"/>
          </a:xfrm>
          <a:prstGeom prst="rect">
            <a:avLst/>
          </a:prstGeom>
          <a:noFill/>
          <a:ln>
            <a:noFill/>
          </a:ln>
        </p:spPr>
      </p:pic>
    </p:spTree>
    <p:extLst>
      <p:ext uri="{BB962C8B-B14F-4D97-AF65-F5344CB8AC3E}">
        <p14:creationId xmlns="" xmlns:p14="http://schemas.microsoft.com/office/powerpoint/2010/main" val="342815266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2"/>
          </p:nvPr>
        </p:nvSpPr>
        <p:spPr>
          <a:xfrm>
            <a:off x="1104900" y="1600200"/>
            <a:ext cx="3162300" cy="4572000"/>
          </a:xfrm>
        </p:spPr>
        <p:txBody>
          <a:bodyPr/>
          <a:lstStyle/>
          <a:p>
            <a:r>
              <a:rPr lang="en-US" b="1" dirty="0" smtClean="0">
                <a:solidFill>
                  <a:schemeClr val="tx2"/>
                </a:solidFill>
              </a:rPr>
              <a:t>The only thing that you absolutely have to know (may use Google, though), is the URL of NDL:</a:t>
            </a:r>
          </a:p>
          <a:p>
            <a:pPr algn="ctr"/>
            <a:r>
              <a:rPr lang="en-US" b="1" dirty="0" smtClean="0">
                <a:solidFill>
                  <a:schemeClr val="tx2"/>
                </a:solidFill>
              </a:rPr>
              <a:t>ndl.iitkgp.ac.in </a:t>
            </a:r>
          </a:p>
          <a:p>
            <a:r>
              <a:rPr lang="en-US" b="1" dirty="0" smtClean="0">
                <a:solidFill>
                  <a:schemeClr val="tx2"/>
                </a:solidFill>
              </a:rPr>
              <a:t>Rest you find in NDL</a:t>
            </a:r>
            <a:endParaRPr lang="en-US" b="1" dirty="0">
              <a:solidFill>
                <a:schemeClr val="tx2"/>
              </a:solidFill>
            </a:endParaRPr>
          </a:p>
        </p:txBody>
      </p:sp>
      <p:sp>
        <p:nvSpPr>
          <p:cNvPr id="8" name="Content Placeholder 7"/>
          <p:cNvSpPr>
            <a:spLocks noGrp="1"/>
          </p:cNvSpPr>
          <p:nvPr>
            <p:ph sz="quarter" idx="1"/>
          </p:nvPr>
        </p:nvSpPr>
        <p:spPr/>
        <p:txBody>
          <a:bodyPr>
            <a:normAutofit fontScale="70000" lnSpcReduction="20000"/>
          </a:bodyPr>
          <a:lstStyle/>
          <a:p>
            <a:r>
              <a:rPr lang="en-US" b="1" dirty="0" smtClean="0"/>
              <a:t>An umbrella over all IRs of India</a:t>
            </a:r>
          </a:p>
          <a:p>
            <a:r>
              <a:rPr lang="en-US" b="1" dirty="0" smtClean="0"/>
              <a:t>User-Centric Design</a:t>
            </a:r>
          </a:p>
          <a:p>
            <a:pPr lvl="1"/>
            <a:r>
              <a:rPr lang="en-US" b="1" dirty="0" smtClean="0"/>
              <a:t>Multi-lingual Indic Interface</a:t>
            </a:r>
          </a:p>
          <a:p>
            <a:pPr lvl="1"/>
            <a:r>
              <a:rPr lang="en-US" b="1" dirty="0" smtClean="0"/>
              <a:t>Multi-faceted Search</a:t>
            </a:r>
          </a:p>
          <a:p>
            <a:pPr lvl="1"/>
            <a:r>
              <a:rPr lang="en-US" b="1" dirty="0" smtClean="0"/>
              <a:t>Multi-modal Filters</a:t>
            </a:r>
          </a:p>
          <a:p>
            <a:pPr lvl="1"/>
            <a:r>
              <a:rPr lang="en-US" b="1" dirty="0" smtClean="0"/>
              <a:t>User </a:t>
            </a:r>
            <a:r>
              <a:rPr lang="en-US" b="1" dirty="0"/>
              <a:t>Experience </a:t>
            </a:r>
            <a:r>
              <a:rPr lang="en-US" b="1" dirty="0" smtClean="0"/>
              <a:t>Tracking for Personalization</a:t>
            </a:r>
            <a:endParaRPr lang="en-US" b="1" dirty="0"/>
          </a:p>
          <a:p>
            <a:r>
              <a:rPr lang="en-US" b="1" dirty="0" smtClean="0"/>
              <a:t>Rich Set of Contents</a:t>
            </a:r>
          </a:p>
          <a:p>
            <a:pPr lvl="1"/>
            <a:r>
              <a:rPr lang="en-US" b="1" dirty="0" smtClean="0"/>
              <a:t>National Licensing</a:t>
            </a:r>
          </a:p>
          <a:p>
            <a:pPr lvl="1"/>
            <a:r>
              <a:rPr lang="en-US" b="1" dirty="0" smtClean="0"/>
              <a:t>Domain / Usage -focused Verticals</a:t>
            </a:r>
          </a:p>
          <a:p>
            <a:r>
              <a:rPr lang="en-US" b="1" dirty="0" smtClean="0"/>
              <a:t>Metadata Engineering </a:t>
            </a:r>
          </a:p>
          <a:p>
            <a:pPr lvl="1"/>
            <a:r>
              <a:rPr lang="en-US" b="1" dirty="0" smtClean="0"/>
              <a:t>Metadata Standard</a:t>
            </a:r>
          </a:p>
          <a:p>
            <a:pPr lvl="1"/>
            <a:r>
              <a:rPr lang="en-US" b="1" dirty="0" smtClean="0"/>
              <a:t>Open Source Toolkit</a:t>
            </a:r>
          </a:p>
          <a:p>
            <a:r>
              <a:rPr lang="en-US" b="1" dirty="0" err="1" smtClean="0"/>
              <a:t>NDLServices</a:t>
            </a:r>
            <a:endParaRPr lang="en-US" b="1" dirty="0" smtClean="0"/>
          </a:p>
          <a:p>
            <a:pPr lvl="1"/>
            <a:r>
              <a:rPr lang="en-US" b="1" dirty="0" smtClean="0"/>
              <a:t>Open APIs for 3</a:t>
            </a:r>
            <a:r>
              <a:rPr lang="en-US" b="1" baseline="30000" dirty="0" smtClean="0"/>
              <a:t>rd</a:t>
            </a:r>
            <a:r>
              <a:rPr lang="en-US" b="1" dirty="0" smtClean="0"/>
              <a:t> party development</a:t>
            </a:r>
          </a:p>
          <a:p>
            <a:r>
              <a:rPr lang="en-US" b="1" dirty="0" smtClean="0"/>
              <a:t>Platform for Educational Ecosystem where all stakeholders participate, contribute and benefit</a:t>
            </a:r>
          </a:p>
          <a:p>
            <a:r>
              <a:rPr lang="en-US" sz="3400" b="1" dirty="0" smtClean="0"/>
              <a:t>Spearheads </a:t>
            </a:r>
            <a:r>
              <a:rPr lang="en-US" sz="3400" b="1" dirty="0" smtClean="0">
                <a:solidFill>
                  <a:srgbClr val="0033CC"/>
                </a:solidFill>
              </a:rPr>
              <a:t>NDL Movement</a:t>
            </a:r>
            <a:endParaRPr lang="en-US" b="1" dirty="0">
              <a:solidFill>
                <a:srgbClr val="0033CC"/>
              </a:solidFill>
            </a:endParaRPr>
          </a:p>
          <a:p>
            <a:endParaRPr lang="en-US" b="1" dirty="0" smtClean="0"/>
          </a:p>
          <a:p>
            <a:endParaRPr lang="en-US" b="1" dirty="0" smtClean="0"/>
          </a:p>
          <a:p>
            <a:endParaRPr lang="en-US" b="1" dirty="0"/>
          </a:p>
        </p:txBody>
      </p:sp>
      <p:pic>
        <p:nvPicPr>
          <p:cNvPr id="2050" name="Picture 2" descr="E:\My Projects\[BNA] National Digital Library (NDL)\Events\NDL IDR Workshop\[20160923-24] North-East II @ NIT-Meghalaya\Images\34b5c90e4ef71aa66af900586f7d3ebf.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24667" y="4314827"/>
            <a:ext cx="4311116" cy="16795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930021" y="3570514"/>
            <a:ext cx="3657600" cy="369332"/>
          </a:xfrm>
          <a:prstGeom prst="rect">
            <a:avLst/>
          </a:prstGeom>
          <a:noFill/>
        </p:spPr>
        <p:txBody>
          <a:bodyPr wrap="square" rtlCol="0">
            <a:spAutoFit/>
          </a:bodyPr>
          <a:lstStyle/>
          <a:p>
            <a:r>
              <a:rPr lang="en-US" b="1" dirty="0" smtClean="0">
                <a:solidFill>
                  <a:schemeClr val="tx1">
                    <a:lumMod val="85000"/>
                    <a:lumOff val="15000"/>
                  </a:schemeClr>
                </a:solidFill>
              </a:rPr>
              <a:t>Why are you waiting?</a:t>
            </a:r>
            <a:endParaRPr lang="en-US" b="1" dirty="0">
              <a:solidFill>
                <a:schemeClr val="tx1">
                  <a:lumMod val="85000"/>
                  <a:lumOff val="15000"/>
                </a:schemeClr>
              </a:solidFill>
            </a:endParaRPr>
          </a:p>
        </p:txBody>
      </p:sp>
      <p:sp>
        <p:nvSpPr>
          <p:cNvPr id="3" name="Rectangle 2"/>
          <p:cNvSpPr/>
          <p:nvPr/>
        </p:nvSpPr>
        <p:spPr>
          <a:xfrm>
            <a:off x="1110343" y="417063"/>
            <a:ext cx="6096000" cy="1077218"/>
          </a:xfrm>
          <a:prstGeom prst="rect">
            <a:avLst/>
          </a:prstGeom>
        </p:spPr>
        <p:txBody>
          <a:bodyPr>
            <a:spAutoFit/>
          </a:bodyPr>
          <a:lstStyle/>
          <a:p>
            <a:r>
              <a:rPr lang="en-US" sz="3200" b="1" dirty="0">
                <a:solidFill>
                  <a:srgbClr val="FF0000"/>
                </a:solidFill>
                <a:latin typeface="Georgia" pitchFamily="18" charset="0"/>
                <a:ea typeface="+mj-ea"/>
                <a:cs typeface="+mj-cs"/>
              </a:rPr>
              <a:t>Summary</a:t>
            </a:r>
            <a:br>
              <a:rPr lang="en-US" sz="3200" b="1" dirty="0">
                <a:solidFill>
                  <a:srgbClr val="FF0000"/>
                </a:solidFill>
                <a:latin typeface="Georgia" pitchFamily="18" charset="0"/>
                <a:ea typeface="+mj-ea"/>
                <a:cs typeface="+mj-cs"/>
              </a:rPr>
            </a:br>
            <a:endParaRPr lang="en-US" sz="3200" b="1" dirty="0">
              <a:solidFill>
                <a:srgbClr val="FF0000"/>
              </a:solidFill>
              <a:latin typeface="Georgia" pitchFamily="18" charset="0"/>
              <a:ea typeface="+mj-ea"/>
              <a:cs typeface="+mj-cs"/>
            </a:endParaRPr>
          </a:p>
        </p:txBody>
      </p:sp>
    </p:spTree>
    <p:extLst>
      <p:ext uri="{BB962C8B-B14F-4D97-AF65-F5344CB8AC3E}">
        <p14:creationId xmlns="" xmlns:p14="http://schemas.microsoft.com/office/powerpoint/2010/main" val="1671062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1138"/>
            <a:ext cx="8255000" cy="563562"/>
          </a:xfrm>
        </p:spPr>
        <p:txBody>
          <a:bodyPr>
            <a:normAutofit/>
          </a:bodyPr>
          <a:lstStyle/>
          <a:p>
            <a:r>
              <a:rPr lang="en-IN" sz="3200" b="1" dirty="0" smtClean="0">
                <a:solidFill>
                  <a:srgbClr val="FF0000"/>
                </a:solidFill>
                <a:latin typeface="Georgia" pitchFamily="18" charset="0"/>
              </a:rPr>
              <a:t>Value Added Services for Libraries</a:t>
            </a:r>
            <a:endParaRPr lang="en-US" sz="3200" b="1" dirty="0">
              <a:solidFill>
                <a:srgbClr val="FF0000"/>
              </a:solidFill>
              <a:latin typeface="Georgia" pitchFamily="18" charset="0"/>
            </a:endParaRPr>
          </a:p>
        </p:txBody>
      </p:sp>
      <p:sp>
        <p:nvSpPr>
          <p:cNvPr id="6" name="Content Placeholder 5"/>
          <p:cNvSpPr>
            <a:spLocks noGrp="1"/>
          </p:cNvSpPr>
          <p:nvPr>
            <p:ph sz="quarter" idx="1"/>
          </p:nvPr>
        </p:nvSpPr>
        <p:spPr>
          <a:xfrm>
            <a:off x="292100" y="1384300"/>
            <a:ext cx="11569700" cy="5196109"/>
          </a:xfrm>
        </p:spPr>
        <p:txBody>
          <a:bodyPr>
            <a:normAutofit lnSpcReduction="10000"/>
          </a:bodyPr>
          <a:lstStyle/>
          <a:p>
            <a:pPr marL="0" lvl="1" indent="0">
              <a:buNone/>
            </a:pPr>
            <a:r>
              <a:rPr lang="en-US" sz="200" b="1" dirty="0">
                <a:solidFill>
                  <a:schemeClr val="tx1">
                    <a:lumMod val="50000"/>
                  </a:schemeClr>
                </a:solidFill>
                <a:latin typeface="Verdana" pitchFamily="34" charset="0"/>
                <a:ea typeface="Verdana" pitchFamily="34" charset="0"/>
                <a:cs typeface="Verdana" pitchFamily="34" charset="0"/>
              </a:rPr>
              <a:t>	</a:t>
            </a:r>
            <a:endParaRPr lang="en-US" sz="2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r>
              <a:rPr lang="en-US" sz="2000" b="1" dirty="0" smtClean="0">
                <a:solidFill>
                  <a:schemeClr val="tx1">
                    <a:lumMod val="50000"/>
                  </a:schemeClr>
                </a:solidFill>
                <a:latin typeface="Verdana" pitchFamily="34" charset="0"/>
                <a:ea typeface="Verdana" pitchFamily="34" charset="0"/>
                <a:cs typeface="Verdana" pitchFamily="34" charset="0"/>
              </a:rPr>
              <a:t>Libraries  staff  can participate in the workshop on Institutional Digital Repository  organized by the NDL in different states and  they can develop Institutional Digital Repository to upload Institute’s contents for digital preservation and online access   </a:t>
            </a:r>
          </a:p>
          <a:p>
            <a:pPr marL="457200" lvl="1" indent="-457200">
              <a:buFont typeface="+mj-lt"/>
              <a:buAutoNum type="arabicPeriod"/>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r>
              <a:rPr lang="en-US" sz="2000" b="1" dirty="0" smtClean="0">
                <a:solidFill>
                  <a:schemeClr val="tx1">
                    <a:lumMod val="50000"/>
                  </a:schemeClr>
                </a:solidFill>
                <a:latin typeface="Verdana" pitchFamily="34" charset="0"/>
                <a:ea typeface="Verdana" pitchFamily="34" charset="0"/>
                <a:cs typeface="Verdana" pitchFamily="34" charset="0"/>
              </a:rPr>
              <a:t>Librarians can upload their local content into IDR for global access through NDL</a:t>
            </a:r>
          </a:p>
          <a:p>
            <a:pPr marL="457200" lvl="1" indent="-457200">
              <a:buNone/>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r>
              <a:rPr lang="en-US" sz="2000" b="1" dirty="0" smtClean="0">
                <a:solidFill>
                  <a:schemeClr val="tx1">
                    <a:lumMod val="50000"/>
                  </a:schemeClr>
                </a:solidFill>
                <a:latin typeface="Verdana" pitchFamily="34" charset="0"/>
                <a:ea typeface="Verdana" pitchFamily="34" charset="0"/>
                <a:cs typeface="Verdana" pitchFamily="34" charset="0"/>
              </a:rPr>
              <a:t>Librarians can take help from NDL team remotely for developing IDR </a:t>
            </a:r>
          </a:p>
          <a:p>
            <a:pPr marL="457200" lvl="1" indent="-457200">
              <a:buNone/>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r>
              <a:rPr lang="en-US" sz="2000" b="1" dirty="0" smtClean="0">
                <a:solidFill>
                  <a:schemeClr val="tx1">
                    <a:lumMod val="50000"/>
                  </a:schemeClr>
                </a:solidFill>
                <a:latin typeface="Verdana" pitchFamily="34" charset="0"/>
                <a:ea typeface="Verdana" pitchFamily="34" charset="0"/>
                <a:cs typeface="Verdana" pitchFamily="34" charset="0"/>
              </a:rPr>
              <a:t>Librarians can organize  user  workshop in their library  about  NDL  contents  access</a:t>
            </a:r>
          </a:p>
          <a:p>
            <a:pPr marL="457200" lvl="1" indent="-457200">
              <a:buFont typeface="+mj-lt"/>
              <a:buAutoNum type="arabicPeriod"/>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a:pPr>
            <a:r>
              <a:rPr lang="en-US" sz="2000" b="1" dirty="0" smtClean="0">
                <a:solidFill>
                  <a:schemeClr val="tx1">
                    <a:lumMod val="50000"/>
                  </a:schemeClr>
                </a:solidFill>
                <a:latin typeface="Verdana" pitchFamily="34" charset="0"/>
                <a:ea typeface="Verdana" pitchFamily="34" charset="0"/>
                <a:cs typeface="Verdana" pitchFamily="34" charset="0"/>
              </a:rPr>
              <a:t>Librarians can help the  users for registration to access NDL contents</a:t>
            </a:r>
          </a:p>
          <a:p>
            <a:pPr marL="457200" lvl="1" indent="-457200">
              <a:buFont typeface="+mj-lt"/>
              <a:buAutoNum type="arabicPeriod"/>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342900" lvl="1" indent="-342900">
              <a:buNone/>
            </a:pPr>
            <a:endParaRPr lang="en-US" sz="5500" b="1" dirty="0" smtClean="0">
              <a:solidFill>
                <a:schemeClr val="tx1">
                  <a:lumMod val="50000"/>
                </a:schemeClr>
              </a:solidFill>
            </a:endParaRPr>
          </a:p>
          <a:p>
            <a:pPr marL="342900" lvl="1" indent="-342900">
              <a:buAutoNum type="arabicPeriod"/>
            </a:pPr>
            <a:endParaRPr lang="en-US" sz="5500" b="1" dirty="0" smtClean="0">
              <a:solidFill>
                <a:schemeClr val="tx1">
                  <a:lumMod val="50000"/>
                </a:schemeClr>
              </a:solidFill>
            </a:endParaRPr>
          </a:p>
          <a:p>
            <a:pPr marL="0" lvl="1" indent="0">
              <a:buNone/>
            </a:pPr>
            <a:endParaRPr lang="en-US" sz="5500" b="1" dirty="0" smtClean="0">
              <a:solidFill>
                <a:schemeClr val="tx1">
                  <a:lumMod val="50000"/>
                </a:schemeClr>
              </a:solidFill>
            </a:endParaRPr>
          </a:p>
          <a:p>
            <a:pPr marL="0" lvl="1" indent="0">
              <a:buNone/>
            </a:pPr>
            <a:endParaRPr lang="en-US" sz="5500" b="1" dirty="0" smtClean="0">
              <a:solidFill>
                <a:schemeClr val="tx1">
                  <a:lumMod val="50000"/>
                </a:schemeClr>
              </a:solidFill>
            </a:endParaRPr>
          </a:p>
        </p:txBody>
      </p:sp>
    </p:spTree>
    <p:extLst>
      <p:ext uri="{BB962C8B-B14F-4D97-AF65-F5344CB8AC3E}">
        <p14:creationId xmlns="" xmlns:p14="http://schemas.microsoft.com/office/powerpoint/2010/main" val="342815266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1138"/>
            <a:ext cx="8255000" cy="563562"/>
          </a:xfrm>
        </p:spPr>
        <p:txBody>
          <a:bodyPr>
            <a:normAutofit/>
          </a:bodyPr>
          <a:lstStyle/>
          <a:p>
            <a:r>
              <a:rPr lang="en-IN" sz="3200" b="1" dirty="0" smtClean="0">
                <a:solidFill>
                  <a:srgbClr val="FF0000"/>
                </a:solidFill>
                <a:latin typeface="Georgia" pitchFamily="18" charset="0"/>
              </a:rPr>
              <a:t>Value Added Services for Libraries</a:t>
            </a:r>
            <a:endParaRPr lang="en-US" sz="3200" b="1" dirty="0">
              <a:solidFill>
                <a:srgbClr val="FF0000"/>
              </a:solidFill>
              <a:latin typeface="Georgia" pitchFamily="18" charset="0"/>
            </a:endParaRPr>
          </a:p>
        </p:txBody>
      </p:sp>
      <p:sp>
        <p:nvSpPr>
          <p:cNvPr id="6" name="Content Placeholder 5"/>
          <p:cNvSpPr>
            <a:spLocks noGrp="1"/>
          </p:cNvSpPr>
          <p:nvPr>
            <p:ph sz="quarter" idx="1"/>
          </p:nvPr>
        </p:nvSpPr>
        <p:spPr>
          <a:xfrm>
            <a:off x="292100" y="1384300"/>
            <a:ext cx="11569700" cy="5196109"/>
          </a:xfrm>
        </p:spPr>
        <p:txBody>
          <a:bodyPr>
            <a:normAutofit/>
          </a:bodyPr>
          <a:lstStyle/>
          <a:p>
            <a:pPr marL="0" lvl="1" indent="0">
              <a:buNone/>
            </a:pPr>
            <a:r>
              <a:rPr lang="en-US" sz="200" b="1" dirty="0">
                <a:solidFill>
                  <a:schemeClr val="tx1">
                    <a:lumMod val="50000"/>
                  </a:schemeClr>
                </a:solidFill>
                <a:latin typeface="Verdana" pitchFamily="34" charset="0"/>
                <a:ea typeface="Verdana" pitchFamily="34" charset="0"/>
                <a:cs typeface="Verdana" pitchFamily="34" charset="0"/>
              </a:rPr>
              <a:t>	</a:t>
            </a:r>
            <a:endParaRPr lang="en-US" sz="2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startAt="6"/>
            </a:pPr>
            <a:r>
              <a:rPr lang="en-US" sz="2000" b="1" dirty="0" smtClean="0">
                <a:solidFill>
                  <a:schemeClr val="tx1">
                    <a:lumMod val="50000"/>
                  </a:schemeClr>
                </a:solidFill>
                <a:latin typeface="Verdana" pitchFamily="34" charset="0"/>
                <a:ea typeface="Verdana" pitchFamily="34" charset="0"/>
                <a:cs typeface="Verdana" pitchFamily="34" charset="0"/>
              </a:rPr>
              <a:t>Librarians can give a  NDL link in their  library  website for better access </a:t>
            </a:r>
          </a:p>
          <a:p>
            <a:pPr marL="457200" lvl="1" indent="-457200">
              <a:buNone/>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startAt="6"/>
            </a:pPr>
            <a:r>
              <a:rPr lang="en-US" sz="2000" b="1" dirty="0" smtClean="0">
                <a:solidFill>
                  <a:schemeClr val="tx1">
                    <a:lumMod val="50000"/>
                  </a:schemeClr>
                </a:solidFill>
                <a:latin typeface="Verdana" pitchFamily="34" charset="0"/>
                <a:ea typeface="Verdana" pitchFamily="34" charset="0"/>
                <a:cs typeface="Verdana" pitchFamily="34" charset="0"/>
              </a:rPr>
              <a:t>Librarians can initiate personalized services through NDL </a:t>
            </a:r>
          </a:p>
          <a:p>
            <a:pPr marL="457200" lvl="1" indent="-457200">
              <a:buNone/>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Font typeface="+mj-lt"/>
              <a:buAutoNum type="arabicPeriod" startAt="6"/>
            </a:pPr>
            <a:r>
              <a:rPr lang="en-US" sz="2000" b="1" dirty="0" smtClean="0">
                <a:solidFill>
                  <a:schemeClr val="tx1">
                    <a:lumMod val="50000"/>
                  </a:schemeClr>
                </a:solidFill>
                <a:latin typeface="Verdana" pitchFamily="34" charset="0"/>
                <a:ea typeface="Verdana" pitchFamily="34" charset="0"/>
                <a:cs typeface="Verdana" pitchFamily="34" charset="0"/>
              </a:rPr>
              <a:t>Librarians can do research on various NDL data to discover a new services</a:t>
            </a:r>
          </a:p>
          <a:p>
            <a:pPr marL="457200" lvl="1" indent="-457200">
              <a:buFont typeface="+mj-lt"/>
              <a:buAutoNum type="arabicPeriod" startAt="6"/>
            </a:pPr>
            <a:endParaRPr lang="en-US" sz="2000" b="1" dirty="0" smtClean="0">
              <a:solidFill>
                <a:schemeClr val="tx1">
                  <a:lumMod val="50000"/>
                </a:schemeClr>
              </a:solidFill>
              <a:latin typeface="Verdana" pitchFamily="34" charset="0"/>
              <a:ea typeface="Verdana" pitchFamily="34" charset="0"/>
              <a:cs typeface="Verdana" pitchFamily="34" charset="0"/>
            </a:endParaRPr>
          </a:p>
          <a:p>
            <a:pPr marL="457200" lvl="1" indent="-457200">
              <a:buNone/>
            </a:pPr>
            <a:endParaRPr lang="en-US" sz="5500" b="1" dirty="0" smtClean="0">
              <a:solidFill>
                <a:schemeClr val="tx1">
                  <a:lumMod val="50000"/>
                </a:schemeClr>
              </a:solidFill>
            </a:endParaRPr>
          </a:p>
        </p:txBody>
      </p:sp>
    </p:spTree>
    <p:extLst>
      <p:ext uri="{BB962C8B-B14F-4D97-AF65-F5344CB8AC3E}">
        <p14:creationId xmlns="" xmlns:p14="http://schemas.microsoft.com/office/powerpoint/2010/main" val="342815266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Use Models</a:t>
            </a:r>
          </a:p>
        </p:txBody>
      </p:sp>
      <p:grpSp>
        <p:nvGrpSpPr>
          <p:cNvPr id="7" name="Group 6"/>
          <p:cNvGrpSpPr/>
          <p:nvPr/>
        </p:nvGrpSpPr>
        <p:grpSpPr>
          <a:xfrm>
            <a:off x="203200" y="1447801"/>
            <a:ext cx="12141200" cy="4394775"/>
            <a:chOff x="152400" y="1447800"/>
            <a:chExt cx="9105900" cy="4394775"/>
          </a:xfrm>
        </p:grpSpPr>
        <p:grpSp>
          <p:nvGrpSpPr>
            <p:cNvPr id="8" name="Group 27"/>
            <p:cNvGrpSpPr>
              <a:grpSpLocks/>
            </p:cNvGrpSpPr>
            <p:nvPr/>
          </p:nvGrpSpPr>
          <p:grpSpPr bwMode="auto">
            <a:xfrm>
              <a:off x="3657600" y="3250688"/>
              <a:ext cx="1905000" cy="864112"/>
              <a:chOff x="5000609" y="1988840"/>
              <a:chExt cx="3463261" cy="1419747"/>
            </a:xfrm>
          </p:grpSpPr>
          <p:pic>
            <p:nvPicPr>
              <p:cNvPr id="26" name="Picture 15" descr="download (2).jpg"/>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940152" y="1988840"/>
                <a:ext cx="1368152"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Oval 26"/>
              <p:cNvSpPr/>
              <p:nvPr/>
            </p:nvSpPr>
            <p:spPr>
              <a:xfrm rot="1188110">
                <a:off x="5007486" y="2204864"/>
                <a:ext cx="3456384" cy="1008112"/>
              </a:xfrm>
              <a:prstGeom prst="ellipse">
                <a:avLst/>
              </a:prstGeom>
              <a:solidFill>
                <a:srgbClr val="3399FF"/>
              </a:solidFill>
              <a:ln w="34925">
                <a:solidFill>
                  <a:srgbClr val="00B050"/>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28" name="Oval 27"/>
              <p:cNvSpPr/>
              <p:nvPr/>
            </p:nvSpPr>
            <p:spPr>
              <a:xfrm rot="1188110">
                <a:off x="5000609" y="2400475"/>
                <a:ext cx="3456384" cy="1008112"/>
              </a:xfrm>
              <a:prstGeom prst="ellipse">
                <a:avLst/>
              </a:prstGeom>
              <a:solidFill>
                <a:srgbClr val="3399FF"/>
              </a:solidFill>
              <a:ln w="34925">
                <a:solidFill>
                  <a:srgbClr val="00B050"/>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9" name="Oval 8"/>
            <p:cNvSpPr/>
            <p:nvPr/>
          </p:nvSpPr>
          <p:spPr>
            <a:xfrm>
              <a:off x="1295400" y="1905001"/>
              <a:ext cx="2241721" cy="106680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b="1" dirty="0" smtClean="0"/>
                <a:t>Content Access</a:t>
              </a:r>
              <a:endParaRPr lang="en-IN" b="1" dirty="0"/>
            </a:p>
          </p:txBody>
        </p:sp>
        <p:sp>
          <p:nvSpPr>
            <p:cNvPr id="10" name="Oval 9"/>
            <p:cNvSpPr/>
            <p:nvPr/>
          </p:nvSpPr>
          <p:spPr>
            <a:xfrm>
              <a:off x="1295400" y="4267201"/>
              <a:ext cx="2590799" cy="1302444"/>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b="1" dirty="0" smtClean="0"/>
                <a:t>Content Contribution</a:t>
              </a:r>
              <a:endParaRPr lang="en-IN" b="1" dirty="0"/>
            </a:p>
          </p:txBody>
        </p:sp>
        <p:sp>
          <p:nvSpPr>
            <p:cNvPr id="11" name="Oval 10"/>
            <p:cNvSpPr/>
            <p:nvPr/>
          </p:nvSpPr>
          <p:spPr>
            <a:xfrm>
              <a:off x="5676900" y="4267200"/>
              <a:ext cx="2445383" cy="1262961"/>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b="1" dirty="0" smtClean="0"/>
                <a:t>Learning Management System</a:t>
              </a:r>
              <a:endParaRPr lang="en-IN" b="1" dirty="0"/>
            </a:p>
          </p:txBody>
        </p:sp>
        <p:sp>
          <p:nvSpPr>
            <p:cNvPr id="12" name="Oval 11"/>
            <p:cNvSpPr/>
            <p:nvPr/>
          </p:nvSpPr>
          <p:spPr>
            <a:xfrm>
              <a:off x="5669917" y="1861239"/>
              <a:ext cx="2254883" cy="1262961"/>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b="1" dirty="0" smtClean="0"/>
                <a:t>Web Content Harvesting</a:t>
              </a:r>
              <a:endParaRPr lang="en-IN" b="1" dirty="0"/>
            </a:p>
          </p:txBody>
        </p:sp>
        <p:cxnSp>
          <p:nvCxnSpPr>
            <p:cNvPr id="13" name="Straight Arrow Connector 12"/>
            <p:cNvCxnSpPr>
              <a:endCxn id="9" idx="5"/>
            </p:cNvCxnSpPr>
            <p:nvPr/>
          </p:nvCxnSpPr>
          <p:spPr>
            <a:xfrm flipH="1" flipV="1">
              <a:off x="3208829" y="2815572"/>
              <a:ext cx="829771" cy="68962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stCxn id="10" idx="7"/>
            </p:cNvCxnSpPr>
            <p:nvPr/>
          </p:nvCxnSpPr>
          <p:spPr>
            <a:xfrm flipV="1">
              <a:off x="3506785" y="4083398"/>
              <a:ext cx="531815" cy="37454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a:off x="5314133" y="3962400"/>
              <a:ext cx="858067" cy="456296"/>
            </a:xfrm>
            <a:prstGeom prst="straightConnector1">
              <a:avLst/>
            </a:prstGeom>
            <a:ln>
              <a:headEnd type="triangle"/>
              <a:tailEnd type="non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a:off x="5288917" y="3078272"/>
              <a:ext cx="990600" cy="58877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152400" y="2286000"/>
              <a:ext cx="1524000" cy="338554"/>
            </a:xfrm>
            <a:prstGeom prst="rect">
              <a:avLst/>
            </a:prstGeom>
            <a:noFill/>
          </p:spPr>
          <p:txBody>
            <a:bodyPr wrap="square" rtlCol="0">
              <a:spAutoFit/>
            </a:bodyPr>
            <a:lstStyle/>
            <a:p>
              <a:r>
                <a:rPr lang="en-IN" sz="1600" dirty="0" smtClean="0">
                  <a:solidFill>
                    <a:srgbClr val="0033CC"/>
                  </a:solidFill>
                </a:rPr>
                <a:t>Learners</a:t>
              </a:r>
              <a:endParaRPr lang="en-IN" sz="1600" dirty="0">
                <a:solidFill>
                  <a:srgbClr val="0033CC"/>
                </a:solidFill>
              </a:endParaRPr>
            </a:p>
          </p:txBody>
        </p:sp>
        <p:sp>
          <p:nvSpPr>
            <p:cNvPr id="18" name="TextBox 17"/>
            <p:cNvSpPr txBox="1"/>
            <p:nvPr/>
          </p:nvSpPr>
          <p:spPr>
            <a:xfrm>
              <a:off x="304800" y="1828800"/>
              <a:ext cx="1524000" cy="338554"/>
            </a:xfrm>
            <a:prstGeom prst="rect">
              <a:avLst/>
            </a:prstGeom>
            <a:noFill/>
          </p:spPr>
          <p:txBody>
            <a:bodyPr wrap="square" rtlCol="0">
              <a:spAutoFit/>
            </a:bodyPr>
            <a:lstStyle/>
            <a:p>
              <a:r>
                <a:rPr lang="en-IN" sz="1600" dirty="0" smtClean="0">
                  <a:solidFill>
                    <a:srgbClr val="0033CC"/>
                  </a:solidFill>
                </a:rPr>
                <a:t>Researchers</a:t>
              </a:r>
              <a:endParaRPr lang="en-IN" sz="1600" dirty="0">
                <a:solidFill>
                  <a:srgbClr val="0033CC"/>
                </a:solidFill>
              </a:endParaRPr>
            </a:p>
          </p:txBody>
        </p:sp>
        <p:sp>
          <p:nvSpPr>
            <p:cNvPr id="19" name="TextBox 18"/>
            <p:cNvSpPr txBox="1"/>
            <p:nvPr/>
          </p:nvSpPr>
          <p:spPr>
            <a:xfrm>
              <a:off x="228600" y="2754868"/>
              <a:ext cx="1752600" cy="338554"/>
            </a:xfrm>
            <a:prstGeom prst="rect">
              <a:avLst/>
            </a:prstGeom>
            <a:noFill/>
          </p:spPr>
          <p:txBody>
            <a:bodyPr wrap="square" rtlCol="0">
              <a:spAutoFit/>
            </a:bodyPr>
            <a:lstStyle/>
            <a:p>
              <a:r>
                <a:rPr lang="en-IN" sz="1600" dirty="0" smtClean="0">
                  <a:solidFill>
                    <a:srgbClr val="0033CC"/>
                  </a:solidFill>
                </a:rPr>
                <a:t>Professionals</a:t>
              </a:r>
              <a:endParaRPr lang="en-IN" sz="1600" dirty="0">
                <a:solidFill>
                  <a:srgbClr val="0033CC"/>
                </a:solidFill>
              </a:endParaRPr>
            </a:p>
          </p:txBody>
        </p:sp>
        <p:sp>
          <p:nvSpPr>
            <p:cNvPr id="20" name="TextBox 19"/>
            <p:cNvSpPr txBox="1"/>
            <p:nvPr/>
          </p:nvSpPr>
          <p:spPr>
            <a:xfrm>
              <a:off x="607880" y="1447800"/>
              <a:ext cx="2821120" cy="338554"/>
            </a:xfrm>
            <a:prstGeom prst="rect">
              <a:avLst/>
            </a:prstGeom>
            <a:noFill/>
          </p:spPr>
          <p:txBody>
            <a:bodyPr wrap="square" rtlCol="0">
              <a:spAutoFit/>
            </a:bodyPr>
            <a:lstStyle/>
            <a:p>
              <a:r>
                <a:rPr lang="en-IN" sz="1600" dirty="0" smtClean="0">
                  <a:solidFill>
                    <a:srgbClr val="0033CC"/>
                  </a:solidFill>
                </a:rPr>
                <a:t>Physically Challenged</a:t>
              </a:r>
              <a:endParaRPr lang="en-IN" sz="1600" dirty="0">
                <a:solidFill>
                  <a:srgbClr val="0033CC"/>
                </a:solidFill>
              </a:endParaRPr>
            </a:p>
          </p:txBody>
        </p:sp>
        <p:sp>
          <p:nvSpPr>
            <p:cNvPr id="21" name="TextBox 20"/>
            <p:cNvSpPr txBox="1"/>
            <p:nvPr/>
          </p:nvSpPr>
          <p:spPr>
            <a:xfrm>
              <a:off x="282660" y="5257800"/>
              <a:ext cx="1469940" cy="584775"/>
            </a:xfrm>
            <a:prstGeom prst="rect">
              <a:avLst/>
            </a:prstGeom>
            <a:noFill/>
          </p:spPr>
          <p:txBody>
            <a:bodyPr wrap="square" rtlCol="0">
              <a:spAutoFit/>
            </a:bodyPr>
            <a:lstStyle/>
            <a:p>
              <a:r>
                <a:rPr lang="en-IN" sz="1600" dirty="0" smtClean="0">
                  <a:solidFill>
                    <a:srgbClr val="0033CC"/>
                  </a:solidFill>
                </a:rPr>
                <a:t>Contributing Institutions</a:t>
              </a:r>
              <a:endParaRPr lang="en-IN" sz="1600" dirty="0">
                <a:solidFill>
                  <a:srgbClr val="0033CC"/>
                </a:solidFill>
              </a:endParaRPr>
            </a:p>
          </p:txBody>
        </p:sp>
        <p:sp>
          <p:nvSpPr>
            <p:cNvPr id="22" name="TextBox 21"/>
            <p:cNvSpPr txBox="1"/>
            <p:nvPr/>
          </p:nvSpPr>
          <p:spPr>
            <a:xfrm>
              <a:off x="7734300" y="5181600"/>
              <a:ext cx="1524000" cy="338554"/>
            </a:xfrm>
            <a:prstGeom prst="rect">
              <a:avLst/>
            </a:prstGeom>
            <a:noFill/>
          </p:spPr>
          <p:txBody>
            <a:bodyPr wrap="square" rtlCol="0">
              <a:spAutoFit/>
            </a:bodyPr>
            <a:lstStyle/>
            <a:p>
              <a:pPr algn="ctr"/>
              <a:r>
                <a:rPr lang="en-IN" sz="1600" dirty="0" smtClean="0">
                  <a:solidFill>
                    <a:srgbClr val="0033CC"/>
                  </a:solidFill>
                </a:rPr>
                <a:t>Educators</a:t>
              </a:r>
              <a:endParaRPr lang="en-IN" sz="1600" dirty="0">
                <a:solidFill>
                  <a:srgbClr val="0033CC"/>
                </a:solidFill>
              </a:endParaRPr>
            </a:p>
          </p:txBody>
        </p:sp>
        <p:sp>
          <p:nvSpPr>
            <p:cNvPr id="23" name="TextBox 22"/>
            <p:cNvSpPr txBox="1"/>
            <p:nvPr/>
          </p:nvSpPr>
          <p:spPr>
            <a:xfrm>
              <a:off x="5379762" y="1485000"/>
              <a:ext cx="3383237" cy="338554"/>
            </a:xfrm>
            <a:prstGeom prst="rect">
              <a:avLst/>
            </a:prstGeom>
            <a:noFill/>
          </p:spPr>
          <p:txBody>
            <a:bodyPr wrap="square" rtlCol="0">
              <a:spAutoFit/>
            </a:bodyPr>
            <a:lstStyle/>
            <a:p>
              <a:r>
                <a:rPr lang="en-IN" sz="1600" i="1" dirty="0" smtClean="0"/>
                <a:t>Institutional Digital Repositories</a:t>
              </a:r>
              <a:endParaRPr lang="en-IN" sz="1600" i="1" dirty="0"/>
            </a:p>
          </p:txBody>
        </p:sp>
        <p:sp>
          <p:nvSpPr>
            <p:cNvPr id="24" name="TextBox 23"/>
            <p:cNvSpPr txBox="1"/>
            <p:nvPr/>
          </p:nvSpPr>
          <p:spPr>
            <a:xfrm>
              <a:off x="8001000" y="1861239"/>
              <a:ext cx="990601" cy="584775"/>
            </a:xfrm>
            <a:prstGeom prst="rect">
              <a:avLst/>
            </a:prstGeom>
            <a:noFill/>
          </p:spPr>
          <p:txBody>
            <a:bodyPr wrap="square" rtlCol="0">
              <a:spAutoFit/>
            </a:bodyPr>
            <a:lstStyle/>
            <a:p>
              <a:r>
                <a:rPr lang="en-IN" sz="1600" dirty="0" smtClean="0">
                  <a:solidFill>
                    <a:srgbClr val="0033CC"/>
                  </a:solidFill>
                </a:rPr>
                <a:t>Web </a:t>
              </a:r>
            </a:p>
            <a:p>
              <a:r>
                <a:rPr lang="en-IN" sz="1600" dirty="0" smtClean="0">
                  <a:solidFill>
                    <a:srgbClr val="0033CC"/>
                  </a:solidFill>
                </a:rPr>
                <a:t>Content</a:t>
              </a:r>
              <a:endParaRPr lang="en-IN" sz="1600" dirty="0">
                <a:solidFill>
                  <a:srgbClr val="0033CC"/>
                </a:solidFill>
              </a:endParaRPr>
            </a:p>
          </p:txBody>
        </p:sp>
        <p:sp>
          <p:nvSpPr>
            <p:cNvPr id="25" name="TextBox 24"/>
            <p:cNvSpPr txBox="1"/>
            <p:nvPr/>
          </p:nvSpPr>
          <p:spPr>
            <a:xfrm>
              <a:off x="4020512" y="4315318"/>
              <a:ext cx="1524000" cy="338554"/>
            </a:xfrm>
            <a:prstGeom prst="rect">
              <a:avLst/>
            </a:prstGeom>
            <a:noFill/>
          </p:spPr>
          <p:txBody>
            <a:bodyPr wrap="square" rtlCol="0">
              <a:spAutoFit/>
            </a:bodyPr>
            <a:lstStyle/>
            <a:p>
              <a:pPr algn="ctr"/>
              <a:r>
                <a:rPr lang="en-IN" sz="1600" b="1" dirty="0" smtClean="0"/>
                <a:t>NDL Repository</a:t>
              </a:r>
              <a:endParaRPr lang="en-IN" sz="1600" b="1" dirty="0"/>
            </a:p>
          </p:txBody>
        </p:sp>
      </p:gr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13074" y="1565750"/>
            <a:ext cx="1843964" cy="1058804"/>
          </a:xfrm>
          <a:prstGeom prst="rect">
            <a:avLst/>
          </a:prstGeom>
          <a:ln>
            <a:noFill/>
          </a:ln>
          <a:effectLst>
            <a:outerShdw blurRad="190500" algn="tl" rotWithShape="0">
              <a:srgbClr val="000000">
                <a:alpha val="70000"/>
              </a:srgbClr>
            </a:outerShdw>
          </a:effectLst>
        </p:spPr>
      </p:pic>
      <p:pic>
        <p:nvPicPr>
          <p:cNvPr id="1026" name="Picture 2" descr="E:\My Projects\[BNA] National Digital Library (NDL)\Events\NDL IDR Workshop\[20160923-24] North-East II @ NIT-Meghalaya\CnFW2p6WEAA9xGx.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flipH="1">
            <a:off x="552104" y="4266928"/>
            <a:ext cx="2089497" cy="609872"/>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1027" name="Picture 3" descr="E:\My Projects\[BNA] National Digital Library (NDL)\Events\NDL IDR Workshop\[20160923-24] North-East II @ NIT-Meghalaya\Harvesting Corn.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865533" y="2794001"/>
            <a:ext cx="1845515" cy="93148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pic>
        <p:nvPicPr>
          <p:cNvPr id="4098" name="Picture 2" descr="E:\My Projects\[BNA] National Digital Library (NDL)\Events\NDL IDR Workshop\[20160923-24] North-East II @ NIT-Meghalaya\Images\gilles_tran_le-coup_d_vent.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68288" y="5086212"/>
            <a:ext cx="2066112" cy="1162188"/>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7790970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000" y="1236108"/>
            <a:ext cx="11176000" cy="492442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endParaRPr lang="en-IN" sz="2400" dirty="0" smtClean="0"/>
          </a:p>
          <a:p>
            <a:pPr algn="ctr"/>
            <a:r>
              <a:rPr lang="en-IN" sz="4000" dirty="0" smtClean="0"/>
              <a:t>Join</a:t>
            </a:r>
          </a:p>
          <a:p>
            <a:pPr algn="ctr"/>
            <a:endParaRPr lang="en-IN" sz="2800" dirty="0" smtClean="0"/>
          </a:p>
          <a:p>
            <a:pPr algn="ctr"/>
            <a:r>
              <a:rPr lang="en-IN" sz="7200" b="1" dirty="0" smtClean="0">
                <a:solidFill>
                  <a:srgbClr val="FF9933"/>
                </a:solidFill>
              </a:rPr>
              <a:t>       Movement</a:t>
            </a:r>
            <a:endParaRPr lang="en-IN" sz="7200" dirty="0" smtClean="0">
              <a:solidFill>
                <a:srgbClr val="FF9933"/>
              </a:solidFill>
            </a:endParaRPr>
          </a:p>
          <a:p>
            <a:pPr algn="ctr"/>
            <a:r>
              <a:rPr lang="en-IN" sz="4000" dirty="0" smtClean="0"/>
              <a:t>to </a:t>
            </a:r>
          </a:p>
          <a:p>
            <a:pPr algn="ctr"/>
            <a:endParaRPr lang="en-IN" sz="3200" dirty="0" smtClean="0"/>
          </a:p>
          <a:p>
            <a:pPr algn="ctr"/>
            <a:r>
              <a:rPr lang="en-IN" sz="6600" i="1" dirty="0" smtClean="0">
                <a:solidFill>
                  <a:srgbClr val="92D050"/>
                </a:solidFill>
              </a:rPr>
              <a:t>Make-in-India</a:t>
            </a:r>
            <a:endParaRPr lang="en-IN" sz="6600" i="1" dirty="0">
              <a:solidFill>
                <a:srgbClr val="92D050"/>
              </a:solidFill>
            </a:endParaRPr>
          </a:p>
        </p:txBody>
      </p:sp>
      <p:sp>
        <p:nvSpPr>
          <p:cNvPr id="8" name="Title 7"/>
          <p:cNvSpPr>
            <a:spLocks noGrp="1"/>
          </p:cNvSpPr>
          <p:nvPr>
            <p:ph type="title"/>
          </p:nvPr>
        </p:nvSpPr>
        <p:spPr/>
        <p:txBody>
          <a:bodyPr>
            <a:normAutofit/>
          </a:bodyPr>
          <a:lstStyle/>
          <a:p>
            <a:r>
              <a:rPr lang="en-IN" sz="3200" b="1" dirty="0">
                <a:solidFill>
                  <a:srgbClr val="FF0000"/>
                </a:solidFill>
                <a:latin typeface="Georgia" pitchFamily="18" charset="0"/>
              </a:rPr>
              <a:t>Jai Hind!</a:t>
            </a:r>
          </a:p>
        </p:txBody>
      </p:sp>
      <p:pic>
        <p:nvPicPr>
          <p:cNvPr id="3074" name="Picture 2" descr="Image result for Make-in-India"/>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736692" y="0"/>
            <a:ext cx="3455308" cy="211637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Image result for N gif"/>
          <p:cNvPicPr>
            <a:picLocks noChangeAspect="1" noChangeArrowheads="1" noCrop="1"/>
          </p:cNvPicPr>
          <p:nvPr/>
        </p:nvPicPr>
        <p:blipFill>
          <a:blip r:embed="rId3" cstate="print"/>
          <a:srcRect/>
          <a:stretch>
            <a:fillRect/>
          </a:stretch>
        </p:blipFill>
        <p:spPr bwMode="auto">
          <a:xfrm>
            <a:off x="2744512" y="2720605"/>
            <a:ext cx="746676" cy="1114484"/>
          </a:xfrm>
          <a:prstGeom prst="rect">
            <a:avLst/>
          </a:prstGeom>
          <a:noFill/>
        </p:spPr>
      </p:pic>
      <p:pic>
        <p:nvPicPr>
          <p:cNvPr id="10" name="Picture 9" descr="Image result for D gif"/>
          <p:cNvPicPr>
            <a:picLocks noChangeAspect="1" noChangeArrowheads="1" noCrop="1"/>
          </p:cNvPicPr>
          <p:nvPr/>
        </p:nvPicPr>
        <p:blipFill>
          <a:blip r:embed="rId4" cstate="print"/>
          <a:srcRect/>
          <a:stretch>
            <a:fillRect/>
          </a:stretch>
        </p:blipFill>
        <p:spPr bwMode="auto">
          <a:xfrm>
            <a:off x="3362409" y="2700578"/>
            <a:ext cx="796758" cy="1126644"/>
          </a:xfrm>
          <a:prstGeom prst="rect">
            <a:avLst/>
          </a:prstGeom>
          <a:noFill/>
        </p:spPr>
      </p:pic>
      <p:pic>
        <p:nvPicPr>
          <p:cNvPr id="11" name="Picture 10" descr="Image result for L gif"/>
          <p:cNvPicPr>
            <a:picLocks noChangeAspect="1" noChangeArrowheads="1" noCrop="1"/>
          </p:cNvPicPr>
          <p:nvPr/>
        </p:nvPicPr>
        <p:blipFill>
          <a:blip r:embed="rId5" cstate="print"/>
          <a:srcRect/>
          <a:stretch>
            <a:fillRect/>
          </a:stretch>
        </p:blipFill>
        <p:spPr bwMode="auto">
          <a:xfrm>
            <a:off x="4013200" y="2670345"/>
            <a:ext cx="711200" cy="1110910"/>
          </a:xfrm>
          <a:prstGeom prst="rect">
            <a:avLst/>
          </a:prstGeom>
          <a:noFill/>
        </p:spPr>
      </p:pic>
    </p:spTree>
    <p:extLst>
      <p:ext uri="{BB962C8B-B14F-4D97-AF65-F5344CB8AC3E}">
        <p14:creationId xmlns="" xmlns:p14="http://schemas.microsoft.com/office/powerpoint/2010/main" val="6682278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292100" y="1384300"/>
            <a:ext cx="11569700" cy="5196109"/>
          </a:xfrm>
        </p:spPr>
        <p:txBody>
          <a:bodyPr>
            <a:normAutofit/>
          </a:bodyPr>
          <a:lstStyle/>
          <a:p>
            <a:pPr marL="0" lvl="1" indent="0" algn="ctr">
              <a:buNone/>
            </a:pPr>
            <a:r>
              <a:rPr lang="en-US" sz="200" b="1" dirty="0">
                <a:solidFill>
                  <a:schemeClr val="tx1">
                    <a:lumMod val="50000"/>
                  </a:schemeClr>
                </a:solidFill>
                <a:latin typeface="Verdana" pitchFamily="34" charset="0"/>
                <a:ea typeface="Verdana" pitchFamily="34" charset="0"/>
                <a:cs typeface="Verdana" pitchFamily="34" charset="0"/>
              </a:rPr>
              <a:t>	</a:t>
            </a: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endParaRPr lang="en-US" sz="200" b="1" dirty="0" smtClean="0">
              <a:solidFill>
                <a:schemeClr val="tx1">
                  <a:lumMod val="50000"/>
                </a:schemeClr>
              </a:solidFill>
              <a:latin typeface="Verdana" pitchFamily="34" charset="0"/>
              <a:ea typeface="Verdana" pitchFamily="34" charset="0"/>
              <a:cs typeface="Verdana" pitchFamily="34" charset="0"/>
            </a:endParaRPr>
          </a:p>
          <a:p>
            <a:pPr marL="0" lvl="1" indent="0" algn="ctr">
              <a:buNone/>
            </a:pPr>
            <a:r>
              <a:rPr lang="en-US" sz="8800" b="1" dirty="0" smtClean="0">
                <a:solidFill>
                  <a:srgbClr val="FF0000"/>
                </a:solidFill>
                <a:latin typeface="Verdana" pitchFamily="34" charset="0"/>
                <a:ea typeface="Verdana" pitchFamily="34" charset="0"/>
                <a:cs typeface="Verdana" pitchFamily="34" charset="0"/>
              </a:rPr>
              <a:t>Thank You</a:t>
            </a:r>
          </a:p>
          <a:p>
            <a:pPr marL="342900" lvl="1" indent="-342900">
              <a:buNone/>
            </a:pPr>
            <a:endParaRPr lang="en-US" sz="5500" b="1" dirty="0" smtClean="0">
              <a:solidFill>
                <a:schemeClr val="tx1">
                  <a:lumMod val="50000"/>
                </a:schemeClr>
              </a:solidFill>
            </a:endParaRPr>
          </a:p>
          <a:p>
            <a:pPr marL="342900" lvl="1" indent="-342900">
              <a:buAutoNum type="arabicPeriod"/>
            </a:pPr>
            <a:endParaRPr lang="en-US" sz="5500" b="1" dirty="0" smtClean="0">
              <a:solidFill>
                <a:schemeClr val="tx1">
                  <a:lumMod val="50000"/>
                </a:schemeClr>
              </a:solidFill>
            </a:endParaRPr>
          </a:p>
          <a:p>
            <a:pPr marL="0" lvl="1" indent="0">
              <a:buNone/>
            </a:pPr>
            <a:endParaRPr lang="en-US" sz="5500" b="1" dirty="0" smtClean="0">
              <a:solidFill>
                <a:schemeClr val="tx1">
                  <a:lumMod val="50000"/>
                </a:schemeClr>
              </a:solidFill>
            </a:endParaRPr>
          </a:p>
          <a:p>
            <a:pPr marL="0" lvl="1" indent="0">
              <a:buNone/>
            </a:pPr>
            <a:endParaRPr lang="en-US" sz="5500" b="1" dirty="0" smtClean="0">
              <a:solidFill>
                <a:schemeClr val="tx1">
                  <a:lumMod val="50000"/>
                </a:schemeClr>
              </a:solidFill>
            </a:endParaRPr>
          </a:p>
        </p:txBody>
      </p:sp>
    </p:spTree>
    <p:extLst>
      <p:ext uri="{BB962C8B-B14F-4D97-AF65-F5344CB8AC3E}">
        <p14:creationId xmlns="" xmlns:p14="http://schemas.microsoft.com/office/powerpoint/2010/main" val="342815266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latin typeface="Georgia" pitchFamily="18" charset="0"/>
              </a:rPr>
              <a:t>Presentation Model</a:t>
            </a:r>
          </a:p>
        </p:txBody>
      </p:sp>
      <p:sp>
        <p:nvSpPr>
          <p:cNvPr id="6" name="Content Placeholder 5"/>
          <p:cNvSpPr>
            <a:spLocks noGrp="1"/>
          </p:cNvSpPr>
          <p:nvPr>
            <p:ph sz="quarter" idx="1"/>
          </p:nvPr>
        </p:nvSpPr>
        <p:spPr/>
        <p:txBody>
          <a:bodyPr/>
          <a:lstStyle/>
          <a:p>
            <a:r>
              <a:rPr lang="en-US" dirty="0" smtClean="0"/>
              <a:t>Not a new library – an umbrella</a:t>
            </a:r>
          </a:p>
          <a:p>
            <a:r>
              <a:rPr lang="en-US" dirty="0" smtClean="0"/>
              <a:t>Collects and ingests metadata only</a:t>
            </a:r>
          </a:p>
          <a:p>
            <a:r>
              <a:rPr lang="en-US" dirty="0"/>
              <a:t>Presents full-text from source </a:t>
            </a:r>
            <a:r>
              <a:rPr lang="en-US" dirty="0" smtClean="0"/>
              <a:t>view</a:t>
            </a:r>
            <a:endParaRPr lang="en-US" dirty="0"/>
          </a:p>
          <a:p>
            <a:r>
              <a:rPr lang="en-US" dirty="0" smtClean="0"/>
              <a:t>Provides:</a:t>
            </a:r>
          </a:p>
          <a:p>
            <a:pPr lvl="1"/>
            <a:r>
              <a:rPr lang="en-US" dirty="0" smtClean="0"/>
              <a:t>Search</a:t>
            </a:r>
          </a:p>
          <a:p>
            <a:pPr lvl="1"/>
            <a:r>
              <a:rPr lang="en-US" dirty="0" smtClean="0"/>
              <a:t>Browse</a:t>
            </a:r>
          </a:p>
          <a:p>
            <a:endParaRPr lang="en-US" dirty="0"/>
          </a:p>
        </p:txBody>
      </p:sp>
      <p:pic>
        <p:nvPicPr>
          <p:cNvPr id="2050" name="Picture 2" descr="E:\My Projects\[BNA] National Digital Library (NDL)\Events\NDL IDR Workshop\[20160923-24] North-East II @ NIT-Meghalaya\surreal-photography-14.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494152" y="1656578"/>
            <a:ext cx="3494648" cy="16962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pic>
        <p:nvPicPr>
          <p:cNvPr id="9" name="Picture 3" descr="C:\Users\ppd\Desktop\images (1).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946400" y="3657600"/>
            <a:ext cx="2463800" cy="2476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94305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f03431380">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TF03431380.potx" id="{B573BD99-E105-4D2A-964B-B901A176567A}" vid="{B1D363B9-18DE-4874-9E2B-FD69B5C6548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4873beb7-5857-4685-be1f-d57550cc96cc"/>
    <ds:schemaRef ds:uri="http://purl.org/dc/terms/"/>
  </ds:schemaRefs>
</ds:datastoreItem>
</file>

<file path=docProps/app.xml><?xml version="1.0" encoding="utf-8"?>
<Properties xmlns="http://schemas.openxmlformats.org/officeDocument/2006/extended-properties" xmlns:vt="http://schemas.openxmlformats.org/officeDocument/2006/docPropsVTypes">
  <Template>tf03431380</Template>
  <TotalTime>918</TotalTime>
  <Words>2644</Words>
  <Application>Microsoft Office PowerPoint</Application>
  <PresentationFormat>Custom</PresentationFormat>
  <Paragraphs>725</Paragraphs>
  <Slides>81</Slides>
  <Notes>6</Notes>
  <HiddenSlides>6</HiddenSlides>
  <MMClips>0</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tf03431380</vt:lpstr>
      <vt:lpstr>Custom Design</vt:lpstr>
      <vt:lpstr>Development of National Digital Library of India  Towards Building a National Asset </vt:lpstr>
      <vt:lpstr>    NDL Vision</vt:lpstr>
      <vt:lpstr>NDL Mission</vt:lpstr>
      <vt:lpstr>NDL Motto</vt:lpstr>
      <vt:lpstr>  National Digital Library of India</vt:lpstr>
      <vt:lpstr>National Digital Library: Issues </vt:lpstr>
      <vt:lpstr>National Digital Library:  Service Architecture</vt:lpstr>
      <vt:lpstr>Use Models</vt:lpstr>
      <vt:lpstr>Presentation Model</vt:lpstr>
      <vt:lpstr>Objective and Scope</vt:lpstr>
      <vt:lpstr>Objectives</vt:lpstr>
      <vt:lpstr>Slide 12</vt:lpstr>
      <vt:lpstr>Content View Architecture</vt:lpstr>
      <vt:lpstr>Vertical Content View</vt:lpstr>
      <vt:lpstr>Slide 15</vt:lpstr>
      <vt:lpstr>Slide 16</vt:lpstr>
      <vt:lpstr>Slide 17</vt:lpstr>
      <vt:lpstr>Slide 18</vt:lpstr>
      <vt:lpstr>Slide 19</vt:lpstr>
      <vt:lpstr>Landing Page</vt:lpstr>
      <vt:lpstr>Registration Page</vt:lpstr>
      <vt:lpstr>Registration Page</vt:lpstr>
      <vt:lpstr>Institutional Registration</vt:lpstr>
      <vt:lpstr>Home Page</vt:lpstr>
      <vt:lpstr>Search Result Page</vt:lpstr>
      <vt:lpstr>Refine Search (Author) Page</vt:lpstr>
      <vt:lpstr>Full Text (Contents) Page</vt:lpstr>
      <vt:lpstr>Full Text (Metadata) Page</vt:lpstr>
      <vt:lpstr>Full Text Page</vt:lpstr>
      <vt:lpstr>Refine Search (Educational Level) Page</vt:lpstr>
      <vt:lpstr>Full Text (NCERT) Page</vt:lpstr>
      <vt:lpstr>Search Filter Page (Video)</vt:lpstr>
      <vt:lpstr>Vernacular (Hindi) Interface Page</vt:lpstr>
      <vt:lpstr>Advance Search</vt:lpstr>
      <vt:lpstr>Browse (by Type) Page</vt:lpstr>
      <vt:lpstr>Browse (by Subject) Page</vt:lpstr>
      <vt:lpstr>Browse (by Source) Page</vt:lpstr>
      <vt:lpstr>Browse by (Learning Resource Type)  Page</vt:lpstr>
      <vt:lpstr>User Feedback Page</vt:lpstr>
      <vt:lpstr>NDL Mobile App</vt:lpstr>
      <vt:lpstr>Institutional  Roles and Responsibilities</vt:lpstr>
      <vt:lpstr>Roles and Responsibilities</vt:lpstr>
      <vt:lpstr>Slide 43</vt:lpstr>
      <vt:lpstr>Slide 44</vt:lpstr>
      <vt:lpstr>Metadata Standard</vt:lpstr>
      <vt:lpstr>NDL Metadata Design Challenges</vt:lpstr>
      <vt:lpstr>Metadata Requirements Specs</vt:lpstr>
      <vt:lpstr>NDL Metadata Standard </vt:lpstr>
      <vt:lpstr>Metadata Envelop</vt:lpstr>
      <vt:lpstr>Generic Metadata</vt:lpstr>
      <vt:lpstr>Learning Resource Metadata</vt:lpstr>
      <vt:lpstr>Thesis Metadata</vt:lpstr>
      <vt:lpstr>Slide 53</vt:lpstr>
      <vt:lpstr>Acquisition Scenarios</vt:lpstr>
      <vt:lpstr>Challenges in Metadata Acquisition</vt:lpstr>
      <vt:lpstr>Specifying Metadata Values</vt:lpstr>
      <vt:lpstr>Slide 57</vt:lpstr>
      <vt:lpstr>Slide 58</vt:lpstr>
      <vt:lpstr>Slide 59</vt:lpstr>
      <vt:lpstr>Translation Issues</vt:lpstr>
      <vt:lpstr>Slide 61</vt:lpstr>
      <vt:lpstr>NDL Metadata Extraction Toolkit</vt:lpstr>
      <vt:lpstr>Experience Tracking and UI</vt:lpstr>
      <vt:lpstr>Copyright &amp; License</vt:lpstr>
      <vt:lpstr>Copyright Act, 1957 (Amendment 2012)</vt:lpstr>
      <vt:lpstr>Copyright of Metadata</vt:lpstr>
      <vt:lpstr>License Mechanisms</vt:lpstr>
      <vt:lpstr>Content Access View: Metadata</vt:lpstr>
      <vt:lpstr>Content Access View: Full Text</vt:lpstr>
      <vt:lpstr>Access Options</vt:lpstr>
      <vt:lpstr>National Licensing</vt:lpstr>
      <vt:lpstr>Slide 72</vt:lpstr>
      <vt:lpstr>Publications</vt:lpstr>
      <vt:lpstr>Status …</vt:lpstr>
      <vt:lpstr>Access Options</vt:lpstr>
      <vt:lpstr>Licensing Icons</vt:lpstr>
      <vt:lpstr>Slide 77</vt:lpstr>
      <vt:lpstr>Value Added Services for Libraries</vt:lpstr>
      <vt:lpstr>Value Added Services for Libraries</vt:lpstr>
      <vt:lpstr>Jai Hind!</vt:lpstr>
      <vt:lpstr>Slide 81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National Digital Library of India  Towards Building a National Asset</dc:title>
  <dc:creator>Administrator</dc:creator>
  <cp:lastModifiedBy>Dr B Sutradhar</cp:lastModifiedBy>
  <cp:revision>92</cp:revision>
  <dcterms:created xsi:type="dcterms:W3CDTF">2017-02-21T10:02:53Z</dcterms:created>
  <dcterms:modified xsi:type="dcterms:W3CDTF">2017-08-03T05:38:04Z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