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31"/>
  </p:notesMasterIdLst>
  <p:handoutMasterIdLst>
    <p:handoutMasterId r:id="rId32"/>
  </p:handoutMasterIdLst>
  <p:sldIdLst>
    <p:sldId id="256" r:id="rId2"/>
    <p:sldId id="303" r:id="rId3"/>
    <p:sldId id="305" r:id="rId4"/>
    <p:sldId id="300" r:id="rId5"/>
    <p:sldId id="298" r:id="rId6"/>
    <p:sldId id="299" r:id="rId7"/>
    <p:sldId id="321" r:id="rId8"/>
    <p:sldId id="322" r:id="rId9"/>
    <p:sldId id="323" r:id="rId10"/>
    <p:sldId id="324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308" r:id="rId21"/>
    <p:sldId id="289" r:id="rId22"/>
    <p:sldId id="310" r:id="rId23"/>
    <p:sldId id="290" r:id="rId24"/>
    <p:sldId id="292" r:id="rId25"/>
    <p:sldId id="316" r:id="rId26"/>
    <p:sldId id="317" r:id="rId27"/>
    <p:sldId id="318" r:id="rId28"/>
    <p:sldId id="319" r:id="rId29"/>
    <p:sldId id="320" r:id="rId30"/>
  </p:sldIdLst>
  <p:sldSz cx="12192000" cy="6858000"/>
  <p:notesSz cx="9874250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73" autoAdjust="0"/>
  </p:normalViewPr>
  <p:slideViewPr>
    <p:cSldViewPr snapToGrid="0">
      <p:cViewPr varScale="1">
        <p:scale>
          <a:sx n="110" d="100"/>
          <a:sy n="110" d="100"/>
        </p:scale>
        <p:origin x="53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3124" y="0"/>
            <a:ext cx="4278842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C12BD-9CA5-43B3-907A-5B6021D3745B}" type="datetimeFigureOut">
              <a:rPr lang="en-IN" smtClean="0"/>
              <a:pPr/>
              <a:t>01-08-2017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1"/>
            <a:ext cx="4278842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3124" y="6456611"/>
            <a:ext cx="4278842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DCCE6-C4EE-4E42-94F6-035A796B20B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4436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572B9-3B90-42EA-B86F-9C5C621752A6}" type="datetimeFigureOut">
              <a:rPr lang="en-US" smtClean="0"/>
              <a:t>8/1/2017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509588"/>
            <a:ext cx="453390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228975"/>
            <a:ext cx="7899400" cy="3059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763" y="6456363"/>
            <a:ext cx="4279900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5057F-61B9-48C9-AE70-811415852A8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2604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Page analysis is the next major routine used in character recognition process.  It is finding page elements like blocks of text, tables, lines, single characters .  </a:t>
            </a:r>
          </a:p>
          <a:p>
            <a:r>
              <a:rPr lang="en-IN" dirty="0" smtClean="0"/>
              <a:t>Line segmentation consists of slicing a page of text into its different lines. </a:t>
            </a:r>
          </a:p>
          <a:p>
            <a:r>
              <a:rPr lang="en-IN" dirty="0" smtClean="0"/>
              <a:t>The word segmentation isolates one word from another. </a:t>
            </a:r>
          </a:p>
          <a:p>
            <a:r>
              <a:rPr lang="en-IN" dirty="0" smtClean="0"/>
              <a:t>The character segmentation separates the various letters of a word. If the characters have the same width (fixed pitch), character segmentation is easy. 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057F-61B9-48C9-AE70-811415852A81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44763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0F1DD-3EF1-496B-8653-DE320A0145AD}" type="datetimeFigureOut">
              <a:rPr lang="en-IN" smtClean="0"/>
              <a:pPr/>
              <a:t>01-08-2017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9B4F-877F-4EAB-BAB1-1752AE46FD4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7636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0F1DD-3EF1-496B-8653-DE320A0145AD}" type="datetimeFigureOut">
              <a:rPr lang="en-IN" smtClean="0"/>
              <a:pPr/>
              <a:t>01-08-2017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9B4F-877F-4EAB-BAB1-1752AE46FD4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57233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0F1DD-3EF1-496B-8653-DE320A0145AD}" type="datetimeFigureOut">
              <a:rPr lang="en-IN" smtClean="0"/>
              <a:pPr/>
              <a:t>01-08-2017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9B4F-877F-4EAB-BAB1-1752AE46FD4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9123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0F1DD-3EF1-496B-8653-DE320A0145AD}" type="datetimeFigureOut">
              <a:rPr lang="en-IN" smtClean="0"/>
              <a:pPr/>
              <a:t>01-08-2017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9B4F-877F-4EAB-BAB1-1752AE46FD4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0961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0F1DD-3EF1-496B-8653-DE320A0145AD}" type="datetimeFigureOut">
              <a:rPr lang="en-IN" smtClean="0"/>
              <a:pPr/>
              <a:t>01-08-2017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9B4F-877F-4EAB-BAB1-1752AE46FD4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3242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0F1DD-3EF1-496B-8653-DE320A0145AD}" type="datetimeFigureOut">
              <a:rPr lang="en-IN" smtClean="0"/>
              <a:pPr/>
              <a:t>01-08-2017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9B4F-877F-4EAB-BAB1-1752AE46FD4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28957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0F1DD-3EF1-496B-8653-DE320A0145AD}" type="datetimeFigureOut">
              <a:rPr lang="en-IN" smtClean="0"/>
              <a:pPr/>
              <a:t>01-08-2017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9B4F-877F-4EAB-BAB1-1752AE46FD4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4228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0F1DD-3EF1-496B-8653-DE320A0145AD}" type="datetimeFigureOut">
              <a:rPr lang="en-IN" smtClean="0"/>
              <a:pPr/>
              <a:t>01-08-2017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9B4F-877F-4EAB-BAB1-1752AE46FD4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60407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0F1DD-3EF1-496B-8653-DE320A0145AD}" type="datetimeFigureOut">
              <a:rPr lang="en-IN" smtClean="0"/>
              <a:pPr/>
              <a:t>01-08-2017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9B4F-877F-4EAB-BAB1-1752AE46FD4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9216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0F1DD-3EF1-496B-8653-DE320A0145AD}" type="datetimeFigureOut">
              <a:rPr lang="en-IN" smtClean="0"/>
              <a:pPr/>
              <a:t>01-08-2017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9B4F-877F-4EAB-BAB1-1752AE46FD4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9835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0F1DD-3EF1-496B-8653-DE320A0145AD}" type="datetimeFigureOut">
              <a:rPr lang="en-IN" smtClean="0"/>
              <a:pPr/>
              <a:t>01-08-2017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9B4F-877F-4EAB-BAB1-1752AE46FD4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7536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0F1DD-3EF1-496B-8653-DE320A0145AD}" type="datetimeFigureOut">
              <a:rPr lang="en-IN" smtClean="0"/>
              <a:pPr/>
              <a:t>01-08-2017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A9B4F-877F-4EAB-BAB1-1752AE46FD4D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233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raj@igcar.gov.in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mailto:raj@igcar.gov.i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9113" y="685799"/>
            <a:ext cx="10289059" cy="2164493"/>
          </a:xfrm>
        </p:spPr>
        <p:txBody>
          <a:bodyPr>
            <a:noAutofit/>
          </a:bodyPr>
          <a:lstStyle/>
          <a:p>
            <a:r>
              <a:rPr lang="en-IN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I</a:t>
            </a:r>
            <a:r>
              <a:rPr lang="en-IN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mplementation of a Web based </a:t>
            </a:r>
            <a:br>
              <a:rPr lang="en-IN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en-IN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Text Extraction Tool </a:t>
            </a:r>
            <a:br>
              <a:rPr lang="en-IN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en-IN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using </a:t>
            </a:r>
            <a:r>
              <a:rPr lang="en-IN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Open </a:t>
            </a:r>
            <a:r>
              <a:rPr lang="en-IN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S</a:t>
            </a:r>
            <a:r>
              <a:rPr lang="en-IN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ource </a:t>
            </a:r>
            <a:r>
              <a:rPr lang="en-IN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Object Models</a:t>
            </a:r>
            <a:br>
              <a:rPr lang="en-IN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endParaRPr lang="en-IN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17589"/>
            <a:ext cx="9144000" cy="1655762"/>
          </a:xfrm>
        </p:spPr>
        <p:txBody>
          <a:bodyPr>
            <a:normAutofit fontScale="70000" lnSpcReduction="20000"/>
          </a:bodyPr>
          <a:lstStyle/>
          <a:p>
            <a:r>
              <a:rPr lang="en-IN" sz="35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S.Rajeswari</a:t>
            </a:r>
          </a:p>
          <a:p>
            <a:r>
              <a:rPr lang="en-IN" dirty="0" smtClean="0">
                <a:solidFill>
                  <a:schemeClr val="tx1">
                    <a:lumMod val="85000"/>
                  </a:schemeClr>
                </a:solidFill>
              </a:rPr>
              <a:t>Head , Scientific Information Resource Division</a:t>
            </a:r>
          </a:p>
          <a:p>
            <a:r>
              <a:rPr lang="en-IN" dirty="0" smtClean="0">
                <a:solidFill>
                  <a:schemeClr val="tx1">
                    <a:lumMod val="85000"/>
                  </a:schemeClr>
                </a:solidFill>
              </a:rPr>
              <a:t>Indira Gandhi Centre for Atomic </a:t>
            </a:r>
            <a:r>
              <a:rPr lang="en-IN" dirty="0" smtClean="0">
                <a:solidFill>
                  <a:schemeClr val="tx1">
                    <a:lumMod val="85000"/>
                  </a:schemeClr>
                </a:solidFill>
              </a:rPr>
              <a:t>Research</a:t>
            </a:r>
          </a:p>
          <a:p>
            <a:r>
              <a:rPr lang="en-IN" dirty="0" err="1" smtClean="0">
                <a:solidFill>
                  <a:schemeClr val="tx1">
                    <a:lumMod val="85000"/>
                  </a:schemeClr>
                </a:solidFill>
              </a:rPr>
              <a:t>Kalpakkam</a:t>
            </a:r>
            <a:r>
              <a:rPr lang="en-IN" dirty="0" smtClean="0">
                <a:solidFill>
                  <a:schemeClr val="tx1">
                    <a:lumMod val="85000"/>
                  </a:schemeClr>
                </a:solidFill>
              </a:rPr>
              <a:t>. 603102</a:t>
            </a:r>
            <a:endParaRPr lang="en-IN" dirty="0" smtClean="0">
              <a:solidFill>
                <a:schemeClr val="tx1">
                  <a:lumMod val="85000"/>
                </a:schemeClr>
              </a:solidFill>
            </a:endParaRPr>
          </a:p>
          <a:p>
            <a:r>
              <a:rPr lang="en-IN" dirty="0" smtClean="0">
                <a:solidFill>
                  <a:srgbClr val="FFFF00"/>
                </a:solidFill>
                <a:hlinkClick r:id="rId2"/>
              </a:rPr>
              <a:t>raj@igcar.gov.in</a:t>
            </a:r>
            <a:endParaRPr lang="en-IN" dirty="0" smtClean="0">
              <a:solidFill>
                <a:srgbClr val="FFFF00"/>
              </a:solidFill>
            </a:endParaRPr>
          </a:p>
          <a:p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971" y="542931"/>
            <a:ext cx="1875167" cy="1885249"/>
          </a:xfrm>
          <a:prstGeom prst="rect">
            <a:avLst/>
          </a:prstGeom>
        </p:spPr>
      </p:pic>
      <p:pic>
        <p:nvPicPr>
          <p:cNvPr id="22530" name="Picture 2" descr="logo"/>
          <p:cNvPicPr>
            <a:picLocks noChangeAspect="1" noChangeArrowheads="1"/>
          </p:cNvPicPr>
          <p:nvPr/>
        </p:nvPicPr>
        <p:blipFill>
          <a:blip r:embed="rId4"/>
          <a:srcRect r="65920"/>
          <a:stretch>
            <a:fillRect/>
          </a:stretch>
        </p:blipFill>
        <p:spPr bwMode="auto">
          <a:xfrm>
            <a:off x="578711" y="871267"/>
            <a:ext cx="1422617" cy="13061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333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C00000"/>
                </a:solidFill>
              </a:rPr>
              <a:t>Microsoft Object Document </a:t>
            </a:r>
            <a:r>
              <a:rPr lang="en-IN" dirty="0" smtClean="0">
                <a:solidFill>
                  <a:srgbClr val="C00000"/>
                </a:solidFill>
              </a:rPr>
              <a:t>Imaging (MODI)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002060"/>
                </a:solidFill>
              </a:rPr>
              <a:t>It was found MODI consisted of object libraries for</a:t>
            </a:r>
          </a:p>
          <a:p>
            <a:pPr lvl="1"/>
            <a:r>
              <a:rPr lang="en-IN" dirty="0" err="1" smtClean="0"/>
              <a:t>Binarization</a:t>
            </a:r>
            <a:endParaRPr lang="en-IN" dirty="0" smtClean="0"/>
          </a:p>
          <a:p>
            <a:pPr lvl="1"/>
            <a:r>
              <a:rPr lang="en-IN" dirty="0" smtClean="0"/>
              <a:t>Segmentation</a:t>
            </a:r>
          </a:p>
          <a:p>
            <a:pPr lvl="1"/>
            <a:r>
              <a:rPr lang="en-IN" dirty="0" smtClean="0"/>
              <a:t>Pixel Library for a lot of fonts, libraries for font expansion, glyphs, inversions, font styles(italics, bold</a:t>
            </a:r>
            <a:r>
              <a:rPr lang="en-IN" dirty="0" smtClean="0"/>
              <a:t>,..) were available in MODI</a:t>
            </a:r>
            <a:endParaRPr lang="en-IN" dirty="0" smtClean="0"/>
          </a:p>
          <a:p>
            <a:r>
              <a:rPr lang="en-IN" dirty="0" smtClean="0">
                <a:solidFill>
                  <a:srgbClr val="002060"/>
                </a:solidFill>
              </a:rPr>
              <a:t>So it was decided to use MODI – a script engine using </a:t>
            </a:r>
            <a:r>
              <a:rPr lang="en-IN" dirty="0" err="1" smtClean="0">
                <a:solidFill>
                  <a:srgbClr val="002060"/>
                </a:solidFill>
              </a:rPr>
              <a:t>ASP.Net</a:t>
            </a:r>
            <a:endParaRPr lang="en-IN" dirty="0" smtClean="0">
              <a:solidFill>
                <a:srgbClr val="002060"/>
              </a:solidFill>
            </a:endParaRPr>
          </a:p>
          <a:p>
            <a:r>
              <a:rPr lang="en-IN" dirty="0" smtClean="0"/>
              <a:t>A web based tool using MODI was developed.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C00000"/>
                </a:solidFill>
              </a:rPr>
              <a:t>Evaluation of OCRs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/>
              <a:t>It was decided to evaluate </a:t>
            </a:r>
            <a:r>
              <a:rPr lang="en-IN" dirty="0" smtClean="0"/>
              <a:t>other OCR </a:t>
            </a:r>
            <a:r>
              <a:rPr lang="en-IN" dirty="0"/>
              <a:t>tools </a:t>
            </a:r>
            <a:r>
              <a:rPr lang="en-IN" dirty="0" smtClean="0"/>
              <a:t>with </a:t>
            </a:r>
            <a:r>
              <a:rPr lang="en-IN" dirty="0"/>
              <a:t>the OCR tool developed </a:t>
            </a:r>
            <a:r>
              <a:rPr lang="en-IN" dirty="0" smtClean="0"/>
              <a:t>in-house.</a:t>
            </a:r>
          </a:p>
          <a:p>
            <a:r>
              <a:rPr lang="en-IN" dirty="0" smtClean="0">
                <a:solidFill>
                  <a:srgbClr val="002060"/>
                </a:solidFill>
              </a:rPr>
              <a:t>Two </a:t>
            </a:r>
            <a:r>
              <a:rPr lang="en-IN" dirty="0" smtClean="0">
                <a:solidFill>
                  <a:srgbClr val="002060"/>
                </a:solidFill>
              </a:rPr>
              <a:t>OCRs </a:t>
            </a:r>
            <a:r>
              <a:rPr lang="en-IN" dirty="0" smtClean="0">
                <a:solidFill>
                  <a:srgbClr val="002060"/>
                </a:solidFill>
              </a:rPr>
              <a:t>(Adobe Acrobat Pro</a:t>
            </a:r>
            <a:r>
              <a:rPr lang="en-IN" dirty="0" smtClean="0">
                <a:solidFill>
                  <a:srgbClr val="002060"/>
                </a:solidFill>
              </a:rPr>
              <a:t>, Abby Fine Reader)  and </a:t>
            </a:r>
            <a:r>
              <a:rPr lang="en-IN" dirty="0" smtClean="0">
                <a:solidFill>
                  <a:srgbClr val="002060"/>
                </a:solidFill>
              </a:rPr>
              <a:t>open </a:t>
            </a:r>
            <a:r>
              <a:rPr lang="en-IN" dirty="0" smtClean="0">
                <a:solidFill>
                  <a:srgbClr val="002060"/>
                </a:solidFill>
              </a:rPr>
              <a:t>source OCR </a:t>
            </a:r>
            <a:r>
              <a:rPr lang="en-IN" dirty="0" smtClean="0">
                <a:solidFill>
                  <a:srgbClr val="002060"/>
                </a:solidFill>
              </a:rPr>
              <a:t>( </a:t>
            </a:r>
            <a:r>
              <a:rPr lang="en-IN" dirty="0" smtClean="0">
                <a:solidFill>
                  <a:srgbClr val="002060"/>
                </a:solidFill>
              </a:rPr>
              <a:t>Tesseract </a:t>
            </a:r>
            <a:r>
              <a:rPr lang="en-IN" dirty="0" smtClean="0">
                <a:solidFill>
                  <a:srgbClr val="002060"/>
                </a:solidFill>
              </a:rPr>
              <a:t>) was </a:t>
            </a:r>
            <a:r>
              <a:rPr lang="en-IN" dirty="0" smtClean="0">
                <a:solidFill>
                  <a:srgbClr val="002060"/>
                </a:solidFill>
              </a:rPr>
              <a:t>selected for the study . </a:t>
            </a:r>
          </a:p>
          <a:p>
            <a:r>
              <a:rPr lang="en-IN" dirty="0" smtClean="0"/>
              <a:t>Different Documents were chosen and used </a:t>
            </a:r>
            <a:r>
              <a:rPr lang="en-IN" dirty="0"/>
              <a:t>for evaluating the OCR </a:t>
            </a:r>
            <a:r>
              <a:rPr lang="en-IN" dirty="0" smtClean="0"/>
              <a:t>engine </a:t>
            </a:r>
            <a:r>
              <a:rPr lang="en-IN" dirty="0"/>
              <a:t>. </a:t>
            </a:r>
            <a:r>
              <a:rPr lang="en-IN" dirty="0" smtClean="0"/>
              <a:t>The </a:t>
            </a:r>
            <a:r>
              <a:rPr lang="en-IN" dirty="0"/>
              <a:t>documents are chosen with </a:t>
            </a:r>
            <a:endParaRPr lang="en-IN" dirty="0" smtClean="0"/>
          </a:p>
          <a:p>
            <a:pPr marL="0" indent="0">
              <a:buNone/>
            </a:pPr>
            <a:r>
              <a:rPr lang="en-IN" dirty="0">
                <a:solidFill>
                  <a:srgbClr val="002060"/>
                </a:solidFill>
              </a:rPr>
              <a:t> </a:t>
            </a:r>
            <a:r>
              <a:rPr lang="en-IN" dirty="0" smtClean="0">
                <a:solidFill>
                  <a:srgbClr val="002060"/>
                </a:solidFill>
              </a:rPr>
              <a:t> </a:t>
            </a:r>
            <a:r>
              <a:rPr lang="en-IN" sz="1800" dirty="0" smtClean="0">
                <a:solidFill>
                  <a:srgbClr val="002060"/>
                </a:solidFill>
              </a:rPr>
              <a:t>o</a:t>
            </a:r>
            <a:r>
              <a:rPr lang="en-IN" dirty="0" smtClean="0">
                <a:solidFill>
                  <a:srgbClr val="002060"/>
                </a:solidFill>
              </a:rPr>
              <a:t> many columns,                              </a:t>
            </a:r>
            <a:r>
              <a:rPr lang="en-IN" sz="2000" dirty="0" smtClean="0"/>
              <a:t>o</a:t>
            </a:r>
            <a:r>
              <a:rPr lang="en-IN" dirty="0" smtClean="0"/>
              <a:t> </a:t>
            </a:r>
            <a:r>
              <a:rPr lang="en-IN" dirty="0"/>
              <a:t>multi font</a:t>
            </a:r>
            <a:r>
              <a:rPr lang="en-IN" dirty="0">
                <a:solidFill>
                  <a:srgbClr val="002060"/>
                </a:solidFill>
              </a:rPr>
              <a:t>, </a:t>
            </a:r>
            <a:endParaRPr lang="en-IN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IN" dirty="0">
                <a:solidFill>
                  <a:srgbClr val="002060"/>
                </a:solidFill>
              </a:rPr>
              <a:t> </a:t>
            </a:r>
            <a:r>
              <a:rPr lang="en-IN" dirty="0" smtClean="0">
                <a:solidFill>
                  <a:srgbClr val="002060"/>
                </a:solidFill>
              </a:rPr>
              <a:t> </a:t>
            </a:r>
            <a:r>
              <a:rPr lang="en-IN" sz="2000" dirty="0" smtClean="0"/>
              <a:t>o</a:t>
            </a:r>
            <a:r>
              <a:rPr lang="en-IN" dirty="0" smtClean="0"/>
              <a:t> blurred</a:t>
            </a:r>
            <a:r>
              <a:rPr lang="en-IN" dirty="0">
                <a:solidFill>
                  <a:srgbClr val="002060"/>
                </a:solidFill>
              </a:rPr>
              <a:t>, </a:t>
            </a:r>
            <a:r>
              <a:rPr lang="en-IN" dirty="0" smtClean="0">
                <a:solidFill>
                  <a:srgbClr val="002060"/>
                </a:solidFill>
              </a:rPr>
              <a:t>                      </a:t>
            </a:r>
            <a:r>
              <a:rPr lang="en-IN" sz="2000" dirty="0" smtClean="0">
                <a:solidFill>
                  <a:srgbClr val="002060"/>
                </a:solidFill>
              </a:rPr>
              <a:t>o</a:t>
            </a:r>
            <a:r>
              <a:rPr lang="en-IN" dirty="0" smtClean="0">
                <a:solidFill>
                  <a:srgbClr val="002060"/>
                </a:solidFill>
              </a:rPr>
              <a:t> bevel</a:t>
            </a:r>
            <a:r>
              <a:rPr lang="en-IN" dirty="0">
                <a:solidFill>
                  <a:srgbClr val="002060"/>
                </a:solidFill>
              </a:rPr>
              <a:t>, </a:t>
            </a:r>
            <a:r>
              <a:rPr lang="en-IN" dirty="0" smtClean="0">
                <a:solidFill>
                  <a:srgbClr val="002060"/>
                </a:solidFill>
              </a:rPr>
              <a:t>     </a:t>
            </a:r>
            <a:r>
              <a:rPr lang="en-IN" sz="2000" dirty="0" smtClean="0">
                <a:solidFill>
                  <a:srgbClr val="002060"/>
                </a:solidFill>
              </a:rPr>
              <a:t>o</a:t>
            </a:r>
            <a:r>
              <a:rPr lang="en-IN" dirty="0" smtClean="0">
                <a:solidFill>
                  <a:srgbClr val="002060"/>
                </a:solidFill>
              </a:rPr>
              <a:t> invoices, </a:t>
            </a:r>
          </a:p>
          <a:p>
            <a:pPr marL="0" indent="0">
              <a:buNone/>
            </a:pPr>
            <a:r>
              <a:rPr lang="en-IN" dirty="0">
                <a:solidFill>
                  <a:srgbClr val="002060"/>
                </a:solidFill>
              </a:rPr>
              <a:t> </a:t>
            </a:r>
            <a:r>
              <a:rPr lang="en-IN" dirty="0" smtClean="0">
                <a:solidFill>
                  <a:srgbClr val="002060"/>
                </a:solidFill>
              </a:rPr>
              <a:t> </a:t>
            </a:r>
            <a:r>
              <a:rPr lang="en-IN" sz="2000" dirty="0" smtClean="0"/>
              <a:t>o</a:t>
            </a:r>
            <a:r>
              <a:rPr lang="en-IN" dirty="0" smtClean="0"/>
              <a:t> text </a:t>
            </a:r>
            <a:r>
              <a:rPr lang="en-IN" dirty="0"/>
              <a:t>embedded within images </a:t>
            </a:r>
            <a:r>
              <a:rPr lang="en-IN" dirty="0" smtClean="0">
                <a:solidFill>
                  <a:srgbClr val="002060"/>
                </a:solidFill>
              </a:rPr>
              <a:t>, </a:t>
            </a:r>
            <a:r>
              <a:rPr lang="en-IN" sz="2000" dirty="0" smtClean="0">
                <a:solidFill>
                  <a:srgbClr val="002060"/>
                </a:solidFill>
              </a:rPr>
              <a:t>o</a:t>
            </a:r>
            <a:r>
              <a:rPr lang="en-IN" dirty="0" smtClean="0">
                <a:solidFill>
                  <a:srgbClr val="002060"/>
                </a:solidFill>
              </a:rPr>
              <a:t> distorted </a:t>
            </a:r>
            <a:r>
              <a:rPr lang="en-IN" dirty="0">
                <a:solidFill>
                  <a:srgbClr val="002060"/>
                </a:solidFill>
              </a:rPr>
              <a:t>in different formats . </a:t>
            </a:r>
            <a:r>
              <a:rPr lang="en-IN" dirty="0" smtClean="0">
                <a:solidFill>
                  <a:srgbClr val="002060"/>
                </a:solidFill>
              </a:rPr>
              <a:t> </a:t>
            </a:r>
            <a:endParaRPr lang="en-IN" dirty="0">
              <a:solidFill>
                <a:srgbClr val="002060"/>
              </a:solidFill>
            </a:endParaRPr>
          </a:p>
          <a:p>
            <a:endParaRPr lang="en-IN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65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Documents used to check their accuracy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493" y="1880649"/>
            <a:ext cx="4366053" cy="34430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3709" y="1880649"/>
            <a:ext cx="3237257" cy="32738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07741" y="5750011"/>
            <a:ext cx="1280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1. 3 column</a:t>
            </a:r>
            <a:endParaRPr lang="en-IN" dirty="0"/>
          </a:p>
        </p:txBody>
      </p:sp>
      <p:sp>
        <p:nvSpPr>
          <p:cNvPr id="8" name="TextBox 7"/>
          <p:cNvSpPr txBox="1"/>
          <p:nvPr/>
        </p:nvSpPr>
        <p:spPr>
          <a:xfrm>
            <a:off x="7339914" y="5848865"/>
            <a:ext cx="921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2. Bevel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2761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94" y="1690688"/>
            <a:ext cx="5373346" cy="32166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73643" y="530516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3. Blur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255" y="2105359"/>
            <a:ext cx="2249619" cy="25239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80835" y="5111579"/>
            <a:ext cx="1640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4. Conversation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516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156210"/>
            <a:ext cx="4055644" cy="32788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31093" y="5667637"/>
            <a:ext cx="2779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5. Different Fonts &amp; Colours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8480835" y="5111579"/>
            <a:ext cx="1283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6. Distorted</a:t>
            </a:r>
            <a:endParaRPr lang="en-IN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376" y="1027906"/>
            <a:ext cx="3913971" cy="402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05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259" y="1875088"/>
            <a:ext cx="2920237" cy="39810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73643" y="6277236"/>
            <a:ext cx="1077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7. Invoice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5218657" y="5943603"/>
            <a:ext cx="1794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8. Isometric </a:t>
            </a:r>
            <a:r>
              <a:rPr lang="en-IN" dirty="0" err="1" smtClean="0"/>
              <a:t>rt</a:t>
            </a:r>
            <a:r>
              <a:rPr lang="en-IN" dirty="0" smtClean="0"/>
              <a:t> up</a:t>
            </a:r>
            <a:endParaRPr lang="en-IN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3053" y="1557366"/>
            <a:ext cx="2645893" cy="37432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6519" y="1044201"/>
            <a:ext cx="4133995" cy="12929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34616" y="2693773"/>
            <a:ext cx="1375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9.Less image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8757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387" y="1313881"/>
            <a:ext cx="3572566" cy="50540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36108" y="6194854"/>
            <a:ext cx="1664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10. More image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1632" y="445938"/>
            <a:ext cx="5117644" cy="53603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49297" y="5806317"/>
            <a:ext cx="1664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11. More image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0181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5305" y="1837806"/>
            <a:ext cx="4761389" cy="31823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82746" y="5486400"/>
            <a:ext cx="1275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12. Shadow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5392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02" b="4500"/>
          <a:stretch/>
        </p:blipFill>
        <p:spPr bwMode="auto">
          <a:xfrm>
            <a:off x="1487489" y="764704"/>
            <a:ext cx="4643123" cy="2502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45"/>
          <a:stretch/>
        </p:blipFill>
        <p:spPr bwMode="auto">
          <a:xfrm>
            <a:off x="6063311" y="773996"/>
            <a:ext cx="4698799" cy="2530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98"/>
          <a:stretch/>
        </p:blipFill>
        <p:spPr bwMode="auto">
          <a:xfrm>
            <a:off x="5958335" y="3682866"/>
            <a:ext cx="4803775" cy="298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753062" y="40466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ABBY Fine Reader OCR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71152" y="3705361"/>
            <a:ext cx="1112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Tesseract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36160" y="40466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Adobe Acrobat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24940" y="370774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MODI OCR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59497" y="4074693"/>
          <a:ext cx="4464497" cy="26908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815"/>
                <a:gridCol w="1801835"/>
                <a:gridCol w="593689"/>
                <a:gridCol w="882079"/>
                <a:gridCol w="882079"/>
              </a:tblGrid>
              <a:tr h="3267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S No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Documents Name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No of Word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No .of </a:t>
                      </a:r>
                      <a:r>
                        <a:rPr lang="en-IN" sz="1100" dirty="0" err="1">
                          <a:solidFill>
                            <a:schemeClr val="tx1"/>
                          </a:solidFill>
                          <a:effectLst/>
                        </a:rPr>
                        <a:t>ocr</a:t>
                      </a: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 word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Accuracy  in Percentage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6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3-cols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     433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421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97.22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6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Bevel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     134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132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98.50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6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Blur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     202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172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85.14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6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Converse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        35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74.28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6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Diff_font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      111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111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100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6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Distorted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      539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470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87.14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6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Invoice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         93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93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82.79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6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Iso-metric-right-up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       133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26.31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6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Less_image_text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            7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100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6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More-image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       105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98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93.33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6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More-image-1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       118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107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90.67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6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Shadow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       123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34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27.64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633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IN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effectLst/>
                        </a:rPr>
                        <a:t>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4757" y="79952"/>
            <a:ext cx="11568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200"/>
              <a:t>With the above 12 documents accuracy was tested with in house developed MODI OCR and ABBY Fine Reader OCR , Adobe Acrobat and TessNet OCR   and the results are given below.</a:t>
            </a: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86225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C00000"/>
                </a:solidFill>
              </a:rPr>
              <a:t>Inference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  <a:p>
            <a:r>
              <a:rPr lang="en-IN" dirty="0" smtClean="0"/>
              <a:t>On developing the text extraction tool </a:t>
            </a:r>
            <a:r>
              <a:rPr lang="en-IN" dirty="0" smtClean="0"/>
              <a:t>(</a:t>
            </a:r>
            <a:r>
              <a:rPr lang="en-IN" dirty="0" smtClean="0">
                <a:solidFill>
                  <a:srgbClr val="002060"/>
                </a:solidFill>
              </a:rPr>
              <a:t>MODI OCR)</a:t>
            </a:r>
            <a:r>
              <a:rPr lang="en-IN" dirty="0" smtClean="0"/>
              <a:t>, </a:t>
            </a:r>
            <a:r>
              <a:rPr lang="en-IN" dirty="0" smtClean="0"/>
              <a:t>it was found, the OCR engine extracts documents with 90 , 180 </a:t>
            </a:r>
            <a:r>
              <a:rPr lang="en-IN" dirty="0" smtClean="0"/>
              <a:t> </a:t>
            </a:r>
            <a:r>
              <a:rPr lang="en-IN" dirty="0" smtClean="0"/>
              <a:t>degrees skew perfectly but has some difficulty with less than 20 degree skew. So survey &amp; study of skew correction algorithms was done.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4867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C00000"/>
                </a:solidFill>
              </a:rPr>
              <a:t>Motivation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>
                <a:solidFill>
                  <a:srgbClr val="002060"/>
                </a:solidFill>
              </a:rPr>
              <a:t>Scanned </a:t>
            </a:r>
            <a:r>
              <a:rPr lang="en-IN" dirty="0" smtClean="0">
                <a:solidFill>
                  <a:srgbClr val="002060"/>
                </a:solidFill>
              </a:rPr>
              <a:t>documents older than 2 decades </a:t>
            </a:r>
            <a:r>
              <a:rPr lang="en-IN" dirty="0">
                <a:solidFill>
                  <a:srgbClr val="002060"/>
                </a:solidFill>
              </a:rPr>
              <a:t>are available in libraries and institutional repositories in large </a:t>
            </a:r>
            <a:r>
              <a:rPr lang="en-IN" dirty="0" smtClean="0">
                <a:solidFill>
                  <a:srgbClr val="002060"/>
                </a:solidFill>
              </a:rPr>
              <a:t>number.</a:t>
            </a:r>
          </a:p>
          <a:p>
            <a:r>
              <a:rPr lang="en-IN" dirty="0" smtClean="0"/>
              <a:t>To </a:t>
            </a:r>
            <a:r>
              <a:rPr lang="en-IN" dirty="0"/>
              <a:t>retrieve meta data from these documents, text extraction tools are necessary. </a:t>
            </a:r>
            <a:endParaRPr lang="en-IN" dirty="0" smtClean="0"/>
          </a:p>
          <a:p>
            <a:r>
              <a:rPr lang="en-IN" dirty="0" smtClean="0">
                <a:solidFill>
                  <a:srgbClr val="002060"/>
                </a:solidFill>
              </a:rPr>
              <a:t>To </a:t>
            </a:r>
            <a:r>
              <a:rPr lang="en-IN" dirty="0">
                <a:solidFill>
                  <a:srgbClr val="002060"/>
                </a:solidFill>
              </a:rPr>
              <a:t>extract text from </a:t>
            </a:r>
            <a:r>
              <a:rPr lang="en-IN" dirty="0" smtClean="0">
                <a:solidFill>
                  <a:srgbClr val="002060"/>
                </a:solidFill>
              </a:rPr>
              <a:t>such scanned documents, the </a:t>
            </a:r>
            <a:r>
              <a:rPr lang="en-IN" dirty="0" smtClean="0">
                <a:solidFill>
                  <a:srgbClr val="002060"/>
                </a:solidFill>
              </a:rPr>
              <a:t>tool </a:t>
            </a:r>
            <a:r>
              <a:rPr lang="en-IN" dirty="0" smtClean="0">
                <a:solidFill>
                  <a:srgbClr val="002060"/>
                </a:solidFill>
              </a:rPr>
              <a:t>used </a:t>
            </a:r>
            <a:r>
              <a:rPr lang="en-IN" dirty="0" smtClean="0">
                <a:solidFill>
                  <a:srgbClr val="002060"/>
                </a:solidFill>
              </a:rPr>
              <a:t>is Optical </a:t>
            </a:r>
            <a:r>
              <a:rPr lang="en-IN" dirty="0" smtClean="0">
                <a:solidFill>
                  <a:srgbClr val="002060"/>
                </a:solidFill>
              </a:rPr>
              <a:t>Character </a:t>
            </a:r>
            <a:r>
              <a:rPr lang="en-IN" dirty="0" smtClean="0">
                <a:solidFill>
                  <a:srgbClr val="002060"/>
                </a:solidFill>
              </a:rPr>
              <a:t>Recognition (OCR). </a:t>
            </a:r>
            <a:endParaRPr lang="en-IN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C00000"/>
                </a:solidFill>
              </a:rPr>
              <a:t>Skew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During the scanning of the document, skew is being inevitably introduced in the document image. </a:t>
            </a:r>
          </a:p>
          <a:p>
            <a:r>
              <a:rPr lang="en-IN" dirty="0" smtClean="0"/>
              <a:t>A skew in the scanned document reduces the accuracy in the text extraction of the </a:t>
            </a:r>
            <a:r>
              <a:rPr lang="en-IN" dirty="0" smtClean="0"/>
              <a:t>document.</a:t>
            </a:r>
            <a:endParaRPr lang="en-IN" dirty="0" smtClean="0"/>
          </a:p>
          <a:p>
            <a:pPr marL="0" indent="0"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C00000"/>
                </a:solidFill>
              </a:rPr>
              <a:t>Skew </a:t>
            </a:r>
            <a:r>
              <a:rPr lang="en-IN" dirty="0" smtClean="0">
                <a:solidFill>
                  <a:srgbClr val="C00000"/>
                </a:solidFill>
              </a:rPr>
              <a:t>correction </a:t>
            </a:r>
            <a:r>
              <a:rPr lang="en-IN" sz="4000" dirty="0">
                <a:solidFill>
                  <a:srgbClr val="002060"/>
                </a:solidFill>
              </a:rPr>
              <a:t>algorithms used in our project</a:t>
            </a:r>
            <a:endParaRPr lang="en-IN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 smtClean="0"/>
              <a:t>Projection </a:t>
            </a:r>
            <a:r>
              <a:rPr lang="en-IN" sz="3200" dirty="0" smtClean="0"/>
              <a:t>Profile algorithm</a:t>
            </a:r>
          </a:p>
          <a:p>
            <a:r>
              <a:rPr lang="en-IN" sz="3200" dirty="0" smtClean="0"/>
              <a:t>Hough Transform algorithm</a:t>
            </a:r>
          </a:p>
        </p:txBody>
      </p:sp>
    </p:spTree>
    <p:extLst>
      <p:ext uri="{BB962C8B-B14F-4D97-AF65-F5344CB8AC3E}">
        <p14:creationId xmlns:p14="http://schemas.microsoft.com/office/powerpoint/2010/main" val="195959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/>
            </a:r>
            <a:br>
              <a:rPr lang="en-IN" dirty="0" smtClean="0"/>
            </a:br>
            <a:r>
              <a:rPr lang="en-IN" dirty="0" smtClean="0">
                <a:solidFill>
                  <a:srgbClr val="C00000"/>
                </a:solidFill>
              </a:rPr>
              <a:t>Projection Profile algorithm</a:t>
            </a:r>
            <a:br>
              <a:rPr lang="en-IN" dirty="0" smtClean="0">
                <a:solidFill>
                  <a:srgbClr val="C00000"/>
                </a:solidFill>
              </a:rPr>
            </a:b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 smtClean="0">
                <a:solidFill>
                  <a:srgbClr val="002060"/>
                </a:solidFill>
              </a:rPr>
              <a:t>To determine the skew of a document, the projection profile is computed at a number of angles and for each angle, a measure of difference of peak and trough height is made. </a:t>
            </a:r>
          </a:p>
          <a:p>
            <a:r>
              <a:rPr lang="en-IN" dirty="0" smtClean="0"/>
              <a:t>The maximum difference corresponds to the best alignment with the text line direction which, in turn, determines the skew angle. </a:t>
            </a:r>
          </a:p>
          <a:p>
            <a:r>
              <a:rPr lang="en-IN" dirty="0" smtClean="0">
                <a:solidFill>
                  <a:srgbClr val="002060"/>
                </a:solidFill>
              </a:rPr>
              <a:t>The projection profile methods are, however, well suited for skew angle less than ±10°</a:t>
            </a:r>
          </a:p>
          <a:p>
            <a:endParaRPr lang="en-IN" dirty="0" smtClean="0"/>
          </a:p>
          <a:p>
            <a:endParaRPr lang="en-IN" dirty="0" smtClean="0"/>
          </a:p>
          <a:p>
            <a:pPr lvl="3"/>
            <a:r>
              <a:rPr lang="en-IN" dirty="0" err="1" smtClean="0"/>
              <a:t>B.B.Chaudhuri</a:t>
            </a:r>
            <a:r>
              <a:rPr lang="en-IN" dirty="0" smtClean="0"/>
              <a:t> and </a:t>
            </a:r>
            <a:r>
              <a:rPr lang="en-IN" dirty="0" err="1" smtClean="0"/>
              <a:t>U.Pal</a:t>
            </a:r>
            <a:r>
              <a:rPr lang="en-IN" dirty="0" smtClean="0"/>
              <a:t>, (1997) “Skew Detection of Digitized Indian Script Documents” IEEE Transactions on pattern analysis and machine intelligence, Vol. 19, pp. 182-186. 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5751"/>
          </a:xfrm>
        </p:spPr>
        <p:txBody>
          <a:bodyPr>
            <a:normAutofit fontScale="90000"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Hough Transform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3573" y="1416909"/>
            <a:ext cx="10515600" cy="5040141"/>
          </a:xfrm>
        </p:spPr>
        <p:txBody>
          <a:bodyPr>
            <a:normAutofit/>
          </a:bodyPr>
          <a:lstStyle/>
          <a:p>
            <a:r>
              <a:rPr lang="en-IN" dirty="0"/>
              <a:t>In general, the straight line y = mx + b can be </a:t>
            </a:r>
            <a:r>
              <a:rPr lang="en-IN" dirty="0" smtClean="0"/>
              <a:t>represented as </a:t>
            </a:r>
            <a:r>
              <a:rPr lang="en-IN" dirty="0"/>
              <a:t>a point (b, m) in the parameter space. </a:t>
            </a:r>
            <a:endParaRPr lang="en-IN" dirty="0" smtClean="0"/>
          </a:p>
          <a:p>
            <a:r>
              <a:rPr lang="en-IN" dirty="0" smtClean="0">
                <a:solidFill>
                  <a:srgbClr val="002060"/>
                </a:solidFill>
              </a:rPr>
              <a:t>The (</a:t>
            </a:r>
            <a:r>
              <a:rPr lang="en-IN" dirty="0" err="1" smtClean="0">
                <a:solidFill>
                  <a:srgbClr val="002060"/>
                </a:solidFill>
              </a:rPr>
              <a:t>b,m</a:t>
            </a:r>
            <a:r>
              <a:rPr lang="en-IN" dirty="0" smtClean="0">
                <a:solidFill>
                  <a:srgbClr val="002060"/>
                </a:solidFill>
              </a:rPr>
              <a:t>) </a:t>
            </a:r>
            <a:r>
              <a:rPr lang="en-IN" dirty="0" smtClean="0">
                <a:solidFill>
                  <a:srgbClr val="002060"/>
                </a:solidFill>
              </a:rPr>
              <a:t>plane </a:t>
            </a:r>
            <a:r>
              <a:rPr lang="en-IN" dirty="0">
                <a:solidFill>
                  <a:srgbClr val="002060"/>
                </a:solidFill>
              </a:rPr>
              <a:t>is sometimes referred to as Hough space for the set of straight lines in two </a:t>
            </a:r>
            <a:r>
              <a:rPr lang="en-IN" dirty="0" smtClean="0">
                <a:solidFill>
                  <a:srgbClr val="002060"/>
                </a:solidFill>
              </a:rPr>
              <a:t>dimensions.</a:t>
            </a:r>
          </a:p>
          <a:p>
            <a:r>
              <a:rPr lang="en-IN" dirty="0"/>
              <a:t>Given a </a:t>
            </a:r>
            <a:r>
              <a:rPr lang="en-IN" i="1" dirty="0"/>
              <a:t>single point</a:t>
            </a:r>
            <a:r>
              <a:rPr lang="en-IN" dirty="0"/>
              <a:t> in the plane, then the set of </a:t>
            </a:r>
            <a:r>
              <a:rPr lang="en-IN" i="1" dirty="0"/>
              <a:t>all</a:t>
            </a:r>
            <a:r>
              <a:rPr lang="en-IN" dirty="0"/>
              <a:t> straight lines going through that point corresponds to a sinusoidal curve in the </a:t>
            </a:r>
            <a:r>
              <a:rPr lang="en-IN" dirty="0" smtClean="0"/>
              <a:t>(</a:t>
            </a:r>
            <a:r>
              <a:rPr lang="en-IN" i="1" dirty="0" err="1" smtClean="0"/>
              <a:t>b,m</a:t>
            </a:r>
            <a:r>
              <a:rPr lang="en-IN" dirty="0" smtClean="0"/>
              <a:t>) </a:t>
            </a:r>
            <a:r>
              <a:rPr lang="en-IN" dirty="0"/>
              <a:t>plane, which is unique to that point. A set of two or more points that form a straight line will produce sinusoids which cross at </a:t>
            </a:r>
            <a:r>
              <a:rPr lang="en-IN" dirty="0" smtClean="0"/>
              <a:t>the</a:t>
            </a:r>
            <a:r>
              <a:rPr lang="en-IN" i="1" dirty="0"/>
              <a:t> </a:t>
            </a:r>
            <a:r>
              <a:rPr lang="en-IN" dirty="0"/>
              <a:t>(</a:t>
            </a:r>
            <a:r>
              <a:rPr lang="en-IN" i="1" dirty="0" err="1"/>
              <a:t>b,m</a:t>
            </a:r>
            <a:r>
              <a:rPr lang="en-IN" dirty="0"/>
              <a:t>) for </a:t>
            </a:r>
            <a:r>
              <a:rPr lang="en-IN" dirty="0"/>
              <a:t>that line. </a:t>
            </a:r>
            <a:endParaRPr lang="en-IN" dirty="0" smtClean="0"/>
          </a:p>
          <a:p>
            <a:r>
              <a:rPr lang="en-IN" dirty="0" smtClean="0">
                <a:solidFill>
                  <a:srgbClr val="002060"/>
                </a:solidFill>
              </a:rPr>
              <a:t>Thus</a:t>
            </a:r>
            <a:r>
              <a:rPr lang="en-IN" dirty="0">
                <a:solidFill>
                  <a:srgbClr val="002060"/>
                </a:solidFill>
              </a:rPr>
              <a:t>, the problem of detecting collinear points can be converted to the problem of finding concurrent curves</a:t>
            </a:r>
            <a:r>
              <a:rPr lang="en-IN" dirty="0" smtClean="0">
                <a:solidFill>
                  <a:srgbClr val="002060"/>
                </a:solidFill>
              </a:rPr>
              <a:t>.</a:t>
            </a:r>
            <a:endParaRPr lang="en-IN" dirty="0">
              <a:solidFill>
                <a:srgbClr val="002060"/>
              </a:solidFill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7638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rgbClr val="FF0000"/>
                </a:solidFill>
              </a:rPr>
              <a:t>Features of </a:t>
            </a:r>
            <a:r>
              <a:rPr lang="en-IN" dirty="0" smtClean="0">
                <a:solidFill>
                  <a:srgbClr val="FF0000"/>
                </a:solidFill>
              </a:rPr>
              <a:t>the developed Tool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33863"/>
            <a:ext cx="10515600" cy="4351338"/>
          </a:xfrm>
        </p:spPr>
        <p:txBody>
          <a:bodyPr/>
          <a:lstStyle/>
          <a:p>
            <a:pPr lvl="0"/>
            <a:r>
              <a:rPr lang="en-IN" dirty="0" smtClean="0">
                <a:solidFill>
                  <a:srgbClr val="002060"/>
                </a:solidFill>
              </a:rPr>
              <a:t>Facility to Upload Files from anywhere</a:t>
            </a:r>
          </a:p>
          <a:p>
            <a:pPr lvl="0"/>
            <a:r>
              <a:rPr lang="en-IN" dirty="0" smtClean="0"/>
              <a:t>Retrieves Text and </a:t>
            </a:r>
            <a:r>
              <a:rPr lang="en-IN" dirty="0"/>
              <a:t>d</a:t>
            </a:r>
            <a:r>
              <a:rPr lang="en-IN" dirty="0" smtClean="0"/>
              <a:t>isplays Text– </a:t>
            </a:r>
            <a:r>
              <a:rPr lang="en-IN" dirty="0"/>
              <a:t>all through a standard web browser.</a:t>
            </a:r>
          </a:p>
          <a:p>
            <a:pPr lvl="0"/>
            <a:r>
              <a:rPr lang="en-IN" dirty="0" smtClean="0">
                <a:solidFill>
                  <a:srgbClr val="002060"/>
                </a:solidFill>
              </a:rPr>
              <a:t>Text File saved to Desktop</a:t>
            </a:r>
          </a:p>
          <a:p>
            <a:pPr lvl="0"/>
            <a:r>
              <a:rPr lang="en-IN" dirty="0" smtClean="0"/>
              <a:t>OCR Facility </a:t>
            </a:r>
          </a:p>
          <a:p>
            <a:pPr lvl="0"/>
            <a:r>
              <a:rPr lang="en-IN" dirty="0" smtClean="0">
                <a:solidFill>
                  <a:srgbClr val="002060"/>
                </a:solidFill>
              </a:rPr>
              <a:t>OCR Skew correction (</a:t>
            </a:r>
            <a:r>
              <a:rPr lang="en-IN" dirty="0" err="1" smtClean="0">
                <a:solidFill>
                  <a:srgbClr val="002060"/>
                </a:solidFill>
              </a:rPr>
              <a:t>Preprocessing</a:t>
            </a:r>
            <a:r>
              <a:rPr lang="en-IN" dirty="0" smtClean="0">
                <a:solidFill>
                  <a:srgbClr val="002060"/>
                </a:solidFill>
              </a:rPr>
              <a:t>)</a:t>
            </a:r>
          </a:p>
          <a:p>
            <a:pPr lvl="0"/>
            <a:endParaRPr lang="en-IN" dirty="0" smtClean="0"/>
          </a:p>
          <a:p>
            <a:pPr lvl="0"/>
            <a:endParaRPr lang="en-IN" dirty="0" smtClean="0"/>
          </a:p>
          <a:p>
            <a:pPr lvl="0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1870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FF0000"/>
                </a:solidFill>
              </a:rPr>
              <a:t>Architecture of the Tool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002060"/>
                </a:solidFill>
              </a:rPr>
              <a:t>Windows Server</a:t>
            </a:r>
          </a:p>
          <a:p>
            <a:r>
              <a:rPr lang="en-IN" dirty="0" smtClean="0"/>
              <a:t>Web Server : IIS </a:t>
            </a:r>
          </a:p>
          <a:p>
            <a:r>
              <a:rPr lang="en-IN" dirty="0" smtClean="0">
                <a:solidFill>
                  <a:srgbClr val="002060"/>
                </a:solidFill>
              </a:rPr>
              <a:t>Script engine : Dot Net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17" y="431321"/>
            <a:ext cx="8652294" cy="62368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012" y="474453"/>
            <a:ext cx="7410090" cy="5952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242" y="241540"/>
            <a:ext cx="7737894" cy="6038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IN" dirty="0" smtClean="0"/>
          </a:p>
          <a:p>
            <a:endParaRPr lang="en-IN" dirty="0" smtClean="0"/>
          </a:p>
          <a:p>
            <a:pPr>
              <a:buNone/>
            </a:pPr>
            <a:endParaRPr lang="en-IN" dirty="0" smtClean="0"/>
          </a:p>
          <a:p>
            <a:pPr>
              <a:buNone/>
            </a:pPr>
            <a:endParaRPr lang="en-IN" dirty="0" smtClean="0"/>
          </a:p>
          <a:p>
            <a:pPr>
              <a:buNone/>
            </a:pPr>
            <a:r>
              <a:rPr lang="en-IN" sz="400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S.Rajeswari</a:t>
            </a:r>
            <a:endParaRPr lang="en-IN" sz="4000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>
              <a:buNone/>
            </a:pPr>
            <a:r>
              <a:rPr lang="en-IN" sz="2400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itchFamily="18" charset="0"/>
              </a:rPr>
              <a:t>Head, Scientific Information Resource Division</a:t>
            </a:r>
          </a:p>
          <a:p>
            <a:pPr>
              <a:buNone/>
            </a:pPr>
            <a:r>
              <a:rPr lang="en-IN" sz="2400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itchFamily="18" charset="0"/>
              </a:rPr>
              <a:t>Indira Gandhi Centre for Atomic Research, </a:t>
            </a:r>
            <a:r>
              <a:rPr lang="en-IN" sz="2400" dirty="0" err="1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itchFamily="18" charset="0"/>
              </a:rPr>
              <a:t>Kalpakkam</a:t>
            </a:r>
            <a:endParaRPr lang="en-IN" sz="2400" dirty="0" smtClean="0">
              <a:solidFill>
                <a:srgbClr val="002060"/>
              </a:solidFill>
              <a:latin typeface="Bookman Old Style" panose="02050604050505020204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sz="2400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itchFamily="18" charset="0"/>
              </a:rPr>
              <a:t>Tamil </a:t>
            </a:r>
            <a:r>
              <a:rPr lang="en-IN" sz="2400" dirty="0" err="1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itchFamily="18" charset="0"/>
              </a:rPr>
              <a:t>nadu</a:t>
            </a:r>
            <a:r>
              <a:rPr lang="en-IN" sz="2400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IN" sz="2400" dirty="0" smtClean="0">
                <a:hlinkClick r:id="rId2"/>
              </a:rPr>
              <a:t>raj@igcar.gov.in</a:t>
            </a:r>
            <a:endParaRPr lang="en-IN" sz="2400" dirty="0" smtClean="0"/>
          </a:p>
          <a:p>
            <a:pPr>
              <a:buNone/>
            </a:pPr>
            <a:r>
              <a:rPr lang="en-IN" sz="2400" dirty="0" smtClean="0"/>
              <a:t> 044-27480281</a:t>
            </a:r>
            <a:endParaRPr lang="en-IN" sz="2400" dirty="0"/>
          </a:p>
        </p:txBody>
      </p:sp>
      <p:sp>
        <p:nvSpPr>
          <p:cNvPr id="7" name="Rectangle 6"/>
          <p:cNvSpPr/>
          <p:nvPr/>
        </p:nvSpPr>
        <p:spPr>
          <a:xfrm>
            <a:off x="4492676" y="1751162"/>
            <a:ext cx="32066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IN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You</a:t>
            </a:r>
            <a:endParaRPr lang="en-IN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C00000"/>
                </a:solidFill>
              </a:rPr>
              <a:t>Scope of this work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Open </a:t>
            </a:r>
            <a:r>
              <a:rPr lang="en-IN" dirty="0"/>
              <a:t>source libraries were used in the implementation of a web based OCR tool to extract text from scanned documents. </a:t>
            </a:r>
            <a:endParaRPr lang="en-IN" dirty="0" smtClean="0"/>
          </a:p>
          <a:p>
            <a:r>
              <a:rPr lang="en-IN" dirty="0" smtClean="0">
                <a:solidFill>
                  <a:srgbClr val="002060"/>
                </a:solidFill>
              </a:rPr>
              <a:t>Developing </a:t>
            </a:r>
            <a:r>
              <a:rPr lang="en-IN" dirty="0">
                <a:solidFill>
                  <a:srgbClr val="002060"/>
                </a:solidFill>
              </a:rPr>
              <a:t>an in-house OCR tool would make it possible to </a:t>
            </a:r>
            <a:r>
              <a:rPr lang="en-IN" dirty="0" smtClean="0">
                <a:solidFill>
                  <a:srgbClr val="002060"/>
                </a:solidFill>
              </a:rPr>
              <a:t>customize Text extraction from documents and store </a:t>
            </a:r>
            <a:r>
              <a:rPr lang="en-IN" dirty="0">
                <a:solidFill>
                  <a:srgbClr val="002060"/>
                </a:solidFill>
              </a:rPr>
              <a:t>the extracted </a:t>
            </a:r>
            <a:r>
              <a:rPr lang="en-IN" dirty="0" smtClean="0">
                <a:solidFill>
                  <a:srgbClr val="002060"/>
                </a:solidFill>
              </a:rPr>
              <a:t>text in </a:t>
            </a:r>
            <a:r>
              <a:rPr lang="en-IN" dirty="0">
                <a:solidFill>
                  <a:srgbClr val="002060"/>
                </a:solidFill>
              </a:rPr>
              <a:t>the format that is required for further </a:t>
            </a:r>
            <a:r>
              <a:rPr lang="en-IN" dirty="0" smtClean="0">
                <a:solidFill>
                  <a:srgbClr val="002060"/>
                </a:solidFill>
              </a:rPr>
              <a:t>processing. </a:t>
            </a:r>
          </a:p>
          <a:p>
            <a:r>
              <a:rPr lang="en-IN" dirty="0" smtClean="0"/>
              <a:t>In addition to an OCR tool, a pre processing tool to remove skew introduced in the document during scanning was developed using open source tools</a:t>
            </a:r>
          </a:p>
          <a:p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6003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IN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rgbClr val="C00000"/>
                </a:solidFill>
              </a:rPr>
              <a:t>Scanner – </a:t>
            </a:r>
            <a:r>
              <a:rPr lang="en-IN" sz="2800" dirty="0" smtClean="0">
                <a:solidFill>
                  <a:srgbClr val="C00000"/>
                </a:solidFill>
              </a:rPr>
              <a:t>The tool that generates scanned documents</a:t>
            </a:r>
            <a:endParaRPr lang="en-IN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Scanner involves recording changes in light intensity reflected from the document as a matrix of dots. </a:t>
            </a:r>
          </a:p>
          <a:p>
            <a:r>
              <a:rPr lang="en-IN" dirty="0" smtClean="0">
                <a:solidFill>
                  <a:srgbClr val="002060"/>
                </a:solidFill>
              </a:rPr>
              <a:t>The light/ colour values of each dot is stored in binary digits, one bit being required for each dot in a black/white scan and up to 32 bits for a colour scan. </a:t>
            </a:r>
          </a:p>
          <a:p>
            <a:endParaRPr lang="en-IN" dirty="0" smtClean="0"/>
          </a:p>
          <a:p>
            <a:pPr lvl="1">
              <a:buNone/>
            </a:pPr>
            <a:r>
              <a:rPr lang="en-IN" dirty="0" smtClean="0"/>
              <a:t>-  </a:t>
            </a:r>
            <a:r>
              <a:rPr lang="en-IN" i="1" dirty="0" smtClean="0"/>
              <a:t>Reference : </a:t>
            </a:r>
            <a:r>
              <a:rPr lang="en-IN" i="1" dirty="0" err="1" smtClean="0"/>
              <a:t>Haigh</a:t>
            </a:r>
            <a:r>
              <a:rPr lang="en-IN" i="1" dirty="0" smtClean="0"/>
              <a:t>, Susan. Optical character recognition (OCR) as a digitization technology. Network Notes #37. November 15, 1996.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rgbClr val="C00000"/>
                </a:solidFill>
              </a:rPr>
              <a:t>Optical Character Recognition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Optical Character Recognition (OCR) is the ability of a computer to read the content of a document from a scanned image. </a:t>
            </a:r>
            <a:endParaRPr lang="en-IN" dirty="0" smtClean="0"/>
          </a:p>
          <a:p>
            <a:r>
              <a:rPr lang="en-IN" dirty="0" smtClean="0">
                <a:solidFill>
                  <a:srgbClr val="002060"/>
                </a:solidFill>
              </a:rPr>
              <a:t>Normally </a:t>
            </a:r>
            <a:r>
              <a:rPr lang="en-IN" dirty="0">
                <a:solidFill>
                  <a:srgbClr val="002060"/>
                </a:solidFill>
              </a:rPr>
              <a:t>a scanned document is one large graphic </a:t>
            </a:r>
            <a:r>
              <a:rPr lang="en-IN" dirty="0" smtClean="0">
                <a:solidFill>
                  <a:srgbClr val="002060"/>
                </a:solidFill>
              </a:rPr>
              <a:t>file. </a:t>
            </a:r>
            <a:endParaRPr lang="en-IN" dirty="0" smtClean="0">
              <a:solidFill>
                <a:srgbClr val="002060"/>
              </a:solidFill>
            </a:endParaRPr>
          </a:p>
          <a:p>
            <a:r>
              <a:rPr lang="en-IN" dirty="0" smtClean="0"/>
              <a:t>OCR </a:t>
            </a:r>
            <a:r>
              <a:rPr lang="en-IN" dirty="0"/>
              <a:t>enables the computer to recognize letters and turn the document into regular </a:t>
            </a:r>
            <a:r>
              <a:rPr lang="en-IN" dirty="0" smtClean="0"/>
              <a:t>text. </a:t>
            </a:r>
            <a:endParaRPr lang="en-IN" dirty="0" smtClean="0"/>
          </a:p>
          <a:p>
            <a:r>
              <a:rPr lang="en-IN" dirty="0" smtClean="0">
                <a:solidFill>
                  <a:srgbClr val="002060"/>
                </a:solidFill>
              </a:rPr>
              <a:t>An </a:t>
            </a:r>
            <a:r>
              <a:rPr lang="en-IN" dirty="0" smtClean="0">
                <a:solidFill>
                  <a:srgbClr val="002060"/>
                </a:solidFill>
              </a:rPr>
              <a:t>OCR document </a:t>
            </a:r>
            <a:r>
              <a:rPr lang="en-IN" dirty="0">
                <a:solidFill>
                  <a:srgbClr val="002060"/>
                </a:solidFill>
              </a:rPr>
              <a:t>is smaller to store on the </a:t>
            </a:r>
            <a:r>
              <a:rPr lang="en-IN" dirty="0" smtClean="0">
                <a:solidFill>
                  <a:srgbClr val="002060"/>
                </a:solidFill>
              </a:rPr>
              <a:t>computer. </a:t>
            </a:r>
            <a:endParaRPr lang="en-IN" dirty="0" smtClean="0">
              <a:solidFill>
                <a:srgbClr val="002060"/>
              </a:solidFill>
            </a:endParaRPr>
          </a:p>
          <a:p>
            <a:r>
              <a:rPr lang="en-IN" dirty="0" smtClean="0"/>
              <a:t>It </a:t>
            </a:r>
            <a:r>
              <a:rPr lang="en-IN" dirty="0"/>
              <a:t>can be searched or edited like other text documents.</a:t>
            </a:r>
          </a:p>
        </p:txBody>
      </p:sp>
    </p:spTree>
    <p:extLst>
      <p:ext uri="{BB962C8B-B14F-4D97-AF65-F5344CB8AC3E}">
        <p14:creationId xmlns:p14="http://schemas.microsoft.com/office/powerpoint/2010/main" val="99278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-250" b="250"/>
          <a:stretch/>
        </p:blipFill>
        <p:spPr>
          <a:xfrm>
            <a:off x="2105025" y="1690688"/>
            <a:ext cx="7981950" cy="34480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76303" y="5980670"/>
            <a:ext cx="500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err="1" smtClean="0"/>
              <a:t>Ack</a:t>
            </a:r>
            <a:r>
              <a:rPr lang="en-IN" dirty="0" smtClean="0"/>
              <a:t>: https</a:t>
            </a:r>
            <a:r>
              <a:rPr lang="en-IN" dirty="0"/>
              <a:t>://abbyy.technology/en:features:ocr:start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What is OCR</a:t>
            </a:r>
            <a:endParaRPr lang="en-IN" dirty="0"/>
          </a:p>
        </p:txBody>
      </p:sp>
      <p:sp>
        <p:nvSpPr>
          <p:cNvPr id="2" name="Rectangle 1"/>
          <p:cNvSpPr/>
          <p:nvPr/>
        </p:nvSpPr>
        <p:spPr>
          <a:xfrm>
            <a:off x="5400136" y="3916392"/>
            <a:ext cx="1268083" cy="198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76491" y="4692770"/>
            <a:ext cx="1503871" cy="445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78252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C00000"/>
                </a:solidFill>
              </a:rPr>
              <a:t>OCR Step 1 : Pre-Processing 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002060"/>
                </a:solidFill>
              </a:rPr>
              <a:t>Image </a:t>
            </a:r>
            <a:r>
              <a:rPr lang="en-IN" dirty="0">
                <a:solidFill>
                  <a:srgbClr val="002060"/>
                </a:solidFill>
              </a:rPr>
              <a:t>cleaning </a:t>
            </a:r>
            <a:r>
              <a:rPr lang="en-IN" dirty="0" smtClean="0">
                <a:solidFill>
                  <a:srgbClr val="002060"/>
                </a:solidFill>
              </a:rPr>
              <a:t>routines</a:t>
            </a:r>
            <a:endParaRPr lang="en-IN" dirty="0">
              <a:solidFill>
                <a:srgbClr val="002060"/>
              </a:solidFill>
            </a:endParaRPr>
          </a:p>
          <a:p>
            <a:r>
              <a:rPr lang="en-IN" dirty="0" smtClean="0"/>
              <a:t>Skew correction</a:t>
            </a:r>
            <a:endParaRPr lang="en-IN" dirty="0"/>
          </a:p>
          <a:p>
            <a:r>
              <a:rPr lang="en-IN" dirty="0" err="1" smtClean="0">
                <a:solidFill>
                  <a:srgbClr val="002060"/>
                </a:solidFill>
              </a:rPr>
              <a:t>Binarisation</a:t>
            </a:r>
            <a:endParaRPr lang="en-IN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72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C00000"/>
                </a:solidFill>
              </a:rPr>
              <a:t>OCR Step 2 : Layout Analysis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 smtClean="0">
                <a:solidFill>
                  <a:srgbClr val="002060"/>
                </a:solidFill>
              </a:rPr>
              <a:t>Page </a:t>
            </a:r>
            <a:r>
              <a:rPr lang="en-IN" dirty="0">
                <a:solidFill>
                  <a:srgbClr val="002060"/>
                </a:solidFill>
              </a:rPr>
              <a:t>analysis is the next major routine used in character recognition process.  </a:t>
            </a:r>
            <a:endParaRPr lang="en-IN" dirty="0" smtClean="0">
              <a:solidFill>
                <a:srgbClr val="002060"/>
              </a:solidFill>
            </a:endParaRPr>
          </a:p>
          <a:p>
            <a:pPr lvl="1"/>
            <a:r>
              <a:rPr lang="en-IN" sz="2800" dirty="0" smtClean="0"/>
              <a:t>Find page </a:t>
            </a:r>
            <a:r>
              <a:rPr lang="en-IN" sz="2800" dirty="0"/>
              <a:t>elements like blocks of text, tables, lines, single characters </a:t>
            </a:r>
            <a:r>
              <a:rPr lang="en-IN" sz="2800" dirty="0" smtClean="0"/>
              <a:t>.  </a:t>
            </a:r>
          </a:p>
          <a:p>
            <a:r>
              <a:rPr lang="en-IN" dirty="0" smtClean="0">
                <a:solidFill>
                  <a:srgbClr val="002060"/>
                </a:solidFill>
              </a:rPr>
              <a:t>Line segmentation</a:t>
            </a:r>
          </a:p>
          <a:p>
            <a:r>
              <a:rPr lang="en-IN" dirty="0" smtClean="0"/>
              <a:t>The </a:t>
            </a:r>
            <a:r>
              <a:rPr lang="en-IN" dirty="0"/>
              <a:t>word </a:t>
            </a:r>
            <a:r>
              <a:rPr lang="en-IN" dirty="0" smtClean="0"/>
              <a:t>segmentation. </a:t>
            </a:r>
          </a:p>
          <a:p>
            <a:r>
              <a:rPr lang="en-IN" dirty="0" smtClean="0">
                <a:solidFill>
                  <a:srgbClr val="002060"/>
                </a:solidFill>
              </a:rPr>
              <a:t>The </a:t>
            </a:r>
            <a:r>
              <a:rPr lang="en-IN" dirty="0">
                <a:solidFill>
                  <a:srgbClr val="002060"/>
                </a:solidFill>
              </a:rPr>
              <a:t>character segmentation separates the various letters of a word</a:t>
            </a:r>
            <a:r>
              <a:rPr lang="en-IN" dirty="0"/>
              <a:t>. </a:t>
            </a:r>
            <a:endParaRPr lang="en-IN" dirty="0" smtClean="0"/>
          </a:p>
          <a:p>
            <a:pPr lvl="1"/>
            <a:r>
              <a:rPr lang="en-IN" dirty="0" smtClean="0"/>
              <a:t>If </a:t>
            </a:r>
            <a:r>
              <a:rPr lang="en-IN" dirty="0"/>
              <a:t>the characters have </a:t>
            </a:r>
            <a:r>
              <a:rPr lang="en-IN" dirty="0" smtClean="0"/>
              <a:t>fixed pitch, </a:t>
            </a:r>
            <a:r>
              <a:rPr lang="en-IN" dirty="0"/>
              <a:t>character segmentation is easy. </a:t>
            </a:r>
          </a:p>
        </p:txBody>
      </p:sp>
    </p:spTree>
    <p:extLst>
      <p:ext uri="{BB962C8B-B14F-4D97-AF65-F5344CB8AC3E}">
        <p14:creationId xmlns:p14="http://schemas.microsoft.com/office/powerpoint/2010/main" val="193339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C00000"/>
                </a:solidFill>
              </a:rPr>
              <a:t>OCR Step 3 : Character Recognition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The pixels of a scanned image has to be organised into characters. </a:t>
            </a:r>
            <a:endParaRPr lang="en-IN" dirty="0" smtClean="0"/>
          </a:p>
          <a:p>
            <a:r>
              <a:rPr lang="en-IN" dirty="0" smtClean="0">
                <a:solidFill>
                  <a:srgbClr val="002060"/>
                </a:solidFill>
              </a:rPr>
              <a:t>To </a:t>
            </a:r>
            <a:r>
              <a:rPr lang="en-IN" dirty="0">
                <a:solidFill>
                  <a:srgbClr val="002060"/>
                </a:solidFill>
              </a:rPr>
              <a:t>do this a library of characters in pixel form is necessary. </a:t>
            </a:r>
            <a:endParaRPr lang="en-IN" dirty="0" smtClean="0">
              <a:solidFill>
                <a:srgbClr val="002060"/>
              </a:solidFill>
            </a:endParaRPr>
          </a:p>
          <a:p>
            <a:r>
              <a:rPr lang="en-IN" dirty="0" smtClean="0"/>
              <a:t>This </a:t>
            </a:r>
            <a:r>
              <a:rPr lang="en-IN" dirty="0"/>
              <a:t>library should support different fonts, styles and sizes. </a:t>
            </a:r>
            <a:endParaRPr lang="en-IN" dirty="0" smtClean="0"/>
          </a:p>
          <a:p>
            <a:r>
              <a:rPr lang="en-IN" dirty="0" smtClean="0">
                <a:solidFill>
                  <a:srgbClr val="002060"/>
                </a:solidFill>
              </a:rPr>
              <a:t>At </a:t>
            </a:r>
            <a:r>
              <a:rPr lang="en-IN" dirty="0">
                <a:solidFill>
                  <a:srgbClr val="002060"/>
                </a:solidFill>
              </a:rPr>
              <a:t>this point either a feature extraction routine or matrix matching routine compares the characters in the scanned image file to the characters in the library.</a:t>
            </a:r>
          </a:p>
        </p:txBody>
      </p:sp>
    </p:spTree>
    <p:extLst>
      <p:ext uri="{BB962C8B-B14F-4D97-AF65-F5344CB8AC3E}">
        <p14:creationId xmlns:p14="http://schemas.microsoft.com/office/powerpoint/2010/main" val="86216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2617</TotalTime>
  <Words>1275</Words>
  <Application>Microsoft Office PowerPoint</Application>
  <PresentationFormat>Widescreen</PresentationFormat>
  <Paragraphs>193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Bookman Old Style</vt:lpstr>
      <vt:lpstr>Calibri</vt:lpstr>
      <vt:lpstr>Calibri Light</vt:lpstr>
      <vt:lpstr>Monotype Corsiva</vt:lpstr>
      <vt:lpstr>Times New Roman</vt:lpstr>
      <vt:lpstr>Office Theme</vt:lpstr>
      <vt:lpstr>Implementation of a Web based  Text Extraction Tool  using Open Source Object Models </vt:lpstr>
      <vt:lpstr>Motivation</vt:lpstr>
      <vt:lpstr>Scope of this work</vt:lpstr>
      <vt:lpstr>Scanner – The tool that generates scanned documents</vt:lpstr>
      <vt:lpstr>Optical Character Recognition</vt:lpstr>
      <vt:lpstr>What is OCR</vt:lpstr>
      <vt:lpstr>OCR Step 1 : Pre-Processing </vt:lpstr>
      <vt:lpstr>OCR Step 2 : Layout Analysis</vt:lpstr>
      <vt:lpstr>OCR Step 3 : Character Recognition</vt:lpstr>
      <vt:lpstr>Microsoft Object Document Imaging (MODI)</vt:lpstr>
      <vt:lpstr>Evaluation of OCRs</vt:lpstr>
      <vt:lpstr>Documents used to check their accuracy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Inference</vt:lpstr>
      <vt:lpstr>Skew</vt:lpstr>
      <vt:lpstr>Skew correction algorithms used in our project</vt:lpstr>
      <vt:lpstr> Projection Profile algorithm </vt:lpstr>
      <vt:lpstr>Hough Transform</vt:lpstr>
      <vt:lpstr>Features of the developed Tool</vt:lpstr>
      <vt:lpstr>Architecture of the Tool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Implementation of a Web based  Text Extraction Tool  using open source Object Models</dc:title>
  <dc:creator>S.Rajeswari</dc:creator>
  <cp:lastModifiedBy>S.Rajeswari</cp:lastModifiedBy>
  <cp:revision>75</cp:revision>
  <cp:lastPrinted>2017-07-28T12:34:26Z</cp:lastPrinted>
  <dcterms:created xsi:type="dcterms:W3CDTF">2017-07-04T12:54:35Z</dcterms:created>
  <dcterms:modified xsi:type="dcterms:W3CDTF">2017-08-01T12:54:28Z</dcterms:modified>
</cp:coreProperties>
</file>