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rts/chart1.xml" ContentType="application/vnd.openxmlformats-officedocument.drawingml.chart+xml"/>
  <Override PartName="/ppt/drawings/drawing1.xml" ContentType="application/vnd.openxmlformats-officedocument.drawingml.chartshapes+xml"/>
  <Override PartName="/ppt/charts/chart2.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2" r:id="rId1"/>
  </p:sldMasterIdLst>
  <p:notesMasterIdLst>
    <p:notesMasterId r:id="rId16"/>
  </p:notesMasterIdLst>
  <p:sldIdLst>
    <p:sldId id="256" r:id="rId2"/>
    <p:sldId id="258" r:id="rId3"/>
    <p:sldId id="271" r:id="rId4"/>
    <p:sldId id="259" r:id="rId5"/>
    <p:sldId id="261" r:id="rId6"/>
    <p:sldId id="270" r:id="rId7"/>
    <p:sldId id="262" r:id="rId8"/>
    <p:sldId id="263" r:id="rId9"/>
    <p:sldId id="264" r:id="rId10"/>
    <p:sldId id="265" r:id="rId11"/>
    <p:sldId id="266" r:id="rId12"/>
    <p:sldId id="267" r:id="rId13"/>
    <p:sldId id="268" r:id="rId14"/>
    <p:sldId id="269" r:id="rId15"/>
  </p:sldIdLst>
  <p:sldSz cx="9144000" cy="6858000" type="screen4x3"/>
  <p:notesSz cx="6735763" cy="986948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CC"/>
    <a:srgbClr val="800000"/>
    <a:srgbClr val="990099"/>
    <a:srgbClr val="CC3300"/>
    <a:srgbClr val="008000"/>
    <a:srgbClr val="CC0099"/>
    <a:srgbClr val="009900"/>
    <a:srgbClr val="339933"/>
    <a:srgbClr val="3333FF"/>
    <a:srgbClr val="CC00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83" d="100"/>
          <a:sy n="83" d="100"/>
        </p:scale>
        <p:origin x="996" y="66"/>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charts/_rels/chart1.xml.rels><?xml version="1.0" encoding="UTF-8" standalone="yes"?>
<Relationships xmlns="http://schemas.openxmlformats.org/package/2006/relationships"><Relationship Id="rId2" Type="http://schemas.openxmlformats.org/officeDocument/2006/relationships/chartUserShapes" Target="../drawings/drawing1.xml"/><Relationship Id="rId1" Type="http://schemas.openxmlformats.org/officeDocument/2006/relationships/oleObject" Target="Chart%20in%20Microsoft%20Office%20PowerPoint"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file:///C:\Users\LAB-08\Desktop\caliber.xlsx" TargetMode="External"/></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_rels/chart4.xml.rels><?xml version="1.0" encoding="UTF-8" standalone="yes"?>
<Relationships xmlns="http://schemas.openxmlformats.org/package/2006/relationships"><Relationship Id="rId1" Type="http://schemas.openxmlformats.org/officeDocument/2006/relationships/package" Target="../embeddings/Microsoft_Excel_Worksheet2.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18531072077528771"/>
          <c:y val="0.22947459692538441"/>
          <c:w val="0.5157948717948726"/>
          <c:h val="0.59869047619047788"/>
        </c:manualLayout>
      </c:layout>
      <c:pieChart>
        <c:varyColors val="1"/>
        <c:ser>
          <c:idx val="0"/>
          <c:order val="0"/>
          <c:spPr>
            <a:solidFill>
              <a:srgbClr val="00B050"/>
            </a:solidFill>
          </c:spPr>
          <c:explosion val="25"/>
          <c:dPt>
            <c:idx val="0"/>
            <c:bubble3D val="0"/>
            <c:explosion val="17"/>
            <c:spPr>
              <a:solidFill>
                <a:srgbClr val="3333FF"/>
              </a:solidFill>
            </c:spPr>
          </c:dPt>
          <c:dPt>
            <c:idx val="1"/>
            <c:bubble3D val="0"/>
            <c:explosion val="0"/>
            <c:spPr>
              <a:solidFill>
                <a:srgbClr val="00B0F0"/>
              </a:solidFill>
            </c:spPr>
          </c:dPt>
          <c:dLbls>
            <c:dLbl>
              <c:idx val="0"/>
              <c:layout/>
              <c:tx>
                <c:rich>
                  <a:bodyPr/>
                  <a:lstStyle/>
                  <a:p>
                    <a:r>
                      <a:rPr lang="en-US"/>
                      <a:t>74%</a:t>
                    </a:r>
                  </a:p>
                </c:rich>
              </c:tx>
              <c:showLegendKey val="0"/>
              <c:showVal val="1"/>
              <c:showCatName val="0"/>
              <c:showSerName val="0"/>
              <c:showPercent val="0"/>
              <c:showBubbleSize val="0"/>
              <c:extLst>
                <c:ext xmlns:c15="http://schemas.microsoft.com/office/drawing/2012/chart" uri="{CE6537A1-D6FC-4f65-9D91-7224C49458BB}">
                  <c15:layout/>
                </c:ext>
              </c:extLst>
            </c:dLbl>
            <c:dLbl>
              <c:idx val="1"/>
              <c:layout/>
              <c:tx>
                <c:rich>
                  <a:bodyPr/>
                  <a:lstStyle/>
                  <a:p>
                    <a:r>
                      <a:rPr lang="en-US"/>
                      <a:t>42%</a:t>
                    </a:r>
                  </a:p>
                </c:rich>
              </c:tx>
              <c:showLegendKey val="0"/>
              <c:showVal val="1"/>
              <c:showCatName val="0"/>
              <c:showSerName val="0"/>
              <c:showPercent val="0"/>
              <c:showBubbleSize val="0"/>
              <c:extLst>
                <c:ext xmlns:c15="http://schemas.microsoft.com/office/drawing/2012/chart" uri="{CE6537A1-D6FC-4f65-9D91-7224C49458BB}">
                  <c15:layout/>
                </c:ext>
              </c:extLst>
            </c:dLbl>
            <c:spPr>
              <a:noFill/>
              <a:ln>
                <a:noFill/>
              </a:ln>
              <a:effectLst/>
            </c:spPr>
            <c:txPr>
              <a:bodyPr/>
              <a:lstStyle/>
              <a:p>
                <a:pPr>
                  <a:defRPr>
                    <a:solidFill>
                      <a:schemeClr val="bg1"/>
                    </a:solidFill>
                  </a:defRPr>
                </a:pPr>
                <a:endParaRPr lang="en-US"/>
              </a:p>
            </c:txPr>
            <c:showLegendKey val="0"/>
            <c:showVal val="1"/>
            <c:showCatName val="0"/>
            <c:showSerName val="0"/>
            <c:showPercent val="0"/>
            <c:showBubbleSize val="0"/>
            <c:showLeaderLines val="1"/>
            <c:extLst>
              <c:ext xmlns:c15="http://schemas.microsoft.com/office/drawing/2012/chart" uri="{CE6537A1-D6FC-4f65-9D91-7224C49458BB}"/>
            </c:extLst>
          </c:dLbls>
          <c:cat>
            <c:strRef>
              <c:f>'[Chart in Microsoft Office PowerPoint]Sheet2'!$A$1:$B$1</c:f>
              <c:strCache>
                <c:ptCount val="2"/>
                <c:pt idx="0">
                  <c:v>Fermale </c:v>
                </c:pt>
                <c:pt idx="1">
                  <c:v>Male </c:v>
                </c:pt>
              </c:strCache>
            </c:strRef>
          </c:cat>
          <c:val>
            <c:numRef>
              <c:f>'[Chart in Microsoft Office PowerPoint]Sheet2'!$A$2:$B$2</c:f>
              <c:numCache>
                <c:formatCode>General</c:formatCode>
                <c:ptCount val="2"/>
                <c:pt idx="0">
                  <c:v>74</c:v>
                </c:pt>
                <c:pt idx="1">
                  <c:v>42</c:v>
                </c:pt>
              </c:numCache>
            </c:numRef>
          </c:val>
        </c:ser>
        <c:dLbls>
          <c:showLegendKey val="0"/>
          <c:showVal val="0"/>
          <c:showCatName val="0"/>
          <c:showSerName val="0"/>
          <c:showPercent val="0"/>
          <c:showBubbleSize val="0"/>
          <c:showLeaderLines val="1"/>
        </c:dLbls>
        <c:firstSliceAng val="0"/>
      </c:pieChart>
    </c:plotArea>
    <c:plotVisOnly val="1"/>
    <c:dispBlanksAs val="gap"/>
    <c:showDLblsOverMax val="0"/>
  </c:chart>
  <c:externalData r:id="rId1">
    <c:autoUpdate val="0"/>
  </c:externalData>
  <c:userShapes r:id="rId2"/>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u="none">
                <a:solidFill>
                  <a:srgbClr val="008000"/>
                </a:solidFill>
              </a:defRPr>
            </a:pPr>
            <a:r>
              <a:rPr lang="en-US" u="none">
                <a:solidFill>
                  <a:srgbClr val="008000"/>
                </a:solidFill>
              </a:rPr>
              <a:t>Age</a:t>
            </a:r>
            <a:r>
              <a:rPr lang="en-US" u="none" baseline="0">
                <a:solidFill>
                  <a:srgbClr val="008000"/>
                </a:solidFill>
              </a:rPr>
              <a:t>  </a:t>
            </a:r>
            <a:r>
              <a:rPr lang="en-US" u="none">
                <a:solidFill>
                  <a:srgbClr val="008000"/>
                </a:solidFill>
              </a:rPr>
              <a:t> </a:t>
            </a:r>
          </a:p>
        </c:rich>
      </c:tx>
      <c:layout>
        <c:manualLayout>
          <c:xMode val="edge"/>
          <c:yMode val="edge"/>
          <c:x val="0.41902077865266918"/>
          <c:y val="2.7777777777777853E-2"/>
        </c:manualLayout>
      </c:layout>
      <c:overlay val="0"/>
    </c:title>
    <c:autoTitleDeleted val="0"/>
    <c:plotArea>
      <c:layout/>
      <c:pieChart>
        <c:varyColors val="1"/>
        <c:ser>
          <c:idx val="0"/>
          <c:order val="0"/>
          <c:tx>
            <c:strRef>
              <c:f>Sheet2!$B$1</c:f>
              <c:strCache>
                <c:ptCount val="1"/>
                <c:pt idx="0">
                  <c:v>Count </c:v>
                </c:pt>
              </c:strCache>
            </c:strRef>
          </c:tx>
          <c:explosion val="25"/>
          <c:dPt>
            <c:idx val="0"/>
            <c:bubble3D val="0"/>
            <c:spPr>
              <a:solidFill>
                <a:srgbClr val="990099"/>
              </a:solidFill>
            </c:spPr>
          </c:dPt>
          <c:dPt>
            <c:idx val="1"/>
            <c:bubble3D val="0"/>
            <c:spPr>
              <a:solidFill>
                <a:srgbClr val="008000"/>
              </a:solidFill>
            </c:spPr>
          </c:dPt>
          <c:dPt>
            <c:idx val="2"/>
            <c:bubble3D val="0"/>
            <c:spPr>
              <a:solidFill>
                <a:srgbClr val="0000FF"/>
              </a:solidFill>
            </c:spPr>
          </c:dPt>
          <c:dLbls>
            <c:dLbl>
              <c:idx val="0"/>
              <c:layout/>
              <c:tx>
                <c:rich>
                  <a:bodyPr/>
                  <a:lstStyle/>
                  <a:p>
                    <a:r>
                      <a:rPr lang="en-US"/>
                      <a:t>60%</a:t>
                    </a:r>
                  </a:p>
                </c:rich>
              </c:tx>
              <c:showLegendKey val="0"/>
              <c:showVal val="1"/>
              <c:showCatName val="0"/>
              <c:showSerName val="0"/>
              <c:showPercent val="0"/>
              <c:showBubbleSize val="0"/>
              <c:extLst>
                <c:ext xmlns:c15="http://schemas.microsoft.com/office/drawing/2012/chart" uri="{CE6537A1-D6FC-4f65-9D91-7224C49458BB}">
                  <c15:layout/>
                </c:ext>
              </c:extLst>
            </c:dLbl>
            <c:dLbl>
              <c:idx val="1"/>
              <c:layout/>
              <c:tx>
                <c:rich>
                  <a:bodyPr/>
                  <a:lstStyle/>
                  <a:p>
                    <a:r>
                      <a:rPr lang="en-US"/>
                      <a:t>30%</a:t>
                    </a:r>
                  </a:p>
                </c:rich>
              </c:tx>
              <c:showLegendKey val="0"/>
              <c:showVal val="1"/>
              <c:showCatName val="0"/>
              <c:showSerName val="0"/>
              <c:showPercent val="0"/>
              <c:showBubbleSize val="0"/>
              <c:extLst>
                <c:ext xmlns:c15="http://schemas.microsoft.com/office/drawing/2012/chart" uri="{CE6537A1-D6FC-4f65-9D91-7224C49458BB}">
                  <c15:layout/>
                </c:ext>
              </c:extLst>
            </c:dLbl>
            <c:dLbl>
              <c:idx val="2"/>
              <c:layout/>
              <c:tx>
                <c:rich>
                  <a:bodyPr/>
                  <a:lstStyle/>
                  <a:p>
                    <a:r>
                      <a:rPr lang="en-US"/>
                      <a:t>28%</a:t>
                    </a:r>
                  </a:p>
                </c:rich>
              </c:tx>
              <c:showLegendKey val="0"/>
              <c:showVal val="1"/>
              <c:showCatName val="0"/>
              <c:showSerName val="0"/>
              <c:showPercent val="0"/>
              <c:showBubbleSize val="0"/>
              <c:extLst>
                <c:ext xmlns:c15="http://schemas.microsoft.com/office/drawing/2012/chart" uri="{CE6537A1-D6FC-4f65-9D91-7224C49458BB}">
                  <c15:layout/>
                </c:ext>
              </c:extLst>
            </c:dLbl>
            <c:spPr>
              <a:noFill/>
              <a:ln>
                <a:noFill/>
              </a:ln>
              <a:effectLst/>
            </c:spPr>
            <c:txPr>
              <a:bodyPr/>
              <a:lstStyle/>
              <a:p>
                <a:pPr>
                  <a:defRPr>
                    <a:solidFill>
                      <a:schemeClr val="bg1"/>
                    </a:solidFill>
                  </a:defRPr>
                </a:pPr>
                <a:endParaRPr lang="en-US"/>
              </a:p>
            </c:txPr>
            <c:showLegendKey val="0"/>
            <c:showVal val="1"/>
            <c:showCatName val="0"/>
            <c:showSerName val="0"/>
            <c:showPercent val="0"/>
            <c:showBubbleSize val="0"/>
            <c:showLeaderLines val="1"/>
            <c:extLst>
              <c:ext xmlns:c15="http://schemas.microsoft.com/office/drawing/2012/chart" uri="{CE6537A1-D6FC-4f65-9D91-7224C49458BB}"/>
            </c:extLst>
          </c:dLbls>
          <c:cat>
            <c:strRef>
              <c:f>Sheet2!$A$2:$A$4</c:f>
              <c:strCache>
                <c:ptCount val="3"/>
                <c:pt idx="0">
                  <c:v>20-25</c:v>
                </c:pt>
                <c:pt idx="1">
                  <c:v>26-30</c:v>
                </c:pt>
                <c:pt idx="2">
                  <c:v>31-35</c:v>
                </c:pt>
              </c:strCache>
            </c:strRef>
          </c:cat>
          <c:val>
            <c:numRef>
              <c:f>Sheet2!$B$2:$B$4</c:f>
              <c:numCache>
                <c:formatCode>General</c:formatCode>
                <c:ptCount val="3"/>
                <c:pt idx="0">
                  <c:v>60</c:v>
                </c:pt>
                <c:pt idx="1">
                  <c:v>30</c:v>
                </c:pt>
                <c:pt idx="2">
                  <c:v>28</c:v>
                </c:pt>
              </c:numCache>
            </c:numRef>
          </c:val>
        </c:ser>
        <c:dLbls>
          <c:showLegendKey val="0"/>
          <c:showVal val="0"/>
          <c:showCatName val="0"/>
          <c:showSerName val="0"/>
          <c:showPercent val="0"/>
          <c:showBubbleSize val="0"/>
          <c:showLeaderLines val="1"/>
        </c:dLbls>
        <c:firstSliceAng val="0"/>
      </c:pieChart>
    </c:plotArea>
    <c:plotVisOnly val="1"/>
    <c:dispBlanksAs val="gap"/>
    <c:showDLblsOverMax val="0"/>
  </c:chart>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view3D>
      <c:rotX val="15"/>
      <c:rotY val="20"/>
      <c:rAngAx val="1"/>
    </c:view3D>
    <c:floor>
      <c:thickness val="0"/>
    </c:floor>
    <c:sideWall>
      <c:thickness val="0"/>
    </c:sideWall>
    <c:backWall>
      <c:thickness val="0"/>
    </c:backWall>
    <c:plotArea>
      <c:layout/>
      <c:bar3DChart>
        <c:barDir val="col"/>
        <c:grouping val="clustered"/>
        <c:varyColors val="0"/>
        <c:ser>
          <c:idx val="0"/>
          <c:order val="0"/>
          <c:tx>
            <c:strRef>
              <c:f>Sheet1!$B$1</c:f>
              <c:strCache>
                <c:ptCount val="1"/>
                <c:pt idx="0">
                  <c:v>Gender</c:v>
                </c:pt>
              </c:strCache>
            </c:strRef>
          </c:tx>
          <c:spPr>
            <a:solidFill>
              <a:srgbClr val="008000"/>
            </a:solidFill>
          </c:spPr>
          <c:invertIfNegative val="0"/>
          <c:dLbls>
            <c:dLbl>
              <c:idx val="0"/>
              <c:delete val="1"/>
              <c:extLst>
                <c:ext xmlns:c15="http://schemas.microsoft.com/office/drawing/2012/chart" uri="{CE6537A1-D6FC-4f65-9D91-7224C49458BB}"/>
              </c:extLst>
            </c:dLbl>
            <c:spPr>
              <a:noFill/>
              <a:ln>
                <a:noFill/>
              </a:ln>
              <a:effectLst/>
            </c:spPr>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Sheet1!$A$2:$A$5</c:f>
              <c:strCache>
                <c:ptCount val="4"/>
                <c:pt idx="1">
                  <c:v>PG Students</c:v>
                </c:pt>
                <c:pt idx="2">
                  <c:v>M.Phil scholars</c:v>
                </c:pt>
                <c:pt idx="3">
                  <c:v>PhD scholars</c:v>
                </c:pt>
              </c:strCache>
            </c:strRef>
          </c:cat>
          <c:val>
            <c:numRef>
              <c:f>Sheet1!$B$2:$B$5</c:f>
              <c:numCache>
                <c:formatCode>General</c:formatCode>
                <c:ptCount val="4"/>
                <c:pt idx="0">
                  <c:v>0</c:v>
                </c:pt>
                <c:pt idx="1">
                  <c:v>31</c:v>
                </c:pt>
                <c:pt idx="2">
                  <c:v>21</c:v>
                </c:pt>
                <c:pt idx="3">
                  <c:v>22</c:v>
                </c:pt>
              </c:numCache>
            </c:numRef>
          </c:val>
        </c:ser>
        <c:ser>
          <c:idx val="1"/>
          <c:order val="1"/>
          <c:tx>
            <c:strRef>
              <c:f>Sheet1!$C$1</c:f>
              <c:strCache>
                <c:ptCount val="1"/>
              </c:strCache>
            </c:strRef>
          </c:tx>
          <c:spPr>
            <a:solidFill>
              <a:srgbClr val="7030A0"/>
            </a:solidFill>
          </c:spPr>
          <c:invertIfNegative val="0"/>
          <c:dLbls>
            <c:dLbl>
              <c:idx val="0"/>
              <c:delete val="1"/>
              <c:extLst>
                <c:ext xmlns:c15="http://schemas.microsoft.com/office/drawing/2012/chart" uri="{CE6537A1-D6FC-4f65-9D91-7224C49458BB}"/>
              </c:extLst>
            </c:dLbl>
            <c:spPr>
              <a:noFill/>
              <a:ln>
                <a:noFill/>
              </a:ln>
              <a:effectLst/>
            </c:spPr>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Sheet1!$A$2:$A$5</c:f>
              <c:strCache>
                <c:ptCount val="4"/>
                <c:pt idx="1">
                  <c:v>PG Students</c:v>
                </c:pt>
                <c:pt idx="2">
                  <c:v>M.Phil scholars</c:v>
                </c:pt>
                <c:pt idx="3">
                  <c:v>PhD scholars</c:v>
                </c:pt>
              </c:strCache>
            </c:strRef>
          </c:cat>
          <c:val>
            <c:numRef>
              <c:f>Sheet1!$C$2:$C$5</c:f>
              <c:numCache>
                <c:formatCode>General</c:formatCode>
                <c:ptCount val="4"/>
                <c:pt idx="0">
                  <c:v>0</c:v>
                </c:pt>
                <c:pt idx="1">
                  <c:v>12</c:v>
                </c:pt>
                <c:pt idx="2">
                  <c:v>8</c:v>
                </c:pt>
                <c:pt idx="3">
                  <c:v>22</c:v>
                </c:pt>
              </c:numCache>
            </c:numRef>
          </c:val>
        </c:ser>
        <c:ser>
          <c:idx val="2"/>
          <c:order val="2"/>
          <c:tx>
            <c:strRef>
              <c:f>Sheet1!$D$1</c:f>
              <c:strCache>
                <c:ptCount val="1"/>
                <c:pt idx="0">
                  <c:v>Count</c:v>
                </c:pt>
              </c:strCache>
            </c:strRef>
          </c:tx>
          <c:spPr>
            <a:solidFill>
              <a:srgbClr val="FF0000"/>
            </a:solidFill>
          </c:spPr>
          <c:invertIfNegative val="0"/>
          <c:dLbls>
            <c:spPr>
              <a:noFill/>
              <a:ln>
                <a:noFill/>
              </a:ln>
              <a:effectLst/>
            </c:spPr>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Sheet1!$A$2:$A$5</c:f>
              <c:strCache>
                <c:ptCount val="4"/>
                <c:pt idx="1">
                  <c:v>PG Students</c:v>
                </c:pt>
                <c:pt idx="2">
                  <c:v>M.Phil scholars</c:v>
                </c:pt>
                <c:pt idx="3">
                  <c:v>PhD scholars</c:v>
                </c:pt>
              </c:strCache>
            </c:strRef>
          </c:cat>
          <c:val>
            <c:numRef>
              <c:f>Sheet1!$D$2:$D$5</c:f>
              <c:numCache>
                <c:formatCode>General</c:formatCode>
                <c:ptCount val="4"/>
                <c:pt idx="1">
                  <c:v>43</c:v>
                </c:pt>
                <c:pt idx="2">
                  <c:v>29</c:v>
                </c:pt>
                <c:pt idx="3">
                  <c:v>44</c:v>
                </c:pt>
              </c:numCache>
            </c:numRef>
          </c:val>
        </c:ser>
        <c:dLbls>
          <c:showLegendKey val="0"/>
          <c:showVal val="0"/>
          <c:showCatName val="0"/>
          <c:showSerName val="0"/>
          <c:showPercent val="0"/>
          <c:showBubbleSize val="0"/>
        </c:dLbls>
        <c:gapWidth val="150"/>
        <c:shape val="cylinder"/>
        <c:axId val="201716704"/>
        <c:axId val="201714744"/>
        <c:axId val="0"/>
      </c:bar3DChart>
      <c:catAx>
        <c:axId val="201716704"/>
        <c:scaling>
          <c:orientation val="minMax"/>
        </c:scaling>
        <c:delete val="0"/>
        <c:axPos val="b"/>
        <c:numFmt formatCode="General" sourceLinked="1"/>
        <c:majorTickMark val="out"/>
        <c:minorTickMark val="none"/>
        <c:tickLblPos val="nextTo"/>
        <c:crossAx val="201714744"/>
        <c:crosses val="autoZero"/>
        <c:auto val="1"/>
        <c:lblAlgn val="ctr"/>
        <c:lblOffset val="100"/>
        <c:noMultiLvlLbl val="0"/>
      </c:catAx>
      <c:valAx>
        <c:axId val="201714744"/>
        <c:scaling>
          <c:orientation val="minMax"/>
        </c:scaling>
        <c:delete val="0"/>
        <c:axPos val="l"/>
        <c:majorGridlines/>
        <c:numFmt formatCode="General" sourceLinked="1"/>
        <c:majorTickMark val="out"/>
        <c:minorTickMark val="none"/>
        <c:tickLblPos val="nextTo"/>
        <c:crossAx val="201716704"/>
        <c:crosses val="autoZero"/>
        <c:crossBetween val="between"/>
      </c:valAx>
    </c:plotArea>
    <c:legend>
      <c:legendPos val="r"/>
      <c:legendEntry>
        <c:idx val="1"/>
        <c:delete val="1"/>
      </c:legendEntry>
      <c:layout/>
      <c:overlay val="0"/>
    </c:legend>
    <c:plotVisOnly val="1"/>
    <c:dispBlanksAs val="gap"/>
    <c:showDLblsOverMax val="0"/>
  </c:chart>
  <c:txPr>
    <a:bodyPr/>
    <a:lstStyle/>
    <a:p>
      <a:pPr>
        <a:defRPr sz="1800"/>
      </a:pPr>
      <a:endParaRPr lang="en-US"/>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view3D>
      <c:rotX val="15"/>
      <c:rotY val="20"/>
      <c:rAngAx val="1"/>
    </c:view3D>
    <c:floor>
      <c:thickness val="0"/>
    </c:floor>
    <c:sideWall>
      <c:thickness val="0"/>
    </c:sideWall>
    <c:backWall>
      <c:thickness val="0"/>
    </c:backWall>
    <c:plotArea>
      <c:layout/>
      <c:bar3DChart>
        <c:barDir val="col"/>
        <c:grouping val="clustered"/>
        <c:varyColors val="0"/>
        <c:ser>
          <c:idx val="0"/>
          <c:order val="0"/>
          <c:tx>
            <c:strRef>
              <c:f>Sheet1!$B$1</c:f>
              <c:strCache>
                <c:ptCount val="1"/>
                <c:pt idx="0">
                  <c:v>Count </c:v>
                </c:pt>
              </c:strCache>
            </c:strRef>
          </c:tx>
          <c:spPr>
            <a:solidFill>
              <a:srgbClr val="0000CC"/>
            </a:solidFill>
          </c:spPr>
          <c:invertIfNegative val="0"/>
          <c:dLbls>
            <c:spPr>
              <a:noFill/>
              <a:ln>
                <a:noFill/>
              </a:ln>
              <a:effectLst/>
            </c:spPr>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Sheet1!$A$2:$A$5</c:f>
              <c:strCache>
                <c:ptCount val="4"/>
                <c:pt idx="0">
                  <c:v>Frequent </c:v>
                </c:pt>
                <c:pt idx="1">
                  <c:v>Daily </c:v>
                </c:pt>
                <c:pt idx="2">
                  <c:v>Weekly</c:v>
                </c:pt>
                <c:pt idx="3">
                  <c:v>Monthly</c:v>
                </c:pt>
              </c:strCache>
            </c:strRef>
          </c:cat>
          <c:val>
            <c:numRef>
              <c:f>Sheet1!$B$2:$B$5</c:f>
              <c:numCache>
                <c:formatCode>General</c:formatCode>
                <c:ptCount val="4"/>
                <c:pt idx="0">
                  <c:v>28</c:v>
                </c:pt>
                <c:pt idx="1">
                  <c:v>56</c:v>
                </c:pt>
                <c:pt idx="2">
                  <c:v>27</c:v>
                </c:pt>
                <c:pt idx="3">
                  <c:v>3</c:v>
                </c:pt>
              </c:numCache>
            </c:numRef>
          </c:val>
        </c:ser>
        <c:ser>
          <c:idx val="1"/>
          <c:order val="1"/>
          <c:tx>
            <c:strRef>
              <c:f>Sheet1!$C$1</c:f>
              <c:strCache>
                <c:ptCount val="1"/>
              </c:strCache>
            </c:strRef>
          </c:tx>
          <c:invertIfNegative val="0"/>
          <c:cat>
            <c:strRef>
              <c:f>Sheet1!$A$2:$A$5</c:f>
              <c:strCache>
                <c:ptCount val="4"/>
                <c:pt idx="0">
                  <c:v>Frequent </c:v>
                </c:pt>
                <c:pt idx="1">
                  <c:v>Daily </c:v>
                </c:pt>
                <c:pt idx="2">
                  <c:v>Weekly</c:v>
                </c:pt>
                <c:pt idx="3">
                  <c:v>Monthly</c:v>
                </c:pt>
              </c:strCache>
            </c:strRef>
          </c:cat>
          <c:val>
            <c:numRef>
              <c:f>Sheet1!$C$2:$C$5</c:f>
              <c:numCache>
                <c:formatCode>General</c:formatCode>
                <c:ptCount val="4"/>
              </c:numCache>
            </c:numRef>
          </c:val>
        </c:ser>
        <c:ser>
          <c:idx val="2"/>
          <c:order val="2"/>
          <c:tx>
            <c:strRef>
              <c:f>Sheet1!$D$1</c:f>
              <c:strCache>
                <c:ptCount val="1"/>
              </c:strCache>
            </c:strRef>
          </c:tx>
          <c:invertIfNegative val="0"/>
          <c:cat>
            <c:strRef>
              <c:f>Sheet1!$A$2:$A$5</c:f>
              <c:strCache>
                <c:ptCount val="4"/>
                <c:pt idx="0">
                  <c:v>Frequent </c:v>
                </c:pt>
                <c:pt idx="1">
                  <c:v>Daily </c:v>
                </c:pt>
                <c:pt idx="2">
                  <c:v>Weekly</c:v>
                </c:pt>
                <c:pt idx="3">
                  <c:v>Monthly</c:v>
                </c:pt>
              </c:strCache>
            </c:strRef>
          </c:cat>
          <c:val>
            <c:numRef>
              <c:f>Sheet1!$D$2:$D$5</c:f>
              <c:numCache>
                <c:formatCode>General</c:formatCode>
                <c:ptCount val="4"/>
              </c:numCache>
            </c:numRef>
          </c:val>
        </c:ser>
        <c:dLbls>
          <c:showLegendKey val="0"/>
          <c:showVal val="0"/>
          <c:showCatName val="0"/>
          <c:showSerName val="0"/>
          <c:showPercent val="0"/>
          <c:showBubbleSize val="0"/>
        </c:dLbls>
        <c:gapWidth val="150"/>
        <c:shape val="cone"/>
        <c:axId val="201715136"/>
        <c:axId val="201717488"/>
        <c:axId val="0"/>
      </c:bar3DChart>
      <c:catAx>
        <c:axId val="201715136"/>
        <c:scaling>
          <c:orientation val="minMax"/>
        </c:scaling>
        <c:delete val="0"/>
        <c:axPos val="b"/>
        <c:numFmt formatCode="General" sourceLinked="1"/>
        <c:majorTickMark val="out"/>
        <c:minorTickMark val="none"/>
        <c:tickLblPos val="nextTo"/>
        <c:crossAx val="201717488"/>
        <c:crosses val="autoZero"/>
        <c:auto val="1"/>
        <c:lblAlgn val="ctr"/>
        <c:lblOffset val="100"/>
        <c:noMultiLvlLbl val="0"/>
      </c:catAx>
      <c:valAx>
        <c:axId val="201717488"/>
        <c:scaling>
          <c:orientation val="minMax"/>
        </c:scaling>
        <c:delete val="0"/>
        <c:axPos val="l"/>
        <c:majorGridlines/>
        <c:numFmt formatCode="General" sourceLinked="1"/>
        <c:majorTickMark val="out"/>
        <c:minorTickMark val="none"/>
        <c:tickLblPos val="nextTo"/>
        <c:crossAx val="201715136"/>
        <c:crosses val="autoZero"/>
        <c:crossBetween val="between"/>
      </c:valAx>
    </c:plotArea>
    <c:legend>
      <c:legendPos val="r"/>
      <c:legendEntry>
        <c:idx val="1"/>
        <c:delete val="1"/>
      </c:legendEntry>
      <c:legendEntry>
        <c:idx val="2"/>
        <c:delete val="1"/>
      </c:legendEntry>
      <c:layout/>
      <c:overlay val="0"/>
    </c:legend>
    <c:plotVisOnly val="1"/>
    <c:dispBlanksAs val="gap"/>
    <c:showDLblsOverMax val="0"/>
  </c:chart>
  <c:txPr>
    <a:bodyPr/>
    <a:lstStyle/>
    <a:p>
      <a:pPr>
        <a:defRPr sz="1800"/>
      </a:pPr>
      <a:endParaRPr lang="en-US"/>
    </a:p>
  </c:txPr>
  <c:externalData r:id="rId1">
    <c:autoUpdate val="0"/>
  </c:externalData>
</c:chartSpace>
</file>

<file path=ppt/drawings/drawing1.xml><?xml version="1.0" encoding="utf-8"?>
<c:userShapes xmlns:c="http://schemas.openxmlformats.org/drawingml/2006/chart">
  <cdr:relSizeAnchor xmlns:cdr="http://schemas.openxmlformats.org/drawingml/2006/chartDrawing">
    <cdr:from>
      <cdr:x>0.07692</cdr:x>
      <cdr:y>0.09091</cdr:y>
    </cdr:from>
    <cdr:to>
      <cdr:x>0.50769</cdr:x>
      <cdr:y>0.21212</cdr:y>
    </cdr:to>
    <cdr:sp macro="" textlink="">
      <cdr:nvSpPr>
        <cdr:cNvPr id="2" name="TextBox 1"/>
        <cdr:cNvSpPr txBox="1"/>
      </cdr:nvSpPr>
      <cdr:spPr>
        <a:xfrm xmlns:a="http://schemas.openxmlformats.org/drawingml/2006/main">
          <a:off x="381000" y="228600"/>
          <a:ext cx="2133600" cy="304800"/>
        </a:xfrm>
        <a:prstGeom xmlns:a="http://schemas.openxmlformats.org/drawingml/2006/main" prst="rect">
          <a:avLst/>
        </a:prstGeom>
      </cdr:spPr>
      <cdr:txBody>
        <a:bodyPr xmlns:a="http://schemas.openxmlformats.org/drawingml/2006/main" wrap="square" rtlCol="0"/>
        <a:lstStyle xmlns:a="http://schemas.openxmlformats.org/drawingml/2006/main"/>
        <a:p xmlns:a="http://schemas.openxmlformats.org/drawingml/2006/main">
          <a:endParaRPr lang="en-US" sz="1100" dirty="0"/>
        </a:p>
      </cdr:txBody>
    </cdr:sp>
  </cdr:relSizeAnchor>
  <cdr:relSizeAnchor xmlns:cdr="http://schemas.openxmlformats.org/drawingml/2006/chartDrawing">
    <cdr:from>
      <cdr:x>0.31818</cdr:x>
      <cdr:y>0.1</cdr:y>
    </cdr:from>
    <cdr:to>
      <cdr:x>0.66888</cdr:x>
      <cdr:y>0.25152</cdr:y>
    </cdr:to>
    <cdr:sp macro="" textlink="">
      <cdr:nvSpPr>
        <cdr:cNvPr id="3" name="TextBox 2"/>
        <cdr:cNvSpPr txBox="1"/>
      </cdr:nvSpPr>
      <cdr:spPr>
        <a:xfrm xmlns:a="http://schemas.openxmlformats.org/drawingml/2006/main">
          <a:off x="1066800" y="304800"/>
          <a:ext cx="1175825" cy="461818"/>
        </a:xfrm>
        <a:prstGeom xmlns:a="http://schemas.openxmlformats.org/drawingml/2006/main" prst="rect">
          <a:avLst/>
        </a:prstGeom>
      </cdr:spPr>
      <cdr:txBody>
        <a:bodyPr xmlns:a="http://schemas.openxmlformats.org/drawingml/2006/main" wrap="square" rtlCol="0"/>
        <a:lstStyle xmlns:a="http://schemas.openxmlformats.org/drawingml/2006/main"/>
        <a:p xmlns:a="http://schemas.openxmlformats.org/drawingml/2006/main">
          <a:r>
            <a:rPr lang="en-US" sz="1600" b="1" dirty="0" smtClean="0">
              <a:solidFill>
                <a:srgbClr val="008000"/>
              </a:solidFill>
            </a:rPr>
            <a:t>GENDER</a:t>
          </a:r>
          <a:endParaRPr lang="en-US" sz="1600" b="1" dirty="0">
            <a:solidFill>
              <a:srgbClr val="008000"/>
            </a:solidFill>
          </a:endParaRPr>
        </a:p>
      </cdr:txBody>
    </cdr:sp>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18831" cy="493474"/>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15373" y="0"/>
            <a:ext cx="2918831" cy="493474"/>
          </a:xfrm>
          <a:prstGeom prst="rect">
            <a:avLst/>
          </a:prstGeom>
        </p:spPr>
        <p:txBody>
          <a:bodyPr vert="horz" lIns="91440" tIns="45720" rIns="91440" bIns="45720" rtlCol="0"/>
          <a:lstStyle>
            <a:lvl1pPr algn="r">
              <a:defRPr sz="1200"/>
            </a:lvl1pPr>
          </a:lstStyle>
          <a:p>
            <a:fld id="{27E4A821-E9E0-4995-96D4-CD3F05356BF9}" type="datetimeFigureOut">
              <a:rPr lang="en-US" smtClean="0"/>
              <a:pPr/>
              <a:t>10/3/2096</a:t>
            </a:fld>
            <a:endParaRPr lang="en-US"/>
          </a:p>
        </p:txBody>
      </p:sp>
      <p:sp>
        <p:nvSpPr>
          <p:cNvPr id="4" name="Slide Image Placeholder 3"/>
          <p:cNvSpPr>
            <a:spLocks noGrp="1" noRot="1" noChangeAspect="1"/>
          </p:cNvSpPr>
          <p:nvPr>
            <p:ph type="sldImg" idx="2"/>
          </p:nvPr>
        </p:nvSpPr>
        <p:spPr>
          <a:xfrm>
            <a:off x="900113" y="739775"/>
            <a:ext cx="4935537" cy="370205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73577" y="4688007"/>
            <a:ext cx="5388610" cy="444127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9374301"/>
            <a:ext cx="2918831" cy="493474"/>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15373" y="9374301"/>
            <a:ext cx="2918831" cy="493474"/>
          </a:xfrm>
          <a:prstGeom prst="rect">
            <a:avLst/>
          </a:prstGeom>
        </p:spPr>
        <p:txBody>
          <a:bodyPr vert="horz" lIns="91440" tIns="45720" rIns="91440" bIns="45720" rtlCol="0" anchor="b"/>
          <a:lstStyle>
            <a:lvl1pPr algn="r">
              <a:defRPr sz="1200"/>
            </a:lvl1pPr>
          </a:lstStyle>
          <a:p>
            <a:fld id="{D1D98D42-90F3-4660-B603-290C63FF57A0}" type="slidenum">
              <a:rPr lang="en-US" smtClean="0"/>
              <a:pPr/>
              <a:t>‹#›</a:t>
            </a:fld>
            <a:endParaRPr lang="en-US"/>
          </a:p>
        </p:txBody>
      </p:sp>
    </p:spTree>
    <p:extLst>
      <p:ext uri="{BB962C8B-B14F-4D97-AF65-F5344CB8AC3E}">
        <p14:creationId xmlns:p14="http://schemas.microsoft.com/office/powerpoint/2010/main" val="413743407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D1D98D42-90F3-4660-B603-290C63FF57A0}" type="slidenum">
              <a:rPr lang="en-US" smtClean="0"/>
              <a:pPr/>
              <a:t>1</a:t>
            </a:fld>
            <a:endParaRPr lang="en-US" dirty="0"/>
          </a:p>
        </p:txBody>
      </p:sp>
    </p:spTree>
    <p:extLst>
      <p:ext uri="{BB962C8B-B14F-4D97-AF65-F5344CB8AC3E}">
        <p14:creationId xmlns:p14="http://schemas.microsoft.com/office/powerpoint/2010/main" val="369342322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D1D98D42-90F3-4660-B603-290C63FF57A0}" type="slidenum">
              <a:rPr lang="en-US" smtClean="0"/>
              <a:pPr/>
              <a:t>6</a:t>
            </a:fld>
            <a:endParaRPr lang="en-US"/>
          </a:p>
        </p:txBody>
      </p:sp>
    </p:spTree>
    <p:extLst>
      <p:ext uri="{BB962C8B-B14F-4D97-AF65-F5344CB8AC3E}">
        <p14:creationId xmlns:p14="http://schemas.microsoft.com/office/powerpoint/2010/main" val="134192163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D1D98D42-90F3-4660-B603-290C63FF57A0}" type="slidenum">
              <a:rPr lang="en-US" smtClean="0"/>
              <a:pPr/>
              <a:t>14</a:t>
            </a:fld>
            <a:endParaRPr lang="en-US"/>
          </a:p>
        </p:txBody>
      </p:sp>
    </p:spTree>
    <p:extLst>
      <p:ext uri="{BB962C8B-B14F-4D97-AF65-F5344CB8AC3E}">
        <p14:creationId xmlns:p14="http://schemas.microsoft.com/office/powerpoint/2010/main" val="232092224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Freeform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8" name="Freeform 7"/>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Title 8"/>
          <p:cNvSpPr>
            <a:spLocks noGrp="1"/>
          </p:cNvSpPr>
          <p:nvPr>
            <p:ph type="ctrTitle"/>
          </p:nvPr>
        </p:nvSpPr>
        <p:spPr>
          <a:xfrm>
            <a:off x="429064" y="3337560"/>
            <a:ext cx="6480048" cy="2301240"/>
          </a:xfrm>
        </p:spPr>
        <p:txBody>
          <a:bodyPr rIns="45720" anchor="t"/>
          <a:lstStyle>
            <a:lvl1pPr algn="r">
              <a:defRPr lang="en-US" b="1" cap="all" baseline="0" dirty="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433050" y="1544812"/>
            <a:ext cx="6480048" cy="1752600"/>
          </a:xfrm>
        </p:spPr>
        <p:txBody>
          <a:bodyPr tIns="0" rIns="45720" bIns="0" anchor="b">
            <a:normAutofit/>
          </a:bodyPr>
          <a:lstStyle>
            <a:lvl1pPr marL="0" indent="0" algn="r">
              <a:buNone/>
              <a:defRPr sz="2000">
                <a:solidFill>
                  <a:schemeClr val="tx1"/>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1D8BD707-D9CF-40AE-B4C6-C98DA3205C09}" type="datetimeFigureOut">
              <a:rPr lang="en-US" smtClean="0"/>
              <a:pPr/>
              <a:t>10/3/2096</a:t>
            </a:fld>
            <a:endParaRPr lang="en-US"/>
          </a:p>
        </p:txBody>
      </p:sp>
      <p:sp>
        <p:nvSpPr>
          <p:cNvPr id="19" name="Footer Placeholder 18"/>
          <p:cNvSpPr>
            <a:spLocks noGrp="1"/>
          </p:cNvSpPr>
          <p:nvPr>
            <p:ph type="ftr" sz="quarter" idx="11"/>
          </p:nvPr>
        </p:nvSpPr>
        <p:spPr/>
        <p:txBody>
          <a:bodyPr/>
          <a:lstStyle/>
          <a:p>
            <a:endParaRPr lang="en-US"/>
          </a:p>
        </p:txBody>
      </p:sp>
      <p:sp>
        <p:nvSpPr>
          <p:cNvPr id="27" name="Slide Number Placeholder 2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D8BD707-D9CF-40AE-B4C6-C98DA3205C09}" type="datetimeFigureOut">
              <a:rPr lang="en-US" smtClean="0"/>
              <a:pPr/>
              <a:t>10/3/2096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D8BD707-D9CF-40AE-B4C6-C98DA3205C09}" type="datetimeFigureOut">
              <a:rPr lang="en-US" smtClean="0"/>
              <a:pPr/>
              <a:t>10/3/2096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a:defRPr/>
            </a:lvl1p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D8BD707-D9CF-40AE-B4C6-C98DA3205C09}" type="datetimeFigureOut">
              <a:rPr lang="en-US" smtClean="0"/>
              <a:pPr/>
              <a:t>10/3/2096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7" name="Freeform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9" name="Freeform 8"/>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2" name="Title 1"/>
          <p:cNvSpPr>
            <a:spLocks noGrp="1"/>
          </p:cNvSpPr>
          <p:nvPr>
            <p:ph type="title"/>
          </p:nvPr>
        </p:nvSpPr>
        <p:spPr>
          <a:xfrm>
            <a:off x="685800" y="3583837"/>
            <a:ext cx="6629400" cy="1826363"/>
          </a:xfrm>
        </p:spPr>
        <p:txBody>
          <a:bodyPr tIns="0" bIns="0" anchor="t"/>
          <a:lstStyle>
            <a:lvl1pPr algn="l">
              <a:buNone/>
              <a:defRPr sz="4200" b="1" cap="none" baseline="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685800" y="2485800"/>
            <a:ext cx="6629400" cy="1066688"/>
          </a:xfrm>
        </p:spPr>
        <p:txBody>
          <a:bodyPr lIns="45720" tIns="0" rIns="45720" bIns="0" anchor="b"/>
          <a:lstStyle>
            <a:lvl1pPr marL="0" indent="0" algn="l">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10/3/2096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467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26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1D8BD707-D9CF-40AE-B4C6-C98DA3205C09}" type="datetimeFigureOut">
              <a:rPr lang="en-US" smtClean="0"/>
              <a:pPr/>
              <a:t>10/3/2096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86400"/>
            <a:ext cx="4040188"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5486400"/>
            <a:ext cx="4041775"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516912"/>
            <a:ext cx="4040188"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516912"/>
            <a:ext cx="4041775"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1D8BD707-D9CF-40AE-B4C6-C98DA3205C09}" type="datetimeFigureOut">
              <a:rPr lang="en-US" smtClean="0"/>
              <a:pPr/>
              <a:t>10/3/2096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320"/>
            <a:ext cx="7470648" cy="1143000"/>
          </a:xfrm>
        </p:spPr>
        <p:txBody>
          <a:bodyPr anchor="ctr"/>
          <a:lstStyle>
            <a:lvl1pPr algn="l">
              <a:defRPr sz="4600"/>
            </a:lvl1pPr>
          </a:lstStyle>
          <a:p>
            <a:r>
              <a:rPr kumimoji="0" lang="en-US" smtClean="0"/>
              <a:t>Click to edit Master title style</a:t>
            </a:r>
            <a:endParaRPr kumimoji="0" lang="en-US"/>
          </a:p>
        </p:txBody>
      </p:sp>
      <p:sp>
        <p:nvSpPr>
          <p:cNvPr id="7" name="Date Placeholder 6"/>
          <p:cNvSpPr>
            <a:spLocks noGrp="1"/>
          </p:cNvSpPr>
          <p:nvPr>
            <p:ph type="dt" sz="half" idx="10"/>
          </p:nvPr>
        </p:nvSpPr>
        <p:spPr/>
        <p:txBody>
          <a:bodyPr/>
          <a:lstStyle/>
          <a:p>
            <a:fld id="{1D8BD707-D9CF-40AE-B4C6-C98DA3205C09}" type="datetimeFigureOut">
              <a:rPr lang="en-US" smtClean="0"/>
              <a:pPr/>
              <a:t>10/3/2096</a:t>
            </a:fld>
            <a:endParaRPr lang="en-US"/>
          </a:p>
        </p:txBody>
      </p:sp>
      <p:sp>
        <p:nvSpPr>
          <p:cNvPr id="8" name="Slide Number Placeholder 7"/>
          <p:cNvSpPr>
            <a:spLocks noGrp="1"/>
          </p:cNvSpPr>
          <p:nvPr>
            <p:ph type="sldNum" sz="quarter" idx="11"/>
          </p:nvPr>
        </p:nvSpPr>
        <p:spPr/>
        <p:txBody>
          <a:bodyPr/>
          <a:lstStyle/>
          <a:p>
            <a:fld id="{B6F15528-21DE-4FAA-801E-634DDDAF4B2B}" type="slidenum">
              <a:rPr lang="en-US" smtClean="0"/>
              <a:pPr/>
              <a:t>‹#›</a:t>
            </a:fld>
            <a:endParaRPr lang="en-US"/>
          </a:p>
        </p:txBody>
      </p:sp>
      <p:sp>
        <p:nvSpPr>
          <p:cNvPr id="9" name="Footer Placeholder 8"/>
          <p:cNvSpPr>
            <a:spLocks noGrp="1"/>
          </p:cNvSpPr>
          <p:nvPr>
            <p:ph type="ftr" sz="quarter" idx="12"/>
          </p:nvPr>
        </p:nvSpPr>
        <p:spPr/>
        <p:txBody>
          <a:bodyPr/>
          <a:lstStyle/>
          <a:p>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10/3/2096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1185528"/>
            <a:ext cx="3200400" cy="730250"/>
          </a:xfrm>
        </p:spPr>
        <p:txBody>
          <a:bodyPr tIns="0" bIns="0" anchor="t"/>
          <a:lstStyle>
            <a:lvl1pPr algn="l">
              <a:buNone/>
              <a:defRPr sz="1800" b="1">
                <a:solidFill>
                  <a:schemeClr val="accent1"/>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214424"/>
            <a:ext cx="27432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1981200"/>
            <a:ext cx="7086600" cy="3810000"/>
          </a:xfrm>
        </p:spPr>
        <p:txBody>
          <a:bodyPr/>
          <a:lstStyle>
            <a:lvl1pPr>
              <a:defRPr sz="2800"/>
            </a:lvl1pPr>
            <a:lvl2pPr>
              <a:defRPr sz="2400"/>
            </a:lvl2pPr>
            <a:lvl3pPr>
              <a:defRPr sz="22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1D8BD707-D9CF-40AE-B4C6-C98DA3205C09}" type="datetimeFigureOut">
              <a:rPr lang="en-US" smtClean="0"/>
              <a:pPr/>
              <a:t>10/3/2096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156448" y="6422064"/>
            <a:ext cx="762000" cy="365125"/>
          </a:xfrm>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556732" y="1705709"/>
            <a:ext cx="3053868" cy="1253808"/>
          </a:xfrm>
        </p:spPr>
        <p:txBody>
          <a:bodyPr anchor="b"/>
          <a:lstStyle>
            <a:lvl1pPr algn="l">
              <a:buNone/>
              <a:defRPr sz="2200" b="1">
                <a:solidFill>
                  <a:schemeClr val="accent1"/>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065628" y="1019907"/>
            <a:ext cx="4114800" cy="4114800"/>
          </a:xfrm>
          <a:prstGeom prst="ellipse">
            <a:avLst/>
          </a:prstGeom>
          <a:solidFill>
            <a:schemeClr val="bg2">
              <a:shade val="50000"/>
            </a:schemeClr>
          </a:solidFill>
          <a:ln w="50800" cap="flat">
            <a:solidFill>
              <a:schemeClr val="bg2"/>
            </a:solidFill>
            <a:miter lim="800000"/>
          </a:ln>
          <a:effectLst>
            <a:outerShdw blurRad="152000" dist="345000" dir="5400000" sx="-80000" sy="-18000" rotWithShape="0">
              <a:srgbClr val="000000">
                <a:alpha val="25000"/>
              </a:srgbClr>
            </a:outerShdw>
          </a:effectLst>
          <a:scene3d>
            <a:camera prst="orthographicFront"/>
            <a:lightRig rig="contrasting" dir="t">
              <a:rot lat="0" lon="0" rev="2400000"/>
            </a:lightRig>
          </a:scene3d>
          <a:sp3d contourW="7620">
            <a:bevelT w="63500" h="63500"/>
            <a:contourClr>
              <a:schemeClr val="bg2">
                <a:shade val="50000"/>
              </a:schemeClr>
            </a:contourClr>
          </a:sp3d>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5556734" y="2998765"/>
            <a:ext cx="3053866"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a:xfrm>
            <a:off x="457200" y="6422064"/>
            <a:ext cx="2133600" cy="365125"/>
          </a:xfrm>
        </p:spPr>
        <p:txBody>
          <a:bodyPr/>
          <a:lstStyle/>
          <a:p>
            <a:fld id="{1D8BD707-D9CF-40AE-B4C6-C98DA3205C09}" type="datetimeFigureOut">
              <a:rPr lang="en-US" smtClean="0"/>
              <a:pPr/>
              <a:t>10/3/2096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C000"/>
        </a:solidFill>
        <a:effectLst/>
      </p:bgPr>
    </p:bg>
    <p:spTree>
      <p:nvGrpSpPr>
        <p:cNvPr id="1" name=""/>
        <p:cNvGrpSpPr/>
        <p:nvPr/>
      </p:nvGrpSpPr>
      <p:grpSpPr>
        <a:xfrm>
          <a:off x="0" y="0"/>
          <a:ext cx="0" cy="0"/>
          <a:chOff x="0" y="0"/>
          <a:chExt cx="0" cy="0"/>
        </a:xfrm>
      </p:grpSpPr>
      <p:sp>
        <p:nvSpPr>
          <p:cNvPr id="12" name="Freeform 11"/>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16" name="Freeform 15"/>
          <p:cNvSpPr>
            <a:spLocks/>
          </p:cNvSpPr>
          <p:nvPr/>
        </p:nvSpPr>
        <p:spPr bwMode="auto">
          <a:xfrm>
            <a:off x="7315200" y="0"/>
            <a:ext cx="1828800"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2082" y="1734"/>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Title Placeholder 8"/>
          <p:cNvSpPr>
            <a:spLocks noGrp="1"/>
          </p:cNvSpPr>
          <p:nvPr>
            <p:ph type="title"/>
          </p:nvPr>
        </p:nvSpPr>
        <p:spPr>
          <a:xfrm>
            <a:off x="457200" y="274638"/>
            <a:ext cx="7467600" cy="1143000"/>
          </a:xfrm>
          <a:prstGeom prst="rect">
            <a:avLst/>
          </a:prstGeom>
        </p:spPr>
        <p:txBody>
          <a:bodyPr vert="horz" lIns="45720" rIns="45720" anchor="ctr">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600200"/>
            <a:ext cx="7467600" cy="45259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422064"/>
            <a:ext cx="2133600" cy="365125"/>
          </a:xfrm>
          <a:prstGeom prst="rect">
            <a:avLst/>
          </a:prstGeom>
        </p:spPr>
        <p:txBody>
          <a:bodyPr vert="horz" bIns="0" anchor="b"/>
          <a:lstStyle>
            <a:lvl1pPr algn="l" eaLnBrk="1" latinLnBrk="0" hangingPunct="1">
              <a:defRPr kumimoji="0" sz="1000">
                <a:solidFill>
                  <a:schemeClr val="tx2">
                    <a:shade val="50000"/>
                  </a:schemeClr>
                </a:solidFill>
              </a:defRPr>
            </a:lvl1pPr>
          </a:lstStyle>
          <a:p>
            <a:fld id="{1D8BD707-D9CF-40AE-B4C6-C98DA3205C09}" type="datetimeFigureOut">
              <a:rPr lang="en-US" smtClean="0"/>
              <a:pPr/>
              <a:t>10/3/2096</a:t>
            </a:fld>
            <a:endParaRPr lang="en-US"/>
          </a:p>
        </p:txBody>
      </p:sp>
      <p:sp>
        <p:nvSpPr>
          <p:cNvPr id="22" name="Footer Placeholder 21"/>
          <p:cNvSpPr>
            <a:spLocks noGrp="1"/>
          </p:cNvSpPr>
          <p:nvPr>
            <p:ph type="ftr" sz="quarter" idx="3"/>
          </p:nvPr>
        </p:nvSpPr>
        <p:spPr>
          <a:xfrm>
            <a:off x="3124200" y="6422064"/>
            <a:ext cx="2895600" cy="365125"/>
          </a:xfrm>
          <a:prstGeom prst="rect">
            <a:avLst/>
          </a:prstGeom>
        </p:spPr>
        <p:txBody>
          <a:bodyPr vert="horz" lIns="0" rIns="0" bIns="0" anchor="b"/>
          <a:lstStyle>
            <a:lvl1pPr algn="ctr" eaLnBrk="1" latinLnBrk="0" hangingPunct="1">
              <a:defRPr kumimoji="0" sz="1000">
                <a:solidFill>
                  <a:schemeClr val="tx2">
                    <a:shade val="50000"/>
                  </a:schemeClr>
                </a:solidFill>
              </a:defRPr>
            </a:lvl1pPr>
          </a:lstStyle>
          <a:p>
            <a:endParaRPr lang="en-US"/>
          </a:p>
        </p:txBody>
      </p:sp>
      <p:sp>
        <p:nvSpPr>
          <p:cNvPr id="18" name="Slide Number Placeholder 17"/>
          <p:cNvSpPr>
            <a:spLocks noGrp="1"/>
          </p:cNvSpPr>
          <p:nvPr>
            <p:ph type="sldNum" sz="quarter" idx="4"/>
          </p:nvPr>
        </p:nvSpPr>
        <p:spPr>
          <a:xfrm>
            <a:off x="8153400" y="6422064"/>
            <a:ext cx="762000" cy="365125"/>
          </a:xfrm>
          <a:prstGeom prst="rect">
            <a:avLst/>
          </a:prstGeom>
        </p:spPr>
        <p:txBody>
          <a:bodyPr vert="horz" lIns="0" tIns="0" rIns="0" bIns="0" anchor="b"/>
          <a:lstStyle>
            <a:lvl1pPr algn="r" eaLnBrk="1" latinLnBrk="0" hangingPunct="1">
              <a:defRPr kumimoji="0" sz="1000">
                <a:solidFill>
                  <a:schemeClr val="tx2">
                    <a:shade val="50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20624"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722376" indent="-274320" algn="l" rtl="0" eaLnBrk="1" latinLnBrk="0" hangingPunct="1">
        <a:spcBef>
          <a:spcPct val="20000"/>
        </a:spcBef>
        <a:buClr>
          <a:schemeClr val="accent1"/>
        </a:buClr>
        <a:buSzPct val="90000"/>
        <a:buFont typeface="Wingdings 2"/>
        <a:buChar char=""/>
        <a:defRPr kumimoji="0" sz="2600" kern="1200">
          <a:solidFill>
            <a:schemeClr val="tx1"/>
          </a:solidFill>
          <a:latin typeface="+mn-lt"/>
          <a:ea typeface="+mn-ea"/>
          <a:cs typeface="+mn-cs"/>
        </a:defRPr>
      </a:lvl2pPr>
      <a:lvl3pPr marL="1005840" indent="-256032" algn="l" rtl="0" eaLnBrk="1" latinLnBrk="0" hangingPunct="1">
        <a:spcBef>
          <a:spcPct val="20000"/>
        </a:spcBef>
        <a:buClr>
          <a:schemeClr val="accent2"/>
        </a:buClr>
        <a:buSzPct val="85000"/>
        <a:buFont typeface="Arial"/>
        <a:buChar char="○"/>
        <a:defRPr kumimoji="0" sz="2400" kern="1200">
          <a:solidFill>
            <a:schemeClr val="tx1"/>
          </a:solidFill>
          <a:latin typeface="+mn-lt"/>
          <a:ea typeface="+mn-ea"/>
          <a:cs typeface="+mn-cs"/>
        </a:defRPr>
      </a:lvl3pPr>
      <a:lvl4pPr marL="1280160" indent="-237744" algn="l" rtl="0" eaLnBrk="1" latinLnBrk="0" hangingPunct="1">
        <a:spcBef>
          <a:spcPct val="20000"/>
        </a:spcBef>
        <a:buClr>
          <a:schemeClr val="accent3"/>
        </a:buClr>
        <a:buSzPct val="90000"/>
        <a:buFont typeface="Wingdings 2"/>
        <a:buChar char=""/>
        <a:defRPr kumimoji="0" sz="2000" kern="1200">
          <a:solidFill>
            <a:schemeClr val="tx1"/>
          </a:solidFill>
          <a:latin typeface="+mn-lt"/>
          <a:ea typeface="+mn-ea"/>
          <a:cs typeface="+mn-cs"/>
        </a:defRPr>
      </a:lvl4pPr>
      <a:lvl5pPr marL="1490472" indent="-182880" algn="l" rtl="0" eaLnBrk="1" latinLnBrk="0"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4.gif"/></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chart" Target="../charts/chart2.xml"/></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chart" Target="../charts/chart3.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chart" Target="../charts/chart4.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152400" y="3886200"/>
            <a:ext cx="7848600" cy="1295400"/>
          </a:xfrm>
        </p:spPr>
        <p:txBody>
          <a:bodyPr numCol="1">
            <a:noAutofit/>
          </a:bodyPr>
          <a:lstStyle/>
          <a:p>
            <a:pPr algn="ctr"/>
            <a:r>
              <a:rPr sz="1200" cap="none" smtClean="0">
                <a:ln>
                  <a:noFill/>
                </a:ln>
                <a:solidFill>
                  <a:srgbClr val="0000CC"/>
                </a:solidFill>
                <a:effectLst/>
                <a:latin typeface="Calibri" pitchFamily="34" charset="0"/>
                <a:cs typeface="Calibri" pitchFamily="34" charset="0"/>
              </a:rPr>
              <a:t>Mrs.A.Mangayarkarasi				Dr.R.Sarangapani </a:t>
            </a:r>
            <a:br>
              <a:rPr sz="1200" cap="none" smtClean="0">
                <a:ln>
                  <a:noFill/>
                </a:ln>
                <a:solidFill>
                  <a:srgbClr val="0000CC"/>
                </a:solidFill>
                <a:effectLst/>
                <a:latin typeface="Calibri" pitchFamily="34" charset="0"/>
                <a:cs typeface="Calibri" pitchFamily="34" charset="0"/>
              </a:rPr>
            </a:br>
            <a:r>
              <a:rPr sz="1200" cap="none" smtClean="0">
                <a:ln>
                  <a:noFill/>
                </a:ln>
                <a:solidFill>
                  <a:srgbClr val="0000CC"/>
                </a:solidFill>
                <a:effectLst/>
                <a:latin typeface="Calibri" pitchFamily="34" charset="0"/>
                <a:cs typeface="Calibri" pitchFamily="34" charset="0"/>
              </a:rPr>
              <a:t>Research Scholar				Professor &amp; Head </a:t>
            </a:r>
            <a:br>
              <a:rPr sz="1200" cap="none" smtClean="0">
                <a:ln>
                  <a:noFill/>
                </a:ln>
                <a:solidFill>
                  <a:srgbClr val="0000CC"/>
                </a:solidFill>
                <a:effectLst/>
                <a:latin typeface="Calibri" pitchFamily="34" charset="0"/>
                <a:cs typeface="Calibri" pitchFamily="34" charset="0"/>
              </a:rPr>
            </a:br>
            <a:r>
              <a:rPr sz="1200" cap="none" smtClean="0">
                <a:ln>
                  <a:noFill/>
                </a:ln>
                <a:solidFill>
                  <a:srgbClr val="0000CC"/>
                </a:solidFill>
                <a:effectLst/>
                <a:latin typeface="Calibri" pitchFamily="34" charset="0"/>
                <a:cs typeface="Calibri" pitchFamily="34" charset="0"/>
              </a:rPr>
              <a:t>Department of Library and Information Science		Department of Library and Information Science </a:t>
            </a:r>
            <a:br>
              <a:rPr sz="1200" cap="none" smtClean="0">
                <a:ln>
                  <a:noFill/>
                </a:ln>
                <a:solidFill>
                  <a:srgbClr val="0000CC"/>
                </a:solidFill>
                <a:effectLst/>
                <a:latin typeface="Calibri" pitchFamily="34" charset="0"/>
                <a:cs typeface="Calibri" pitchFamily="34" charset="0"/>
              </a:rPr>
            </a:br>
            <a:r>
              <a:rPr sz="1200" cap="none" smtClean="0">
                <a:ln>
                  <a:noFill/>
                </a:ln>
                <a:solidFill>
                  <a:srgbClr val="0000CC"/>
                </a:solidFill>
                <a:effectLst/>
                <a:latin typeface="Calibri" pitchFamily="34" charset="0"/>
                <a:cs typeface="Calibri" pitchFamily="34" charset="0"/>
              </a:rPr>
              <a:t>Bharathiar University				Bharathiar University </a:t>
            </a:r>
            <a:br>
              <a:rPr sz="1200" cap="none" smtClean="0">
                <a:ln>
                  <a:noFill/>
                </a:ln>
                <a:solidFill>
                  <a:srgbClr val="0000CC"/>
                </a:solidFill>
                <a:effectLst/>
                <a:latin typeface="Calibri" pitchFamily="34" charset="0"/>
                <a:cs typeface="Calibri" pitchFamily="34" charset="0"/>
              </a:rPr>
            </a:br>
            <a:r>
              <a:rPr sz="1200" cap="none" smtClean="0">
                <a:ln>
                  <a:noFill/>
                </a:ln>
                <a:solidFill>
                  <a:srgbClr val="0000CC"/>
                </a:solidFill>
                <a:effectLst/>
                <a:latin typeface="Calibri" pitchFamily="34" charset="0"/>
                <a:cs typeface="Calibri" pitchFamily="34" charset="0"/>
              </a:rPr>
              <a:t>      Coimbatore, Tamil Nadu, India			Coimbatore, Tamil Nadu ,India</a:t>
            </a:r>
            <a:br>
              <a:rPr sz="1200" cap="none" smtClean="0">
                <a:ln>
                  <a:noFill/>
                </a:ln>
                <a:solidFill>
                  <a:srgbClr val="0000CC"/>
                </a:solidFill>
                <a:effectLst/>
                <a:latin typeface="Calibri" pitchFamily="34" charset="0"/>
                <a:cs typeface="Calibri" pitchFamily="34" charset="0"/>
              </a:rPr>
            </a:br>
            <a:r>
              <a:rPr sz="1200" cap="none" smtClean="0">
                <a:ln>
                  <a:noFill/>
                </a:ln>
                <a:solidFill>
                  <a:srgbClr val="0000CC"/>
                </a:solidFill>
                <a:effectLst/>
                <a:latin typeface="Calibri" pitchFamily="34" charset="0"/>
                <a:cs typeface="Calibri" pitchFamily="34" charset="0"/>
              </a:rPr>
              <a:t>mangayj31@gmail.com				rspani1967@gmail.com </a:t>
            </a:r>
            <a:r>
              <a:rPr sz="1200" b="0" cap="none" smtClean="0">
                <a:ln>
                  <a:noFill/>
                </a:ln>
                <a:solidFill>
                  <a:srgbClr val="0000CC"/>
                </a:solidFill>
                <a:effectLst/>
                <a:latin typeface="Calibri" pitchFamily="34" charset="0"/>
                <a:cs typeface="Calibri" pitchFamily="34" charset="0"/>
              </a:rPr>
              <a:t/>
            </a:r>
            <a:br>
              <a:rPr sz="1200" b="0" cap="none" smtClean="0">
                <a:ln>
                  <a:noFill/>
                </a:ln>
                <a:solidFill>
                  <a:srgbClr val="0000CC"/>
                </a:solidFill>
                <a:effectLst/>
                <a:latin typeface="Calibri" pitchFamily="34" charset="0"/>
                <a:cs typeface="Calibri" pitchFamily="34" charset="0"/>
              </a:rPr>
            </a:br>
            <a:r>
              <a:rPr sz="1200" b="0" cap="none" smtClean="0">
                <a:ln>
                  <a:noFill/>
                </a:ln>
                <a:solidFill>
                  <a:schemeClr val="tx1"/>
                </a:solidFill>
                <a:effectLst/>
                <a:latin typeface="Calibri" pitchFamily="34" charset="0"/>
                <a:cs typeface="Calibri" pitchFamily="34" charset="0"/>
              </a:rPr>
              <a:t/>
            </a:r>
            <a:br>
              <a:rPr sz="1200" b="0" cap="none" smtClean="0">
                <a:ln>
                  <a:noFill/>
                </a:ln>
                <a:solidFill>
                  <a:schemeClr val="tx1"/>
                </a:solidFill>
                <a:effectLst/>
                <a:latin typeface="Calibri" pitchFamily="34" charset="0"/>
                <a:cs typeface="Calibri" pitchFamily="34" charset="0"/>
              </a:rPr>
            </a:br>
            <a:r>
              <a:rPr sz="1200" b="0" cap="none" smtClean="0">
                <a:ln>
                  <a:noFill/>
                </a:ln>
                <a:solidFill>
                  <a:schemeClr val="tx1"/>
                </a:solidFill>
                <a:effectLst/>
                <a:latin typeface="Calibri" pitchFamily="34" charset="0"/>
                <a:cs typeface="Calibri" pitchFamily="34" charset="0"/>
              </a:rPr>
              <a:t/>
            </a:r>
            <a:br>
              <a:rPr sz="1200" b="0" cap="none" smtClean="0">
                <a:ln>
                  <a:noFill/>
                </a:ln>
                <a:solidFill>
                  <a:schemeClr val="tx1"/>
                </a:solidFill>
                <a:effectLst/>
                <a:latin typeface="Calibri" pitchFamily="34" charset="0"/>
                <a:cs typeface="Calibri" pitchFamily="34" charset="0"/>
              </a:rPr>
            </a:br>
            <a:r>
              <a:rPr sz="1200" b="0" cap="none" smtClean="0">
                <a:ln>
                  <a:noFill/>
                </a:ln>
                <a:solidFill>
                  <a:schemeClr val="tx1"/>
                </a:solidFill>
                <a:effectLst/>
                <a:latin typeface="Calibri" pitchFamily="34" charset="0"/>
                <a:cs typeface="Calibri" pitchFamily="34" charset="0"/>
              </a:rPr>
              <a:t/>
            </a:r>
            <a:br>
              <a:rPr sz="1200" b="0" cap="none" smtClean="0">
                <a:ln>
                  <a:noFill/>
                </a:ln>
                <a:solidFill>
                  <a:schemeClr val="tx1"/>
                </a:solidFill>
                <a:effectLst/>
                <a:latin typeface="Calibri" pitchFamily="34" charset="0"/>
                <a:cs typeface="Calibri" pitchFamily="34" charset="0"/>
              </a:rPr>
            </a:br>
            <a:r>
              <a:rPr sz="1200" b="0" cap="none" smtClean="0">
                <a:ln>
                  <a:noFill/>
                </a:ln>
                <a:solidFill>
                  <a:schemeClr val="tx1"/>
                </a:solidFill>
                <a:effectLst/>
                <a:latin typeface="Calibri" pitchFamily="34" charset="0"/>
                <a:cs typeface="Calibri" pitchFamily="34" charset="0"/>
              </a:rPr>
              <a:t/>
            </a:r>
            <a:br>
              <a:rPr sz="1200" b="0" cap="none" smtClean="0">
                <a:ln>
                  <a:noFill/>
                </a:ln>
                <a:solidFill>
                  <a:schemeClr val="tx1"/>
                </a:solidFill>
                <a:effectLst/>
                <a:latin typeface="Calibri" pitchFamily="34" charset="0"/>
                <a:cs typeface="Calibri" pitchFamily="34" charset="0"/>
              </a:rPr>
            </a:br>
            <a:r>
              <a:rPr sz="1200" b="0" cap="none" smtClean="0">
                <a:ln>
                  <a:noFill/>
                </a:ln>
                <a:solidFill>
                  <a:schemeClr val="tx1"/>
                </a:solidFill>
                <a:effectLst/>
                <a:latin typeface="Calibri" pitchFamily="34" charset="0"/>
                <a:cs typeface="Calibri" pitchFamily="34" charset="0"/>
              </a:rPr>
              <a:t/>
            </a:r>
            <a:br>
              <a:rPr sz="1200" b="0" cap="none" smtClean="0">
                <a:ln>
                  <a:noFill/>
                </a:ln>
                <a:solidFill>
                  <a:schemeClr val="tx1"/>
                </a:solidFill>
                <a:effectLst/>
                <a:latin typeface="Calibri" pitchFamily="34" charset="0"/>
                <a:cs typeface="Calibri" pitchFamily="34" charset="0"/>
              </a:rPr>
            </a:br>
            <a:r>
              <a:rPr sz="1200" b="0" cap="none" smtClean="0">
                <a:ln>
                  <a:noFill/>
                </a:ln>
                <a:solidFill>
                  <a:schemeClr val="tx1"/>
                </a:solidFill>
                <a:effectLst/>
              </a:rPr>
              <a:t/>
            </a:r>
            <a:br>
              <a:rPr sz="1200" b="0" cap="none" smtClean="0">
                <a:ln>
                  <a:noFill/>
                </a:ln>
                <a:solidFill>
                  <a:schemeClr val="tx1"/>
                </a:solidFill>
                <a:effectLst/>
              </a:rPr>
            </a:br>
            <a:endParaRPr lang="en-US" sz="1200" b="0" cap="none" dirty="0">
              <a:ln>
                <a:noFill/>
              </a:ln>
              <a:solidFill>
                <a:schemeClr val="tx1"/>
              </a:solidFill>
              <a:effectLst/>
            </a:endParaRPr>
          </a:p>
        </p:txBody>
      </p:sp>
      <p:sp>
        <p:nvSpPr>
          <p:cNvPr id="3" name="Subtitle 2"/>
          <p:cNvSpPr>
            <a:spLocks noGrp="1"/>
          </p:cNvSpPr>
          <p:nvPr>
            <p:ph type="subTitle" idx="1"/>
          </p:nvPr>
        </p:nvSpPr>
        <p:spPr>
          <a:solidFill>
            <a:srgbClr val="FFC000"/>
          </a:solidFill>
        </p:spPr>
        <p:txBody>
          <a:bodyPr>
            <a:noAutofit/>
          </a:bodyPr>
          <a:lstStyle/>
          <a:p>
            <a:r>
              <a:rPr lang="en-US" sz="4000" b="1" dirty="0" smtClean="0">
                <a:solidFill>
                  <a:srgbClr val="800000"/>
                </a:solidFill>
                <a:latin typeface="Georgia" pitchFamily="18" charset="0"/>
              </a:rPr>
              <a:t>USER’S PERCEPTION AND ATTITUDE ABOUT  E- LEARNING </a:t>
            </a:r>
            <a:endParaRPr lang="en-US" sz="4000" b="1" dirty="0">
              <a:solidFill>
                <a:srgbClr val="800000"/>
              </a:solidFill>
              <a:latin typeface="Georgia" pitchFamily="18" charset="0"/>
            </a:endParaRPr>
          </a:p>
        </p:txBody>
      </p:sp>
      <p:pic>
        <p:nvPicPr>
          <p:cNvPr id="1026" name="Picture 2" descr="C:\Users\LAB-08\Desktop\details for caliber\logo.png"/>
          <p:cNvPicPr>
            <a:picLocks noChangeAspect="1" noChangeArrowheads="1"/>
          </p:cNvPicPr>
          <p:nvPr/>
        </p:nvPicPr>
        <p:blipFill>
          <a:blip r:embed="rId3"/>
          <a:srcRect/>
          <a:stretch>
            <a:fillRect/>
          </a:stretch>
        </p:blipFill>
        <p:spPr bwMode="auto">
          <a:xfrm>
            <a:off x="7696200" y="5943600"/>
            <a:ext cx="1267971" cy="676657"/>
          </a:xfrm>
          <a:prstGeom prst="rect">
            <a:avLst/>
          </a:prstGeom>
          <a:noFill/>
        </p:spPr>
      </p:pic>
      <p:pic>
        <p:nvPicPr>
          <p:cNvPr id="1028" name="Picture 4" descr="Image result for bharathiar university logo"/>
          <p:cNvPicPr>
            <a:picLocks noChangeAspect="1" noChangeArrowheads="1"/>
          </p:cNvPicPr>
          <p:nvPr/>
        </p:nvPicPr>
        <p:blipFill>
          <a:blip r:embed="rId4" cstate="print"/>
          <a:srcRect/>
          <a:stretch>
            <a:fillRect/>
          </a:stretch>
        </p:blipFill>
        <p:spPr bwMode="auto">
          <a:xfrm>
            <a:off x="0" y="0"/>
            <a:ext cx="1066800" cy="1066800"/>
          </a:xfrm>
          <a:prstGeom prst="rect">
            <a:avLst/>
          </a:prstGeom>
          <a:noFill/>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304800"/>
            <a:ext cx="7467600" cy="762000"/>
          </a:xfrm>
        </p:spPr>
        <p:txBody>
          <a:bodyPr>
            <a:normAutofit fontScale="90000"/>
          </a:bodyPr>
          <a:lstStyle/>
          <a:p>
            <a:r>
              <a:rPr lang="en-US" dirty="0" smtClean="0">
                <a:solidFill>
                  <a:srgbClr val="C00000"/>
                </a:solidFill>
              </a:rPr>
              <a:t>Satisfaction on E- learning</a:t>
            </a:r>
            <a:endParaRPr lang="en-US" dirty="0">
              <a:solidFill>
                <a:srgbClr val="C00000"/>
              </a:solidFill>
            </a:endParaRPr>
          </a:p>
        </p:txBody>
      </p:sp>
      <p:pic>
        <p:nvPicPr>
          <p:cNvPr id="5" name="Picture 2" descr="C:\Users\LAB-08\Desktop\details for caliber\logo.png"/>
          <p:cNvPicPr>
            <a:picLocks noChangeAspect="1" noChangeArrowheads="1"/>
          </p:cNvPicPr>
          <p:nvPr/>
        </p:nvPicPr>
        <p:blipFill>
          <a:blip r:embed="rId2"/>
          <a:srcRect/>
          <a:stretch>
            <a:fillRect/>
          </a:stretch>
        </p:blipFill>
        <p:spPr bwMode="auto">
          <a:xfrm>
            <a:off x="7620000" y="0"/>
            <a:ext cx="1267971" cy="914399"/>
          </a:xfrm>
          <a:prstGeom prst="rect">
            <a:avLst/>
          </a:prstGeom>
          <a:noFill/>
        </p:spPr>
      </p:pic>
      <p:graphicFrame>
        <p:nvGraphicFramePr>
          <p:cNvPr id="6" name="Table 5"/>
          <p:cNvGraphicFramePr>
            <a:graphicFrameLocks noGrp="1"/>
          </p:cNvGraphicFramePr>
          <p:nvPr/>
        </p:nvGraphicFramePr>
        <p:xfrm>
          <a:off x="533405" y="1066799"/>
          <a:ext cx="7924794" cy="5562600"/>
        </p:xfrm>
        <a:graphic>
          <a:graphicData uri="http://schemas.openxmlformats.org/drawingml/2006/table">
            <a:tbl>
              <a:tblPr/>
              <a:tblGrid>
                <a:gridCol w="1779128"/>
                <a:gridCol w="621248"/>
                <a:gridCol w="620504"/>
                <a:gridCol w="620504"/>
                <a:gridCol w="620504"/>
                <a:gridCol w="620504"/>
                <a:gridCol w="620504"/>
                <a:gridCol w="620504"/>
                <a:gridCol w="668008"/>
                <a:gridCol w="668008"/>
                <a:gridCol w="465378"/>
              </a:tblGrid>
              <a:tr h="445008">
                <a:tc rowSpan="2">
                  <a:txBody>
                    <a:bodyPr/>
                    <a:lstStyle/>
                    <a:p>
                      <a:pPr marL="0" marR="0" algn="ctr">
                        <a:lnSpc>
                          <a:spcPct val="115000"/>
                        </a:lnSpc>
                        <a:spcBef>
                          <a:spcPts val="0"/>
                        </a:spcBef>
                        <a:spcAft>
                          <a:spcPts val="0"/>
                        </a:spcAft>
                      </a:pPr>
                      <a:r>
                        <a:rPr lang="en-US" sz="1200" b="1" dirty="0">
                          <a:solidFill>
                            <a:srgbClr val="800000"/>
                          </a:solidFill>
                          <a:latin typeface="Arial Narrow"/>
                          <a:ea typeface="Times New Roman"/>
                          <a:cs typeface="Times New Roman"/>
                        </a:rPr>
                        <a:t>Particulars </a:t>
                      </a:r>
                      <a:endParaRPr lang="en-US" sz="1200" dirty="0">
                        <a:solidFill>
                          <a:srgbClr val="800000"/>
                        </a:solidFill>
                        <a:latin typeface="Calibri"/>
                        <a:ea typeface="Times New Roman"/>
                        <a:cs typeface="Times New Roman"/>
                      </a:endParaRPr>
                    </a:p>
                  </a:txBody>
                  <a:tcPr marL="67318" marR="6731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marL="0" marR="0">
                        <a:lnSpc>
                          <a:spcPct val="115000"/>
                        </a:lnSpc>
                        <a:spcBef>
                          <a:spcPts val="0"/>
                        </a:spcBef>
                        <a:spcAft>
                          <a:spcPts val="0"/>
                        </a:spcAft>
                      </a:pPr>
                      <a:r>
                        <a:rPr lang="en-US" sz="1200" b="1" dirty="0">
                          <a:solidFill>
                            <a:srgbClr val="800000"/>
                          </a:solidFill>
                          <a:latin typeface="Arial Narrow"/>
                          <a:ea typeface="Times New Roman"/>
                          <a:cs typeface="Times New Roman"/>
                        </a:rPr>
                        <a:t>Highly satisfied </a:t>
                      </a:r>
                      <a:endParaRPr lang="en-US" sz="1200" dirty="0">
                        <a:solidFill>
                          <a:srgbClr val="800000"/>
                        </a:solidFill>
                        <a:latin typeface="Calibri"/>
                        <a:ea typeface="Times New Roman"/>
                        <a:cs typeface="Times New Roman"/>
                      </a:endParaRPr>
                    </a:p>
                  </a:txBody>
                  <a:tcPr marL="67318" marR="673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marL="0" marR="0" algn="ctr">
                        <a:lnSpc>
                          <a:spcPct val="115000"/>
                        </a:lnSpc>
                        <a:spcBef>
                          <a:spcPts val="0"/>
                        </a:spcBef>
                        <a:spcAft>
                          <a:spcPts val="0"/>
                        </a:spcAft>
                      </a:pPr>
                      <a:r>
                        <a:rPr lang="en-US" sz="1200" b="1" dirty="0">
                          <a:solidFill>
                            <a:srgbClr val="800000"/>
                          </a:solidFill>
                          <a:latin typeface="Arial Narrow"/>
                          <a:ea typeface="Times New Roman"/>
                          <a:cs typeface="Times New Roman"/>
                        </a:rPr>
                        <a:t>Satisfied</a:t>
                      </a:r>
                      <a:endParaRPr lang="en-US" sz="1200" dirty="0">
                        <a:solidFill>
                          <a:srgbClr val="800000"/>
                        </a:solidFill>
                        <a:latin typeface="Calibri"/>
                        <a:ea typeface="Times New Roman"/>
                        <a:cs typeface="Times New Roman"/>
                      </a:endParaRPr>
                    </a:p>
                  </a:txBody>
                  <a:tcPr marL="67318" marR="673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marL="0" marR="0" algn="ctr">
                        <a:lnSpc>
                          <a:spcPct val="115000"/>
                        </a:lnSpc>
                        <a:spcBef>
                          <a:spcPts val="0"/>
                        </a:spcBef>
                        <a:spcAft>
                          <a:spcPts val="0"/>
                        </a:spcAft>
                      </a:pPr>
                      <a:r>
                        <a:rPr lang="en-US" sz="1200" b="1" dirty="0">
                          <a:solidFill>
                            <a:srgbClr val="800000"/>
                          </a:solidFill>
                          <a:latin typeface="Arial Narrow"/>
                          <a:ea typeface="Times New Roman"/>
                          <a:cs typeface="Times New Roman"/>
                        </a:rPr>
                        <a:t>Somewhat Satisfied </a:t>
                      </a:r>
                      <a:endParaRPr lang="en-US" sz="1200" dirty="0">
                        <a:solidFill>
                          <a:srgbClr val="800000"/>
                        </a:solidFill>
                        <a:latin typeface="Calibri"/>
                        <a:ea typeface="Times New Roman"/>
                        <a:cs typeface="Times New Roman"/>
                      </a:endParaRPr>
                    </a:p>
                  </a:txBody>
                  <a:tcPr marL="67318" marR="673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marL="0" marR="0" algn="ctr">
                        <a:lnSpc>
                          <a:spcPct val="115000"/>
                        </a:lnSpc>
                        <a:spcBef>
                          <a:spcPts val="0"/>
                        </a:spcBef>
                        <a:spcAft>
                          <a:spcPts val="0"/>
                        </a:spcAft>
                      </a:pPr>
                      <a:r>
                        <a:rPr lang="en-US" sz="1200" b="1">
                          <a:solidFill>
                            <a:srgbClr val="800000"/>
                          </a:solidFill>
                          <a:latin typeface="Arial Narrow"/>
                          <a:ea typeface="Times New Roman"/>
                          <a:cs typeface="Times New Roman"/>
                        </a:rPr>
                        <a:t>Dissatisfied </a:t>
                      </a:r>
                      <a:endParaRPr lang="en-US" sz="1200">
                        <a:solidFill>
                          <a:srgbClr val="800000"/>
                        </a:solidFill>
                        <a:latin typeface="Calibri"/>
                        <a:ea typeface="Times New Roman"/>
                        <a:cs typeface="Times New Roman"/>
                      </a:endParaRPr>
                    </a:p>
                  </a:txBody>
                  <a:tcPr marL="67318" marR="673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marL="0" marR="0" algn="ctr">
                        <a:lnSpc>
                          <a:spcPct val="115000"/>
                        </a:lnSpc>
                        <a:spcBef>
                          <a:spcPts val="0"/>
                        </a:spcBef>
                        <a:spcAft>
                          <a:spcPts val="0"/>
                        </a:spcAft>
                      </a:pPr>
                      <a:r>
                        <a:rPr lang="en-US" sz="1200" b="1" dirty="0">
                          <a:solidFill>
                            <a:srgbClr val="800000"/>
                          </a:solidFill>
                          <a:latin typeface="Arial Narrow"/>
                          <a:ea typeface="Times New Roman"/>
                          <a:cs typeface="Times New Roman"/>
                        </a:rPr>
                        <a:t>Not at all</a:t>
                      </a:r>
                      <a:endParaRPr lang="en-US" sz="1200" dirty="0">
                        <a:solidFill>
                          <a:srgbClr val="800000"/>
                        </a:solidFill>
                        <a:latin typeface="Calibri"/>
                        <a:ea typeface="Times New Roman"/>
                        <a:cs typeface="Times New Roman"/>
                      </a:endParaRPr>
                    </a:p>
                  </a:txBody>
                  <a:tcPr marL="67318" marR="673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r>
              <a:tr h="445008">
                <a:tc vMerge="1">
                  <a:txBody>
                    <a:bodyPr/>
                    <a:lstStyle/>
                    <a:p>
                      <a:endParaRPr lang="en-US"/>
                    </a:p>
                  </a:txBody>
                  <a:tcPr/>
                </a:tc>
                <a:tc>
                  <a:txBody>
                    <a:bodyPr/>
                    <a:lstStyle/>
                    <a:p>
                      <a:pPr marL="0" marR="0" algn="ctr">
                        <a:lnSpc>
                          <a:spcPct val="115000"/>
                        </a:lnSpc>
                        <a:spcBef>
                          <a:spcPts val="0"/>
                        </a:spcBef>
                        <a:spcAft>
                          <a:spcPts val="0"/>
                        </a:spcAft>
                      </a:pPr>
                      <a:r>
                        <a:rPr lang="en-US" sz="1200" b="1" dirty="0">
                          <a:solidFill>
                            <a:srgbClr val="800000"/>
                          </a:solidFill>
                          <a:latin typeface="Arial Narrow"/>
                          <a:ea typeface="Times New Roman"/>
                          <a:cs typeface="Times New Roman"/>
                        </a:rPr>
                        <a:t>Number</a:t>
                      </a:r>
                      <a:endParaRPr lang="en-US" sz="1200" dirty="0">
                        <a:solidFill>
                          <a:srgbClr val="800000"/>
                        </a:solidFill>
                        <a:latin typeface="Calibri"/>
                        <a:ea typeface="Times New Roman"/>
                        <a:cs typeface="Times New Roman"/>
                      </a:endParaRPr>
                    </a:p>
                  </a:txBody>
                  <a:tcPr marL="67318" marR="6731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b="1" dirty="0">
                          <a:solidFill>
                            <a:srgbClr val="800000"/>
                          </a:solidFill>
                          <a:latin typeface="Arial Narrow"/>
                          <a:ea typeface="Times New Roman"/>
                          <a:cs typeface="Times New Roman"/>
                        </a:rPr>
                        <a:t>%</a:t>
                      </a:r>
                      <a:endParaRPr lang="en-US" sz="1200" dirty="0">
                        <a:solidFill>
                          <a:srgbClr val="800000"/>
                        </a:solidFill>
                        <a:latin typeface="Calibri"/>
                        <a:ea typeface="Times New Roman"/>
                        <a:cs typeface="Times New Roman"/>
                      </a:endParaRPr>
                    </a:p>
                  </a:txBody>
                  <a:tcPr marL="67318" marR="6731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b="1" dirty="0">
                          <a:solidFill>
                            <a:srgbClr val="800000"/>
                          </a:solidFill>
                          <a:latin typeface="Arial Narrow"/>
                          <a:ea typeface="Times New Roman"/>
                          <a:cs typeface="Times New Roman"/>
                        </a:rPr>
                        <a:t>Number</a:t>
                      </a:r>
                      <a:endParaRPr lang="en-US" sz="1200" dirty="0">
                        <a:solidFill>
                          <a:srgbClr val="800000"/>
                        </a:solidFill>
                        <a:latin typeface="Calibri"/>
                        <a:ea typeface="Times New Roman"/>
                        <a:cs typeface="Times New Roman"/>
                      </a:endParaRPr>
                    </a:p>
                  </a:txBody>
                  <a:tcPr marL="67318" marR="6731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b="1" dirty="0">
                          <a:solidFill>
                            <a:srgbClr val="800000"/>
                          </a:solidFill>
                          <a:latin typeface="Arial Narrow"/>
                          <a:ea typeface="Times New Roman"/>
                          <a:cs typeface="Times New Roman"/>
                        </a:rPr>
                        <a:t>%</a:t>
                      </a:r>
                      <a:endParaRPr lang="en-US" sz="1200" dirty="0">
                        <a:solidFill>
                          <a:srgbClr val="800000"/>
                        </a:solidFill>
                        <a:latin typeface="Calibri"/>
                        <a:ea typeface="Times New Roman"/>
                        <a:cs typeface="Times New Roman"/>
                      </a:endParaRPr>
                    </a:p>
                  </a:txBody>
                  <a:tcPr marL="67318" marR="6731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b="1" dirty="0">
                          <a:solidFill>
                            <a:srgbClr val="800000"/>
                          </a:solidFill>
                          <a:latin typeface="Arial Narrow"/>
                          <a:ea typeface="Times New Roman"/>
                          <a:cs typeface="Times New Roman"/>
                        </a:rPr>
                        <a:t>Number</a:t>
                      </a:r>
                      <a:endParaRPr lang="en-US" sz="1200" dirty="0">
                        <a:solidFill>
                          <a:srgbClr val="800000"/>
                        </a:solidFill>
                        <a:latin typeface="Calibri"/>
                        <a:ea typeface="Times New Roman"/>
                        <a:cs typeface="Times New Roman"/>
                      </a:endParaRPr>
                    </a:p>
                  </a:txBody>
                  <a:tcPr marL="67318" marR="6731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b="1" dirty="0">
                          <a:solidFill>
                            <a:srgbClr val="800000"/>
                          </a:solidFill>
                          <a:latin typeface="Arial Narrow"/>
                          <a:ea typeface="Times New Roman"/>
                          <a:cs typeface="Times New Roman"/>
                        </a:rPr>
                        <a:t>%</a:t>
                      </a:r>
                      <a:endParaRPr lang="en-US" sz="1200" dirty="0">
                        <a:solidFill>
                          <a:srgbClr val="800000"/>
                        </a:solidFill>
                        <a:latin typeface="Calibri"/>
                        <a:ea typeface="Times New Roman"/>
                        <a:cs typeface="Times New Roman"/>
                      </a:endParaRPr>
                    </a:p>
                  </a:txBody>
                  <a:tcPr marL="67318" marR="6731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b="1" dirty="0">
                          <a:solidFill>
                            <a:srgbClr val="800000"/>
                          </a:solidFill>
                          <a:latin typeface="Arial Narrow"/>
                          <a:ea typeface="Times New Roman"/>
                          <a:cs typeface="Times New Roman"/>
                        </a:rPr>
                        <a:t>Number</a:t>
                      </a:r>
                      <a:endParaRPr lang="en-US" sz="1200" dirty="0">
                        <a:solidFill>
                          <a:srgbClr val="800000"/>
                        </a:solidFill>
                        <a:latin typeface="Calibri"/>
                        <a:ea typeface="Times New Roman"/>
                        <a:cs typeface="Times New Roman"/>
                      </a:endParaRPr>
                    </a:p>
                  </a:txBody>
                  <a:tcPr marL="67318" marR="6731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b="1" dirty="0">
                          <a:solidFill>
                            <a:srgbClr val="800000"/>
                          </a:solidFill>
                          <a:latin typeface="Arial Narrow"/>
                          <a:ea typeface="Times New Roman"/>
                          <a:cs typeface="Times New Roman"/>
                        </a:rPr>
                        <a:t>%</a:t>
                      </a:r>
                      <a:endParaRPr lang="en-US" sz="1200" dirty="0">
                        <a:solidFill>
                          <a:srgbClr val="800000"/>
                        </a:solidFill>
                        <a:latin typeface="Calibri"/>
                        <a:ea typeface="Times New Roman"/>
                        <a:cs typeface="Times New Roman"/>
                      </a:endParaRPr>
                    </a:p>
                  </a:txBody>
                  <a:tcPr marL="67318" marR="6731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b="1" dirty="0">
                          <a:solidFill>
                            <a:srgbClr val="800000"/>
                          </a:solidFill>
                          <a:latin typeface="Arial Narrow"/>
                          <a:ea typeface="Times New Roman"/>
                          <a:cs typeface="Times New Roman"/>
                        </a:rPr>
                        <a:t>Number</a:t>
                      </a:r>
                      <a:endParaRPr lang="en-US" sz="1200" dirty="0">
                        <a:solidFill>
                          <a:srgbClr val="800000"/>
                        </a:solidFill>
                        <a:latin typeface="Calibri"/>
                        <a:ea typeface="Times New Roman"/>
                        <a:cs typeface="Times New Roman"/>
                      </a:endParaRPr>
                    </a:p>
                  </a:txBody>
                  <a:tcPr marL="67318" marR="6731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b="1" dirty="0">
                          <a:solidFill>
                            <a:srgbClr val="800000"/>
                          </a:solidFill>
                          <a:latin typeface="Arial Narrow"/>
                          <a:ea typeface="Times New Roman"/>
                          <a:cs typeface="Times New Roman"/>
                        </a:rPr>
                        <a:t>%</a:t>
                      </a:r>
                      <a:endParaRPr lang="en-US" sz="1200" dirty="0">
                        <a:solidFill>
                          <a:srgbClr val="800000"/>
                        </a:solidFill>
                        <a:latin typeface="Calibri"/>
                        <a:ea typeface="Times New Roman"/>
                        <a:cs typeface="Times New Roman"/>
                      </a:endParaRPr>
                    </a:p>
                  </a:txBody>
                  <a:tcPr marL="67318" marR="6731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67512">
                <a:tc>
                  <a:txBody>
                    <a:bodyPr/>
                    <a:lstStyle/>
                    <a:p>
                      <a:pPr marL="0" marR="0" algn="ctr">
                        <a:lnSpc>
                          <a:spcPct val="115000"/>
                        </a:lnSpc>
                        <a:spcBef>
                          <a:spcPts val="0"/>
                        </a:spcBef>
                        <a:spcAft>
                          <a:spcPts val="0"/>
                        </a:spcAft>
                      </a:pPr>
                      <a:r>
                        <a:rPr lang="en-US" sz="1200" dirty="0">
                          <a:solidFill>
                            <a:srgbClr val="800000"/>
                          </a:solidFill>
                          <a:latin typeface="Times New Roman"/>
                          <a:ea typeface="Times New Roman"/>
                          <a:cs typeface="Times New Roman"/>
                        </a:rPr>
                        <a:t>Learning enables me to learn everywhere and any time.</a:t>
                      </a:r>
                      <a:endParaRPr lang="en-US" sz="1200" dirty="0">
                        <a:solidFill>
                          <a:srgbClr val="800000"/>
                        </a:solidFill>
                        <a:latin typeface="Calibri"/>
                        <a:ea typeface="Times New Roman"/>
                        <a:cs typeface="Times New Roman"/>
                      </a:endParaRPr>
                    </a:p>
                  </a:txBody>
                  <a:tcPr marL="67318" marR="6731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dirty="0">
                          <a:solidFill>
                            <a:srgbClr val="800000"/>
                          </a:solidFill>
                          <a:latin typeface="Times New Roman"/>
                          <a:ea typeface="Times New Roman"/>
                          <a:cs typeface="Times New Roman"/>
                        </a:rPr>
                        <a:t>47</a:t>
                      </a:r>
                      <a:endParaRPr lang="en-US" sz="1200" dirty="0">
                        <a:solidFill>
                          <a:srgbClr val="800000"/>
                        </a:solidFill>
                        <a:latin typeface="Calibri"/>
                        <a:ea typeface="Times New Roman"/>
                        <a:cs typeface="Times New Roman"/>
                      </a:endParaRPr>
                    </a:p>
                  </a:txBody>
                  <a:tcPr marL="67318" marR="6731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dirty="0">
                          <a:solidFill>
                            <a:srgbClr val="800000"/>
                          </a:solidFill>
                          <a:latin typeface="Times New Roman"/>
                          <a:ea typeface="Times New Roman"/>
                          <a:cs typeface="Times New Roman"/>
                        </a:rPr>
                        <a:t>40.48</a:t>
                      </a:r>
                      <a:endParaRPr lang="en-US" sz="1200" dirty="0">
                        <a:solidFill>
                          <a:srgbClr val="800000"/>
                        </a:solidFill>
                        <a:latin typeface="Calibri"/>
                        <a:ea typeface="Times New Roman"/>
                        <a:cs typeface="Times New Roman"/>
                      </a:endParaRPr>
                    </a:p>
                  </a:txBody>
                  <a:tcPr marL="67318" marR="6731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dirty="0">
                          <a:solidFill>
                            <a:srgbClr val="800000"/>
                          </a:solidFill>
                          <a:latin typeface="Times New Roman"/>
                          <a:ea typeface="Times New Roman"/>
                          <a:cs typeface="Times New Roman"/>
                        </a:rPr>
                        <a:t>63</a:t>
                      </a:r>
                      <a:endParaRPr lang="en-US" sz="1200" dirty="0">
                        <a:solidFill>
                          <a:srgbClr val="800000"/>
                        </a:solidFill>
                        <a:latin typeface="Calibri"/>
                        <a:ea typeface="Times New Roman"/>
                        <a:cs typeface="Times New Roman"/>
                      </a:endParaRPr>
                    </a:p>
                  </a:txBody>
                  <a:tcPr marL="67318" marR="6731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dirty="0">
                          <a:solidFill>
                            <a:srgbClr val="800000"/>
                          </a:solidFill>
                          <a:latin typeface="Times New Roman"/>
                          <a:ea typeface="Times New Roman"/>
                          <a:cs typeface="Times New Roman"/>
                        </a:rPr>
                        <a:t>64.31</a:t>
                      </a:r>
                      <a:endParaRPr lang="en-US" sz="1200" dirty="0">
                        <a:solidFill>
                          <a:srgbClr val="800000"/>
                        </a:solidFill>
                        <a:latin typeface="Calibri"/>
                        <a:ea typeface="Times New Roman"/>
                        <a:cs typeface="Times New Roman"/>
                      </a:endParaRPr>
                    </a:p>
                  </a:txBody>
                  <a:tcPr marL="67318" marR="6731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dirty="0">
                          <a:solidFill>
                            <a:srgbClr val="800000"/>
                          </a:solidFill>
                          <a:latin typeface="Times New Roman"/>
                          <a:ea typeface="Times New Roman"/>
                          <a:cs typeface="Times New Roman"/>
                        </a:rPr>
                        <a:t>6</a:t>
                      </a:r>
                      <a:endParaRPr lang="en-US" sz="1200" dirty="0">
                        <a:solidFill>
                          <a:srgbClr val="800000"/>
                        </a:solidFill>
                        <a:latin typeface="Calibri"/>
                        <a:ea typeface="Times New Roman"/>
                        <a:cs typeface="Times New Roman"/>
                      </a:endParaRPr>
                    </a:p>
                  </a:txBody>
                  <a:tcPr marL="67318" marR="6731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dirty="0">
                          <a:solidFill>
                            <a:srgbClr val="800000"/>
                          </a:solidFill>
                          <a:latin typeface="Times New Roman"/>
                          <a:ea typeface="Times New Roman"/>
                          <a:cs typeface="Times New Roman"/>
                        </a:rPr>
                        <a:t>5.17</a:t>
                      </a:r>
                      <a:endParaRPr lang="en-US" sz="1200" dirty="0">
                        <a:solidFill>
                          <a:srgbClr val="800000"/>
                        </a:solidFill>
                        <a:latin typeface="Calibri"/>
                        <a:ea typeface="Times New Roman"/>
                        <a:cs typeface="Times New Roman"/>
                      </a:endParaRPr>
                    </a:p>
                  </a:txBody>
                  <a:tcPr marL="67318" marR="6731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dirty="0">
                          <a:solidFill>
                            <a:srgbClr val="800000"/>
                          </a:solidFill>
                          <a:latin typeface="Times New Roman"/>
                          <a:ea typeface="Times New Roman"/>
                          <a:cs typeface="Times New Roman"/>
                        </a:rPr>
                        <a:t>-</a:t>
                      </a:r>
                      <a:endParaRPr lang="en-US" sz="1200" dirty="0">
                        <a:solidFill>
                          <a:srgbClr val="800000"/>
                        </a:solidFill>
                        <a:latin typeface="Calibri"/>
                        <a:ea typeface="Times New Roman"/>
                        <a:cs typeface="Times New Roman"/>
                      </a:endParaRPr>
                    </a:p>
                  </a:txBody>
                  <a:tcPr marL="67318" marR="6731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dirty="0">
                          <a:solidFill>
                            <a:srgbClr val="800000"/>
                          </a:solidFill>
                          <a:latin typeface="Times New Roman"/>
                          <a:ea typeface="Times New Roman"/>
                          <a:cs typeface="Times New Roman"/>
                        </a:rPr>
                        <a:t>-</a:t>
                      </a:r>
                      <a:endParaRPr lang="en-US" sz="1200" dirty="0">
                        <a:solidFill>
                          <a:srgbClr val="800000"/>
                        </a:solidFill>
                        <a:latin typeface="Calibri"/>
                        <a:ea typeface="Times New Roman"/>
                        <a:cs typeface="Times New Roman"/>
                      </a:endParaRPr>
                    </a:p>
                  </a:txBody>
                  <a:tcPr marL="67318" marR="6731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dirty="0">
                          <a:solidFill>
                            <a:srgbClr val="800000"/>
                          </a:solidFill>
                          <a:latin typeface="Times New Roman"/>
                          <a:ea typeface="Times New Roman"/>
                          <a:cs typeface="Times New Roman"/>
                        </a:rPr>
                        <a:t>-</a:t>
                      </a:r>
                      <a:endParaRPr lang="en-US" sz="1200" dirty="0">
                        <a:solidFill>
                          <a:srgbClr val="800000"/>
                        </a:solidFill>
                        <a:latin typeface="Calibri"/>
                        <a:ea typeface="Times New Roman"/>
                        <a:cs typeface="Times New Roman"/>
                      </a:endParaRPr>
                    </a:p>
                  </a:txBody>
                  <a:tcPr marL="67318" marR="6731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b="1" dirty="0">
                          <a:solidFill>
                            <a:srgbClr val="800000"/>
                          </a:solidFill>
                          <a:latin typeface="Times New Roman"/>
                          <a:ea typeface="Times New Roman"/>
                          <a:cs typeface="Times New Roman"/>
                        </a:rPr>
                        <a:t>-</a:t>
                      </a:r>
                      <a:endParaRPr lang="en-US" sz="1200" dirty="0">
                        <a:solidFill>
                          <a:srgbClr val="800000"/>
                        </a:solidFill>
                        <a:latin typeface="Calibri"/>
                        <a:ea typeface="Times New Roman"/>
                        <a:cs typeface="Times New Roman"/>
                      </a:endParaRPr>
                    </a:p>
                  </a:txBody>
                  <a:tcPr marL="67318" marR="6731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45008">
                <a:tc>
                  <a:txBody>
                    <a:bodyPr/>
                    <a:lstStyle/>
                    <a:p>
                      <a:pPr marL="0" marR="0" algn="ctr">
                        <a:lnSpc>
                          <a:spcPct val="115000"/>
                        </a:lnSpc>
                        <a:spcBef>
                          <a:spcPts val="0"/>
                        </a:spcBef>
                        <a:spcAft>
                          <a:spcPts val="0"/>
                        </a:spcAft>
                      </a:pPr>
                      <a:r>
                        <a:rPr lang="en-US" sz="1200" dirty="0">
                          <a:solidFill>
                            <a:srgbClr val="800000"/>
                          </a:solidFill>
                          <a:latin typeface="Times New Roman"/>
                          <a:ea typeface="Times New Roman"/>
                          <a:cs typeface="Times New Roman"/>
                        </a:rPr>
                        <a:t>I enjoy learning with the help of web technology</a:t>
                      </a:r>
                      <a:endParaRPr lang="en-US" sz="1200" dirty="0">
                        <a:solidFill>
                          <a:srgbClr val="800000"/>
                        </a:solidFill>
                        <a:latin typeface="Calibri"/>
                        <a:ea typeface="Times New Roman"/>
                        <a:cs typeface="Times New Roman"/>
                      </a:endParaRPr>
                    </a:p>
                  </a:txBody>
                  <a:tcPr marL="67318" marR="6731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a:solidFill>
                            <a:srgbClr val="800000"/>
                          </a:solidFill>
                          <a:latin typeface="Times New Roman"/>
                          <a:ea typeface="Times New Roman"/>
                          <a:cs typeface="Times New Roman"/>
                        </a:rPr>
                        <a:t>43</a:t>
                      </a:r>
                      <a:endParaRPr lang="en-US" sz="1200">
                        <a:solidFill>
                          <a:srgbClr val="800000"/>
                        </a:solidFill>
                        <a:latin typeface="Calibri"/>
                        <a:ea typeface="Times New Roman"/>
                        <a:cs typeface="Times New Roman"/>
                      </a:endParaRPr>
                    </a:p>
                  </a:txBody>
                  <a:tcPr marL="67318" marR="6731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a:solidFill>
                            <a:srgbClr val="800000"/>
                          </a:solidFill>
                          <a:latin typeface="Times New Roman"/>
                          <a:ea typeface="Times New Roman"/>
                          <a:cs typeface="Times New Roman"/>
                        </a:rPr>
                        <a:t>37.06</a:t>
                      </a:r>
                      <a:endParaRPr lang="en-US" sz="1200">
                        <a:solidFill>
                          <a:srgbClr val="800000"/>
                        </a:solidFill>
                        <a:latin typeface="Calibri"/>
                        <a:ea typeface="Times New Roman"/>
                        <a:cs typeface="Times New Roman"/>
                      </a:endParaRPr>
                    </a:p>
                  </a:txBody>
                  <a:tcPr marL="67318" marR="6731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a:solidFill>
                            <a:srgbClr val="800000"/>
                          </a:solidFill>
                          <a:latin typeface="Times New Roman"/>
                          <a:ea typeface="Times New Roman"/>
                          <a:cs typeface="Times New Roman"/>
                        </a:rPr>
                        <a:t>65</a:t>
                      </a:r>
                      <a:endParaRPr lang="en-US" sz="1200">
                        <a:solidFill>
                          <a:srgbClr val="800000"/>
                        </a:solidFill>
                        <a:latin typeface="Calibri"/>
                        <a:ea typeface="Times New Roman"/>
                        <a:cs typeface="Times New Roman"/>
                      </a:endParaRPr>
                    </a:p>
                  </a:txBody>
                  <a:tcPr marL="67318" marR="6731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a:solidFill>
                            <a:srgbClr val="800000"/>
                          </a:solidFill>
                          <a:latin typeface="Times New Roman"/>
                          <a:ea typeface="Times New Roman"/>
                          <a:cs typeface="Times New Roman"/>
                        </a:rPr>
                        <a:t>56.03</a:t>
                      </a:r>
                      <a:endParaRPr lang="en-US" sz="1200">
                        <a:solidFill>
                          <a:srgbClr val="800000"/>
                        </a:solidFill>
                        <a:latin typeface="Calibri"/>
                        <a:ea typeface="Times New Roman"/>
                        <a:cs typeface="Times New Roman"/>
                      </a:endParaRPr>
                    </a:p>
                  </a:txBody>
                  <a:tcPr marL="67318" marR="6731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a:solidFill>
                            <a:srgbClr val="800000"/>
                          </a:solidFill>
                          <a:latin typeface="Times New Roman"/>
                          <a:ea typeface="Times New Roman"/>
                          <a:cs typeface="Times New Roman"/>
                        </a:rPr>
                        <a:t>8</a:t>
                      </a:r>
                      <a:endParaRPr lang="en-US" sz="1200">
                        <a:solidFill>
                          <a:srgbClr val="800000"/>
                        </a:solidFill>
                        <a:latin typeface="Calibri"/>
                        <a:ea typeface="Times New Roman"/>
                        <a:cs typeface="Times New Roman"/>
                      </a:endParaRPr>
                    </a:p>
                  </a:txBody>
                  <a:tcPr marL="67318" marR="6731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a:solidFill>
                            <a:srgbClr val="800000"/>
                          </a:solidFill>
                          <a:latin typeface="Times New Roman"/>
                          <a:ea typeface="Times New Roman"/>
                          <a:cs typeface="Times New Roman"/>
                        </a:rPr>
                        <a:t>6.88</a:t>
                      </a:r>
                      <a:endParaRPr lang="en-US" sz="1200">
                        <a:solidFill>
                          <a:srgbClr val="800000"/>
                        </a:solidFill>
                        <a:latin typeface="Calibri"/>
                        <a:ea typeface="Times New Roman"/>
                        <a:cs typeface="Times New Roman"/>
                      </a:endParaRPr>
                    </a:p>
                  </a:txBody>
                  <a:tcPr marL="67318" marR="6731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dirty="0">
                          <a:solidFill>
                            <a:srgbClr val="800000"/>
                          </a:solidFill>
                          <a:latin typeface="Times New Roman"/>
                          <a:ea typeface="Times New Roman"/>
                          <a:cs typeface="Times New Roman"/>
                        </a:rPr>
                        <a:t>-</a:t>
                      </a:r>
                      <a:endParaRPr lang="en-US" sz="1200" dirty="0">
                        <a:solidFill>
                          <a:srgbClr val="800000"/>
                        </a:solidFill>
                        <a:latin typeface="Calibri"/>
                        <a:ea typeface="Times New Roman"/>
                        <a:cs typeface="Times New Roman"/>
                      </a:endParaRPr>
                    </a:p>
                  </a:txBody>
                  <a:tcPr marL="67318" marR="6731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dirty="0">
                          <a:solidFill>
                            <a:srgbClr val="800000"/>
                          </a:solidFill>
                          <a:latin typeface="Times New Roman"/>
                          <a:ea typeface="Times New Roman"/>
                          <a:cs typeface="Times New Roman"/>
                        </a:rPr>
                        <a:t>-</a:t>
                      </a:r>
                      <a:endParaRPr lang="en-US" sz="1200" dirty="0">
                        <a:solidFill>
                          <a:srgbClr val="800000"/>
                        </a:solidFill>
                        <a:latin typeface="Calibri"/>
                        <a:ea typeface="Times New Roman"/>
                        <a:cs typeface="Times New Roman"/>
                      </a:endParaRPr>
                    </a:p>
                  </a:txBody>
                  <a:tcPr marL="67318" marR="6731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dirty="0">
                          <a:solidFill>
                            <a:srgbClr val="800000"/>
                          </a:solidFill>
                          <a:latin typeface="Times New Roman"/>
                          <a:ea typeface="Times New Roman"/>
                          <a:cs typeface="Times New Roman"/>
                        </a:rPr>
                        <a:t>-</a:t>
                      </a:r>
                      <a:endParaRPr lang="en-US" sz="1200" dirty="0">
                        <a:solidFill>
                          <a:srgbClr val="800000"/>
                        </a:solidFill>
                        <a:latin typeface="Calibri"/>
                        <a:ea typeface="Times New Roman"/>
                        <a:cs typeface="Times New Roman"/>
                      </a:endParaRPr>
                    </a:p>
                  </a:txBody>
                  <a:tcPr marL="67318" marR="6731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b="1" dirty="0">
                          <a:solidFill>
                            <a:srgbClr val="800000"/>
                          </a:solidFill>
                          <a:latin typeface="Times New Roman"/>
                          <a:ea typeface="Times New Roman"/>
                          <a:cs typeface="Times New Roman"/>
                        </a:rPr>
                        <a:t>-</a:t>
                      </a:r>
                      <a:endParaRPr lang="en-US" sz="1200" dirty="0">
                        <a:solidFill>
                          <a:srgbClr val="800000"/>
                        </a:solidFill>
                        <a:latin typeface="Calibri"/>
                        <a:ea typeface="Times New Roman"/>
                        <a:cs typeface="Times New Roman"/>
                      </a:endParaRPr>
                    </a:p>
                  </a:txBody>
                  <a:tcPr marL="67318" marR="6731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22504">
                <a:tc>
                  <a:txBody>
                    <a:bodyPr/>
                    <a:lstStyle/>
                    <a:p>
                      <a:pPr marL="0" marR="0" algn="ctr">
                        <a:lnSpc>
                          <a:spcPct val="115000"/>
                        </a:lnSpc>
                        <a:spcBef>
                          <a:spcPts val="0"/>
                        </a:spcBef>
                        <a:spcAft>
                          <a:spcPts val="0"/>
                        </a:spcAft>
                      </a:pPr>
                      <a:r>
                        <a:rPr lang="en-US" sz="1200" dirty="0">
                          <a:solidFill>
                            <a:srgbClr val="800000"/>
                          </a:solidFill>
                          <a:latin typeface="Times New Roman"/>
                          <a:ea typeface="Times New Roman"/>
                          <a:cs typeface="Times New Roman"/>
                        </a:rPr>
                        <a:t>It may empower me</a:t>
                      </a:r>
                      <a:endParaRPr lang="en-US" sz="1200" dirty="0">
                        <a:solidFill>
                          <a:srgbClr val="800000"/>
                        </a:solidFill>
                        <a:latin typeface="Calibri"/>
                        <a:ea typeface="Times New Roman"/>
                        <a:cs typeface="Times New Roman"/>
                      </a:endParaRPr>
                    </a:p>
                  </a:txBody>
                  <a:tcPr marL="67318" marR="6731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a:solidFill>
                            <a:srgbClr val="800000"/>
                          </a:solidFill>
                          <a:latin typeface="Times New Roman"/>
                          <a:ea typeface="Times New Roman"/>
                          <a:cs typeface="Times New Roman"/>
                        </a:rPr>
                        <a:t>21</a:t>
                      </a:r>
                      <a:endParaRPr lang="en-US" sz="1200">
                        <a:solidFill>
                          <a:srgbClr val="800000"/>
                        </a:solidFill>
                        <a:latin typeface="Calibri"/>
                        <a:ea typeface="Times New Roman"/>
                        <a:cs typeface="Times New Roman"/>
                      </a:endParaRPr>
                    </a:p>
                  </a:txBody>
                  <a:tcPr marL="67318" marR="6731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a:solidFill>
                            <a:srgbClr val="800000"/>
                          </a:solidFill>
                          <a:latin typeface="Times New Roman"/>
                          <a:ea typeface="Times New Roman"/>
                          <a:cs typeface="Times New Roman"/>
                        </a:rPr>
                        <a:t>18.10</a:t>
                      </a:r>
                      <a:endParaRPr lang="en-US" sz="1200">
                        <a:solidFill>
                          <a:srgbClr val="800000"/>
                        </a:solidFill>
                        <a:latin typeface="Calibri"/>
                        <a:ea typeface="Times New Roman"/>
                        <a:cs typeface="Times New Roman"/>
                      </a:endParaRPr>
                    </a:p>
                  </a:txBody>
                  <a:tcPr marL="67318" marR="6731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a:solidFill>
                            <a:srgbClr val="800000"/>
                          </a:solidFill>
                          <a:latin typeface="Times New Roman"/>
                          <a:ea typeface="Times New Roman"/>
                          <a:cs typeface="Times New Roman"/>
                        </a:rPr>
                        <a:t>59</a:t>
                      </a:r>
                      <a:endParaRPr lang="en-US" sz="1200">
                        <a:solidFill>
                          <a:srgbClr val="800000"/>
                        </a:solidFill>
                        <a:latin typeface="Calibri"/>
                        <a:ea typeface="Times New Roman"/>
                        <a:cs typeface="Times New Roman"/>
                      </a:endParaRPr>
                    </a:p>
                  </a:txBody>
                  <a:tcPr marL="67318" marR="6731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a:solidFill>
                            <a:srgbClr val="800000"/>
                          </a:solidFill>
                          <a:latin typeface="Times New Roman"/>
                          <a:ea typeface="Times New Roman"/>
                          <a:cs typeface="Times New Roman"/>
                        </a:rPr>
                        <a:t>50.86</a:t>
                      </a:r>
                      <a:endParaRPr lang="en-US" sz="1200">
                        <a:solidFill>
                          <a:srgbClr val="800000"/>
                        </a:solidFill>
                        <a:latin typeface="Calibri"/>
                        <a:ea typeface="Times New Roman"/>
                        <a:cs typeface="Times New Roman"/>
                      </a:endParaRPr>
                    </a:p>
                  </a:txBody>
                  <a:tcPr marL="67318" marR="6731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a:solidFill>
                            <a:srgbClr val="800000"/>
                          </a:solidFill>
                          <a:latin typeface="Times New Roman"/>
                          <a:ea typeface="Times New Roman"/>
                          <a:cs typeface="Times New Roman"/>
                        </a:rPr>
                        <a:t>30</a:t>
                      </a:r>
                      <a:endParaRPr lang="en-US" sz="1200">
                        <a:solidFill>
                          <a:srgbClr val="800000"/>
                        </a:solidFill>
                        <a:latin typeface="Calibri"/>
                        <a:ea typeface="Times New Roman"/>
                        <a:cs typeface="Times New Roman"/>
                      </a:endParaRPr>
                    </a:p>
                  </a:txBody>
                  <a:tcPr marL="67318" marR="6731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a:solidFill>
                            <a:srgbClr val="800000"/>
                          </a:solidFill>
                          <a:latin typeface="Times New Roman"/>
                          <a:ea typeface="Times New Roman"/>
                          <a:cs typeface="Times New Roman"/>
                        </a:rPr>
                        <a:t>25.86</a:t>
                      </a:r>
                      <a:endParaRPr lang="en-US" sz="1200">
                        <a:solidFill>
                          <a:srgbClr val="800000"/>
                        </a:solidFill>
                        <a:latin typeface="Calibri"/>
                        <a:ea typeface="Times New Roman"/>
                        <a:cs typeface="Times New Roman"/>
                      </a:endParaRPr>
                    </a:p>
                  </a:txBody>
                  <a:tcPr marL="67318" marR="6731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a:solidFill>
                            <a:srgbClr val="800000"/>
                          </a:solidFill>
                          <a:latin typeface="Times New Roman"/>
                          <a:ea typeface="Times New Roman"/>
                          <a:cs typeface="Times New Roman"/>
                        </a:rPr>
                        <a:t>6</a:t>
                      </a:r>
                      <a:endParaRPr lang="en-US" sz="1200">
                        <a:solidFill>
                          <a:srgbClr val="800000"/>
                        </a:solidFill>
                        <a:latin typeface="Calibri"/>
                        <a:ea typeface="Times New Roman"/>
                        <a:cs typeface="Times New Roman"/>
                      </a:endParaRPr>
                    </a:p>
                  </a:txBody>
                  <a:tcPr marL="67318" marR="6731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a:solidFill>
                            <a:srgbClr val="800000"/>
                          </a:solidFill>
                          <a:latin typeface="Times New Roman"/>
                          <a:ea typeface="Times New Roman"/>
                          <a:cs typeface="Times New Roman"/>
                        </a:rPr>
                        <a:t>5.17</a:t>
                      </a:r>
                      <a:endParaRPr lang="en-US" sz="1200">
                        <a:solidFill>
                          <a:srgbClr val="800000"/>
                        </a:solidFill>
                        <a:latin typeface="Calibri"/>
                        <a:ea typeface="Times New Roman"/>
                        <a:cs typeface="Times New Roman"/>
                      </a:endParaRPr>
                    </a:p>
                  </a:txBody>
                  <a:tcPr marL="67318" marR="6731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dirty="0">
                          <a:solidFill>
                            <a:srgbClr val="800000"/>
                          </a:solidFill>
                          <a:latin typeface="Times New Roman"/>
                          <a:ea typeface="Times New Roman"/>
                          <a:cs typeface="Times New Roman"/>
                        </a:rPr>
                        <a:t>-</a:t>
                      </a:r>
                      <a:endParaRPr lang="en-US" sz="1200" dirty="0">
                        <a:solidFill>
                          <a:srgbClr val="800000"/>
                        </a:solidFill>
                        <a:latin typeface="Calibri"/>
                        <a:ea typeface="Times New Roman"/>
                        <a:cs typeface="Times New Roman"/>
                      </a:endParaRPr>
                    </a:p>
                  </a:txBody>
                  <a:tcPr marL="67318" marR="6731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b="1" dirty="0">
                          <a:solidFill>
                            <a:srgbClr val="800000"/>
                          </a:solidFill>
                          <a:latin typeface="Times New Roman"/>
                          <a:ea typeface="Times New Roman"/>
                          <a:cs typeface="Times New Roman"/>
                        </a:rPr>
                        <a:t>-</a:t>
                      </a:r>
                      <a:endParaRPr lang="en-US" sz="1200" dirty="0">
                        <a:solidFill>
                          <a:srgbClr val="800000"/>
                        </a:solidFill>
                        <a:latin typeface="Calibri"/>
                        <a:ea typeface="Times New Roman"/>
                        <a:cs typeface="Times New Roman"/>
                      </a:endParaRPr>
                    </a:p>
                  </a:txBody>
                  <a:tcPr marL="67318" marR="6731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45008">
                <a:tc>
                  <a:txBody>
                    <a:bodyPr/>
                    <a:lstStyle/>
                    <a:p>
                      <a:pPr marL="0" marR="0" algn="ctr">
                        <a:lnSpc>
                          <a:spcPct val="115000"/>
                        </a:lnSpc>
                        <a:spcBef>
                          <a:spcPts val="0"/>
                        </a:spcBef>
                        <a:spcAft>
                          <a:spcPts val="0"/>
                        </a:spcAft>
                      </a:pPr>
                      <a:r>
                        <a:rPr lang="en-US" sz="1200" dirty="0">
                          <a:solidFill>
                            <a:srgbClr val="800000"/>
                          </a:solidFill>
                          <a:latin typeface="Times New Roman"/>
                          <a:ea typeface="Times New Roman"/>
                          <a:cs typeface="Times New Roman"/>
                        </a:rPr>
                        <a:t>Learning is good reviewing materials</a:t>
                      </a:r>
                      <a:endParaRPr lang="en-US" sz="1200" dirty="0">
                        <a:solidFill>
                          <a:srgbClr val="800000"/>
                        </a:solidFill>
                        <a:latin typeface="Calibri"/>
                        <a:ea typeface="Times New Roman"/>
                        <a:cs typeface="Times New Roman"/>
                      </a:endParaRPr>
                    </a:p>
                  </a:txBody>
                  <a:tcPr marL="67318" marR="6731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a:solidFill>
                            <a:srgbClr val="800000"/>
                          </a:solidFill>
                          <a:latin typeface="Times New Roman"/>
                          <a:ea typeface="Times New Roman"/>
                          <a:cs typeface="Times New Roman"/>
                        </a:rPr>
                        <a:t>20</a:t>
                      </a:r>
                      <a:endParaRPr lang="en-US" sz="1200">
                        <a:solidFill>
                          <a:srgbClr val="800000"/>
                        </a:solidFill>
                        <a:latin typeface="Calibri"/>
                        <a:ea typeface="Times New Roman"/>
                        <a:cs typeface="Times New Roman"/>
                      </a:endParaRPr>
                    </a:p>
                  </a:txBody>
                  <a:tcPr marL="67318" marR="6731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a:solidFill>
                            <a:srgbClr val="800000"/>
                          </a:solidFill>
                          <a:latin typeface="Times New Roman"/>
                          <a:ea typeface="Times New Roman"/>
                          <a:cs typeface="Times New Roman"/>
                        </a:rPr>
                        <a:t>17.24</a:t>
                      </a:r>
                      <a:endParaRPr lang="en-US" sz="1200">
                        <a:solidFill>
                          <a:srgbClr val="800000"/>
                        </a:solidFill>
                        <a:latin typeface="Calibri"/>
                        <a:ea typeface="Times New Roman"/>
                        <a:cs typeface="Times New Roman"/>
                      </a:endParaRPr>
                    </a:p>
                  </a:txBody>
                  <a:tcPr marL="67318" marR="6731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dirty="0">
                          <a:solidFill>
                            <a:srgbClr val="800000"/>
                          </a:solidFill>
                          <a:latin typeface="Times New Roman"/>
                          <a:ea typeface="Times New Roman"/>
                          <a:cs typeface="Times New Roman"/>
                        </a:rPr>
                        <a:t>56</a:t>
                      </a:r>
                      <a:endParaRPr lang="en-US" sz="1200" dirty="0">
                        <a:solidFill>
                          <a:srgbClr val="800000"/>
                        </a:solidFill>
                        <a:latin typeface="Calibri"/>
                        <a:ea typeface="Times New Roman"/>
                        <a:cs typeface="Times New Roman"/>
                      </a:endParaRPr>
                    </a:p>
                  </a:txBody>
                  <a:tcPr marL="67318" marR="6731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a:solidFill>
                            <a:srgbClr val="800000"/>
                          </a:solidFill>
                          <a:latin typeface="Times New Roman"/>
                          <a:ea typeface="Times New Roman"/>
                          <a:cs typeface="Times New Roman"/>
                        </a:rPr>
                        <a:t>48.27</a:t>
                      </a:r>
                      <a:endParaRPr lang="en-US" sz="1200">
                        <a:solidFill>
                          <a:srgbClr val="800000"/>
                        </a:solidFill>
                        <a:latin typeface="Calibri"/>
                        <a:ea typeface="Times New Roman"/>
                        <a:cs typeface="Times New Roman"/>
                      </a:endParaRPr>
                    </a:p>
                  </a:txBody>
                  <a:tcPr marL="67318" marR="6731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dirty="0">
                          <a:solidFill>
                            <a:srgbClr val="800000"/>
                          </a:solidFill>
                          <a:latin typeface="Times New Roman"/>
                          <a:ea typeface="Times New Roman"/>
                          <a:cs typeface="Times New Roman"/>
                        </a:rPr>
                        <a:t>45</a:t>
                      </a:r>
                      <a:endParaRPr lang="en-US" sz="1200" dirty="0">
                        <a:solidFill>
                          <a:srgbClr val="800000"/>
                        </a:solidFill>
                        <a:latin typeface="Calibri"/>
                        <a:ea typeface="Times New Roman"/>
                        <a:cs typeface="Times New Roman"/>
                      </a:endParaRPr>
                    </a:p>
                  </a:txBody>
                  <a:tcPr marL="67318" marR="6731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a:solidFill>
                            <a:srgbClr val="800000"/>
                          </a:solidFill>
                          <a:latin typeface="Times New Roman"/>
                          <a:ea typeface="Times New Roman"/>
                          <a:cs typeface="Times New Roman"/>
                        </a:rPr>
                        <a:t>38.79</a:t>
                      </a:r>
                      <a:endParaRPr lang="en-US" sz="1200">
                        <a:solidFill>
                          <a:srgbClr val="800000"/>
                        </a:solidFill>
                        <a:latin typeface="Calibri"/>
                        <a:ea typeface="Times New Roman"/>
                        <a:cs typeface="Times New Roman"/>
                      </a:endParaRPr>
                    </a:p>
                  </a:txBody>
                  <a:tcPr marL="67318" marR="6731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a:solidFill>
                            <a:srgbClr val="800000"/>
                          </a:solidFill>
                          <a:latin typeface="Times New Roman"/>
                          <a:ea typeface="Times New Roman"/>
                          <a:cs typeface="Times New Roman"/>
                        </a:rPr>
                        <a:t>-</a:t>
                      </a:r>
                      <a:endParaRPr lang="en-US" sz="1200">
                        <a:solidFill>
                          <a:srgbClr val="800000"/>
                        </a:solidFill>
                        <a:latin typeface="Calibri"/>
                        <a:ea typeface="Times New Roman"/>
                        <a:cs typeface="Times New Roman"/>
                      </a:endParaRPr>
                    </a:p>
                  </a:txBody>
                  <a:tcPr marL="67318" marR="6731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a:solidFill>
                            <a:srgbClr val="800000"/>
                          </a:solidFill>
                          <a:latin typeface="Times New Roman"/>
                          <a:ea typeface="Times New Roman"/>
                          <a:cs typeface="Times New Roman"/>
                        </a:rPr>
                        <a:t>-</a:t>
                      </a:r>
                      <a:endParaRPr lang="en-US" sz="1200">
                        <a:solidFill>
                          <a:srgbClr val="800000"/>
                        </a:solidFill>
                        <a:latin typeface="Calibri"/>
                        <a:ea typeface="Times New Roman"/>
                        <a:cs typeface="Times New Roman"/>
                      </a:endParaRPr>
                    </a:p>
                  </a:txBody>
                  <a:tcPr marL="67318" marR="6731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dirty="0">
                          <a:solidFill>
                            <a:srgbClr val="800000"/>
                          </a:solidFill>
                          <a:latin typeface="Times New Roman"/>
                          <a:ea typeface="Times New Roman"/>
                          <a:cs typeface="Times New Roman"/>
                        </a:rPr>
                        <a:t>-</a:t>
                      </a:r>
                      <a:endParaRPr lang="en-US" sz="1200" dirty="0">
                        <a:solidFill>
                          <a:srgbClr val="800000"/>
                        </a:solidFill>
                        <a:latin typeface="Calibri"/>
                        <a:ea typeface="Times New Roman"/>
                        <a:cs typeface="Times New Roman"/>
                      </a:endParaRPr>
                    </a:p>
                  </a:txBody>
                  <a:tcPr marL="67318" marR="6731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b="1" dirty="0">
                          <a:solidFill>
                            <a:srgbClr val="800000"/>
                          </a:solidFill>
                          <a:latin typeface="Times New Roman"/>
                          <a:ea typeface="Times New Roman"/>
                          <a:cs typeface="Times New Roman"/>
                        </a:rPr>
                        <a:t>-</a:t>
                      </a:r>
                      <a:endParaRPr lang="en-US" sz="1200" dirty="0">
                        <a:solidFill>
                          <a:srgbClr val="800000"/>
                        </a:solidFill>
                        <a:latin typeface="Calibri"/>
                        <a:ea typeface="Times New Roman"/>
                        <a:cs typeface="Times New Roman"/>
                      </a:endParaRPr>
                    </a:p>
                  </a:txBody>
                  <a:tcPr marL="67318" marR="6731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67512">
                <a:tc>
                  <a:txBody>
                    <a:bodyPr/>
                    <a:lstStyle/>
                    <a:p>
                      <a:pPr marL="0" marR="0" algn="ctr">
                        <a:lnSpc>
                          <a:spcPct val="115000"/>
                        </a:lnSpc>
                        <a:spcBef>
                          <a:spcPts val="0"/>
                        </a:spcBef>
                        <a:spcAft>
                          <a:spcPts val="0"/>
                        </a:spcAft>
                      </a:pPr>
                      <a:r>
                        <a:rPr lang="en-US" sz="1200" dirty="0">
                          <a:solidFill>
                            <a:srgbClr val="800000"/>
                          </a:solidFill>
                          <a:latin typeface="Times New Roman"/>
                          <a:ea typeface="Times New Roman"/>
                          <a:cs typeface="Times New Roman"/>
                        </a:rPr>
                        <a:t>Learning enables me to keep in touch with new and interesting people.</a:t>
                      </a:r>
                      <a:endParaRPr lang="en-US" sz="1200" dirty="0">
                        <a:solidFill>
                          <a:srgbClr val="800000"/>
                        </a:solidFill>
                        <a:latin typeface="Calibri"/>
                        <a:ea typeface="Times New Roman"/>
                        <a:cs typeface="Times New Roman"/>
                      </a:endParaRPr>
                    </a:p>
                  </a:txBody>
                  <a:tcPr marL="67318" marR="6731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a:solidFill>
                            <a:srgbClr val="800000"/>
                          </a:solidFill>
                          <a:latin typeface="Times New Roman"/>
                          <a:ea typeface="Times New Roman"/>
                          <a:cs typeface="Times New Roman"/>
                        </a:rPr>
                        <a:t>29</a:t>
                      </a:r>
                      <a:endParaRPr lang="en-US" sz="1200">
                        <a:solidFill>
                          <a:srgbClr val="800000"/>
                        </a:solidFill>
                        <a:latin typeface="Calibri"/>
                        <a:ea typeface="Times New Roman"/>
                        <a:cs typeface="Times New Roman"/>
                      </a:endParaRPr>
                    </a:p>
                  </a:txBody>
                  <a:tcPr marL="67318" marR="6731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a:solidFill>
                            <a:srgbClr val="800000"/>
                          </a:solidFill>
                          <a:latin typeface="Times New Roman"/>
                          <a:ea typeface="Times New Roman"/>
                          <a:cs typeface="Times New Roman"/>
                        </a:rPr>
                        <a:t>25.00</a:t>
                      </a:r>
                      <a:endParaRPr lang="en-US" sz="1200">
                        <a:solidFill>
                          <a:srgbClr val="800000"/>
                        </a:solidFill>
                        <a:latin typeface="Calibri"/>
                        <a:ea typeface="Times New Roman"/>
                        <a:cs typeface="Times New Roman"/>
                      </a:endParaRPr>
                    </a:p>
                  </a:txBody>
                  <a:tcPr marL="67318" marR="6731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a:solidFill>
                            <a:srgbClr val="800000"/>
                          </a:solidFill>
                          <a:latin typeface="Times New Roman"/>
                          <a:ea typeface="Times New Roman"/>
                          <a:cs typeface="Times New Roman"/>
                        </a:rPr>
                        <a:t>53</a:t>
                      </a:r>
                      <a:endParaRPr lang="en-US" sz="1200">
                        <a:solidFill>
                          <a:srgbClr val="800000"/>
                        </a:solidFill>
                        <a:latin typeface="Calibri"/>
                        <a:ea typeface="Times New Roman"/>
                        <a:cs typeface="Times New Roman"/>
                      </a:endParaRPr>
                    </a:p>
                  </a:txBody>
                  <a:tcPr marL="67318" marR="6731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dirty="0">
                          <a:solidFill>
                            <a:srgbClr val="800000"/>
                          </a:solidFill>
                          <a:latin typeface="Times New Roman"/>
                          <a:ea typeface="Times New Roman"/>
                          <a:cs typeface="Times New Roman"/>
                        </a:rPr>
                        <a:t>45.68</a:t>
                      </a:r>
                      <a:endParaRPr lang="en-US" sz="1200" dirty="0">
                        <a:solidFill>
                          <a:srgbClr val="800000"/>
                        </a:solidFill>
                        <a:latin typeface="Calibri"/>
                        <a:ea typeface="Times New Roman"/>
                        <a:cs typeface="Times New Roman"/>
                      </a:endParaRPr>
                    </a:p>
                  </a:txBody>
                  <a:tcPr marL="67318" marR="6731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a:solidFill>
                            <a:srgbClr val="800000"/>
                          </a:solidFill>
                          <a:latin typeface="Times New Roman"/>
                          <a:ea typeface="Times New Roman"/>
                          <a:cs typeface="Times New Roman"/>
                        </a:rPr>
                        <a:t>25</a:t>
                      </a:r>
                      <a:endParaRPr lang="en-US" sz="1200">
                        <a:solidFill>
                          <a:srgbClr val="800000"/>
                        </a:solidFill>
                        <a:latin typeface="Calibri"/>
                        <a:ea typeface="Times New Roman"/>
                        <a:cs typeface="Times New Roman"/>
                      </a:endParaRPr>
                    </a:p>
                  </a:txBody>
                  <a:tcPr marL="67318" marR="6731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a:solidFill>
                            <a:srgbClr val="800000"/>
                          </a:solidFill>
                          <a:latin typeface="Times New Roman"/>
                          <a:ea typeface="Times New Roman"/>
                          <a:cs typeface="Times New Roman"/>
                        </a:rPr>
                        <a:t>21.55</a:t>
                      </a:r>
                      <a:endParaRPr lang="en-US" sz="1200">
                        <a:solidFill>
                          <a:srgbClr val="800000"/>
                        </a:solidFill>
                        <a:latin typeface="Calibri"/>
                        <a:ea typeface="Times New Roman"/>
                        <a:cs typeface="Times New Roman"/>
                      </a:endParaRPr>
                    </a:p>
                  </a:txBody>
                  <a:tcPr marL="67318" marR="6731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a:solidFill>
                            <a:srgbClr val="800000"/>
                          </a:solidFill>
                          <a:latin typeface="Times New Roman"/>
                          <a:ea typeface="Times New Roman"/>
                          <a:cs typeface="Times New Roman"/>
                        </a:rPr>
                        <a:t>9</a:t>
                      </a:r>
                      <a:endParaRPr lang="en-US" sz="1200">
                        <a:solidFill>
                          <a:srgbClr val="800000"/>
                        </a:solidFill>
                        <a:latin typeface="Calibri"/>
                        <a:ea typeface="Times New Roman"/>
                        <a:cs typeface="Times New Roman"/>
                      </a:endParaRPr>
                    </a:p>
                  </a:txBody>
                  <a:tcPr marL="67318" marR="6731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a:solidFill>
                            <a:srgbClr val="800000"/>
                          </a:solidFill>
                          <a:latin typeface="Times New Roman"/>
                          <a:ea typeface="Times New Roman"/>
                          <a:cs typeface="Times New Roman"/>
                        </a:rPr>
                        <a:t>7.57</a:t>
                      </a:r>
                      <a:endParaRPr lang="en-US" sz="1200">
                        <a:solidFill>
                          <a:srgbClr val="800000"/>
                        </a:solidFill>
                        <a:latin typeface="Calibri"/>
                        <a:ea typeface="Times New Roman"/>
                        <a:cs typeface="Times New Roman"/>
                      </a:endParaRPr>
                    </a:p>
                  </a:txBody>
                  <a:tcPr marL="67318" marR="6731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dirty="0">
                          <a:solidFill>
                            <a:srgbClr val="800000"/>
                          </a:solidFill>
                          <a:latin typeface="Times New Roman"/>
                          <a:ea typeface="Times New Roman"/>
                          <a:cs typeface="Times New Roman"/>
                        </a:rPr>
                        <a:t>-</a:t>
                      </a:r>
                      <a:endParaRPr lang="en-US" sz="1200" dirty="0">
                        <a:solidFill>
                          <a:srgbClr val="800000"/>
                        </a:solidFill>
                        <a:latin typeface="Calibri"/>
                        <a:ea typeface="Times New Roman"/>
                        <a:cs typeface="Times New Roman"/>
                      </a:endParaRPr>
                    </a:p>
                  </a:txBody>
                  <a:tcPr marL="67318" marR="6731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b="1" dirty="0">
                          <a:solidFill>
                            <a:srgbClr val="800000"/>
                          </a:solidFill>
                          <a:latin typeface="Times New Roman"/>
                          <a:ea typeface="Times New Roman"/>
                          <a:cs typeface="Times New Roman"/>
                        </a:rPr>
                        <a:t>-</a:t>
                      </a:r>
                      <a:endParaRPr lang="en-US" sz="1200" dirty="0">
                        <a:solidFill>
                          <a:srgbClr val="800000"/>
                        </a:solidFill>
                        <a:latin typeface="Calibri"/>
                        <a:ea typeface="Times New Roman"/>
                        <a:cs typeface="Times New Roman"/>
                      </a:endParaRPr>
                    </a:p>
                  </a:txBody>
                  <a:tcPr marL="67318" marR="6731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45008">
                <a:tc>
                  <a:txBody>
                    <a:bodyPr/>
                    <a:lstStyle/>
                    <a:p>
                      <a:pPr marL="0" marR="0" algn="ctr">
                        <a:lnSpc>
                          <a:spcPct val="115000"/>
                        </a:lnSpc>
                        <a:spcBef>
                          <a:spcPts val="0"/>
                        </a:spcBef>
                        <a:spcAft>
                          <a:spcPts val="0"/>
                        </a:spcAft>
                      </a:pPr>
                      <a:r>
                        <a:rPr lang="en-US" sz="1200" dirty="0">
                          <a:solidFill>
                            <a:srgbClr val="800000"/>
                          </a:solidFill>
                          <a:latin typeface="Times New Roman"/>
                          <a:ea typeface="Times New Roman"/>
                          <a:cs typeface="Times New Roman"/>
                        </a:rPr>
                        <a:t>Learning is good in presenting new topics</a:t>
                      </a:r>
                      <a:endParaRPr lang="en-US" sz="1200" dirty="0">
                        <a:solidFill>
                          <a:srgbClr val="800000"/>
                        </a:solidFill>
                        <a:latin typeface="Calibri"/>
                        <a:ea typeface="Times New Roman"/>
                        <a:cs typeface="Times New Roman"/>
                      </a:endParaRPr>
                    </a:p>
                  </a:txBody>
                  <a:tcPr marL="67318" marR="6731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a:solidFill>
                            <a:srgbClr val="800000"/>
                          </a:solidFill>
                          <a:latin typeface="Times New Roman"/>
                          <a:ea typeface="Times New Roman"/>
                          <a:cs typeface="Times New Roman"/>
                        </a:rPr>
                        <a:t>61</a:t>
                      </a:r>
                      <a:endParaRPr lang="en-US" sz="1200">
                        <a:solidFill>
                          <a:srgbClr val="800000"/>
                        </a:solidFill>
                        <a:latin typeface="Calibri"/>
                        <a:ea typeface="Times New Roman"/>
                        <a:cs typeface="Times New Roman"/>
                      </a:endParaRPr>
                    </a:p>
                  </a:txBody>
                  <a:tcPr marL="67318" marR="6731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a:solidFill>
                            <a:srgbClr val="800000"/>
                          </a:solidFill>
                          <a:latin typeface="Times New Roman"/>
                          <a:ea typeface="Times New Roman"/>
                          <a:cs typeface="Times New Roman"/>
                        </a:rPr>
                        <a:t>52.58</a:t>
                      </a:r>
                      <a:endParaRPr lang="en-US" sz="1200">
                        <a:solidFill>
                          <a:srgbClr val="800000"/>
                        </a:solidFill>
                        <a:latin typeface="Calibri"/>
                        <a:ea typeface="Times New Roman"/>
                        <a:cs typeface="Times New Roman"/>
                      </a:endParaRPr>
                    </a:p>
                  </a:txBody>
                  <a:tcPr marL="67318" marR="6731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a:solidFill>
                            <a:srgbClr val="800000"/>
                          </a:solidFill>
                          <a:latin typeface="Times New Roman"/>
                          <a:ea typeface="Times New Roman"/>
                          <a:cs typeface="Times New Roman"/>
                        </a:rPr>
                        <a:t>40</a:t>
                      </a:r>
                      <a:endParaRPr lang="en-US" sz="1200">
                        <a:solidFill>
                          <a:srgbClr val="800000"/>
                        </a:solidFill>
                        <a:latin typeface="Calibri"/>
                        <a:ea typeface="Times New Roman"/>
                        <a:cs typeface="Times New Roman"/>
                      </a:endParaRPr>
                    </a:p>
                  </a:txBody>
                  <a:tcPr marL="67318" marR="6731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a:solidFill>
                            <a:srgbClr val="800000"/>
                          </a:solidFill>
                          <a:latin typeface="Times New Roman"/>
                          <a:ea typeface="Times New Roman"/>
                          <a:cs typeface="Times New Roman"/>
                        </a:rPr>
                        <a:t>34.48</a:t>
                      </a:r>
                      <a:endParaRPr lang="en-US" sz="1200">
                        <a:solidFill>
                          <a:srgbClr val="800000"/>
                        </a:solidFill>
                        <a:latin typeface="Calibri"/>
                        <a:ea typeface="Times New Roman"/>
                        <a:cs typeface="Times New Roman"/>
                      </a:endParaRPr>
                    </a:p>
                  </a:txBody>
                  <a:tcPr marL="67318" marR="6731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a:solidFill>
                            <a:srgbClr val="800000"/>
                          </a:solidFill>
                          <a:latin typeface="Times New Roman"/>
                          <a:ea typeface="Times New Roman"/>
                          <a:cs typeface="Times New Roman"/>
                        </a:rPr>
                        <a:t>15</a:t>
                      </a:r>
                      <a:endParaRPr lang="en-US" sz="1200">
                        <a:solidFill>
                          <a:srgbClr val="800000"/>
                        </a:solidFill>
                        <a:latin typeface="Calibri"/>
                        <a:ea typeface="Times New Roman"/>
                        <a:cs typeface="Times New Roman"/>
                      </a:endParaRPr>
                    </a:p>
                  </a:txBody>
                  <a:tcPr marL="67318" marR="6731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a:solidFill>
                            <a:srgbClr val="800000"/>
                          </a:solidFill>
                          <a:latin typeface="Times New Roman"/>
                          <a:ea typeface="Times New Roman"/>
                          <a:cs typeface="Times New Roman"/>
                        </a:rPr>
                        <a:t>12.93</a:t>
                      </a:r>
                      <a:endParaRPr lang="en-US" sz="1200">
                        <a:solidFill>
                          <a:srgbClr val="800000"/>
                        </a:solidFill>
                        <a:latin typeface="Calibri"/>
                        <a:ea typeface="Times New Roman"/>
                        <a:cs typeface="Times New Roman"/>
                      </a:endParaRPr>
                    </a:p>
                  </a:txBody>
                  <a:tcPr marL="67318" marR="6731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a:solidFill>
                            <a:srgbClr val="800000"/>
                          </a:solidFill>
                          <a:latin typeface="Times New Roman"/>
                          <a:ea typeface="Times New Roman"/>
                          <a:cs typeface="Times New Roman"/>
                        </a:rPr>
                        <a:t>-</a:t>
                      </a:r>
                      <a:endParaRPr lang="en-US" sz="1200">
                        <a:solidFill>
                          <a:srgbClr val="800000"/>
                        </a:solidFill>
                        <a:latin typeface="Calibri"/>
                        <a:ea typeface="Times New Roman"/>
                        <a:cs typeface="Times New Roman"/>
                      </a:endParaRPr>
                    </a:p>
                  </a:txBody>
                  <a:tcPr marL="67318" marR="6731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a:solidFill>
                            <a:srgbClr val="800000"/>
                          </a:solidFill>
                          <a:latin typeface="Times New Roman"/>
                          <a:ea typeface="Times New Roman"/>
                          <a:cs typeface="Times New Roman"/>
                        </a:rPr>
                        <a:t>-</a:t>
                      </a:r>
                      <a:endParaRPr lang="en-US" sz="1200">
                        <a:solidFill>
                          <a:srgbClr val="800000"/>
                        </a:solidFill>
                        <a:latin typeface="Calibri"/>
                        <a:ea typeface="Times New Roman"/>
                        <a:cs typeface="Times New Roman"/>
                      </a:endParaRPr>
                    </a:p>
                  </a:txBody>
                  <a:tcPr marL="67318" marR="6731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dirty="0">
                          <a:solidFill>
                            <a:srgbClr val="800000"/>
                          </a:solidFill>
                          <a:latin typeface="Times New Roman"/>
                          <a:ea typeface="Times New Roman"/>
                          <a:cs typeface="Times New Roman"/>
                        </a:rPr>
                        <a:t>-</a:t>
                      </a:r>
                      <a:endParaRPr lang="en-US" sz="1200" dirty="0">
                        <a:solidFill>
                          <a:srgbClr val="800000"/>
                        </a:solidFill>
                        <a:latin typeface="Calibri"/>
                        <a:ea typeface="Times New Roman"/>
                        <a:cs typeface="Times New Roman"/>
                      </a:endParaRPr>
                    </a:p>
                  </a:txBody>
                  <a:tcPr marL="67318" marR="6731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b="1" dirty="0">
                          <a:solidFill>
                            <a:srgbClr val="800000"/>
                          </a:solidFill>
                          <a:latin typeface="Times New Roman"/>
                          <a:ea typeface="Times New Roman"/>
                          <a:cs typeface="Times New Roman"/>
                        </a:rPr>
                        <a:t>-</a:t>
                      </a:r>
                      <a:endParaRPr lang="en-US" sz="1200" dirty="0">
                        <a:solidFill>
                          <a:srgbClr val="800000"/>
                        </a:solidFill>
                        <a:latin typeface="Calibri"/>
                        <a:ea typeface="Times New Roman"/>
                        <a:cs typeface="Times New Roman"/>
                      </a:endParaRPr>
                    </a:p>
                  </a:txBody>
                  <a:tcPr marL="67318" marR="6731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45008">
                <a:tc>
                  <a:txBody>
                    <a:bodyPr/>
                    <a:lstStyle/>
                    <a:p>
                      <a:pPr marL="0" marR="0" algn="ctr">
                        <a:lnSpc>
                          <a:spcPct val="115000"/>
                        </a:lnSpc>
                        <a:spcBef>
                          <a:spcPts val="0"/>
                        </a:spcBef>
                        <a:spcAft>
                          <a:spcPts val="0"/>
                        </a:spcAft>
                      </a:pPr>
                      <a:r>
                        <a:rPr lang="en-US" sz="1200" dirty="0">
                          <a:solidFill>
                            <a:srgbClr val="800000"/>
                          </a:solidFill>
                          <a:latin typeface="Times New Roman"/>
                          <a:ea typeface="Times New Roman"/>
                          <a:cs typeface="Times New Roman"/>
                        </a:rPr>
                        <a:t>Accuracy information with suitable examples</a:t>
                      </a:r>
                      <a:endParaRPr lang="en-US" sz="1200" dirty="0">
                        <a:solidFill>
                          <a:srgbClr val="800000"/>
                        </a:solidFill>
                        <a:latin typeface="Calibri"/>
                        <a:ea typeface="Times New Roman"/>
                        <a:cs typeface="Times New Roman"/>
                      </a:endParaRPr>
                    </a:p>
                  </a:txBody>
                  <a:tcPr marL="67318" marR="6731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a:solidFill>
                            <a:srgbClr val="800000"/>
                          </a:solidFill>
                          <a:latin typeface="Times New Roman"/>
                          <a:ea typeface="Times New Roman"/>
                          <a:cs typeface="Times New Roman"/>
                        </a:rPr>
                        <a:t>15</a:t>
                      </a:r>
                      <a:endParaRPr lang="en-US" sz="1200">
                        <a:solidFill>
                          <a:srgbClr val="800000"/>
                        </a:solidFill>
                        <a:latin typeface="Calibri"/>
                        <a:ea typeface="Times New Roman"/>
                        <a:cs typeface="Times New Roman"/>
                      </a:endParaRPr>
                    </a:p>
                  </a:txBody>
                  <a:tcPr marL="67318" marR="6731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a:solidFill>
                            <a:srgbClr val="800000"/>
                          </a:solidFill>
                          <a:latin typeface="Times New Roman"/>
                          <a:ea typeface="Times New Roman"/>
                          <a:cs typeface="Times New Roman"/>
                        </a:rPr>
                        <a:t>12.93</a:t>
                      </a:r>
                      <a:endParaRPr lang="en-US" sz="1200">
                        <a:solidFill>
                          <a:srgbClr val="800000"/>
                        </a:solidFill>
                        <a:latin typeface="Calibri"/>
                        <a:ea typeface="Times New Roman"/>
                        <a:cs typeface="Times New Roman"/>
                      </a:endParaRPr>
                    </a:p>
                  </a:txBody>
                  <a:tcPr marL="67318" marR="6731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a:solidFill>
                            <a:srgbClr val="800000"/>
                          </a:solidFill>
                          <a:latin typeface="Times New Roman"/>
                          <a:ea typeface="Times New Roman"/>
                          <a:cs typeface="Times New Roman"/>
                        </a:rPr>
                        <a:t>39</a:t>
                      </a:r>
                      <a:endParaRPr lang="en-US" sz="1200">
                        <a:solidFill>
                          <a:srgbClr val="800000"/>
                        </a:solidFill>
                        <a:latin typeface="Calibri"/>
                        <a:ea typeface="Times New Roman"/>
                        <a:cs typeface="Times New Roman"/>
                      </a:endParaRPr>
                    </a:p>
                  </a:txBody>
                  <a:tcPr marL="67318" marR="6731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a:solidFill>
                            <a:srgbClr val="800000"/>
                          </a:solidFill>
                          <a:latin typeface="Times New Roman"/>
                          <a:ea typeface="Times New Roman"/>
                          <a:cs typeface="Times New Roman"/>
                        </a:rPr>
                        <a:t>33.62</a:t>
                      </a:r>
                      <a:endParaRPr lang="en-US" sz="1200">
                        <a:solidFill>
                          <a:srgbClr val="800000"/>
                        </a:solidFill>
                        <a:latin typeface="Calibri"/>
                        <a:ea typeface="Times New Roman"/>
                        <a:cs typeface="Times New Roman"/>
                      </a:endParaRPr>
                    </a:p>
                  </a:txBody>
                  <a:tcPr marL="67318" marR="6731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a:solidFill>
                            <a:srgbClr val="800000"/>
                          </a:solidFill>
                          <a:latin typeface="Times New Roman"/>
                          <a:ea typeface="Times New Roman"/>
                          <a:cs typeface="Times New Roman"/>
                        </a:rPr>
                        <a:t>58</a:t>
                      </a:r>
                      <a:endParaRPr lang="en-US" sz="1200">
                        <a:solidFill>
                          <a:srgbClr val="800000"/>
                        </a:solidFill>
                        <a:latin typeface="Calibri"/>
                        <a:ea typeface="Times New Roman"/>
                        <a:cs typeface="Times New Roman"/>
                      </a:endParaRPr>
                    </a:p>
                  </a:txBody>
                  <a:tcPr marL="67318" marR="6731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a:solidFill>
                            <a:srgbClr val="800000"/>
                          </a:solidFill>
                          <a:latin typeface="Times New Roman"/>
                          <a:ea typeface="Times New Roman"/>
                          <a:cs typeface="Times New Roman"/>
                        </a:rPr>
                        <a:t>50.00</a:t>
                      </a:r>
                      <a:endParaRPr lang="en-US" sz="1200">
                        <a:solidFill>
                          <a:srgbClr val="800000"/>
                        </a:solidFill>
                        <a:latin typeface="Calibri"/>
                        <a:ea typeface="Times New Roman"/>
                        <a:cs typeface="Times New Roman"/>
                      </a:endParaRPr>
                    </a:p>
                  </a:txBody>
                  <a:tcPr marL="67318" marR="6731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a:solidFill>
                            <a:srgbClr val="800000"/>
                          </a:solidFill>
                          <a:latin typeface="Times New Roman"/>
                          <a:ea typeface="Times New Roman"/>
                          <a:cs typeface="Times New Roman"/>
                        </a:rPr>
                        <a:t>4</a:t>
                      </a:r>
                      <a:endParaRPr lang="en-US" sz="1200">
                        <a:solidFill>
                          <a:srgbClr val="800000"/>
                        </a:solidFill>
                        <a:latin typeface="Calibri"/>
                        <a:ea typeface="Times New Roman"/>
                        <a:cs typeface="Times New Roman"/>
                      </a:endParaRPr>
                    </a:p>
                  </a:txBody>
                  <a:tcPr marL="67318" marR="6731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a:solidFill>
                            <a:srgbClr val="800000"/>
                          </a:solidFill>
                          <a:latin typeface="Times New Roman"/>
                          <a:ea typeface="Times New Roman"/>
                          <a:cs typeface="Times New Roman"/>
                        </a:rPr>
                        <a:t>3.44</a:t>
                      </a:r>
                      <a:endParaRPr lang="en-US" sz="1200">
                        <a:solidFill>
                          <a:srgbClr val="800000"/>
                        </a:solidFill>
                        <a:latin typeface="Calibri"/>
                        <a:ea typeface="Times New Roman"/>
                        <a:cs typeface="Times New Roman"/>
                      </a:endParaRPr>
                    </a:p>
                  </a:txBody>
                  <a:tcPr marL="67318" marR="6731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dirty="0">
                          <a:solidFill>
                            <a:srgbClr val="800000"/>
                          </a:solidFill>
                          <a:latin typeface="Times New Roman"/>
                          <a:ea typeface="Times New Roman"/>
                          <a:cs typeface="Times New Roman"/>
                        </a:rPr>
                        <a:t>-</a:t>
                      </a:r>
                      <a:endParaRPr lang="en-US" sz="1200" dirty="0">
                        <a:solidFill>
                          <a:srgbClr val="800000"/>
                        </a:solidFill>
                        <a:latin typeface="Calibri"/>
                        <a:ea typeface="Times New Roman"/>
                        <a:cs typeface="Times New Roman"/>
                      </a:endParaRPr>
                    </a:p>
                  </a:txBody>
                  <a:tcPr marL="67318" marR="6731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b="1" dirty="0">
                          <a:solidFill>
                            <a:srgbClr val="800000"/>
                          </a:solidFill>
                          <a:latin typeface="Times New Roman"/>
                          <a:ea typeface="Times New Roman"/>
                          <a:cs typeface="Times New Roman"/>
                        </a:rPr>
                        <a:t>-</a:t>
                      </a:r>
                      <a:endParaRPr lang="en-US" sz="1200" dirty="0">
                        <a:solidFill>
                          <a:srgbClr val="800000"/>
                        </a:solidFill>
                        <a:latin typeface="Calibri"/>
                        <a:ea typeface="Times New Roman"/>
                        <a:cs typeface="Times New Roman"/>
                      </a:endParaRPr>
                    </a:p>
                  </a:txBody>
                  <a:tcPr marL="67318" marR="6731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67512">
                <a:tc>
                  <a:txBody>
                    <a:bodyPr/>
                    <a:lstStyle/>
                    <a:p>
                      <a:pPr marL="0" marR="0" algn="ctr">
                        <a:lnSpc>
                          <a:spcPct val="115000"/>
                        </a:lnSpc>
                        <a:spcBef>
                          <a:spcPts val="0"/>
                        </a:spcBef>
                        <a:spcAft>
                          <a:spcPts val="0"/>
                        </a:spcAft>
                      </a:pPr>
                      <a:r>
                        <a:rPr lang="en-US" sz="1200" dirty="0">
                          <a:solidFill>
                            <a:srgbClr val="800000"/>
                          </a:solidFill>
                          <a:latin typeface="Times New Roman"/>
                          <a:ea typeface="Times New Roman"/>
                          <a:cs typeface="Times New Roman"/>
                        </a:rPr>
                        <a:t>Learning may support and enhance traditional learning</a:t>
                      </a:r>
                      <a:endParaRPr lang="en-US" sz="1200" dirty="0">
                        <a:solidFill>
                          <a:srgbClr val="800000"/>
                        </a:solidFill>
                        <a:latin typeface="Calibri"/>
                        <a:ea typeface="Times New Roman"/>
                        <a:cs typeface="Times New Roman"/>
                      </a:endParaRPr>
                    </a:p>
                  </a:txBody>
                  <a:tcPr marL="67318" marR="6731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a:solidFill>
                            <a:srgbClr val="800000"/>
                          </a:solidFill>
                          <a:latin typeface="Times New Roman"/>
                          <a:ea typeface="Times New Roman"/>
                          <a:cs typeface="Times New Roman"/>
                        </a:rPr>
                        <a:t>49</a:t>
                      </a:r>
                      <a:endParaRPr lang="en-US" sz="1200">
                        <a:solidFill>
                          <a:srgbClr val="800000"/>
                        </a:solidFill>
                        <a:latin typeface="Calibri"/>
                        <a:ea typeface="Times New Roman"/>
                        <a:cs typeface="Times New Roman"/>
                      </a:endParaRPr>
                    </a:p>
                  </a:txBody>
                  <a:tcPr marL="67318" marR="6731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a:solidFill>
                            <a:srgbClr val="800000"/>
                          </a:solidFill>
                          <a:latin typeface="Times New Roman"/>
                          <a:ea typeface="Times New Roman"/>
                          <a:cs typeface="Times New Roman"/>
                        </a:rPr>
                        <a:t>42.24</a:t>
                      </a:r>
                      <a:endParaRPr lang="en-US" sz="1200">
                        <a:solidFill>
                          <a:srgbClr val="800000"/>
                        </a:solidFill>
                        <a:latin typeface="Calibri"/>
                        <a:ea typeface="Times New Roman"/>
                        <a:cs typeface="Times New Roman"/>
                      </a:endParaRPr>
                    </a:p>
                  </a:txBody>
                  <a:tcPr marL="67318" marR="6731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a:solidFill>
                            <a:srgbClr val="800000"/>
                          </a:solidFill>
                          <a:latin typeface="Times New Roman"/>
                          <a:ea typeface="Times New Roman"/>
                          <a:cs typeface="Times New Roman"/>
                        </a:rPr>
                        <a:t>62</a:t>
                      </a:r>
                      <a:endParaRPr lang="en-US" sz="1200">
                        <a:solidFill>
                          <a:srgbClr val="800000"/>
                        </a:solidFill>
                        <a:latin typeface="Calibri"/>
                        <a:ea typeface="Times New Roman"/>
                        <a:cs typeface="Times New Roman"/>
                      </a:endParaRPr>
                    </a:p>
                  </a:txBody>
                  <a:tcPr marL="67318" marR="6731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a:solidFill>
                            <a:srgbClr val="800000"/>
                          </a:solidFill>
                          <a:latin typeface="Times New Roman"/>
                          <a:ea typeface="Times New Roman"/>
                          <a:cs typeface="Times New Roman"/>
                        </a:rPr>
                        <a:t>53.44</a:t>
                      </a:r>
                      <a:endParaRPr lang="en-US" sz="1200">
                        <a:solidFill>
                          <a:srgbClr val="800000"/>
                        </a:solidFill>
                        <a:latin typeface="Calibri"/>
                        <a:ea typeface="Times New Roman"/>
                        <a:cs typeface="Times New Roman"/>
                      </a:endParaRPr>
                    </a:p>
                  </a:txBody>
                  <a:tcPr marL="67318" marR="6731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a:solidFill>
                            <a:srgbClr val="800000"/>
                          </a:solidFill>
                          <a:latin typeface="Times New Roman"/>
                          <a:ea typeface="Times New Roman"/>
                          <a:cs typeface="Times New Roman"/>
                        </a:rPr>
                        <a:t>5</a:t>
                      </a:r>
                      <a:endParaRPr lang="en-US" sz="1200">
                        <a:solidFill>
                          <a:srgbClr val="800000"/>
                        </a:solidFill>
                        <a:latin typeface="Calibri"/>
                        <a:ea typeface="Times New Roman"/>
                        <a:cs typeface="Times New Roman"/>
                      </a:endParaRPr>
                    </a:p>
                  </a:txBody>
                  <a:tcPr marL="67318" marR="6731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a:solidFill>
                            <a:srgbClr val="800000"/>
                          </a:solidFill>
                          <a:latin typeface="Times New Roman"/>
                          <a:ea typeface="Times New Roman"/>
                          <a:cs typeface="Times New Roman"/>
                        </a:rPr>
                        <a:t>4.31</a:t>
                      </a:r>
                      <a:endParaRPr lang="en-US" sz="1200">
                        <a:solidFill>
                          <a:srgbClr val="800000"/>
                        </a:solidFill>
                        <a:latin typeface="Calibri"/>
                        <a:ea typeface="Times New Roman"/>
                        <a:cs typeface="Times New Roman"/>
                      </a:endParaRPr>
                    </a:p>
                  </a:txBody>
                  <a:tcPr marL="67318" marR="6731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a:solidFill>
                            <a:srgbClr val="800000"/>
                          </a:solidFill>
                          <a:latin typeface="Times New Roman"/>
                          <a:ea typeface="Times New Roman"/>
                          <a:cs typeface="Times New Roman"/>
                        </a:rPr>
                        <a:t>-</a:t>
                      </a:r>
                      <a:endParaRPr lang="en-US" sz="1200">
                        <a:solidFill>
                          <a:srgbClr val="800000"/>
                        </a:solidFill>
                        <a:latin typeface="Calibri"/>
                        <a:ea typeface="Times New Roman"/>
                        <a:cs typeface="Times New Roman"/>
                      </a:endParaRPr>
                    </a:p>
                  </a:txBody>
                  <a:tcPr marL="67318" marR="6731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a:solidFill>
                            <a:srgbClr val="800000"/>
                          </a:solidFill>
                          <a:latin typeface="Times New Roman"/>
                          <a:ea typeface="Times New Roman"/>
                          <a:cs typeface="Times New Roman"/>
                        </a:rPr>
                        <a:t>-</a:t>
                      </a:r>
                      <a:endParaRPr lang="en-US" sz="1200">
                        <a:solidFill>
                          <a:srgbClr val="800000"/>
                        </a:solidFill>
                        <a:latin typeface="Calibri"/>
                        <a:ea typeface="Times New Roman"/>
                        <a:cs typeface="Times New Roman"/>
                      </a:endParaRPr>
                    </a:p>
                  </a:txBody>
                  <a:tcPr marL="67318" marR="6731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dirty="0">
                          <a:solidFill>
                            <a:srgbClr val="800000"/>
                          </a:solidFill>
                          <a:latin typeface="Times New Roman"/>
                          <a:ea typeface="Times New Roman"/>
                          <a:cs typeface="Times New Roman"/>
                        </a:rPr>
                        <a:t>-</a:t>
                      </a:r>
                      <a:endParaRPr lang="en-US" sz="1200" dirty="0">
                        <a:solidFill>
                          <a:srgbClr val="800000"/>
                        </a:solidFill>
                        <a:latin typeface="Calibri"/>
                        <a:ea typeface="Times New Roman"/>
                        <a:cs typeface="Times New Roman"/>
                      </a:endParaRPr>
                    </a:p>
                  </a:txBody>
                  <a:tcPr marL="67318" marR="6731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b="1" dirty="0">
                          <a:solidFill>
                            <a:srgbClr val="800000"/>
                          </a:solidFill>
                          <a:latin typeface="Times New Roman"/>
                          <a:ea typeface="Times New Roman"/>
                          <a:cs typeface="Times New Roman"/>
                        </a:rPr>
                        <a:t>-</a:t>
                      </a:r>
                      <a:endParaRPr lang="en-US" sz="1200" dirty="0">
                        <a:solidFill>
                          <a:srgbClr val="800000"/>
                        </a:solidFill>
                        <a:latin typeface="Calibri"/>
                        <a:ea typeface="Times New Roman"/>
                        <a:cs typeface="Times New Roman"/>
                      </a:endParaRPr>
                    </a:p>
                  </a:txBody>
                  <a:tcPr marL="67318" marR="6731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22504">
                <a:tc>
                  <a:txBody>
                    <a:bodyPr/>
                    <a:lstStyle/>
                    <a:p>
                      <a:pPr marL="0" marR="0" algn="ctr">
                        <a:lnSpc>
                          <a:spcPct val="115000"/>
                        </a:lnSpc>
                        <a:spcBef>
                          <a:spcPts val="0"/>
                        </a:spcBef>
                        <a:spcAft>
                          <a:spcPts val="0"/>
                        </a:spcAft>
                      </a:pPr>
                      <a:r>
                        <a:rPr lang="en-US" sz="1200" dirty="0">
                          <a:solidFill>
                            <a:srgbClr val="800000"/>
                          </a:solidFill>
                          <a:latin typeface="Times New Roman"/>
                          <a:ea typeface="Times New Roman"/>
                          <a:cs typeface="Times New Roman"/>
                        </a:rPr>
                        <a:t>It will improve study style</a:t>
                      </a:r>
                      <a:endParaRPr lang="en-US" sz="1200" dirty="0">
                        <a:solidFill>
                          <a:srgbClr val="800000"/>
                        </a:solidFill>
                        <a:latin typeface="Calibri"/>
                        <a:ea typeface="Times New Roman"/>
                        <a:cs typeface="Times New Roman"/>
                      </a:endParaRPr>
                    </a:p>
                  </a:txBody>
                  <a:tcPr marL="67318" marR="6731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a:solidFill>
                            <a:srgbClr val="800000"/>
                          </a:solidFill>
                          <a:latin typeface="Times New Roman"/>
                          <a:ea typeface="Times New Roman"/>
                          <a:cs typeface="Times New Roman"/>
                        </a:rPr>
                        <a:t>43</a:t>
                      </a:r>
                      <a:endParaRPr lang="en-US" sz="1200">
                        <a:solidFill>
                          <a:srgbClr val="800000"/>
                        </a:solidFill>
                        <a:latin typeface="Calibri"/>
                        <a:ea typeface="Times New Roman"/>
                        <a:cs typeface="Times New Roman"/>
                      </a:endParaRPr>
                    </a:p>
                  </a:txBody>
                  <a:tcPr marL="67318" marR="6731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a:solidFill>
                            <a:srgbClr val="800000"/>
                          </a:solidFill>
                          <a:latin typeface="Times New Roman"/>
                          <a:ea typeface="Times New Roman"/>
                          <a:cs typeface="Times New Roman"/>
                        </a:rPr>
                        <a:t>37.06</a:t>
                      </a:r>
                      <a:endParaRPr lang="en-US" sz="1200">
                        <a:solidFill>
                          <a:srgbClr val="800000"/>
                        </a:solidFill>
                        <a:latin typeface="Calibri"/>
                        <a:ea typeface="Times New Roman"/>
                        <a:cs typeface="Times New Roman"/>
                      </a:endParaRPr>
                    </a:p>
                  </a:txBody>
                  <a:tcPr marL="67318" marR="6731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a:solidFill>
                            <a:srgbClr val="800000"/>
                          </a:solidFill>
                          <a:latin typeface="Times New Roman"/>
                          <a:ea typeface="Times New Roman"/>
                          <a:cs typeface="Times New Roman"/>
                        </a:rPr>
                        <a:t>65</a:t>
                      </a:r>
                      <a:endParaRPr lang="en-US" sz="1200">
                        <a:solidFill>
                          <a:srgbClr val="800000"/>
                        </a:solidFill>
                        <a:latin typeface="Calibri"/>
                        <a:ea typeface="Times New Roman"/>
                        <a:cs typeface="Times New Roman"/>
                      </a:endParaRPr>
                    </a:p>
                  </a:txBody>
                  <a:tcPr marL="67318" marR="6731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a:solidFill>
                            <a:srgbClr val="800000"/>
                          </a:solidFill>
                          <a:latin typeface="Times New Roman"/>
                          <a:ea typeface="Times New Roman"/>
                          <a:cs typeface="Times New Roman"/>
                        </a:rPr>
                        <a:t>56.03</a:t>
                      </a:r>
                      <a:endParaRPr lang="en-US" sz="1200">
                        <a:solidFill>
                          <a:srgbClr val="800000"/>
                        </a:solidFill>
                        <a:latin typeface="Calibri"/>
                        <a:ea typeface="Times New Roman"/>
                        <a:cs typeface="Times New Roman"/>
                      </a:endParaRPr>
                    </a:p>
                  </a:txBody>
                  <a:tcPr marL="67318" marR="6731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a:solidFill>
                            <a:srgbClr val="800000"/>
                          </a:solidFill>
                          <a:latin typeface="Times New Roman"/>
                          <a:ea typeface="Times New Roman"/>
                          <a:cs typeface="Times New Roman"/>
                        </a:rPr>
                        <a:t>8</a:t>
                      </a:r>
                      <a:endParaRPr lang="en-US" sz="1200">
                        <a:solidFill>
                          <a:srgbClr val="800000"/>
                        </a:solidFill>
                        <a:latin typeface="Calibri"/>
                        <a:ea typeface="Times New Roman"/>
                        <a:cs typeface="Times New Roman"/>
                      </a:endParaRPr>
                    </a:p>
                  </a:txBody>
                  <a:tcPr marL="67318" marR="6731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a:solidFill>
                            <a:srgbClr val="800000"/>
                          </a:solidFill>
                          <a:latin typeface="Times New Roman"/>
                          <a:ea typeface="Times New Roman"/>
                          <a:cs typeface="Times New Roman"/>
                        </a:rPr>
                        <a:t>6.88</a:t>
                      </a:r>
                      <a:endParaRPr lang="en-US" sz="1200">
                        <a:solidFill>
                          <a:srgbClr val="800000"/>
                        </a:solidFill>
                        <a:latin typeface="Calibri"/>
                        <a:ea typeface="Times New Roman"/>
                        <a:cs typeface="Times New Roman"/>
                      </a:endParaRPr>
                    </a:p>
                  </a:txBody>
                  <a:tcPr marL="67318" marR="6731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a:solidFill>
                            <a:srgbClr val="800000"/>
                          </a:solidFill>
                          <a:latin typeface="Times New Roman"/>
                          <a:ea typeface="Times New Roman"/>
                          <a:cs typeface="Times New Roman"/>
                        </a:rPr>
                        <a:t>-</a:t>
                      </a:r>
                      <a:endParaRPr lang="en-US" sz="1200">
                        <a:solidFill>
                          <a:srgbClr val="800000"/>
                        </a:solidFill>
                        <a:latin typeface="Calibri"/>
                        <a:ea typeface="Times New Roman"/>
                        <a:cs typeface="Times New Roman"/>
                      </a:endParaRPr>
                    </a:p>
                  </a:txBody>
                  <a:tcPr marL="67318" marR="6731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a:solidFill>
                            <a:srgbClr val="800000"/>
                          </a:solidFill>
                          <a:latin typeface="Times New Roman"/>
                          <a:ea typeface="Times New Roman"/>
                          <a:cs typeface="Times New Roman"/>
                        </a:rPr>
                        <a:t>-</a:t>
                      </a:r>
                      <a:endParaRPr lang="en-US" sz="1200">
                        <a:solidFill>
                          <a:srgbClr val="800000"/>
                        </a:solidFill>
                        <a:latin typeface="Calibri"/>
                        <a:ea typeface="Times New Roman"/>
                        <a:cs typeface="Times New Roman"/>
                      </a:endParaRPr>
                    </a:p>
                  </a:txBody>
                  <a:tcPr marL="67318" marR="6731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a:solidFill>
                            <a:srgbClr val="800000"/>
                          </a:solidFill>
                          <a:latin typeface="Times New Roman"/>
                          <a:ea typeface="Times New Roman"/>
                          <a:cs typeface="Times New Roman"/>
                        </a:rPr>
                        <a:t>-</a:t>
                      </a:r>
                      <a:endParaRPr lang="en-US" sz="1200">
                        <a:solidFill>
                          <a:srgbClr val="800000"/>
                        </a:solidFill>
                        <a:latin typeface="Calibri"/>
                        <a:ea typeface="Times New Roman"/>
                        <a:cs typeface="Times New Roman"/>
                      </a:endParaRPr>
                    </a:p>
                  </a:txBody>
                  <a:tcPr marL="67318" marR="6731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b="1" dirty="0">
                          <a:solidFill>
                            <a:srgbClr val="800000"/>
                          </a:solidFill>
                          <a:latin typeface="Times New Roman"/>
                          <a:ea typeface="Times New Roman"/>
                          <a:cs typeface="Times New Roman"/>
                        </a:rPr>
                        <a:t>-</a:t>
                      </a:r>
                      <a:endParaRPr lang="en-US" sz="1200" dirty="0">
                        <a:solidFill>
                          <a:srgbClr val="800000"/>
                        </a:solidFill>
                        <a:latin typeface="Calibri"/>
                        <a:ea typeface="Times New Roman"/>
                        <a:cs typeface="Times New Roman"/>
                      </a:endParaRPr>
                    </a:p>
                  </a:txBody>
                  <a:tcPr marL="67318" marR="6731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45008">
                <a:tc>
                  <a:txBody>
                    <a:bodyPr/>
                    <a:lstStyle/>
                    <a:p>
                      <a:pPr marL="0" marR="0" algn="ctr">
                        <a:lnSpc>
                          <a:spcPct val="115000"/>
                        </a:lnSpc>
                        <a:spcBef>
                          <a:spcPts val="0"/>
                        </a:spcBef>
                        <a:spcAft>
                          <a:spcPts val="0"/>
                        </a:spcAft>
                      </a:pPr>
                      <a:r>
                        <a:rPr lang="en-US" sz="1200" dirty="0">
                          <a:solidFill>
                            <a:srgbClr val="800000"/>
                          </a:solidFill>
                          <a:latin typeface="Times New Roman"/>
                          <a:ea typeface="Times New Roman"/>
                          <a:cs typeface="Times New Roman"/>
                        </a:rPr>
                        <a:t>Learning consumes a lot of time</a:t>
                      </a:r>
                      <a:endParaRPr lang="en-US" sz="1200" dirty="0">
                        <a:solidFill>
                          <a:srgbClr val="800000"/>
                        </a:solidFill>
                        <a:latin typeface="Calibri"/>
                        <a:ea typeface="Times New Roman"/>
                        <a:cs typeface="Times New Roman"/>
                      </a:endParaRPr>
                    </a:p>
                  </a:txBody>
                  <a:tcPr marL="67318" marR="6731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a:solidFill>
                            <a:srgbClr val="800000"/>
                          </a:solidFill>
                          <a:latin typeface="Times New Roman"/>
                          <a:ea typeface="Times New Roman"/>
                          <a:cs typeface="Times New Roman"/>
                        </a:rPr>
                        <a:t>17</a:t>
                      </a:r>
                      <a:endParaRPr lang="en-US" sz="1200">
                        <a:solidFill>
                          <a:srgbClr val="800000"/>
                        </a:solidFill>
                        <a:latin typeface="Calibri"/>
                        <a:ea typeface="Times New Roman"/>
                        <a:cs typeface="Times New Roman"/>
                      </a:endParaRPr>
                    </a:p>
                  </a:txBody>
                  <a:tcPr marL="67318" marR="6731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a:solidFill>
                            <a:srgbClr val="800000"/>
                          </a:solidFill>
                          <a:latin typeface="Times New Roman"/>
                          <a:ea typeface="Times New Roman"/>
                          <a:cs typeface="Times New Roman"/>
                        </a:rPr>
                        <a:t>14.65</a:t>
                      </a:r>
                      <a:endParaRPr lang="en-US" sz="1200">
                        <a:solidFill>
                          <a:srgbClr val="800000"/>
                        </a:solidFill>
                        <a:latin typeface="Calibri"/>
                        <a:ea typeface="Times New Roman"/>
                        <a:cs typeface="Times New Roman"/>
                      </a:endParaRPr>
                    </a:p>
                  </a:txBody>
                  <a:tcPr marL="67318" marR="6731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a:solidFill>
                            <a:srgbClr val="800000"/>
                          </a:solidFill>
                          <a:latin typeface="Times New Roman"/>
                          <a:ea typeface="Times New Roman"/>
                          <a:cs typeface="Times New Roman"/>
                        </a:rPr>
                        <a:t>80</a:t>
                      </a:r>
                      <a:endParaRPr lang="en-US" sz="1200">
                        <a:solidFill>
                          <a:srgbClr val="800000"/>
                        </a:solidFill>
                        <a:latin typeface="Calibri"/>
                        <a:ea typeface="Times New Roman"/>
                        <a:cs typeface="Times New Roman"/>
                      </a:endParaRPr>
                    </a:p>
                  </a:txBody>
                  <a:tcPr marL="67318" marR="6731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a:solidFill>
                            <a:srgbClr val="800000"/>
                          </a:solidFill>
                          <a:latin typeface="Times New Roman"/>
                          <a:ea typeface="Times New Roman"/>
                          <a:cs typeface="Times New Roman"/>
                        </a:rPr>
                        <a:t>68.96</a:t>
                      </a:r>
                      <a:endParaRPr lang="en-US" sz="1200">
                        <a:solidFill>
                          <a:srgbClr val="800000"/>
                        </a:solidFill>
                        <a:latin typeface="Calibri"/>
                        <a:ea typeface="Times New Roman"/>
                        <a:cs typeface="Times New Roman"/>
                      </a:endParaRPr>
                    </a:p>
                  </a:txBody>
                  <a:tcPr marL="67318" marR="6731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a:solidFill>
                            <a:srgbClr val="800000"/>
                          </a:solidFill>
                          <a:latin typeface="Times New Roman"/>
                          <a:ea typeface="Times New Roman"/>
                          <a:cs typeface="Times New Roman"/>
                        </a:rPr>
                        <a:t>16</a:t>
                      </a:r>
                      <a:endParaRPr lang="en-US" sz="1200">
                        <a:solidFill>
                          <a:srgbClr val="800000"/>
                        </a:solidFill>
                        <a:latin typeface="Calibri"/>
                        <a:ea typeface="Times New Roman"/>
                        <a:cs typeface="Times New Roman"/>
                      </a:endParaRPr>
                    </a:p>
                  </a:txBody>
                  <a:tcPr marL="67318" marR="6731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a:solidFill>
                            <a:srgbClr val="800000"/>
                          </a:solidFill>
                          <a:latin typeface="Times New Roman"/>
                          <a:ea typeface="Times New Roman"/>
                          <a:cs typeface="Times New Roman"/>
                        </a:rPr>
                        <a:t>13.79</a:t>
                      </a:r>
                      <a:endParaRPr lang="en-US" sz="1200">
                        <a:solidFill>
                          <a:srgbClr val="800000"/>
                        </a:solidFill>
                        <a:latin typeface="Calibri"/>
                        <a:ea typeface="Times New Roman"/>
                        <a:cs typeface="Times New Roman"/>
                      </a:endParaRPr>
                    </a:p>
                  </a:txBody>
                  <a:tcPr marL="67318" marR="6731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a:solidFill>
                            <a:srgbClr val="800000"/>
                          </a:solidFill>
                          <a:latin typeface="Times New Roman"/>
                          <a:ea typeface="Times New Roman"/>
                          <a:cs typeface="Times New Roman"/>
                        </a:rPr>
                        <a:t>3</a:t>
                      </a:r>
                      <a:endParaRPr lang="en-US" sz="1200">
                        <a:solidFill>
                          <a:srgbClr val="800000"/>
                        </a:solidFill>
                        <a:latin typeface="Calibri"/>
                        <a:ea typeface="Times New Roman"/>
                        <a:cs typeface="Times New Roman"/>
                      </a:endParaRPr>
                    </a:p>
                  </a:txBody>
                  <a:tcPr marL="67318" marR="6731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a:solidFill>
                            <a:srgbClr val="800000"/>
                          </a:solidFill>
                          <a:latin typeface="Times New Roman"/>
                          <a:ea typeface="Times New Roman"/>
                          <a:cs typeface="Times New Roman"/>
                        </a:rPr>
                        <a:t>2.58</a:t>
                      </a:r>
                      <a:endParaRPr lang="en-US" sz="1200">
                        <a:solidFill>
                          <a:srgbClr val="800000"/>
                        </a:solidFill>
                        <a:latin typeface="Calibri"/>
                        <a:ea typeface="Times New Roman"/>
                        <a:cs typeface="Times New Roman"/>
                      </a:endParaRPr>
                    </a:p>
                  </a:txBody>
                  <a:tcPr marL="67318" marR="6731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a:solidFill>
                            <a:srgbClr val="800000"/>
                          </a:solidFill>
                          <a:latin typeface="Times New Roman"/>
                          <a:ea typeface="Times New Roman"/>
                          <a:cs typeface="Times New Roman"/>
                        </a:rPr>
                        <a:t>-</a:t>
                      </a:r>
                      <a:endParaRPr lang="en-US" sz="1200">
                        <a:solidFill>
                          <a:srgbClr val="800000"/>
                        </a:solidFill>
                        <a:latin typeface="Calibri"/>
                        <a:ea typeface="Times New Roman"/>
                        <a:cs typeface="Times New Roman"/>
                      </a:endParaRPr>
                    </a:p>
                  </a:txBody>
                  <a:tcPr marL="67318" marR="6731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b="1" dirty="0">
                          <a:solidFill>
                            <a:srgbClr val="800000"/>
                          </a:solidFill>
                          <a:latin typeface="Times New Roman"/>
                          <a:ea typeface="Times New Roman"/>
                          <a:cs typeface="Times New Roman"/>
                        </a:rPr>
                        <a:t>-</a:t>
                      </a:r>
                      <a:endParaRPr lang="en-US" sz="1200" dirty="0">
                        <a:solidFill>
                          <a:srgbClr val="800000"/>
                        </a:solidFill>
                        <a:latin typeface="Calibri"/>
                        <a:ea typeface="Times New Roman"/>
                        <a:cs typeface="Times New Roman"/>
                      </a:endParaRPr>
                    </a:p>
                  </a:txBody>
                  <a:tcPr marL="67318" marR="6731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467600" cy="715962"/>
          </a:xfrm>
        </p:spPr>
        <p:txBody>
          <a:bodyPr>
            <a:normAutofit fontScale="90000"/>
          </a:bodyPr>
          <a:lstStyle/>
          <a:p>
            <a:r>
              <a:rPr lang="en-US" dirty="0" smtClean="0">
                <a:solidFill>
                  <a:srgbClr val="C00000"/>
                </a:solidFill>
              </a:rPr>
              <a:t>Obstacles of e –learning </a:t>
            </a:r>
            <a:endParaRPr lang="en-US" dirty="0">
              <a:solidFill>
                <a:srgbClr val="C00000"/>
              </a:solidFill>
            </a:endParaRPr>
          </a:p>
        </p:txBody>
      </p:sp>
      <p:pic>
        <p:nvPicPr>
          <p:cNvPr id="4" name="Picture 2" descr="C:\Users\LAB-08\Desktop\details for caliber\logo.png"/>
          <p:cNvPicPr>
            <a:picLocks noChangeAspect="1" noChangeArrowheads="1"/>
          </p:cNvPicPr>
          <p:nvPr/>
        </p:nvPicPr>
        <p:blipFill>
          <a:blip r:embed="rId2"/>
          <a:srcRect/>
          <a:stretch>
            <a:fillRect/>
          </a:stretch>
        </p:blipFill>
        <p:spPr bwMode="auto">
          <a:xfrm>
            <a:off x="7620000" y="0"/>
            <a:ext cx="1267971" cy="914399"/>
          </a:xfrm>
          <a:prstGeom prst="rect">
            <a:avLst/>
          </a:prstGeom>
          <a:noFill/>
        </p:spPr>
      </p:pic>
      <p:graphicFrame>
        <p:nvGraphicFramePr>
          <p:cNvPr id="5" name="Table 4"/>
          <p:cNvGraphicFramePr>
            <a:graphicFrameLocks noGrp="1"/>
          </p:cNvGraphicFramePr>
          <p:nvPr/>
        </p:nvGraphicFramePr>
        <p:xfrm>
          <a:off x="533403" y="1066800"/>
          <a:ext cx="7086596" cy="5349812"/>
        </p:xfrm>
        <a:graphic>
          <a:graphicData uri="http://schemas.openxmlformats.org/drawingml/2006/table">
            <a:tbl>
              <a:tblPr/>
              <a:tblGrid>
                <a:gridCol w="1600197"/>
                <a:gridCol w="609600"/>
                <a:gridCol w="491567"/>
                <a:gridCol w="651433"/>
                <a:gridCol w="533400"/>
                <a:gridCol w="609600"/>
                <a:gridCol w="533400"/>
                <a:gridCol w="457200"/>
                <a:gridCol w="533400"/>
                <a:gridCol w="533400"/>
                <a:gridCol w="533399"/>
              </a:tblGrid>
              <a:tr h="328613">
                <a:tc rowSpan="2">
                  <a:txBody>
                    <a:bodyPr/>
                    <a:lstStyle/>
                    <a:p>
                      <a:pPr marL="0" marR="0" algn="ctr">
                        <a:lnSpc>
                          <a:spcPct val="115000"/>
                        </a:lnSpc>
                        <a:spcBef>
                          <a:spcPts val="0"/>
                        </a:spcBef>
                        <a:spcAft>
                          <a:spcPts val="0"/>
                        </a:spcAft>
                      </a:pPr>
                      <a:r>
                        <a:rPr lang="en-US" sz="1200" b="1" dirty="0">
                          <a:solidFill>
                            <a:srgbClr val="800000"/>
                          </a:solidFill>
                          <a:latin typeface="Arial Narrow"/>
                          <a:ea typeface="Times New Roman"/>
                          <a:cs typeface="Times New Roman"/>
                        </a:rPr>
                        <a:t>Particulars </a:t>
                      </a:r>
                      <a:endParaRPr lang="en-US" sz="1200" dirty="0">
                        <a:solidFill>
                          <a:srgbClr val="800000"/>
                        </a:solidFill>
                        <a:latin typeface="Calibri"/>
                        <a:ea typeface="Times New Roman"/>
                        <a:cs typeface="Times New Roman"/>
                      </a:endParaRPr>
                    </a:p>
                  </a:txBody>
                  <a:tcPr marL="67318" marR="6731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marL="0" marR="0">
                        <a:lnSpc>
                          <a:spcPct val="115000"/>
                        </a:lnSpc>
                        <a:spcBef>
                          <a:spcPts val="0"/>
                        </a:spcBef>
                        <a:spcAft>
                          <a:spcPts val="0"/>
                        </a:spcAft>
                      </a:pPr>
                      <a:r>
                        <a:rPr lang="en-US" sz="1200" b="1" dirty="0">
                          <a:solidFill>
                            <a:srgbClr val="800000"/>
                          </a:solidFill>
                          <a:latin typeface="Arial Narrow"/>
                          <a:ea typeface="Times New Roman"/>
                          <a:cs typeface="Times New Roman"/>
                        </a:rPr>
                        <a:t>Highly Agree</a:t>
                      </a:r>
                      <a:endParaRPr lang="en-US" sz="1200" dirty="0">
                        <a:solidFill>
                          <a:srgbClr val="800000"/>
                        </a:solidFill>
                        <a:latin typeface="Calibri"/>
                        <a:ea typeface="Times New Roman"/>
                        <a:cs typeface="Times New Roman"/>
                      </a:endParaRPr>
                    </a:p>
                  </a:txBody>
                  <a:tcPr marL="67318" marR="673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marL="0" marR="0" algn="ctr">
                        <a:lnSpc>
                          <a:spcPct val="115000"/>
                        </a:lnSpc>
                        <a:spcBef>
                          <a:spcPts val="0"/>
                        </a:spcBef>
                        <a:spcAft>
                          <a:spcPts val="0"/>
                        </a:spcAft>
                      </a:pPr>
                      <a:r>
                        <a:rPr lang="en-US" sz="1200" b="1" dirty="0">
                          <a:solidFill>
                            <a:srgbClr val="800000"/>
                          </a:solidFill>
                          <a:latin typeface="Arial Narrow"/>
                          <a:ea typeface="Times New Roman"/>
                          <a:cs typeface="Times New Roman"/>
                        </a:rPr>
                        <a:t>Agree</a:t>
                      </a:r>
                      <a:endParaRPr lang="en-US" sz="1200" dirty="0">
                        <a:solidFill>
                          <a:srgbClr val="800000"/>
                        </a:solidFill>
                        <a:latin typeface="Calibri"/>
                        <a:ea typeface="Times New Roman"/>
                        <a:cs typeface="Times New Roman"/>
                      </a:endParaRPr>
                    </a:p>
                  </a:txBody>
                  <a:tcPr marL="67318" marR="673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marL="0" marR="0" algn="ctr">
                        <a:lnSpc>
                          <a:spcPct val="115000"/>
                        </a:lnSpc>
                        <a:spcBef>
                          <a:spcPts val="0"/>
                        </a:spcBef>
                        <a:spcAft>
                          <a:spcPts val="0"/>
                        </a:spcAft>
                      </a:pPr>
                      <a:r>
                        <a:rPr lang="en-US" sz="1200" b="1" dirty="0">
                          <a:solidFill>
                            <a:srgbClr val="800000"/>
                          </a:solidFill>
                          <a:latin typeface="Arial Narrow"/>
                          <a:ea typeface="Times New Roman"/>
                          <a:cs typeface="Times New Roman"/>
                        </a:rPr>
                        <a:t>Somewhat Agree</a:t>
                      </a:r>
                      <a:endParaRPr lang="en-US" sz="1200" dirty="0">
                        <a:solidFill>
                          <a:srgbClr val="800000"/>
                        </a:solidFill>
                        <a:latin typeface="Calibri"/>
                        <a:ea typeface="Times New Roman"/>
                        <a:cs typeface="Times New Roman"/>
                      </a:endParaRPr>
                    </a:p>
                  </a:txBody>
                  <a:tcPr marL="67318" marR="673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marL="0" marR="0" algn="ctr">
                        <a:lnSpc>
                          <a:spcPct val="115000"/>
                        </a:lnSpc>
                        <a:spcBef>
                          <a:spcPts val="0"/>
                        </a:spcBef>
                        <a:spcAft>
                          <a:spcPts val="0"/>
                        </a:spcAft>
                      </a:pPr>
                      <a:r>
                        <a:rPr lang="en-US" sz="1200" b="1" dirty="0">
                          <a:solidFill>
                            <a:srgbClr val="800000"/>
                          </a:solidFill>
                          <a:latin typeface="Arial Narrow"/>
                          <a:ea typeface="Times New Roman"/>
                          <a:cs typeface="Times New Roman"/>
                        </a:rPr>
                        <a:t>Dis agree</a:t>
                      </a:r>
                      <a:endParaRPr lang="en-US" sz="1200" dirty="0">
                        <a:solidFill>
                          <a:srgbClr val="800000"/>
                        </a:solidFill>
                        <a:latin typeface="Calibri"/>
                        <a:ea typeface="Times New Roman"/>
                        <a:cs typeface="Times New Roman"/>
                      </a:endParaRPr>
                    </a:p>
                  </a:txBody>
                  <a:tcPr marL="67318" marR="673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marL="0" marR="0" algn="ctr">
                        <a:lnSpc>
                          <a:spcPct val="115000"/>
                        </a:lnSpc>
                        <a:spcBef>
                          <a:spcPts val="0"/>
                        </a:spcBef>
                        <a:spcAft>
                          <a:spcPts val="0"/>
                        </a:spcAft>
                      </a:pPr>
                      <a:r>
                        <a:rPr lang="en-US" sz="1200" b="1" dirty="0">
                          <a:solidFill>
                            <a:srgbClr val="800000"/>
                          </a:solidFill>
                          <a:latin typeface="Arial Narrow"/>
                          <a:ea typeface="Times New Roman"/>
                          <a:cs typeface="Times New Roman"/>
                        </a:rPr>
                        <a:t>Not at all</a:t>
                      </a:r>
                      <a:endParaRPr lang="en-US" sz="1200" dirty="0">
                        <a:solidFill>
                          <a:srgbClr val="800000"/>
                        </a:solidFill>
                        <a:latin typeface="Calibri"/>
                        <a:ea typeface="Times New Roman"/>
                        <a:cs typeface="Times New Roman"/>
                      </a:endParaRPr>
                    </a:p>
                  </a:txBody>
                  <a:tcPr marL="67318" marR="673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r>
              <a:tr h="657225">
                <a:tc vMerge="1">
                  <a:txBody>
                    <a:bodyPr/>
                    <a:lstStyle/>
                    <a:p>
                      <a:endParaRPr lang="en-US"/>
                    </a:p>
                  </a:txBody>
                  <a:tcPr/>
                </a:tc>
                <a:tc>
                  <a:txBody>
                    <a:bodyPr/>
                    <a:lstStyle/>
                    <a:p>
                      <a:pPr marL="0" marR="0" algn="ctr">
                        <a:lnSpc>
                          <a:spcPct val="115000"/>
                        </a:lnSpc>
                        <a:spcBef>
                          <a:spcPts val="0"/>
                        </a:spcBef>
                        <a:spcAft>
                          <a:spcPts val="0"/>
                        </a:spcAft>
                      </a:pPr>
                      <a:r>
                        <a:rPr lang="en-US" sz="1200" b="1" dirty="0">
                          <a:solidFill>
                            <a:srgbClr val="800000"/>
                          </a:solidFill>
                          <a:latin typeface="Arial Narrow"/>
                          <a:ea typeface="Times New Roman"/>
                          <a:cs typeface="Times New Roman"/>
                        </a:rPr>
                        <a:t>Number</a:t>
                      </a:r>
                      <a:endParaRPr lang="en-US" sz="1200" dirty="0">
                        <a:solidFill>
                          <a:srgbClr val="800000"/>
                        </a:solidFill>
                        <a:latin typeface="Calibri"/>
                        <a:ea typeface="Times New Roman"/>
                        <a:cs typeface="Times New Roman"/>
                      </a:endParaRPr>
                    </a:p>
                  </a:txBody>
                  <a:tcPr marL="67318" marR="6731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b="1" dirty="0">
                          <a:solidFill>
                            <a:srgbClr val="800000"/>
                          </a:solidFill>
                          <a:latin typeface="Arial Narrow"/>
                          <a:ea typeface="Times New Roman"/>
                          <a:cs typeface="Times New Roman"/>
                        </a:rPr>
                        <a:t>%</a:t>
                      </a:r>
                      <a:endParaRPr lang="en-US" sz="1200" dirty="0">
                        <a:solidFill>
                          <a:srgbClr val="800000"/>
                        </a:solidFill>
                        <a:latin typeface="Calibri"/>
                        <a:ea typeface="Times New Roman"/>
                        <a:cs typeface="Times New Roman"/>
                      </a:endParaRPr>
                    </a:p>
                  </a:txBody>
                  <a:tcPr marL="67318" marR="6731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b="1" dirty="0">
                          <a:solidFill>
                            <a:srgbClr val="800000"/>
                          </a:solidFill>
                          <a:latin typeface="Arial Narrow"/>
                          <a:ea typeface="Times New Roman"/>
                          <a:cs typeface="Times New Roman"/>
                        </a:rPr>
                        <a:t>Number</a:t>
                      </a:r>
                      <a:endParaRPr lang="en-US" sz="1200" dirty="0">
                        <a:solidFill>
                          <a:srgbClr val="800000"/>
                        </a:solidFill>
                        <a:latin typeface="Calibri"/>
                        <a:ea typeface="Times New Roman"/>
                        <a:cs typeface="Times New Roman"/>
                      </a:endParaRPr>
                    </a:p>
                  </a:txBody>
                  <a:tcPr marL="67318" marR="6731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b="1" dirty="0">
                          <a:solidFill>
                            <a:srgbClr val="800000"/>
                          </a:solidFill>
                          <a:latin typeface="Arial Narrow"/>
                          <a:ea typeface="Times New Roman"/>
                          <a:cs typeface="Times New Roman"/>
                        </a:rPr>
                        <a:t>%</a:t>
                      </a:r>
                      <a:endParaRPr lang="en-US" sz="1200" dirty="0">
                        <a:solidFill>
                          <a:srgbClr val="800000"/>
                        </a:solidFill>
                        <a:latin typeface="Calibri"/>
                        <a:ea typeface="Times New Roman"/>
                        <a:cs typeface="Times New Roman"/>
                      </a:endParaRPr>
                    </a:p>
                  </a:txBody>
                  <a:tcPr marL="67318" marR="6731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b="1" dirty="0">
                          <a:solidFill>
                            <a:srgbClr val="800000"/>
                          </a:solidFill>
                          <a:latin typeface="Arial Narrow"/>
                          <a:ea typeface="Times New Roman"/>
                          <a:cs typeface="Times New Roman"/>
                        </a:rPr>
                        <a:t>Number</a:t>
                      </a:r>
                      <a:endParaRPr lang="en-US" sz="1200" dirty="0">
                        <a:solidFill>
                          <a:srgbClr val="800000"/>
                        </a:solidFill>
                        <a:latin typeface="Calibri"/>
                        <a:ea typeface="Times New Roman"/>
                        <a:cs typeface="Times New Roman"/>
                      </a:endParaRPr>
                    </a:p>
                  </a:txBody>
                  <a:tcPr marL="67318" marR="6731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b="1" dirty="0">
                          <a:solidFill>
                            <a:srgbClr val="800000"/>
                          </a:solidFill>
                          <a:latin typeface="Arial Narrow"/>
                          <a:ea typeface="Times New Roman"/>
                          <a:cs typeface="Times New Roman"/>
                        </a:rPr>
                        <a:t>%</a:t>
                      </a:r>
                      <a:endParaRPr lang="en-US" sz="1200" dirty="0">
                        <a:solidFill>
                          <a:srgbClr val="800000"/>
                        </a:solidFill>
                        <a:latin typeface="Calibri"/>
                        <a:ea typeface="Times New Roman"/>
                        <a:cs typeface="Times New Roman"/>
                      </a:endParaRPr>
                    </a:p>
                  </a:txBody>
                  <a:tcPr marL="67318" marR="6731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b="1" dirty="0">
                          <a:solidFill>
                            <a:srgbClr val="800000"/>
                          </a:solidFill>
                          <a:latin typeface="Arial Narrow"/>
                          <a:ea typeface="Times New Roman"/>
                          <a:cs typeface="Times New Roman"/>
                        </a:rPr>
                        <a:t>Number</a:t>
                      </a:r>
                      <a:endParaRPr lang="en-US" sz="1200" dirty="0">
                        <a:solidFill>
                          <a:srgbClr val="800000"/>
                        </a:solidFill>
                        <a:latin typeface="Calibri"/>
                        <a:ea typeface="Times New Roman"/>
                        <a:cs typeface="Times New Roman"/>
                      </a:endParaRPr>
                    </a:p>
                  </a:txBody>
                  <a:tcPr marL="67318" marR="6731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b="1" dirty="0">
                          <a:solidFill>
                            <a:srgbClr val="800000"/>
                          </a:solidFill>
                          <a:latin typeface="Arial Narrow"/>
                          <a:ea typeface="Times New Roman"/>
                          <a:cs typeface="Times New Roman"/>
                        </a:rPr>
                        <a:t>%</a:t>
                      </a:r>
                      <a:endParaRPr lang="en-US" sz="1200" dirty="0">
                        <a:solidFill>
                          <a:srgbClr val="800000"/>
                        </a:solidFill>
                        <a:latin typeface="Calibri"/>
                        <a:ea typeface="Times New Roman"/>
                        <a:cs typeface="Times New Roman"/>
                      </a:endParaRPr>
                    </a:p>
                  </a:txBody>
                  <a:tcPr marL="67318" marR="6731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b="1" dirty="0">
                          <a:solidFill>
                            <a:srgbClr val="800000"/>
                          </a:solidFill>
                          <a:latin typeface="Arial Narrow"/>
                          <a:ea typeface="Times New Roman"/>
                          <a:cs typeface="Times New Roman"/>
                        </a:rPr>
                        <a:t>Number</a:t>
                      </a:r>
                      <a:endParaRPr lang="en-US" sz="1200" dirty="0">
                        <a:solidFill>
                          <a:srgbClr val="800000"/>
                        </a:solidFill>
                        <a:latin typeface="Calibri"/>
                        <a:ea typeface="Times New Roman"/>
                        <a:cs typeface="Times New Roman"/>
                      </a:endParaRPr>
                    </a:p>
                  </a:txBody>
                  <a:tcPr marL="67318" marR="6731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b="1" dirty="0">
                          <a:solidFill>
                            <a:srgbClr val="800000"/>
                          </a:solidFill>
                          <a:latin typeface="Arial Narrow"/>
                          <a:ea typeface="Times New Roman"/>
                          <a:cs typeface="Times New Roman"/>
                        </a:rPr>
                        <a:t>%</a:t>
                      </a:r>
                      <a:endParaRPr lang="en-US" sz="1200" dirty="0">
                        <a:solidFill>
                          <a:srgbClr val="800000"/>
                        </a:solidFill>
                        <a:latin typeface="Calibri"/>
                        <a:ea typeface="Times New Roman"/>
                        <a:cs typeface="Times New Roman"/>
                      </a:endParaRPr>
                    </a:p>
                  </a:txBody>
                  <a:tcPr marL="67318" marR="6731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57225">
                <a:tc>
                  <a:txBody>
                    <a:bodyPr/>
                    <a:lstStyle/>
                    <a:p>
                      <a:pPr marL="0" marR="0" algn="ctr">
                        <a:lnSpc>
                          <a:spcPct val="115000"/>
                        </a:lnSpc>
                        <a:spcBef>
                          <a:spcPts val="0"/>
                        </a:spcBef>
                        <a:spcAft>
                          <a:spcPts val="0"/>
                        </a:spcAft>
                      </a:pPr>
                      <a:r>
                        <a:rPr lang="en-US" sz="1200" dirty="0">
                          <a:solidFill>
                            <a:srgbClr val="800000"/>
                          </a:solidFill>
                          <a:latin typeface="Times New Roman"/>
                          <a:ea typeface="Times New Roman"/>
                          <a:cs typeface="Times New Roman"/>
                        </a:rPr>
                        <a:t>Sometimes may frustrate me.</a:t>
                      </a:r>
                      <a:endParaRPr lang="en-US" sz="1200" dirty="0">
                        <a:solidFill>
                          <a:srgbClr val="800000"/>
                        </a:solidFill>
                        <a:latin typeface="Calibri"/>
                        <a:ea typeface="Times New Roman"/>
                        <a:cs typeface="Times New Roman"/>
                      </a:endParaRPr>
                    </a:p>
                  </a:txBody>
                  <a:tcPr marL="67318" marR="6731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a:solidFill>
                            <a:srgbClr val="800000"/>
                          </a:solidFill>
                          <a:latin typeface="Times New Roman"/>
                          <a:ea typeface="Times New Roman"/>
                          <a:cs typeface="Times New Roman"/>
                        </a:rPr>
                        <a:t>65</a:t>
                      </a:r>
                      <a:endParaRPr lang="en-US" sz="1200">
                        <a:solidFill>
                          <a:srgbClr val="800000"/>
                        </a:solidFill>
                        <a:latin typeface="Calibri"/>
                        <a:ea typeface="Times New Roman"/>
                        <a:cs typeface="Times New Roman"/>
                      </a:endParaRPr>
                    </a:p>
                  </a:txBody>
                  <a:tcPr marL="67318" marR="6731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a:solidFill>
                            <a:srgbClr val="800000"/>
                          </a:solidFill>
                          <a:latin typeface="Times New Roman"/>
                          <a:ea typeface="Times New Roman"/>
                          <a:cs typeface="Times New Roman"/>
                        </a:rPr>
                        <a:t>56.03</a:t>
                      </a:r>
                      <a:endParaRPr lang="en-US" sz="1200">
                        <a:solidFill>
                          <a:srgbClr val="800000"/>
                        </a:solidFill>
                        <a:latin typeface="Calibri"/>
                        <a:ea typeface="Times New Roman"/>
                        <a:cs typeface="Times New Roman"/>
                      </a:endParaRPr>
                    </a:p>
                  </a:txBody>
                  <a:tcPr marL="67318" marR="6731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a:solidFill>
                            <a:srgbClr val="800000"/>
                          </a:solidFill>
                          <a:latin typeface="Times New Roman"/>
                          <a:ea typeface="Times New Roman"/>
                          <a:cs typeface="Times New Roman"/>
                        </a:rPr>
                        <a:t>43</a:t>
                      </a:r>
                      <a:endParaRPr lang="en-US" sz="1200">
                        <a:solidFill>
                          <a:srgbClr val="800000"/>
                        </a:solidFill>
                        <a:latin typeface="Calibri"/>
                        <a:ea typeface="Times New Roman"/>
                        <a:cs typeface="Times New Roman"/>
                      </a:endParaRPr>
                    </a:p>
                  </a:txBody>
                  <a:tcPr marL="67318" marR="6731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a:solidFill>
                            <a:srgbClr val="800000"/>
                          </a:solidFill>
                          <a:latin typeface="Times New Roman"/>
                          <a:ea typeface="Times New Roman"/>
                          <a:cs typeface="Times New Roman"/>
                        </a:rPr>
                        <a:t>37.06</a:t>
                      </a:r>
                      <a:endParaRPr lang="en-US" sz="1200">
                        <a:solidFill>
                          <a:srgbClr val="800000"/>
                        </a:solidFill>
                        <a:latin typeface="Calibri"/>
                        <a:ea typeface="Times New Roman"/>
                        <a:cs typeface="Times New Roman"/>
                      </a:endParaRPr>
                    </a:p>
                  </a:txBody>
                  <a:tcPr marL="67318" marR="6731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a:solidFill>
                            <a:srgbClr val="800000"/>
                          </a:solidFill>
                          <a:latin typeface="Times New Roman"/>
                          <a:ea typeface="Times New Roman"/>
                          <a:cs typeface="Times New Roman"/>
                        </a:rPr>
                        <a:t>8</a:t>
                      </a:r>
                      <a:endParaRPr lang="en-US" sz="1200">
                        <a:solidFill>
                          <a:srgbClr val="800000"/>
                        </a:solidFill>
                        <a:latin typeface="Calibri"/>
                        <a:ea typeface="Times New Roman"/>
                        <a:cs typeface="Times New Roman"/>
                      </a:endParaRPr>
                    </a:p>
                  </a:txBody>
                  <a:tcPr marL="67318" marR="6731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dirty="0">
                          <a:solidFill>
                            <a:srgbClr val="800000"/>
                          </a:solidFill>
                          <a:latin typeface="Times New Roman"/>
                          <a:ea typeface="Times New Roman"/>
                          <a:cs typeface="Times New Roman"/>
                        </a:rPr>
                        <a:t>6.88</a:t>
                      </a:r>
                      <a:endParaRPr lang="en-US" sz="1200" dirty="0">
                        <a:solidFill>
                          <a:srgbClr val="800000"/>
                        </a:solidFill>
                        <a:latin typeface="Calibri"/>
                        <a:ea typeface="Times New Roman"/>
                        <a:cs typeface="Times New Roman"/>
                      </a:endParaRPr>
                    </a:p>
                  </a:txBody>
                  <a:tcPr marL="67318" marR="6731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dirty="0">
                          <a:solidFill>
                            <a:srgbClr val="800000"/>
                          </a:solidFill>
                          <a:latin typeface="Times New Roman"/>
                          <a:ea typeface="Times New Roman"/>
                          <a:cs typeface="Times New Roman"/>
                        </a:rPr>
                        <a:t>-</a:t>
                      </a:r>
                      <a:endParaRPr lang="en-US" sz="1200" dirty="0">
                        <a:solidFill>
                          <a:srgbClr val="800000"/>
                        </a:solidFill>
                        <a:latin typeface="Calibri"/>
                        <a:ea typeface="Times New Roman"/>
                        <a:cs typeface="Times New Roman"/>
                      </a:endParaRPr>
                    </a:p>
                  </a:txBody>
                  <a:tcPr marL="67318" marR="6731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dirty="0">
                          <a:solidFill>
                            <a:srgbClr val="800000"/>
                          </a:solidFill>
                          <a:latin typeface="Times New Roman"/>
                          <a:ea typeface="Times New Roman"/>
                          <a:cs typeface="Times New Roman"/>
                        </a:rPr>
                        <a:t>-</a:t>
                      </a:r>
                      <a:endParaRPr lang="en-US" sz="1200" dirty="0">
                        <a:solidFill>
                          <a:srgbClr val="800000"/>
                        </a:solidFill>
                        <a:latin typeface="Calibri"/>
                        <a:ea typeface="Times New Roman"/>
                        <a:cs typeface="Times New Roman"/>
                      </a:endParaRPr>
                    </a:p>
                  </a:txBody>
                  <a:tcPr marL="67318" marR="6731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dirty="0">
                          <a:solidFill>
                            <a:srgbClr val="800000"/>
                          </a:solidFill>
                          <a:latin typeface="Times New Roman"/>
                          <a:ea typeface="Times New Roman"/>
                          <a:cs typeface="Times New Roman"/>
                        </a:rPr>
                        <a:t>-</a:t>
                      </a:r>
                      <a:endParaRPr lang="en-US" sz="1200" dirty="0">
                        <a:solidFill>
                          <a:srgbClr val="800000"/>
                        </a:solidFill>
                        <a:latin typeface="Calibri"/>
                        <a:ea typeface="Times New Roman"/>
                        <a:cs typeface="Times New Roman"/>
                      </a:endParaRPr>
                    </a:p>
                  </a:txBody>
                  <a:tcPr marL="67318" marR="6731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dirty="0">
                          <a:solidFill>
                            <a:srgbClr val="800000"/>
                          </a:solidFill>
                          <a:latin typeface="Times New Roman"/>
                          <a:ea typeface="Times New Roman"/>
                          <a:cs typeface="Times New Roman"/>
                        </a:rPr>
                        <a:t>-</a:t>
                      </a:r>
                      <a:endParaRPr lang="en-US" sz="1200" dirty="0">
                        <a:solidFill>
                          <a:srgbClr val="800000"/>
                        </a:solidFill>
                        <a:latin typeface="Calibri"/>
                        <a:ea typeface="Times New Roman"/>
                        <a:cs typeface="Times New Roman"/>
                      </a:endParaRPr>
                    </a:p>
                  </a:txBody>
                  <a:tcPr marL="67318" marR="6731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985838">
                <a:tc>
                  <a:txBody>
                    <a:bodyPr/>
                    <a:lstStyle/>
                    <a:p>
                      <a:pPr marL="0" marR="0" algn="ctr">
                        <a:lnSpc>
                          <a:spcPct val="115000"/>
                        </a:lnSpc>
                        <a:spcBef>
                          <a:spcPts val="0"/>
                        </a:spcBef>
                        <a:spcAft>
                          <a:spcPts val="0"/>
                        </a:spcAft>
                      </a:pPr>
                      <a:r>
                        <a:rPr lang="en-US" sz="1200" dirty="0">
                          <a:solidFill>
                            <a:srgbClr val="800000"/>
                          </a:solidFill>
                          <a:latin typeface="Times New Roman"/>
                          <a:ea typeface="Times New Roman"/>
                          <a:cs typeface="Times New Roman"/>
                        </a:rPr>
                        <a:t>Sometimes, I find difficult to manage with all different applications.</a:t>
                      </a:r>
                      <a:endParaRPr lang="en-US" sz="1200" dirty="0">
                        <a:solidFill>
                          <a:srgbClr val="800000"/>
                        </a:solidFill>
                        <a:latin typeface="Calibri"/>
                        <a:ea typeface="Times New Roman"/>
                        <a:cs typeface="Times New Roman"/>
                      </a:endParaRPr>
                    </a:p>
                  </a:txBody>
                  <a:tcPr marL="67318" marR="6731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a:solidFill>
                            <a:srgbClr val="800000"/>
                          </a:solidFill>
                          <a:latin typeface="Times New Roman"/>
                          <a:ea typeface="Times New Roman"/>
                          <a:cs typeface="Times New Roman"/>
                        </a:rPr>
                        <a:t>34</a:t>
                      </a:r>
                      <a:endParaRPr lang="en-US" sz="1200">
                        <a:solidFill>
                          <a:srgbClr val="800000"/>
                        </a:solidFill>
                        <a:latin typeface="Calibri"/>
                        <a:ea typeface="Times New Roman"/>
                        <a:cs typeface="Times New Roman"/>
                      </a:endParaRPr>
                    </a:p>
                  </a:txBody>
                  <a:tcPr marL="67318" marR="6731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a:solidFill>
                            <a:srgbClr val="800000"/>
                          </a:solidFill>
                          <a:latin typeface="Times New Roman"/>
                          <a:ea typeface="Times New Roman"/>
                          <a:cs typeface="Times New Roman"/>
                        </a:rPr>
                        <a:t>29.31</a:t>
                      </a:r>
                      <a:endParaRPr lang="en-US" sz="1200">
                        <a:solidFill>
                          <a:srgbClr val="800000"/>
                        </a:solidFill>
                        <a:latin typeface="Calibri"/>
                        <a:ea typeface="Times New Roman"/>
                        <a:cs typeface="Times New Roman"/>
                      </a:endParaRPr>
                    </a:p>
                  </a:txBody>
                  <a:tcPr marL="67318" marR="6731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a:solidFill>
                            <a:srgbClr val="800000"/>
                          </a:solidFill>
                          <a:latin typeface="Times New Roman"/>
                          <a:ea typeface="Times New Roman"/>
                          <a:cs typeface="Times New Roman"/>
                        </a:rPr>
                        <a:t>56</a:t>
                      </a:r>
                      <a:endParaRPr lang="en-US" sz="1200">
                        <a:solidFill>
                          <a:srgbClr val="800000"/>
                        </a:solidFill>
                        <a:latin typeface="Calibri"/>
                        <a:ea typeface="Times New Roman"/>
                        <a:cs typeface="Times New Roman"/>
                      </a:endParaRPr>
                    </a:p>
                  </a:txBody>
                  <a:tcPr marL="67318" marR="6731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a:solidFill>
                            <a:srgbClr val="800000"/>
                          </a:solidFill>
                          <a:latin typeface="Times New Roman"/>
                          <a:ea typeface="Times New Roman"/>
                          <a:cs typeface="Times New Roman"/>
                        </a:rPr>
                        <a:t>48.27</a:t>
                      </a:r>
                      <a:endParaRPr lang="en-US" sz="1200">
                        <a:solidFill>
                          <a:srgbClr val="800000"/>
                        </a:solidFill>
                        <a:latin typeface="Calibri"/>
                        <a:ea typeface="Times New Roman"/>
                        <a:cs typeface="Times New Roman"/>
                      </a:endParaRPr>
                    </a:p>
                  </a:txBody>
                  <a:tcPr marL="67318" marR="6731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a:solidFill>
                            <a:srgbClr val="800000"/>
                          </a:solidFill>
                          <a:latin typeface="Times New Roman"/>
                          <a:ea typeface="Times New Roman"/>
                          <a:cs typeface="Times New Roman"/>
                        </a:rPr>
                        <a:t>26</a:t>
                      </a:r>
                      <a:endParaRPr lang="en-US" sz="1200">
                        <a:solidFill>
                          <a:srgbClr val="800000"/>
                        </a:solidFill>
                        <a:latin typeface="Calibri"/>
                        <a:ea typeface="Times New Roman"/>
                        <a:cs typeface="Times New Roman"/>
                      </a:endParaRPr>
                    </a:p>
                  </a:txBody>
                  <a:tcPr marL="67318" marR="6731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a:solidFill>
                            <a:srgbClr val="800000"/>
                          </a:solidFill>
                          <a:latin typeface="Times New Roman"/>
                          <a:ea typeface="Times New Roman"/>
                          <a:cs typeface="Times New Roman"/>
                        </a:rPr>
                        <a:t>22.41</a:t>
                      </a:r>
                      <a:endParaRPr lang="en-US" sz="1200">
                        <a:solidFill>
                          <a:srgbClr val="800000"/>
                        </a:solidFill>
                        <a:latin typeface="Calibri"/>
                        <a:ea typeface="Times New Roman"/>
                        <a:cs typeface="Times New Roman"/>
                      </a:endParaRPr>
                    </a:p>
                  </a:txBody>
                  <a:tcPr marL="67318" marR="6731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dirty="0">
                          <a:solidFill>
                            <a:srgbClr val="800000"/>
                          </a:solidFill>
                          <a:latin typeface="Times New Roman"/>
                          <a:ea typeface="Times New Roman"/>
                          <a:cs typeface="Times New Roman"/>
                        </a:rPr>
                        <a:t>-</a:t>
                      </a:r>
                      <a:endParaRPr lang="en-US" sz="1200" dirty="0">
                        <a:solidFill>
                          <a:srgbClr val="800000"/>
                        </a:solidFill>
                        <a:latin typeface="Calibri"/>
                        <a:ea typeface="Times New Roman"/>
                        <a:cs typeface="Times New Roman"/>
                      </a:endParaRPr>
                    </a:p>
                  </a:txBody>
                  <a:tcPr marL="67318" marR="6731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dirty="0">
                          <a:solidFill>
                            <a:srgbClr val="800000"/>
                          </a:solidFill>
                          <a:latin typeface="Times New Roman"/>
                          <a:ea typeface="Times New Roman"/>
                          <a:cs typeface="Times New Roman"/>
                        </a:rPr>
                        <a:t>-</a:t>
                      </a:r>
                      <a:endParaRPr lang="en-US" sz="1200" dirty="0">
                        <a:solidFill>
                          <a:srgbClr val="800000"/>
                        </a:solidFill>
                        <a:latin typeface="Calibri"/>
                        <a:ea typeface="Times New Roman"/>
                        <a:cs typeface="Times New Roman"/>
                      </a:endParaRPr>
                    </a:p>
                  </a:txBody>
                  <a:tcPr marL="67318" marR="6731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dirty="0">
                          <a:solidFill>
                            <a:srgbClr val="800000"/>
                          </a:solidFill>
                          <a:latin typeface="Times New Roman"/>
                          <a:ea typeface="Times New Roman"/>
                          <a:cs typeface="Times New Roman"/>
                        </a:rPr>
                        <a:t>-</a:t>
                      </a:r>
                      <a:endParaRPr lang="en-US" sz="1200" dirty="0">
                        <a:solidFill>
                          <a:srgbClr val="800000"/>
                        </a:solidFill>
                        <a:latin typeface="Calibri"/>
                        <a:ea typeface="Times New Roman"/>
                        <a:cs typeface="Times New Roman"/>
                      </a:endParaRPr>
                    </a:p>
                  </a:txBody>
                  <a:tcPr marL="67318" marR="6731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dirty="0">
                          <a:solidFill>
                            <a:srgbClr val="800000"/>
                          </a:solidFill>
                          <a:latin typeface="Times New Roman"/>
                          <a:ea typeface="Times New Roman"/>
                          <a:cs typeface="Times New Roman"/>
                        </a:rPr>
                        <a:t>-</a:t>
                      </a:r>
                      <a:endParaRPr lang="en-US" sz="1200" dirty="0">
                        <a:solidFill>
                          <a:srgbClr val="800000"/>
                        </a:solidFill>
                        <a:latin typeface="Calibri"/>
                        <a:ea typeface="Times New Roman"/>
                        <a:cs typeface="Times New Roman"/>
                      </a:endParaRPr>
                    </a:p>
                  </a:txBody>
                  <a:tcPr marL="67318" marR="6731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57225">
                <a:tc>
                  <a:txBody>
                    <a:bodyPr/>
                    <a:lstStyle/>
                    <a:p>
                      <a:pPr marL="0" marR="0" algn="ctr">
                        <a:lnSpc>
                          <a:spcPct val="115000"/>
                        </a:lnSpc>
                        <a:spcBef>
                          <a:spcPts val="0"/>
                        </a:spcBef>
                        <a:spcAft>
                          <a:spcPts val="0"/>
                        </a:spcAft>
                      </a:pPr>
                      <a:r>
                        <a:rPr lang="en-US" sz="1200" dirty="0">
                          <a:solidFill>
                            <a:srgbClr val="800000"/>
                          </a:solidFill>
                          <a:latin typeface="Times New Roman"/>
                          <a:ea typeface="Times New Roman"/>
                          <a:cs typeface="Times New Roman"/>
                        </a:rPr>
                        <a:t>Sometimes, the use of technology confuses me.</a:t>
                      </a:r>
                      <a:endParaRPr lang="en-US" sz="1200" dirty="0">
                        <a:solidFill>
                          <a:srgbClr val="800000"/>
                        </a:solidFill>
                        <a:latin typeface="Calibri"/>
                        <a:ea typeface="Times New Roman"/>
                        <a:cs typeface="Times New Roman"/>
                      </a:endParaRPr>
                    </a:p>
                  </a:txBody>
                  <a:tcPr marL="67318" marR="6731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a:solidFill>
                            <a:srgbClr val="800000"/>
                          </a:solidFill>
                          <a:latin typeface="Times New Roman"/>
                          <a:ea typeface="Times New Roman"/>
                          <a:cs typeface="Times New Roman"/>
                        </a:rPr>
                        <a:t>24</a:t>
                      </a:r>
                      <a:endParaRPr lang="en-US" sz="1200">
                        <a:solidFill>
                          <a:srgbClr val="800000"/>
                        </a:solidFill>
                        <a:latin typeface="Calibri"/>
                        <a:ea typeface="Times New Roman"/>
                        <a:cs typeface="Times New Roman"/>
                      </a:endParaRPr>
                    </a:p>
                  </a:txBody>
                  <a:tcPr marL="67318" marR="6731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a:solidFill>
                            <a:srgbClr val="800000"/>
                          </a:solidFill>
                          <a:latin typeface="Times New Roman"/>
                          <a:ea typeface="Times New Roman"/>
                          <a:cs typeface="Times New Roman"/>
                        </a:rPr>
                        <a:t>20.68</a:t>
                      </a:r>
                      <a:endParaRPr lang="en-US" sz="1200">
                        <a:solidFill>
                          <a:srgbClr val="800000"/>
                        </a:solidFill>
                        <a:latin typeface="Calibri"/>
                        <a:ea typeface="Times New Roman"/>
                        <a:cs typeface="Times New Roman"/>
                      </a:endParaRPr>
                    </a:p>
                  </a:txBody>
                  <a:tcPr marL="67318" marR="6731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a:solidFill>
                            <a:srgbClr val="800000"/>
                          </a:solidFill>
                          <a:latin typeface="Times New Roman"/>
                          <a:ea typeface="Times New Roman"/>
                          <a:cs typeface="Times New Roman"/>
                        </a:rPr>
                        <a:t>59</a:t>
                      </a:r>
                      <a:endParaRPr lang="en-US" sz="1200">
                        <a:solidFill>
                          <a:srgbClr val="800000"/>
                        </a:solidFill>
                        <a:latin typeface="Calibri"/>
                        <a:ea typeface="Times New Roman"/>
                        <a:cs typeface="Times New Roman"/>
                      </a:endParaRPr>
                    </a:p>
                  </a:txBody>
                  <a:tcPr marL="67318" marR="6731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a:solidFill>
                            <a:srgbClr val="800000"/>
                          </a:solidFill>
                          <a:latin typeface="Times New Roman"/>
                          <a:ea typeface="Times New Roman"/>
                          <a:cs typeface="Times New Roman"/>
                        </a:rPr>
                        <a:t>50.86</a:t>
                      </a:r>
                      <a:endParaRPr lang="en-US" sz="1200">
                        <a:solidFill>
                          <a:srgbClr val="800000"/>
                        </a:solidFill>
                        <a:latin typeface="Calibri"/>
                        <a:ea typeface="Times New Roman"/>
                        <a:cs typeface="Times New Roman"/>
                      </a:endParaRPr>
                    </a:p>
                  </a:txBody>
                  <a:tcPr marL="67318" marR="6731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a:solidFill>
                            <a:srgbClr val="800000"/>
                          </a:solidFill>
                          <a:latin typeface="Times New Roman"/>
                          <a:ea typeface="Times New Roman"/>
                          <a:cs typeface="Times New Roman"/>
                        </a:rPr>
                        <a:t>12</a:t>
                      </a:r>
                      <a:endParaRPr lang="en-US" sz="1200">
                        <a:solidFill>
                          <a:srgbClr val="800000"/>
                        </a:solidFill>
                        <a:latin typeface="Calibri"/>
                        <a:ea typeface="Times New Roman"/>
                        <a:cs typeface="Times New Roman"/>
                      </a:endParaRPr>
                    </a:p>
                  </a:txBody>
                  <a:tcPr marL="67318" marR="6731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a:solidFill>
                            <a:srgbClr val="800000"/>
                          </a:solidFill>
                          <a:latin typeface="Times New Roman"/>
                          <a:ea typeface="Times New Roman"/>
                          <a:cs typeface="Times New Roman"/>
                        </a:rPr>
                        <a:t>10.34</a:t>
                      </a:r>
                      <a:endParaRPr lang="en-US" sz="1200">
                        <a:solidFill>
                          <a:srgbClr val="800000"/>
                        </a:solidFill>
                        <a:latin typeface="Calibri"/>
                        <a:ea typeface="Times New Roman"/>
                        <a:cs typeface="Times New Roman"/>
                      </a:endParaRPr>
                    </a:p>
                  </a:txBody>
                  <a:tcPr marL="67318" marR="6731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a:solidFill>
                            <a:srgbClr val="800000"/>
                          </a:solidFill>
                          <a:latin typeface="Times New Roman"/>
                          <a:ea typeface="Times New Roman"/>
                          <a:cs typeface="Times New Roman"/>
                        </a:rPr>
                        <a:t>16</a:t>
                      </a:r>
                      <a:endParaRPr lang="en-US" sz="1200">
                        <a:solidFill>
                          <a:srgbClr val="800000"/>
                        </a:solidFill>
                        <a:latin typeface="Calibri"/>
                        <a:ea typeface="Times New Roman"/>
                        <a:cs typeface="Times New Roman"/>
                      </a:endParaRPr>
                    </a:p>
                  </a:txBody>
                  <a:tcPr marL="67318" marR="6731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a:solidFill>
                            <a:srgbClr val="800000"/>
                          </a:solidFill>
                          <a:latin typeface="Times New Roman"/>
                          <a:ea typeface="Times New Roman"/>
                          <a:cs typeface="Times New Roman"/>
                        </a:rPr>
                        <a:t>13.79</a:t>
                      </a:r>
                      <a:endParaRPr lang="en-US" sz="1200">
                        <a:solidFill>
                          <a:srgbClr val="800000"/>
                        </a:solidFill>
                        <a:latin typeface="Calibri"/>
                        <a:ea typeface="Times New Roman"/>
                        <a:cs typeface="Times New Roman"/>
                      </a:endParaRPr>
                    </a:p>
                  </a:txBody>
                  <a:tcPr marL="67318" marR="6731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dirty="0">
                          <a:solidFill>
                            <a:srgbClr val="800000"/>
                          </a:solidFill>
                          <a:latin typeface="Times New Roman"/>
                          <a:ea typeface="Times New Roman"/>
                          <a:cs typeface="Times New Roman"/>
                        </a:rPr>
                        <a:t>5</a:t>
                      </a:r>
                      <a:endParaRPr lang="en-US" sz="1200" dirty="0">
                        <a:solidFill>
                          <a:srgbClr val="800000"/>
                        </a:solidFill>
                        <a:latin typeface="Calibri"/>
                        <a:ea typeface="Times New Roman"/>
                        <a:cs typeface="Times New Roman"/>
                      </a:endParaRPr>
                    </a:p>
                  </a:txBody>
                  <a:tcPr marL="67318" marR="6731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dirty="0">
                          <a:solidFill>
                            <a:srgbClr val="800000"/>
                          </a:solidFill>
                          <a:latin typeface="Times New Roman"/>
                          <a:ea typeface="Times New Roman"/>
                          <a:cs typeface="Times New Roman"/>
                        </a:rPr>
                        <a:t>4.31</a:t>
                      </a:r>
                      <a:endParaRPr lang="en-US" sz="1200" dirty="0">
                        <a:solidFill>
                          <a:srgbClr val="800000"/>
                        </a:solidFill>
                        <a:latin typeface="Calibri"/>
                        <a:ea typeface="Times New Roman"/>
                        <a:cs typeface="Times New Roman"/>
                      </a:endParaRPr>
                    </a:p>
                  </a:txBody>
                  <a:tcPr marL="67318" marR="6731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57225">
                <a:tc>
                  <a:txBody>
                    <a:bodyPr/>
                    <a:lstStyle/>
                    <a:p>
                      <a:pPr marL="0" marR="0" algn="ctr">
                        <a:lnSpc>
                          <a:spcPct val="115000"/>
                        </a:lnSpc>
                        <a:spcBef>
                          <a:spcPts val="0"/>
                        </a:spcBef>
                        <a:spcAft>
                          <a:spcPts val="0"/>
                        </a:spcAft>
                      </a:pPr>
                      <a:r>
                        <a:rPr lang="en-US" sz="1200" dirty="0">
                          <a:solidFill>
                            <a:srgbClr val="800000"/>
                          </a:solidFill>
                          <a:latin typeface="Times New Roman"/>
                          <a:ea typeface="Times New Roman"/>
                          <a:cs typeface="Times New Roman"/>
                        </a:rPr>
                        <a:t>Time waste.</a:t>
                      </a:r>
                      <a:endParaRPr lang="en-US" sz="1200" dirty="0">
                        <a:solidFill>
                          <a:srgbClr val="800000"/>
                        </a:solidFill>
                        <a:latin typeface="Calibri"/>
                        <a:ea typeface="Times New Roman"/>
                        <a:cs typeface="Times New Roman"/>
                      </a:endParaRPr>
                    </a:p>
                  </a:txBody>
                  <a:tcPr marL="67318" marR="6731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a:solidFill>
                            <a:srgbClr val="800000"/>
                          </a:solidFill>
                          <a:latin typeface="Times New Roman"/>
                          <a:ea typeface="Times New Roman"/>
                          <a:cs typeface="Times New Roman"/>
                        </a:rPr>
                        <a:t>29</a:t>
                      </a:r>
                      <a:endParaRPr lang="en-US" sz="1200">
                        <a:solidFill>
                          <a:srgbClr val="800000"/>
                        </a:solidFill>
                        <a:latin typeface="Calibri"/>
                        <a:ea typeface="Times New Roman"/>
                        <a:cs typeface="Times New Roman"/>
                      </a:endParaRPr>
                    </a:p>
                  </a:txBody>
                  <a:tcPr marL="67318" marR="6731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a:solidFill>
                            <a:srgbClr val="800000"/>
                          </a:solidFill>
                          <a:latin typeface="Times New Roman"/>
                          <a:ea typeface="Times New Roman"/>
                          <a:cs typeface="Times New Roman"/>
                        </a:rPr>
                        <a:t>25.00</a:t>
                      </a:r>
                      <a:endParaRPr lang="en-US" sz="1200">
                        <a:solidFill>
                          <a:srgbClr val="800000"/>
                        </a:solidFill>
                        <a:latin typeface="Calibri"/>
                        <a:ea typeface="Times New Roman"/>
                        <a:cs typeface="Times New Roman"/>
                      </a:endParaRPr>
                    </a:p>
                  </a:txBody>
                  <a:tcPr marL="67318" marR="6731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a:solidFill>
                            <a:srgbClr val="800000"/>
                          </a:solidFill>
                          <a:latin typeface="Times New Roman"/>
                          <a:ea typeface="Times New Roman"/>
                          <a:cs typeface="Times New Roman"/>
                        </a:rPr>
                        <a:t>48</a:t>
                      </a:r>
                      <a:endParaRPr lang="en-US" sz="1200">
                        <a:solidFill>
                          <a:srgbClr val="800000"/>
                        </a:solidFill>
                        <a:latin typeface="Calibri"/>
                        <a:ea typeface="Times New Roman"/>
                        <a:cs typeface="Times New Roman"/>
                      </a:endParaRPr>
                    </a:p>
                  </a:txBody>
                  <a:tcPr marL="67318" marR="6731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a:solidFill>
                            <a:srgbClr val="800000"/>
                          </a:solidFill>
                          <a:latin typeface="Times New Roman"/>
                          <a:ea typeface="Times New Roman"/>
                          <a:cs typeface="Times New Roman"/>
                        </a:rPr>
                        <a:t>41.37</a:t>
                      </a:r>
                      <a:endParaRPr lang="en-US" sz="1200">
                        <a:solidFill>
                          <a:srgbClr val="800000"/>
                        </a:solidFill>
                        <a:latin typeface="Calibri"/>
                        <a:ea typeface="Times New Roman"/>
                        <a:cs typeface="Times New Roman"/>
                      </a:endParaRPr>
                    </a:p>
                  </a:txBody>
                  <a:tcPr marL="67318" marR="6731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a:solidFill>
                            <a:srgbClr val="800000"/>
                          </a:solidFill>
                          <a:latin typeface="Times New Roman"/>
                          <a:ea typeface="Times New Roman"/>
                          <a:cs typeface="Times New Roman"/>
                        </a:rPr>
                        <a:t>24</a:t>
                      </a:r>
                      <a:endParaRPr lang="en-US" sz="1200">
                        <a:solidFill>
                          <a:srgbClr val="800000"/>
                        </a:solidFill>
                        <a:latin typeface="Calibri"/>
                        <a:ea typeface="Times New Roman"/>
                        <a:cs typeface="Times New Roman"/>
                      </a:endParaRPr>
                    </a:p>
                  </a:txBody>
                  <a:tcPr marL="67318" marR="6731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a:solidFill>
                            <a:srgbClr val="800000"/>
                          </a:solidFill>
                          <a:latin typeface="Times New Roman"/>
                          <a:ea typeface="Times New Roman"/>
                          <a:cs typeface="Times New Roman"/>
                        </a:rPr>
                        <a:t>2068</a:t>
                      </a:r>
                      <a:endParaRPr lang="en-US" sz="1200">
                        <a:solidFill>
                          <a:srgbClr val="800000"/>
                        </a:solidFill>
                        <a:latin typeface="Calibri"/>
                        <a:ea typeface="Times New Roman"/>
                        <a:cs typeface="Times New Roman"/>
                      </a:endParaRPr>
                    </a:p>
                  </a:txBody>
                  <a:tcPr marL="67318" marR="6731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a:solidFill>
                            <a:srgbClr val="800000"/>
                          </a:solidFill>
                          <a:latin typeface="Times New Roman"/>
                          <a:ea typeface="Times New Roman"/>
                          <a:cs typeface="Times New Roman"/>
                        </a:rPr>
                        <a:t>2</a:t>
                      </a:r>
                      <a:endParaRPr lang="en-US" sz="1200">
                        <a:solidFill>
                          <a:srgbClr val="800000"/>
                        </a:solidFill>
                        <a:latin typeface="Calibri"/>
                        <a:ea typeface="Times New Roman"/>
                        <a:cs typeface="Times New Roman"/>
                      </a:endParaRPr>
                    </a:p>
                  </a:txBody>
                  <a:tcPr marL="67318" marR="6731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a:solidFill>
                            <a:srgbClr val="800000"/>
                          </a:solidFill>
                          <a:latin typeface="Times New Roman"/>
                          <a:ea typeface="Times New Roman"/>
                          <a:cs typeface="Times New Roman"/>
                        </a:rPr>
                        <a:t>1.71</a:t>
                      </a:r>
                      <a:endParaRPr lang="en-US" sz="1200">
                        <a:solidFill>
                          <a:srgbClr val="800000"/>
                        </a:solidFill>
                        <a:latin typeface="Calibri"/>
                        <a:ea typeface="Times New Roman"/>
                        <a:cs typeface="Times New Roman"/>
                      </a:endParaRPr>
                    </a:p>
                  </a:txBody>
                  <a:tcPr marL="67318" marR="6731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a:solidFill>
                            <a:srgbClr val="800000"/>
                          </a:solidFill>
                          <a:latin typeface="Times New Roman"/>
                          <a:ea typeface="Times New Roman"/>
                          <a:cs typeface="Times New Roman"/>
                        </a:rPr>
                        <a:t>13</a:t>
                      </a:r>
                      <a:endParaRPr lang="en-US" sz="1200">
                        <a:solidFill>
                          <a:srgbClr val="800000"/>
                        </a:solidFill>
                        <a:latin typeface="Calibri"/>
                        <a:ea typeface="Times New Roman"/>
                        <a:cs typeface="Times New Roman"/>
                      </a:endParaRPr>
                    </a:p>
                  </a:txBody>
                  <a:tcPr marL="67318" marR="6731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dirty="0">
                          <a:solidFill>
                            <a:srgbClr val="800000"/>
                          </a:solidFill>
                          <a:latin typeface="Times New Roman"/>
                          <a:ea typeface="Times New Roman"/>
                          <a:cs typeface="Times New Roman"/>
                        </a:rPr>
                        <a:t>11.20</a:t>
                      </a:r>
                      <a:endParaRPr lang="en-US" sz="1200" dirty="0">
                        <a:solidFill>
                          <a:srgbClr val="800000"/>
                        </a:solidFill>
                        <a:latin typeface="Calibri"/>
                        <a:ea typeface="Times New Roman"/>
                        <a:cs typeface="Times New Roman"/>
                      </a:endParaRPr>
                    </a:p>
                  </a:txBody>
                  <a:tcPr marL="67318" marR="6731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57225">
                <a:tc>
                  <a:txBody>
                    <a:bodyPr/>
                    <a:lstStyle/>
                    <a:p>
                      <a:pPr marL="0" marR="0" algn="ctr">
                        <a:lnSpc>
                          <a:spcPct val="115000"/>
                        </a:lnSpc>
                        <a:spcBef>
                          <a:spcPts val="0"/>
                        </a:spcBef>
                        <a:spcAft>
                          <a:spcPts val="0"/>
                        </a:spcAft>
                      </a:pPr>
                      <a:r>
                        <a:rPr lang="en-US" sz="1200" dirty="0">
                          <a:solidFill>
                            <a:srgbClr val="800000"/>
                          </a:solidFill>
                          <a:latin typeface="Times New Roman"/>
                          <a:ea typeface="Times New Roman"/>
                          <a:cs typeface="Times New Roman"/>
                        </a:rPr>
                        <a:t>Device problem.</a:t>
                      </a:r>
                      <a:endParaRPr lang="en-US" sz="1200" dirty="0">
                        <a:solidFill>
                          <a:srgbClr val="800000"/>
                        </a:solidFill>
                        <a:latin typeface="Calibri"/>
                        <a:ea typeface="Times New Roman"/>
                        <a:cs typeface="Times New Roman"/>
                      </a:endParaRPr>
                    </a:p>
                  </a:txBody>
                  <a:tcPr marL="67318" marR="6731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a:solidFill>
                            <a:srgbClr val="800000"/>
                          </a:solidFill>
                          <a:latin typeface="Times New Roman"/>
                          <a:ea typeface="Times New Roman"/>
                          <a:cs typeface="Times New Roman"/>
                        </a:rPr>
                        <a:t>19</a:t>
                      </a:r>
                      <a:endParaRPr lang="en-US" sz="1200">
                        <a:solidFill>
                          <a:srgbClr val="800000"/>
                        </a:solidFill>
                        <a:latin typeface="Calibri"/>
                        <a:ea typeface="Times New Roman"/>
                        <a:cs typeface="Times New Roman"/>
                      </a:endParaRPr>
                    </a:p>
                  </a:txBody>
                  <a:tcPr marL="67318" marR="6731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a:solidFill>
                            <a:srgbClr val="800000"/>
                          </a:solidFill>
                          <a:latin typeface="Times New Roman"/>
                          <a:ea typeface="Times New Roman"/>
                          <a:cs typeface="Times New Roman"/>
                        </a:rPr>
                        <a:t>16.37</a:t>
                      </a:r>
                      <a:endParaRPr lang="en-US" sz="1200">
                        <a:solidFill>
                          <a:srgbClr val="800000"/>
                        </a:solidFill>
                        <a:latin typeface="Calibri"/>
                        <a:ea typeface="Times New Roman"/>
                        <a:cs typeface="Times New Roman"/>
                      </a:endParaRPr>
                    </a:p>
                  </a:txBody>
                  <a:tcPr marL="67318" marR="6731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a:solidFill>
                            <a:srgbClr val="800000"/>
                          </a:solidFill>
                          <a:latin typeface="Times New Roman"/>
                          <a:ea typeface="Times New Roman"/>
                          <a:cs typeface="Times New Roman"/>
                        </a:rPr>
                        <a:t>33</a:t>
                      </a:r>
                      <a:endParaRPr lang="en-US" sz="1200">
                        <a:solidFill>
                          <a:srgbClr val="800000"/>
                        </a:solidFill>
                        <a:latin typeface="Calibri"/>
                        <a:ea typeface="Times New Roman"/>
                        <a:cs typeface="Times New Roman"/>
                      </a:endParaRPr>
                    </a:p>
                  </a:txBody>
                  <a:tcPr marL="67318" marR="6731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a:solidFill>
                            <a:srgbClr val="800000"/>
                          </a:solidFill>
                          <a:latin typeface="Times New Roman"/>
                          <a:ea typeface="Times New Roman"/>
                          <a:cs typeface="Times New Roman"/>
                        </a:rPr>
                        <a:t>28.44</a:t>
                      </a:r>
                      <a:endParaRPr lang="en-US" sz="1200">
                        <a:solidFill>
                          <a:srgbClr val="800000"/>
                        </a:solidFill>
                        <a:latin typeface="Calibri"/>
                        <a:ea typeface="Times New Roman"/>
                        <a:cs typeface="Times New Roman"/>
                      </a:endParaRPr>
                    </a:p>
                  </a:txBody>
                  <a:tcPr marL="67318" marR="6731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a:solidFill>
                            <a:srgbClr val="800000"/>
                          </a:solidFill>
                          <a:latin typeface="Times New Roman"/>
                          <a:ea typeface="Times New Roman"/>
                          <a:cs typeface="Times New Roman"/>
                        </a:rPr>
                        <a:t>21</a:t>
                      </a:r>
                      <a:endParaRPr lang="en-US" sz="1200">
                        <a:solidFill>
                          <a:srgbClr val="800000"/>
                        </a:solidFill>
                        <a:latin typeface="Calibri"/>
                        <a:ea typeface="Times New Roman"/>
                        <a:cs typeface="Times New Roman"/>
                      </a:endParaRPr>
                    </a:p>
                  </a:txBody>
                  <a:tcPr marL="67318" marR="6731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a:solidFill>
                            <a:srgbClr val="800000"/>
                          </a:solidFill>
                          <a:latin typeface="Times New Roman"/>
                          <a:ea typeface="Times New Roman"/>
                          <a:cs typeface="Times New Roman"/>
                        </a:rPr>
                        <a:t>18.10</a:t>
                      </a:r>
                      <a:endParaRPr lang="en-US" sz="1200">
                        <a:solidFill>
                          <a:srgbClr val="800000"/>
                        </a:solidFill>
                        <a:latin typeface="Calibri"/>
                        <a:ea typeface="Times New Roman"/>
                        <a:cs typeface="Times New Roman"/>
                      </a:endParaRPr>
                    </a:p>
                  </a:txBody>
                  <a:tcPr marL="67318" marR="6731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a:solidFill>
                            <a:srgbClr val="800000"/>
                          </a:solidFill>
                          <a:latin typeface="Times New Roman"/>
                          <a:ea typeface="Times New Roman"/>
                          <a:cs typeface="Times New Roman"/>
                        </a:rPr>
                        <a:t>17</a:t>
                      </a:r>
                      <a:endParaRPr lang="en-US" sz="1200">
                        <a:solidFill>
                          <a:srgbClr val="800000"/>
                        </a:solidFill>
                        <a:latin typeface="Calibri"/>
                        <a:ea typeface="Times New Roman"/>
                        <a:cs typeface="Times New Roman"/>
                      </a:endParaRPr>
                    </a:p>
                  </a:txBody>
                  <a:tcPr marL="67318" marR="6731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a:solidFill>
                            <a:srgbClr val="800000"/>
                          </a:solidFill>
                          <a:latin typeface="Times New Roman"/>
                          <a:ea typeface="Times New Roman"/>
                          <a:cs typeface="Times New Roman"/>
                        </a:rPr>
                        <a:t>14.65</a:t>
                      </a:r>
                      <a:endParaRPr lang="en-US" sz="1200">
                        <a:solidFill>
                          <a:srgbClr val="800000"/>
                        </a:solidFill>
                        <a:latin typeface="Calibri"/>
                        <a:ea typeface="Times New Roman"/>
                        <a:cs typeface="Times New Roman"/>
                      </a:endParaRPr>
                    </a:p>
                  </a:txBody>
                  <a:tcPr marL="67318" marR="6731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a:solidFill>
                            <a:srgbClr val="800000"/>
                          </a:solidFill>
                          <a:latin typeface="Times New Roman"/>
                          <a:ea typeface="Times New Roman"/>
                          <a:cs typeface="Times New Roman"/>
                        </a:rPr>
                        <a:t>26</a:t>
                      </a:r>
                      <a:endParaRPr lang="en-US" sz="1200">
                        <a:solidFill>
                          <a:srgbClr val="800000"/>
                        </a:solidFill>
                        <a:latin typeface="Calibri"/>
                        <a:ea typeface="Times New Roman"/>
                        <a:cs typeface="Times New Roman"/>
                      </a:endParaRPr>
                    </a:p>
                  </a:txBody>
                  <a:tcPr marL="67318" marR="6731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dirty="0">
                          <a:solidFill>
                            <a:srgbClr val="800000"/>
                          </a:solidFill>
                          <a:latin typeface="Times New Roman"/>
                          <a:ea typeface="Times New Roman"/>
                          <a:cs typeface="Times New Roman"/>
                        </a:rPr>
                        <a:t>13.79</a:t>
                      </a:r>
                      <a:endParaRPr lang="en-US" sz="1200" dirty="0">
                        <a:solidFill>
                          <a:srgbClr val="800000"/>
                        </a:solidFill>
                        <a:latin typeface="Calibri"/>
                        <a:ea typeface="Times New Roman"/>
                        <a:cs typeface="Times New Roman"/>
                      </a:endParaRPr>
                    </a:p>
                  </a:txBody>
                  <a:tcPr marL="67318" marR="6731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57225">
                <a:tc>
                  <a:txBody>
                    <a:bodyPr/>
                    <a:lstStyle/>
                    <a:p>
                      <a:pPr marL="0" marR="0" algn="ctr">
                        <a:lnSpc>
                          <a:spcPct val="115000"/>
                        </a:lnSpc>
                        <a:spcBef>
                          <a:spcPts val="0"/>
                        </a:spcBef>
                        <a:spcAft>
                          <a:spcPts val="0"/>
                        </a:spcAft>
                      </a:pPr>
                      <a:r>
                        <a:rPr lang="en-US" sz="1200" dirty="0">
                          <a:solidFill>
                            <a:srgbClr val="800000"/>
                          </a:solidFill>
                          <a:latin typeface="Times New Roman"/>
                          <a:ea typeface="Times New Roman"/>
                          <a:cs typeface="Times New Roman"/>
                        </a:rPr>
                        <a:t>Power package.</a:t>
                      </a:r>
                      <a:endParaRPr lang="en-US" sz="1200" dirty="0">
                        <a:solidFill>
                          <a:srgbClr val="800000"/>
                        </a:solidFill>
                        <a:latin typeface="Calibri"/>
                        <a:ea typeface="Times New Roman"/>
                        <a:cs typeface="Times New Roman"/>
                      </a:endParaRPr>
                    </a:p>
                  </a:txBody>
                  <a:tcPr marL="67318" marR="6731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a:solidFill>
                            <a:srgbClr val="800000"/>
                          </a:solidFill>
                          <a:latin typeface="Times New Roman"/>
                          <a:ea typeface="Times New Roman"/>
                          <a:cs typeface="Times New Roman"/>
                        </a:rPr>
                        <a:t>25</a:t>
                      </a:r>
                      <a:endParaRPr lang="en-US" sz="1200">
                        <a:solidFill>
                          <a:srgbClr val="800000"/>
                        </a:solidFill>
                        <a:latin typeface="Calibri"/>
                        <a:ea typeface="Times New Roman"/>
                        <a:cs typeface="Times New Roman"/>
                      </a:endParaRPr>
                    </a:p>
                  </a:txBody>
                  <a:tcPr marL="67318" marR="6731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a:solidFill>
                            <a:srgbClr val="800000"/>
                          </a:solidFill>
                          <a:latin typeface="Times New Roman"/>
                          <a:ea typeface="Times New Roman"/>
                          <a:cs typeface="Times New Roman"/>
                        </a:rPr>
                        <a:t>21.55</a:t>
                      </a:r>
                      <a:endParaRPr lang="en-US" sz="1200">
                        <a:solidFill>
                          <a:srgbClr val="800000"/>
                        </a:solidFill>
                        <a:latin typeface="Calibri"/>
                        <a:ea typeface="Times New Roman"/>
                        <a:cs typeface="Times New Roman"/>
                      </a:endParaRPr>
                    </a:p>
                  </a:txBody>
                  <a:tcPr marL="67318" marR="6731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a:solidFill>
                            <a:srgbClr val="800000"/>
                          </a:solidFill>
                          <a:latin typeface="Times New Roman"/>
                          <a:ea typeface="Times New Roman"/>
                          <a:cs typeface="Times New Roman"/>
                        </a:rPr>
                        <a:t>12</a:t>
                      </a:r>
                      <a:endParaRPr lang="en-US" sz="1200">
                        <a:solidFill>
                          <a:srgbClr val="800000"/>
                        </a:solidFill>
                        <a:latin typeface="Calibri"/>
                        <a:ea typeface="Times New Roman"/>
                        <a:cs typeface="Times New Roman"/>
                      </a:endParaRPr>
                    </a:p>
                  </a:txBody>
                  <a:tcPr marL="67318" marR="6731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dirty="0">
                          <a:solidFill>
                            <a:srgbClr val="800000"/>
                          </a:solidFill>
                          <a:latin typeface="Times New Roman"/>
                          <a:ea typeface="Times New Roman"/>
                          <a:cs typeface="Times New Roman"/>
                        </a:rPr>
                        <a:t>10.34</a:t>
                      </a:r>
                      <a:endParaRPr lang="en-US" sz="1200" dirty="0">
                        <a:solidFill>
                          <a:srgbClr val="800000"/>
                        </a:solidFill>
                        <a:latin typeface="Calibri"/>
                        <a:ea typeface="Times New Roman"/>
                        <a:cs typeface="Times New Roman"/>
                      </a:endParaRPr>
                    </a:p>
                  </a:txBody>
                  <a:tcPr marL="67318" marR="6731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dirty="0">
                          <a:solidFill>
                            <a:srgbClr val="800000"/>
                          </a:solidFill>
                          <a:latin typeface="Times New Roman"/>
                          <a:ea typeface="Times New Roman"/>
                          <a:cs typeface="Times New Roman"/>
                        </a:rPr>
                        <a:t>26</a:t>
                      </a:r>
                      <a:endParaRPr lang="en-US" sz="1200" dirty="0">
                        <a:solidFill>
                          <a:srgbClr val="800000"/>
                        </a:solidFill>
                        <a:latin typeface="Calibri"/>
                        <a:ea typeface="Times New Roman"/>
                        <a:cs typeface="Times New Roman"/>
                      </a:endParaRPr>
                    </a:p>
                  </a:txBody>
                  <a:tcPr marL="67318" marR="6731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a:solidFill>
                            <a:srgbClr val="800000"/>
                          </a:solidFill>
                          <a:latin typeface="Times New Roman"/>
                          <a:ea typeface="Times New Roman"/>
                          <a:cs typeface="Times New Roman"/>
                        </a:rPr>
                        <a:t>22.41</a:t>
                      </a:r>
                      <a:endParaRPr lang="en-US" sz="1200">
                        <a:solidFill>
                          <a:srgbClr val="800000"/>
                        </a:solidFill>
                        <a:latin typeface="Calibri"/>
                        <a:ea typeface="Times New Roman"/>
                        <a:cs typeface="Times New Roman"/>
                      </a:endParaRPr>
                    </a:p>
                  </a:txBody>
                  <a:tcPr marL="67318" marR="6731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a:solidFill>
                            <a:srgbClr val="800000"/>
                          </a:solidFill>
                          <a:latin typeface="Times New Roman"/>
                          <a:ea typeface="Times New Roman"/>
                          <a:cs typeface="Times New Roman"/>
                        </a:rPr>
                        <a:t>2</a:t>
                      </a:r>
                      <a:endParaRPr lang="en-US" sz="1200">
                        <a:solidFill>
                          <a:srgbClr val="800000"/>
                        </a:solidFill>
                        <a:latin typeface="Calibri"/>
                        <a:ea typeface="Times New Roman"/>
                        <a:cs typeface="Times New Roman"/>
                      </a:endParaRPr>
                    </a:p>
                  </a:txBody>
                  <a:tcPr marL="67318" marR="6731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a:solidFill>
                            <a:srgbClr val="800000"/>
                          </a:solidFill>
                          <a:latin typeface="Times New Roman"/>
                          <a:ea typeface="Times New Roman"/>
                          <a:cs typeface="Times New Roman"/>
                        </a:rPr>
                        <a:t>1.71</a:t>
                      </a:r>
                      <a:endParaRPr lang="en-US" sz="1200">
                        <a:solidFill>
                          <a:srgbClr val="800000"/>
                        </a:solidFill>
                        <a:latin typeface="Calibri"/>
                        <a:ea typeface="Times New Roman"/>
                        <a:cs typeface="Times New Roman"/>
                      </a:endParaRPr>
                    </a:p>
                  </a:txBody>
                  <a:tcPr marL="67318" marR="6731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a:solidFill>
                            <a:srgbClr val="800000"/>
                          </a:solidFill>
                          <a:latin typeface="Times New Roman"/>
                          <a:ea typeface="Times New Roman"/>
                          <a:cs typeface="Times New Roman"/>
                        </a:rPr>
                        <a:t>47</a:t>
                      </a:r>
                      <a:endParaRPr lang="en-US" sz="1200">
                        <a:solidFill>
                          <a:srgbClr val="800000"/>
                        </a:solidFill>
                        <a:latin typeface="Calibri"/>
                        <a:ea typeface="Times New Roman"/>
                        <a:cs typeface="Times New Roman"/>
                      </a:endParaRPr>
                    </a:p>
                  </a:txBody>
                  <a:tcPr marL="67318" marR="6731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dirty="0">
                          <a:solidFill>
                            <a:srgbClr val="800000"/>
                          </a:solidFill>
                          <a:latin typeface="Times New Roman"/>
                          <a:ea typeface="Times New Roman"/>
                          <a:cs typeface="Times New Roman"/>
                        </a:rPr>
                        <a:t>40.51</a:t>
                      </a:r>
                      <a:endParaRPr lang="en-US" sz="1200" dirty="0">
                        <a:solidFill>
                          <a:srgbClr val="800000"/>
                        </a:solidFill>
                        <a:latin typeface="Calibri"/>
                        <a:ea typeface="Times New Roman"/>
                        <a:cs typeface="Times New Roman"/>
                      </a:endParaRPr>
                    </a:p>
                  </a:txBody>
                  <a:tcPr marL="67318" marR="6731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3073" name="Rectangle 1"/>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467600" cy="868362"/>
          </a:xfrm>
        </p:spPr>
        <p:txBody>
          <a:bodyPr/>
          <a:lstStyle/>
          <a:p>
            <a:r>
              <a:rPr lang="en-US" dirty="0" smtClean="0">
                <a:solidFill>
                  <a:srgbClr val="C00000"/>
                </a:solidFill>
              </a:rPr>
              <a:t>Findings and Suggestions </a:t>
            </a:r>
            <a:endParaRPr lang="en-US" dirty="0">
              <a:solidFill>
                <a:srgbClr val="C00000"/>
              </a:solidFill>
            </a:endParaRPr>
          </a:p>
        </p:txBody>
      </p:sp>
      <p:sp>
        <p:nvSpPr>
          <p:cNvPr id="3" name="Content Placeholder 2"/>
          <p:cNvSpPr>
            <a:spLocks noGrp="1"/>
          </p:cNvSpPr>
          <p:nvPr>
            <p:ph idx="1"/>
          </p:nvPr>
        </p:nvSpPr>
        <p:spPr>
          <a:xfrm>
            <a:off x="457200" y="1143000"/>
            <a:ext cx="7467600" cy="4983163"/>
          </a:xfrm>
        </p:spPr>
        <p:txBody>
          <a:bodyPr>
            <a:normAutofit fontScale="70000" lnSpcReduction="20000"/>
          </a:bodyPr>
          <a:lstStyle/>
          <a:p>
            <a:pPr algn="just">
              <a:buFont typeface="Wingdings" pitchFamily="2" charset="2"/>
              <a:buChar char="v"/>
            </a:pPr>
            <a:r>
              <a:rPr lang="en-US" dirty="0" smtClean="0">
                <a:solidFill>
                  <a:srgbClr val="800000"/>
                </a:solidFill>
                <a:latin typeface="Verdana" pitchFamily="34" charset="0"/>
                <a:ea typeface="Verdana" pitchFamily="34" charset="0"/>
                <a:cs typeface="Verdana" pitchFamily="34" charset="0"/>
              </a:rPr>
              <a:t>On the basis of the findings of the study following suggestions are recommended to improve the e- learning in the academic activities.</a:t>
            </a:r>
          </a:p>
          <a:p>
            <a:pPr algn="just">
              <a:buFont typeface="Wingdings" pitchFamily="2" charset="2"/>
              <a:buChar char="v"/>
            </a:pPr>
            <a:endParaRPr lang="en-US" dirty="0" smtClean="0">
              <a:solidFill>
                <a:srgbClr val="800000"/>
              </a:solidFill>
              <a:latin typeface="Verdana" pitchFamily="34" charset="0"/>
              <a:ea typeface="Verdana" pitchFamily="34" charset="0"/>
              <a:cs typeface="Verdana" pitchFamily="34" charset="0"/>
            </a:endParaRPr>
          </a:p>
          <a:p>
            <a:pPr algn="just">
              <a:buFont typeface="Wingdings" pitchFamily="2" charset="2"/>
              <a:buChar char="v"/>
            </a:pPr>
            <a:r>
              <a:rPr lang="en-US" dirty="0" smtClean="0">
                <a:solidFill>
                  <a:srgbClr val="800000"/>
                </a:solidFill>
                <a:latin typeface="Verdana" pitchFamily="34" charset="0"/>
                <a:ea typeface="Verdana" pitchFamily="34" charset="0"/>
                <a:cs typeface="Verdana" pitchFamily="34" charset="0"/>
              </a:rPr>
              <a:t>The results show that 47.9% PhD research scholars are using e- learning on a daily basis, whereas 23% use the e- learning frequently basis.</a:t>
            </a:r>
          </a:p>
          <a:p>
            <a:pPr algn="just">
              <a:buFont typeface="Wingdings" pitchFamily="2" charset="2"/>
              <a:buChar char="v"/>
            </a:pPr>
            <a:endParaRPr lang="en-US" dirty="0" smtClean="0">
              <a:solidFill>
                <a:srgbClr val="800000"/>
              </a:solidFill>
              <a:latin typeface="Verdana" pitchFamily="34" charset="0"/>
              <a:ea typeface="Verdana" pitchFamily="34" charset="0"/>
              <a:cs typeface="Verdana" pitchFamily="34" charset="0"/>
            </a:endParaRPr>
          </a:p>
          <a:p>
            <a:pPr algn="just">
              <a:buFont typeface="Wingdings" pitchFamily="2" charset="2"/>
              <a:buChar char="v"/>
            </a:pPr>
            <a:r>
              <a:rPr lang="en-US" dirty="0" smtClean="0">
                <a:solidFill>
                  <a:srgbClr val="800000"/>
                </a:solidFill>
                <a:latin typeface="Verdana" pitchFamily="34" charset="0"/>
                <a:ea typeface="Verdana" pitchFamily="34" charset="0"/>
                <a:cs typeface="Verdana" pitchFamily="34" charset="0"/>
              </a:rPr>
              <a:t>Above sixty percentages (57.1%0) of e- learning users are under the age group of 20 – 25, and the above 36 years shows very less.</a:t>
            </a:r>
          </a:p>
          <a:p>
            <a:pPr algn="just">
              <a:buFont typeface="Wingdings" pitchFamily="2" charset="2"/>
              <a:buChar char="v"/>
            </a:pPr>
            <a:endParaRPr lang="en-US" dirty="0" smtClean="0">
              <a:solidFill>
                <a:srgbClr val="800000"/>
              </a:solidFill>
              <a:latin typeface="Verdana" pitchFamily="34" charset="0"/>
              <a:ea typeface="Verdana" pitchFamily="34" charset="0"/>
              <a:cs typeface="Verdana" pitchFamily="34" charset="0"/>
            </a:endParaRPr>
          </a:p>
          <a:p>
            <a:pPr algn="just">
              <a:buFont typeface="Wingdings" pitchFamily="2" charset="2"/>
              <a:buChar char="v"/>
            </a:pPr>
            <a:r>
              <a:rPr lang="en-US" dirty="0" smtClean="0">
                <a:solidFill>
                  <a:srgbClr val="800000"/>
                </a:solidFill>
                <a:latin typeface="Verdana" pitchFamily="34" charset="0"/>
                <a:ea typeface="Verdana" pitchFamily="34" charset="0"/>
                <a:cs typeface="Verdana" pitchFamily="34" charset="0"/>
              </a:rPr>
              <a:t>The user’s perception and attitude about e – learning, academic activities reflect positively and highly influence the level of satisfaction as compared to traditional learning method.</a:t>
            </a:r>
            <a:endParaRPr lang="en-US" dirty="0">
              <a:solidFill>
                <a:srgbClr val="800000"/>
              </a:solidFill>
              <a:latin typeface="Verdana" pitchFamily="34" charset="0"/>
              <a:ea typeface="Verdana" pitchFamily="34" charset="0"/>
              <a:cs typeface="Verdana" pitchFamily="34" charset="0"/>
            </a:endParaRPr>
          </a:p>
        </p:txBody>
      </p:sp>
      <p:pic>
        <p:nvPicPr>
          <p:cNvPr id="4" name="Picture 2" descr="C:\Users\LAB-08\Desktop\details for caliber\logo.png"/>
          <p:cNvPicPr>
            <a:picLocks noChangeAspect="1" noChangeArrowheads="1"/>
          </p:cNvPicPr>
          <p:nvPr/>
        </p:nvPicPr>
        <p:blipFill>
          <a:blip r:embed="rId2"/>
          <a:srcRect/>
          <a:stretch>
            <a:fillRect/>
          </a:stretch>
        </p:blipFill>
        <p:spPr bwMode="auto">
          <a:xfrm>
            <a:off x="7620000" y="0"/>
            <a:ext cx="1267971" cy="914399"/>
          </a:xfrm>
          <a:prstGeom prst="rect">
            <a:avLst/>
          </a:prstGeom>
          <a:noFill/>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C00000"/>
                </a:solidFill>
              </a:rPr>
              <a:t>Conclusions </a:t>
            </a:r>
            <a:endParaRPr lang="en-US" dirty="0">
              <a:solidFill>
                <a:srgbClr val="C00000"/>
              </a:solidFill>
            </a:endParaRPr>
          </a:p>
        </p:txBody>
      </p:sp>
      <p:sp>
        <p:nvSpPr>
          <p:cNvPr id="3" name="Content Placeholder 2"/>
          <p:cNvSpPr>
            <a:spLocks noGrp="1"/>
          </p:cNvSpPr>
          <p:nvPr>
            <p:ph idx="1"/>
          </p:nvPr>
        </p:nvSpPr>
        <p:spPr>
          <a:xfrm>
            <a:off x="457200" y="1219200"/>
            <a:ext cx="7467600" cy="4906963"/>
          </a:xfrm>
        </p:spPr>
        <p:txBody>
          <a:bodyPr>
            <a:normAutofit fontScale="70000" lnSpcReduction="20000"/>
          </a:bodyPr>
          <a:lstStyle/>
          <a:p>
            <a:pPr algn="just">
              <a:buFont typeface="Wingdings" pitchFamily="2" charset="2"/>
              <a:buChar char="v"/>
            </a:pPr>
            <a:r>
              <a:rPr lang="en-US" dirty="0" smtClean="0">
                <a:solidFill>
                  <a:srgbClr val="800000"/>
                </a:solidFill>
                <a:latin typeface="Verdana" pitchFamily="34" charset="0"/>
                <a:ea typeface="Verdana" pitchFamily="34" charset="0"/>
                <a:cs typeface="Verdana" pitchFamily="34" charset="0"/>
              </a:rPr>
              <a:t>It is evident from the study that empowering e- learning among the user’s perception is </a:t>
            </a:r>
            <a:r>
              <a:rPr lang="en-US" dirty="0" smtClean="0">
                <a:solidFill>
                  <a:srgbClr val="800000"/>
                </a:solidFill>
                <a:latin typeface="Verdana" pitchFamily="34" charset="0"/>
                <a:ea typeface="Verdana" pitchFamily="34" charset="0"/>
                <a:cs typeface="Verdana" pitchFamily="34" charset="0"/>
              </a:rPr>
              <a:t>essential of core competencies to  </a:t>
            </a:r>
            <a:r>
              <a:rPr lang="en-US" dirty="0" smtClean="0">
                <a:solidFill>
                  <a:srgbClr val="800000"/>
                </a:solidFill>
                <a:latin typeface="Verdana" pitchFamily="34" charset="0"/>
                <a:ea typeface="Verdana" pitchFamily="34" charset="0"/>
                <a:cs typeface="Verdana" pitchFamily="34" charset="0"/>
              </a:rPr>
              <a:t>achieving the academic goals of sustainable development and removes the hindering of learning and education growth must be eradicated to initiate the e- learning.</a:t>
            </a:r>
          </a:p>
          <a:p>
            <a:pPr algn="just">
              <a:buFont typeface="Wingdings" pitchFamily="2" charset="2"/>
              <a:buChar char="v"/>
            </a:pPr>
            <a:r>
              <a:rPr lang="en-US" dirty="0" smtClean="0">
                <a:solidFill>
                  <a:srgbClr val="800000"/>
                </a:solidFill>
                <a:latin typeface="Verdana" pitchFamily="34" charset="0"/>
                <a:ea typeface="Verdana" pitchFamily="34" charset="0"/>
                <a:cs typeface="Verdana" pitchFamily="34" charset="0"/>
              </a:rPr>
              <a:t>The </a:t>
            </a:r>
            <a:r>
              <a:rPr lang="en-US" dirty="0" smtClean="0">
                <a:solidFill>
                  <a:srgbClr val="800000"/>
                </a:solidFill>
                <a:latin typeface="Verdana" pitchFamily="34" charset="0"/>
                <a:ea typeface="Verdana" pitchFamily="34" charset="0"/>
                <a:cs typeface="Verdana" pitchFamily="34" charset="0"/>
              </a:rPr>
              <a:t>study reveals that the technological learning leads a part of learning among the users and user’s how effect on the success and growth of learners with their own skill and ability.</a:t>
            </a:r>
          </a:p>
          <a:p>
            <a:pPr algn="just">
              <a:buFont typeface="Wingdings" pitchFamily="2" charset="2"/>
              <a:buChar char="v"/>
            </a:pPr>
            <a:endParaRPr lang="en-US" dirty="0" smtClean="0">
              <a:solidFill>
                <a:srgbClr val="800000"/>
              </a:solidFill>
              <a:latin typeface="Verdana" pitchFamily="34" charset="0"/>
              <a:ea typeface="Verdana" pitchFamily="34" charset="0"/>
              <a:cs typeface="Verdana" pitchFamily="34" charset="0"/>
            </a:endParaRPr>
          </a:p>
          <a:p>
            <a:pPr algn="just">
              <a:buFont typeface="Wingdings" pitchFamily="2" charset="2"/>
              <a:buChar char="v"/>
            </a:pPr>
            <a:r>
              <a:rPr lang="en-US" dirty="0" smtClean="0">
                <a:solidFill>
                  <a:srgbClr val="800000"/>
                </a:solidFill>
                <a:latin typeface="Verdana" pitchFamily="34" charset="0"/>
                <a:ea typeface="Verdana" pitchFamily="34" charset="0"/>
                <a:cs typeface="Verdana" pitchFamily="34" charset="0"/>
              </a:rPr>
              <a:t> Thus, it can be concluded that if academicians are properly motivated, educated, and trained sufficiently, learners can attain great opportunities for their academic carrier and they can succeed in their venture.</a:t>
            </a:r>
          </a:p>
          <a:p>
            <a:pPr algn="just"/>
            <a:endParaRPr lang="en-US" dirty="0"/>
          </a:p>
        </p:txBody>
      </p:sp>
      <p:pic>
        <p:nvPicPr>
          <p:cNvPr id="4" name="Picture 2" descr="C:\Users\LAB-08\Desktop\details for caliber\logo.png"/>
          <p:cNvPicPr>
            <a:picLocks noChangeAspect="1" noChangeArrowheads="1"/>
          </p:cNvPicPr>
          <p:nvPr/>
        </p:nvPicPr>
        <p:blipFill>
          <a:blip r:embed="rId2"/>
          <a:srcRect/>
          <a:stretch>
            <a:fillRect/>
          </a:stretch>
        </p:blipFill>
        <p:spPr bwMode="auto">
          <a:xfrm>
            <a:off x="7620000" y="0"/>
            <a:ext cx="1267971" cy="914399"/>
          </a:xfrm>
          <a:prstGeom prst="rect">
            <a:avLst/>
          </a:prstGeom>
          <a:noFill/>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2" descr="C:\Users\LAB-08\Desktop\details for caliber\logo.png"/>
          <p:cNvPicPr>
            <a:picLocks noChangeAspect="1" noChangeArrowheads="1"/>
          </p:cNvPicPr>
          <p:nvPr/>
        </p:nvPicPr>
        <p:blipFill>
          <a:blip r:embed="rId3"/>
          <a:srcRect/>
          <a:stretch>
            <a:fillRect/>
          </a:stretch>
        </p:blipFill>
        <p:spPr bwMode="auto">
          <a:xfrm>
            <a:off x="7620000" y="0"/>
            <a:ext cx="1267971" cy="914399"/>
          </a:xfrm>
          <a:prstGeom prst="rect">
            <a:avLst/>
          </a:prstGeom>
          <a:noFill/>
        </p:spPr>
      </p:pic>
      <p:pic>
        <p:nvPicPr>
          <p:cNvPr id="27650" name="Picture 2" descr="C:\Users\LAB-08\Desktop\13717\Thank-You-So-Much.gif"/>
          <p:cNvPicPr>
            <a:picLocks noGrp="1" noChangeAspect="1" noChangeArrowheads="1" noCrop="1"/>
          </p:cNvPicPr>
          <p:nvPr>
            <p:ph idx="1"/>
          </p:nvPr>
        </p:nvPicPr>
        <p:blipFill>
          <a:blip r:embed="rId4"/>
          <a:srcRect/>
          <a:stretch>
            <a:fillRect/>
          </a:stretch>
        </p:blipFill>
        <p:spPr bwMode="auto">
          <a:xfrm>
            <a:off x="990600" y="1981200"/>
            <a:ext cx="6248399" cy="3505200"/>
          </a:xfrm>
          <a:prstGeom prst="rect">
            <a:avLst/>
          </a:prstGeom>
          <a:noFill/>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useBgFill="1">
        <p:nvSpPr>
          <p:cNvPr id="2" name="Title 1"/>
          <p:cNvSpPr>
            <a:spLocks noGrp="1"/>
          </p:cNvSpPr>
          <p:nvPr>
            <p:ph type="title"/>
          </p:nvPr>
        </p:nvSpPr>
        <p:spPr/>
        <p:txBody>
          <a:bodyPr/>
          <a:lstStyle/>
          <a:p>
            <a:r>
              <a:rPr lang="en-US" dirty="0" smtClean="0">
                <a:solidFill>
                  <a:srgbClr val="C00000"/>
                </a:solidFill>
                <a:latin typeface="Verdana" pitchFamily="34" charset="0"/>
                <a:ea typeface="Verdana" pitchFamily="34" charset="0"/>
                <a:cs typeface="Verdana" pitchFamily="34" charset="0"/>
              </a:rPr>
              <a:t>Introduction</a:t>
            </a:r>
            <a:r>
              <a:rPr lang="en-US" dirty="0" smtClean="0">
                <a:solidFill>
                  <a:srgbClr val="C00000"/>
                </a:solidFill>
              </a:rPr>
              <a:t> </a:t>
            </a:r>
            <a:endParaRPr lang="en-US" dirty="0">
              <a:solidFill>
                <a:srgbClr val="C00000"/>
              </a:solidFill>
            </a:endParaRPr>
          </a:p>
        </p:txBody>
      </p:sp>
      <p:sp>
        <p:nvSpPr>
          <p:cNvPr id="3" name="Content Placeholder 2"/>
          <p:cNvSpPr>
            <a:spLocks noGrp="1"/>
          </p:cNvSpPr>
          <p:nvPr>
            <p:ph idx="1"/>
          </p:nvPr>
        </p:nvSpPr>
        <p:spPr>
          <a:xfrm>
            <a:off x="152400" y="1219200"/>
            <a:ext cx="7391400" cy="4906963"/>
          </a:xfrm>
          <a:noFill/>
        </p:spPr>
        <p:txBody>
          <a:bodyPr>
            <a:normAutofit/>
          </a:bodyPr>
          <a:lstStyle/>
          <a:p>
            <a:pPr lvl="8">
              <a:buNone/>
            </a:pPr>
            <a:r>
              <a:rPr lang="en-US" sz="1800" dirty="0" smtClean="0">
                <a:solidFill>
                  <a:srgbClr val="008000"/>
                </a:solidFill>
              </a:rPr>
              <a:t>   		</a:t>
            </a:r>
            <a:endParaRPr lang="en-US" sz="1800" dirty="0">
              <a:solidFill>
                <a:srgbClr val="008000"/>
              </a:solidFill>
            </a:endParaRPr>
          </a:p>
        </p:txBody>
      </p:sp>
      <p:pic>
        <p:nvPicPr>
          <p:cNvPr id="4" name="Picture 2" descr="C:\Users\LAB-08\Desktop\details for caliber\logo.png"/>
          <p:cNvPicPr>
            <a:picLocks noChangeAspect="1" noChangeArrowheads="1"/>
          </p:cNvPicPr>
          <p:nvPr/>
        </p:nvPicPr>
        <p:blipFill>
          <a:blip r:embed="rId2"/>
          <a:srcRect/>
          <a:stretch>
            <a:fillRect/>
          </a:stretch>
        </p:blipFill>
        <p:spPr bwMode="auto">
          <a:xfrm>
            <a:off x="7620000" y="228600"/>
            <a:ext cx="1267971" cy="676657"/>
          </a:xfrm>
          <a:prstGeom prst="rect">
            <a:avLst/>
          </a:prstGeom>
          <a:noFill/>
        </p:spPr>
      </p:pic>
      <p:pic>
        <p:nvPicPr>
          <p:cNvPr id="1026" name="Picture 2" descr="C:\Users\LAB-08\Desktop\details for caliber\images (2).jpg"/>
          <p:cNvPicPr>
            <a:picLocks noChangeAspect="1" noChangeArrowheads="1"/>
          </p:cNvPicPr>
          <p:nvPr/>
        </p:nvPicPr>
        <p:blipFill>
          <a:blip r:embed="rId3"/>
          <a:srcRect/>
          <a:stretch>
            <a:fillRect/>
          </a:stretch>
        </p:blipFill>
        <p:spPr bwMode="auto">
          <a:xfrm>
            <a:off x="8001000" y="5867400"/>
            <a:ext cx="1143000" cy="990600"/>
          </a:xfrm>
          <a:prstGeom prst="rect">
            <a:avLst/>
          </a:prstGeom>
          <a:noFill/>
        </p:spPr>
      </p:pic>
      <p:sp>
        <p:nvSpPr>
          <p:cNvPr id="7" name="Rectangle 6"/>
          <p:cNvSpPr/>
          <p:nvPr/>
        </p:nvSpPr>
        <p:spPr>
          <a:xfrm>
            <a:off x="228600" y="1295400"/>
            <a:ext cx="7315200" cy="4247317"/>
          </a:xfrm>
          <a:prstGeom prst="rect">
            <a:avLst/>
          </a:prstGeom>
        </p:spPr>
        <p:txBody>
          <a:bodyPr wrap="square">
            <a:spAutoFit/>
          </a:bodyPr>
          <a:lstStyle/>
          <a:p>
            <a:pPr algn="just">
              <a:buFont typeface="Wingdings" pitchFamily="2" charset="2"/>
              <a:buChar char="v"/>
            </a:pPr>
            <a:r>
              <a:rPr lang="en-US" dirty="0" smtClean="0">
                <a:solidFill>
                  <a:srgbClr val="800000"/>
                </a:solidFill>
              </a:rPr>
              <a:t> </a:t>
            </a:r>
            <a:r>
              <a:rPr lang="en-US" dirty="0" smtClean="0">
                <a:solidFill>
                  <a:srgbClr val="800000"/>
                </a:solidFill>
                <a:latin typeface="Verdana" pitchFamily="34" charset="0"/>
                <a:ea typeface="Verdana" pitchFamily="34" charset="0"/>
                <a:cs typeface="Verdana" pitchFamily="34" charset="0"/>
              </a:rPr>
              <a:t>In the digital scenario, our lives by changing the way we perceive, engage, and experience the real world around us. The academic activities are moving towards the use of internet and web related technology to develop the coherence, and effectiveness of information to provide the users.</a:t>
            </a:r>
          </a:p>
          <a:p>
            <a:pPr algn="just">
              <a:buFont typeface="Wingdings" pitchFamily="2" charset="2"/>
              <a:buChar char="v"/>
            </a:pPr>
            <a:endParaRPr lang="en-US" dirty="0" smtClean="0">
              <a:solidFill>
                <a:srgbClr val="800000"/>
              </a:solidFill>
              <a:latin typeface="Verdana" pitchFamily="34" charset="0"/>
              <a:ea typeface="Verdana" pitchFamily="34" charset="0"/>
              <a:cs typeface="Verdana" pitchFamily="34" charset="0"/>
            </a:endParaRPr>
          </a:p>
          <a:p>
            <a:pPr algn="just">
              <a:buFont typeface="Wingdings" pitchFamily="2" charset="2"/>
              <a:buChar char="v"/>
            </a:pPr>
            <a:r>
              <a:rPr lang="en-US" dirty="0" smtClean="0">
                <a:solidFill>
                  <a:srgbClr val="800000"/>
                </a:solidFill>
                <a:latin typeface="Verdana" pitchFamily="34" charset="0"/>
                <a:ea typeface="Verdana" pitchFamily="34" charset="0"/>
                <a:cs typeface="Verdana" pitchFamily="34" charset="0"/>
              </a:rPr>
              <a:t> e- Learning is too conducive the way of teaching and learning possibilities for sustainable ubiquitous education</a:t>
            </a:r>
          </a:p>
          <a:p>
            <a:pPr algn="just">
              <a:buFont typeface="Wingdings" pitchFamily="2" charset="2"/>
              <a:buChar char="v"/>
            </a:pPr>
            <a:endParaRPr lang="en-US" dirty="0" smtClean="0">
              <a:solidFill>
                <a:srgbClr val="800000"/>
              </a:solidFill>
              <a:latin typeface="Verdana" pitchFamily="34" charset="0"/>
              <a:ea typeface="Verdana" pitchFamily="34" charset="0"/>
              <a:cs typeface="Verdana" pitchFamily="34" charset="0"/>
            </a:endParaRPr>
          </a:p>
          <a:p>
            <a:pPr algn="just">
              <a:buFont typeface="Wingdings" pitchFamily="2" charset="2"/>
              <a:buChar char="v"/>
            </a:pPr>
            <a:r>
              <a:rPr lang="en-US" dirty="0" smtClean="0">
                <a:solidFill>
                  <a:srgbClr val="800000"/>
                </a:solidFill>
                <a:latin typeface="Verdana" pitchFamily="34" charset="0"/>
                <a:ea typeface="Verdana" pitchFamily="34" charset="0"/>
                <a:cs typeface="Verdana" pitchFamily="34" charset="0"/>
              </a:rPr>
              <a:t> e – Learning is an electronic learning and utilizing web technologies to obtain the sources related to the study material. The activities focused on four aspects of user’s activities and perceptions, communication, and overall e- learning experience</a:t>
            </a:r>
            <a:r>
              <a:rPr lang="en-US" dirty="0" smtClean="0">
                <a:solidFill>
                  <a:srgbClr val="800000"/>
                </a:solidFill>
              </a:rPr>
              <a:t>. </a:t>
            </a:r>
            <a:endParaRPr lang="en-US" dirty="0">
              <a:solidFill>
                <a:srgbClr val="800000"/>
              </a:solidFill>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467600" cy="639762"/>
          </a:xfrm>
        </p:spPr>
        <p:txBody>
          <a:bodyPr>
            <a:normAutofit fontScale="90000"/>
          </a:bodyPr>
          <a:lstStyle/>
          <a:p>
            <a:r>
              <a:rPr lang="en-US" dirty="0" smtClean="0">
                <a:solidFill>
                  <a:srgbClr val="C00000"/>
                </a:solidFill>
              </a:rPr>
              <a:t>Purpose of the Study</a:t>
            </a:r>
            <a:endParaRPr lang="en-US" dirty="0">
              <a:solidFill>
                <a:srgbClr val="C00000"/>
              </a:solidFill>
            </a:endParaRPr>
          </a:p>
        </p:txBody>
      </p:sp>
      <p:sp>
        <p:nvSpPr>
          <p:cNvPr id="7" name="Oval 6"/>
          <p:cNvSpPr/>
          <p:nvPr/>
        </p:nvSpPr>
        <p:spPr>
          <a:xfrm>
            <a:off x="609600" y="2133600"/>
            <a:ext cx="2667000" cy="914400"/>
          </a:xfrm>
          <a:prstGeom prst="ellipse">
            <a:avLst/>
          </a:prstGeom>
          <a:solidFill>
            <a:srgbClr val="FFC000"/>
          </a:solidFill>
          <a:ln>
            <a:solidFill>
              <a:srgbClr val="800000"/>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dirty="0" smtClean="0"/>
          </a:p>
          <a:p>
            <a:pPr algn="ctr"/>
            <a:endParaRPr lang="en-US" dirty="0"/>
          </a:p>
        </p:txBody>
      </p:sp>
      <p:sp>
        <p:nvSpPr>
          <p:cNvPr id="5" name="Oval 4"/>
          <p:cNvSpPr/>
          <p:nvPr/>
        </p:nvSpPr>
        <p:spPr>
          <a:xfrm>
            <a:off x="685800" y="1143000"/>
            <a:ext cx="2514600" cy="762000"/>
          </a:xfrm>
          <a:prstGeom prst="ellipse">
            <a:avLst/>
          </a:prstGeom>
          <a:solidFill>
            <a:srgbClr val="FFC000"/>
          </a:solidFill>
          <a:ln>
            <a:solidFill>
              <a:srgbClr val="800000"/>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dirty="0" smtClean="0"/>
          </a:p>
          <a:p>
            <a:pPr algn="ctr"/>
            <a:endParaRPr lang="en-US" dirty="0"/>
          </a:p>
        </p:txBody>
      </p:sp>
      <p:sp>
        <p:nvSpPr>
          <p:cNvPr id="6" name="Oval 5"/>
          <p:cNvSpPr/>
          <p:nvPr/>
        </p:nvSpPr>
        <p:spPr>
          <a:xfrm flipV="1">
            <a:off x="838200" y="3276600"/>
            <a:ext cx="2438400" cy="914400"/>
          </a:xfrm>
          <a:prstGeom prst="ellipse">
            <a:avLst/>
          </a:prstGeom>
          <a:solidFill>
            <a:srgbClr val="FFC000"/>
          </a:solidFill>
          <a:ln>
            <a:solidFill>
              <a:srgbClr val="800000"/>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dirty="0" smtClean="0"/>
          </a:p>
          <a:p>
            <a:pPr algn="ctr"/>
            <a:endParaRPr lang="en-US" dirty="0"/>
          </a:p>
        </p:txBody>
      </p:sp>
      <p:sp>
        <p:nvSpPr>
          <p:cNvPr id="8" name="Oval 7"/>
          <p:cNvSpPr/>
          <p:nvPr/>
        </p:nvSpPr>
        <p:spPr>
          <a:xfrm flipV="1">
            <a:off x="838200" y="4648200"/>
            <a:ext cx="2514600" cy="914400"/>
          </a:xfrm>
          <a:prstGeom prst="ellipse">
            <a:avLst/>
          </a:prstGeom>
          <a:solidFill>
            <a:srgbClr val="FFC000"/>
          </a:solidFill>
          <a:ln>
            <a:solidFill>
              <a:srgbClr val="800000"/>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dirty="0" smtClean="0"/>
          </a:p>
          <a:p>
            <a:pPr algn="ctr"/>
            <a:endParaRPr lang="en-US" dirty="0"/>
          </a:p>
        </p:txBody>
      </p:sp>
      <p:sp>
        <p:nvSpPr>
          <p:cNvPr id="11" name="TextBox 10"/>
          <p:cNvSpPr txBox="1"/>
          <p:nvPr/>
        </p:nvSpPr>
        <p:spPr>
          <a:xfrm>
            <a:off x="1295400" y="1219200"/>
            <a:ext cx="1752600" cy="369332"/>
          </a:xfrm>
          <a:prstGeom prst="rect">
            <a:avLst/>
          </a:prstGeom>
          <a:noFill/>
        </p:spPr>
        <p:txBody>
          <a:bodyPr wrap="square" rtlCol="0">
            <a:spAutoFit/>
          </a:bodyPr>
          <a:lstStyle/>
          <a:p>
            <a:r>
              <a:rPr lang="en-US" dirty="0" smtClean="0">
                <a:solidFill>
                  <a:srgbClr val="0000CC"/>
                </a:solidFill>
              </a:rPr>
              <a:t>Perception</a:t>
            </a:r>
            <a:endParaRPr lang="en-US" dirty="0">
              <a:solidFill>
                <a:srgbClr val="0000CC"/>
              </a:solidFill>
            </a:endParaRPr>
          </a:p>
        </p:txBody>
      </p:sp>
      <p:sp>
        <p:nvSpPr>
          <p:cNvPr id="14" name="TextBox 13"/>
          <p:cNvSpPr txBox="1"/>
          <p:nvPr/>
        </p:nvSpPr>
        <p:spPr>
          <a:xfrm>
            <a:off x="1219200" y="2297668"/>
            <a:ext cx="1828800" cy="369332"/>
          </a:xfrm>
          <a:prstGeom prst="rect">
            <a:avLst/>
          </a:prstGeom>
          <a:noFill/>
        </p:spPr>
        <p:txBody>
          <a:bodyPr wrap="square" rtlCol="0">
            <a:spAutoFit/>
          </a:bodyPr>
          <a:lstStyle/>
          <a:p>
            <a:pPr algn="ctr"/>
            <a:r>
              <a:rPr lang="en-US" dirty="0" smtClean="0">
                <a:solidFill>
                  <a:srgbClr val="0000CC"/>
                </a:solidFill>
              </a:rPr>
              <a:t>Consciousness</a:t>
            </a:r>
            <a:endParaRPr lang="en-US" dirty="0">
              <a:solidFill>
                <a:srgbClr val="0000CC"/>
              </a:solidFill>
            </a:endParaRPr>
          </a:p>
        </p:txBody>
      </p:sp>
      <p:sp>
        <p:nvSpPr>
          <p:cNvPr id="15" name="TextBox 14"/>
          <p:cNvSpPr txBox="1"/>
          <p:nvPr/>
        </p:nvSpPr>
        <p:spPr>
          <a:xfrm>
            <a:off x="1219200" y="3505200"/>
            <a:ext cx="1905000" cy="369332"/>
          </a:xfrm>
          <a:prstGeom prst="rect">
            <a:avLst/>
          </a:prstGeom>
          <a:noFill/>
        </p:spPr>
        <p:txBody>
          <a:bodyPr wrap="square" rtlCol="0">
            <a:spAutoFit/>
          </a:bodyPr>
          <a:lstStyle/>
          <a:p>
            <a:pPr algn="ctr"/>
            <a:r>
              <a:rPr lang="en-US" dirty="0" smtClean="0">
                <a:solidFill>
                  <a:srgbClr val="0000CC"/>
                </a:solidFill>
              </a:rPr>
              <a:t>Satisfaction</a:t>
            </a:r>
            <a:endParaRPr lang="en-US" dirty="0">
              <a:solidFill>
                <a:srgbClr val="0000CC"/>
              </a:solidFill>
            </a:endParaRPr>
          </a:p>
        </p:txBody>
      </p:sp>
      <p:sp>
        <p:nvSpPr>
          <p:cNvPr id="16" name="TextBox 15"/>
          <p:cNvSpPr txBox="1"/>
          <p:nvPr/>
        </p:nvSpPr>
        <p:spPr>
          <a:xfrm>
            <a:off x="1066800" y="4800600"/>
            <a:ext cx="2362200" cy="369332"/>
          </a:xfrm>
          <a:prstGeom prst="rect">
            <a:avLst/>
          </a:prstGeom>
          <a:noFill/>
        </p:spPr>
        <p:txBody>
          <a:bodyPr wrap="square" rtlCol="0">
            <a:spAutoFit/>
          </a:bodyPr>
          <a:lstStyle/>
          <a:p>
            <a:pPr algn="ctr"/>
            <a:r>
              <a:rPr lang="en-US" dirty="0" smtClean="0">
                <a:solidFill>
                  <a:srgbClr val="0000CC"/>
                </a:solidFill>
              </a:rPr>
              <a:t>Obstacles </a:t>
            </a:r>
            <a:endParaRPr lang="en-US" dirty="0">
              <a:solidFill>
                <a:srgbClr val="0000CC"/>
              </a:solidFill>
            </a:endParaRPr>
          </a:p>
        </p:txBody>
      </p:sp>
      <p:sp>
        <p:nvSpPr>
          <p:cNvPr id="18" name="Oval 17"/>
          <p:cNvSpPr/>
          <p:nvPr/>
        </p:nvSpPr>
        <p:spPr>
          <a:xfrm>
            <a:off x="4038600" y="2895600"/>
            <a:ext cx="2514600" cy="762000"/>
          </a:xfrm>
          <a:prstGeom prst="ellipse">
            <a:avLst/>
          </a:prstGeom>
          <a:solidFill>
            <a:srgbClr val="FFC000"/>
          </a:solidFill>
          <a:ln>
            <a:solidFill>
              <a:srgbClr val="8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rgbClr val="0000CC"/>
                </a:solidFill>
              </a:rPr>
              <a:t>E – Learning </a:t>
            </a:r>
            <a:endParaRPr lang="en-US" dirty="0">
              <a:solidFill>
                <a:srgbClr val="0000CC"/>
              </a:solidFill>
            </a:endParaRPr>
          </a:p>
        </p:txBody>
      </p:sp>
      <p:cxnSp>
        <p:nvCxnSpPr>
          <p:cNvPr id="20" name="Straight Arrow Connector 19"/>
          <p:cNvCxnSpPr>
            <a:endCxn id="18" idx="1"/>
          </p:cNvCxnSpPr>
          <p:nvPr/>
        </p:nvCxnSpPr>
        <p:spPr>
          <a:xfrm>
            <a:off x="3124200" y="1752600"/>
            <a:ext cx="1282655" cy="1254592"/>
          </a:xfrm>
          <a:prstGeom prst="straightConnector1">
            <a:avLst/>
          </a:prstGeom>
          <a:ln>
            <a:solidFill>
              <a:srgbClr val="800000"/>
            </a:solidFill>
            <a:tailEnd type="arrow"/>
          </a:ln>
        </p:spPr>
        <p:style>
          <a:lnRef idx="1">
            <a:schemeClr val="accent1"/>
          </a:lnRef>
          <a:fillRef idx="0">
            <a:schemeClr val="accent1"/>
          </a:fillRef>
          <a:effectRef idx="0">
            <a:schemeClr val="accent1"/>
          </a:effectRef>
          <a:fontRef idx="minor">
            <a:schemeClr val="tx1"/>
          </a:fontRef>
        </p:style>
      </p:cxnSp>
      <p:cxnSp>
        <p:nvCxnSpPr>
          <p:cNvPr id="23" name="Straight Arrow Connector 22"/>
          <p:cNvCxnSpPr>
            <a:endCxn id="18" idx="2"/>
          </p:cNvCxnSpPr>
          <p:nvPr/>
        </p:nvCxnSpPr>
        <p:spPr>
          <a:xfrm>
            <a:off x="3048000" y="2895600"/>
            <a:ext cx="990600" cy="381000"/>
          </a:xfrm>
          <a:prstGeom prst="straightConnector1">
            <a:avLst/>
          </a:prstGeom>
          <a:ln>
            <a:solidFill>
              <a:srgbClr val="800000"/>
            </a:solidFill>
            <a:tailEnd type="arrow"/>
          </a:ln>
        </p:spPr>
        <p:style>
          <a:lnRef idx="1">
            <a:schemeClr val="accent1"/>
          </a:lnRef>
          <a:fillRef idx="0">
            <a:schemeClr val="accent1"/>
          </a:fillRef>
          <a:effectRef idx="0">
            <a:schemeClr val="accent1"/>
          </a:effectRef>
          <a:fontRef idx="minor">
            <a:schemeClr val="tx1"/>
          </a:fontRef>
        </p:style>
      </p:cxnSp>
      <p:cxnSp>
        <p:nvCxnSpPr>
          <p:cNvPr id="25" name="Straight Arrow Connector 24"/>
          <p:cNvCxnSpPr>
            <a:stCxn id="6" idx="6"/>
          </p:cNvCxnSpPr>
          <p:nvPr/>
        </p:nvCxnSpPr>
        <p:spPr>
          <a:xfrm flipV="1">
            <a:off x="3276600" y="3505200"/>
            <a:ext cx="914400" cy="228600"/>
          </a:xfrm>
          <a:prstGeom prst="straightConnector1">
            <a:avLst/>
          </a:prstGeom>
          <a:ln>
            <a:solidFill>
              <a:srgbClr val="800000"/>
            </a:solidFill>
            <a:tailEnd type="arrow"/>
          </a:ln>
        </p:spPr>
        <p:style>
          <a:lnRef idx="1">
            <a:schemeClr val="accent1"/>
          </a:lnRef>
          <a:fillRef idx="0">
            <a:schemeClr val="accent1"/>
          </a:fillRef>
          <a:effectRef idx="0">
            <a:schemeClr val="accent1"/>
          </a:effectRef>
          <a:fontRef idx="minor">
            <a:schemeClr val="tx1"/>
          </a:fontRef>
        </p:style>
      </p:cxnSp>
      <p:cxnSp>
        <p:nvCxnSpPr>
          <p:cNvPr id="27" name="Straight Arrow Connector 26"/>
          <p:cNvCxnSpPr>
            <a:stCxn id="16" idx="3"/>
          </p:cNvCxnSpPr>
          <p:nvPr/>
        </p:nvCxnSpPr>
        <p:spPr>
          <a:xfrm flipV="1">
            <a:off x="3429000" y="3733800"/>
            <a:ext cx="1600200" cy="1251466"/>
          </a:xfrm>
          <a:prstGeom prst="straightConnector1">
            <a:avLst/>
          </a:prstGeom>
          <a:ln>
            <a:solidFill>
              <a:srgbClr val="800000"/>
            </a:solidFill>
            <a:tailEnd type="arrow"/>
          </a:ln>
        </p:spPr>
        <p:style>
          <a:lnRef idx="1">
            <a:schemeClr val="accent1"/>
          </a:lnRef>
          <a:fillRef idx="0">
            <a:schemeClr val="accent1"/>
          </a:fillRef>
          <a:effectRef idx="0">
            <a:schemeClr val="accent1"/>
          </a:effectRef>
          <a:fontRef idx="minor">
            <a:schemeClr val="tx1"/>
          </a:fontRef>
        </p:style>
      </p:cxnSp>
      <p:sp>
        <p:nvSpPr>
          <p:cNvPr id="30" name="Rectangle 29"/>
          <p:cNvSpPr/>
          <p:nvPr/>
        </p:nvSpPr>
        <p:spPr>
          <a:xfrm>
            <a:off x="7162800" y="2895600"/>
            <a:ext cx="1295400" cy="685800"/>
          </a:xfrm>
          <a:prstGeom prst="rect">
            <a:avLst/>
          </a:prstGeom>
          <a:solidFill>
            <a:srgbClr val="FFC000"/>
          </a:solidFill>
          <a:ln>
            <a:solidFill>
              <a:srgbClr val="8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rgbClr val="0000CC"/>
                </a:solidFill>
              </a:rPr>
              <a:t>Learners</a:t>
            </a:r>
            <a:endParaRPr lang="en-US" dirty="0">
              <a:solidFill>
                <a:srgbClr val="0000CC"/>
              </a:solidFill>
            </a:endParaRPr>
          </a:p>
        </p:txBody>
      </p:sp>
      <p:cxnSp>
        <p:nvCxnSpPr>
          <p:cNvPr id="32" name="Straight Arrow Connector 31"/>
          <p:cNvCxnSpPr>
            <a:endCxn id="30" idx="1"/>
          </p:cNvCxnSpPr>
          <p:nvPr/>
        </p:nvCxnSpPr>
        <p:spPr>
          <a:xfrm flipV="1">
            <a:off x="6477000" y="3238500"/>
            <a:ext cx="685800" cy="38100"/>
          </a:xfrm>
          <a:prstGeom prst="straightConnector1">
            <a:avLst/>
          </a:prstGeom>
          <a:ln>
            <a:solidFill>
              <a:srgbClr val="800000"/>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FFC000"/>
          </a:solidFill>
        </p:spPr>
        <p:txBody>
          <a:bodyPr/>
          <a:lstStyle/>
          <a:p>
            <a:r>
              <a:rPr lang="en-US" dirty="0" smtClean="0">
                <a:solidFill>
                  <a:srgbClr val="C00000"/>
                </a:solidFill>
              </a:rPr>
              <a:t>Objectives</a:t>
            </a:r>
            <a:endParaRPr lang="en-US" dirty="0">
              <a:solidFill>
                <a:srgbClr val="C00000"/>
              </a:solidFill>
            </a:endParaRPr>
          </a:p>
        </p:txBody>
      </p:sp>
      <p:sp>
        <p:nvSpPr>
          <p:cNvPr id="3" name="Content Placeholder 2"/>
          <p:cNvSpPr>
            <a:spLocks noGrp="1"/>
          </p:cNvSpPr>
          <p:nvPr>
            <p:ph idx="1"/>
          </p:nvPr>
        </p:nvSpPr>
        <p:spPr>
          <a:xfrm>
            <a:off x="457200" y="1295400"/>
            <a:ext cx="7467600" cy="4830763"/>
          </a:xfrm>
        </p:spPr>
        <p:txBody>
          <a:bodyPr>
            <a:normAutofit fontScale="92500" lnSpcReduction="20000"/>
          </a:bodyPr>
          <a:lstStyle/>
          <a:p>
            <a:pPr lvl="0" algn="just">
              <a:buFont typeface="Wingdings" pitchFamily="2" charset="2"/>
              <a:buChar char="v"/>
            </a:pPr>
            <a:r>
              <a:rPr lang="en-US" dirty="0" smtClean="0">
                <a:solidFill>
                  <a:srgbClr val="800000"/>
                </a:solidFill>
                <a:latin typeface="Verdana" pitchFamily="34" charset="0"/>
                <a:ea typeface="Verdana" pitchFamily="34" charset="0"/>
                <a:cs typeface="Verdana" pitchFamily="34" charset="0"/>
              </a:rPr>
              <a:t>To examine the user’s self perception level to using e – learning in an academic activity.</a:t>
            </a:r>
          </a:p>
          <a:p>
            <a:pPr lvl="0" algn="just">
              <a:buFont typeface="Wingdings" pitchFamily="2" charset="2"/>
              <a:buChar char="v"/>
            </a:pPr>
            <a:r>
              <a:rPr lang="en-US" dirty="0" smtClean="0">
                <a:solidFill>
                  <a:srgbClr val="800000"/>
                </a:solidFill>
                <a:latin typeface="Verdana" pitchFamily="34" charset="0"/>
                <a:ea typeface="Verdana" pitchFamily="34" charset="0"/>
                <a:cs typeface="Verdana" pitchFamily="34" charset="0"/>
              </a:rPr>
              <a:t>To measure the efficiency and effectiveness of the e – learning content.</a:t>
            </a:r>
          </a:p>
          <a:p>
            <a:pPr lvl="0" algn="just">
              <a:buFont typeface="Wingdings" pitchFamily="2" charset="2"/>
              <a:buChar char="v"/>
            </a:pPr>
            <a:r>
              <a:rPr lang="en-US" dirty="0" smtClean="0">
                <a:solidFill>
                  <a:srgbClr val="800000"/>
                </a:solidFill>
                <a:latin typeface="Verdana" pitchFamily="34" charset="0"/>
                <a:ea typeface="Verdana" pitchFamily="34" charset="0"/>
                <a:cs typeface="Verdana" pitchFamily="34" charset="0"/>
              </a:rPr>
              <a:t>To analyze the level of satisfaction towards e- learning.</a:t>
            </a:r>
          </a:p>
          <a:p>
            <a:pPr lvl="0" algn="just">
              <a:buFont typeface="Wingdings" pitchFamily="2" charset="2"/>
              <a:buChar char="v"/>
            </a:pPr>
            <a:r>
              <a:rPr lang="en-US" dirty="0" smtClean="0">
                <a:solidFill>
                  <a:srgbClr val="800000"/>
                </a:solidFill>
                <a:latin typeface="Verdana" pitchFamily="34" charset="0"/>
                <a:ea typeface="Verdana" pitchFamily="34" charset="0"/>
                <a:cs typeface="Verdana" pitchFamily="34" charset="0"/>
              </a:rPr>
              <a:t>To study the impact of e- learning among the users.</a:t>
            </a:r>
          </a:p>
          <a:p>
            <a:pPr lvl="0" algn="just">
              <a:buFont typeface="Wingdings" pitchFamily="2" charset="2"/>
              <a:buChar char="v"/>
            </a:pPr>
            <a:r>
              <a:rPr lang="en-US" dirty="0" smtClean="0">
                <a:solidFill>
                  <a:srgbClr val="800000"/>
                </a:solidFill>
                <a:latin typeface="Verdana" pitchFamily="34" charset="0"/>
                <a:ea typeface="Verdana" pitchFamily="34" charset="0"/>
                <a:cs typeface="Verdana" pitchFamily="34" charset="0"/>
              </a:rPr>
              <a:t>To find out the obstacles while using e- learning.</a:t>
            </a:r>
          </a:p>
          <a:p>
            <a:endParaRPr lang="en-US" dirty="0"/>
          </a:p>
        </p:txBody>
      </p:sp>
      <p:pic>
        <p:nvPicPr>
          <p:cNvPr id="4" name="Picture 2" descr="C:\Users\LAB-08\Desktop\details for caliber\logo.png"/>
          <p:cNvPicPr>
            <a:picLocks noChangeAspect="1" noChangeArrowheads="1"/>
          </p:cNvPicPr>
          <p:nvPr/>
        </p:nvPicPr>
        <p:blipFill>
          <a:blip r:embed="rId2"/>
          <a:srcRect/>
          <a:stretch>
            <a:fillRect/>
          </a:stretch>
        </p:blipFill>
        <p:spPr bwMode="auto">
          <a:xfrm>
            <a:off x="7620000" y="0"/>
            <a:ext cx="1267971" cy="905257"/>
          </a:xfrm>
          <a:prstGeom prst="rect">
            <a:avLst/>
          </a:prstGeom>
          <a:noFill/>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C00000"/>
                </a:solidFill>
              </a:rPr>
              <a:t>Methodology</a:t>
            </a:r>
            <a:r>
              <a:rPr lang="en-US" dirty="0" smtClean="0"/>
              <a:t> </a:t>
            </a:r>
            <a:endParaRPr lang="en-US" dirty="0"/>
          </a:p>
        </p:txBody>
      </p:sp>
      <p:sp>
        <p:nvSpPr>
          <p:cNvPr id="3" name="Content Placeholder 2"/>
          <p:cNvSpPr>
            <a:spLocks noGrp="1"/>
          </p:cNvSpPr>
          <p:nvPr>
            <p:ph idx="1"/>
          </p:nvPr>
        </p:nvSpPr>
        <p:spPr/>
        <p:txBody>
          <a:bodyPr>
            <a:normAutofit fontScale="55000" lnSpcReduction="20000"/>
          </a:bodyPr>
          <a:lstStyle/>
          <a:p>
            <a:pPr algn="just">
              <a:buFont typeface="Wingdings" pitchFamily="2" charset="2"/>
              <a:buChar char="v"/>
            </a:pPr>
            <a:r>
              <a:rPr lang="en-US" sz="4000" dirty="0" smtClean="0">
                <a:solidFill>
                  <a:srgbClr val="800000"/>
                </a:solidFill>
                <a:latin typeface="Verdana" pitchFamily="34" charset="0"/>
                <a:ea typeface="Verdana" pitchFamily="34" charset="0"/>
                <a:cs typeface="Verdana" pitchFamily="34" charset="0"/>
              </a:rPr>
              <a:t>The present study analyzes the user’s perception and attitude about e- learning and level of satisfaction using e- learning in the academic activities</a:t>
            </a:r>
            <a:r>
              <a:rPr lang="en-US" sz="4000" b="1" dirty="0" smtClean="0">
                <a:solidFill>
                  <a:srgbClr val="800000"/>
                </a:solidFill>
                <a:latin typeface="Verdana" pitchFamily="34" charset="0"/>
                <a:ea typeface="Verdana" pitchFamily="34" charset="0"/>
                <a:cs typeface="Verdana" pitchFamily="34" charset="0"/>
              </a:rPr>
              <a:t>. </a:t>
            </a:r>
            <a:r>
              <a:rPr lang="en-US" sz="4000" dirty="0" smtClean="0">
                <a:solidFill>
                  <a:srgbClr val="800000"/>
                </a:solidFill>
                <a:latin typeface="Verdana" pitchFamily="34" charset="0"/>
                <a:ea typeface="Verdana" pitchFamily="34" charset="0"/>
                <a:cs typeface="Verdana" pitchFamily="34" charset="0"/>
              </a:rPr>
              <a:t>Hence the study is descriptive in nature. A survey was conducted  among  116 respondents, including PG students, M.Phil, and PhD research scholars were taken from the various departments in  Bharathiar University, Coimbatore. The questionnaire included demographic, introductory, and main questions    through simple random technique method. Primary data were collected with the help of a structured questionnaire and thus collected data were analyzed using simple percentage analysis.</a:t>
            </a:r>
          </a:p>
          <a:p>
            <a:endParaRPr lang="en-US" dirty="0">
              <a:latin typeface="Verdana" pitchFamily="34" charset="0"/>
              <a:ea typeface="Verdana" pitchFamily="34" charset="0"/>
              <a:cs typeface="Verdana" pitchFamily="34" charset="0"/>
            </a:endParaRPr>
          </a:p>
        </p:txBody>
      </p:sp>
      <p:pic>
        <p:nvPicPr>
          <p:cNvPr id="4" name="Picture 2" descr="C:\Users\LAB-08\Desktop\details for caliber\logo.png"/>
          <p:cNvPicPr>
            <a:picLocks noChangeAspect="1" noChangeArrowheads="1"/>
          </p:cNvPicPr>
          <p:nvPr/>
        </p:nvPicPr>
        <p:blipFill>
          <a:blip r:embed="rId2"/>
          <a:srcRect/>
          <a:stretch>
            <a:fillRect/>
          </a:stretch>
        </p:blipFill>
        <p:spPr bwMode="auto">
          <a:xfrm>
            <a:off x="7620000" y="228600"/>
            <a:ext cx="1267971" cy="676657"/>
          </a:xfrm>
          <a:prstGeom prst="rect">
            <a:avLst/>
          </a:prstGeom>
          <a:noFill/>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467600" cy="944562"/>
          </a:xfrm>
        </p:spPr>
        <p:txBody>
          <a:bodyPr/>
          <a:lstStyle/>
          <a:p>
            <a:r>
              <a:rPr lang="en-US" dirty="0" smtClean="0">
                <a:solidFill>
                  <a:srgbClr val="C00000"/>
                </a:solidFill>
              </a:rPr>
              <a:t>Profile of the Respondent </a:t>
            </a:r>
            <a:endParaRPr lang="en-US" dirty="0">
              <a:solidFill>
                <a:srgbClr val="C00000"/>
              </a:solidFill>
            </a:endParaRPr>
          </a:p>
        </p:txBody>
      </p:sp>
      <p:graphicFrame>
        <p:nvGraphicFramePr>
          <p:cNvPr id="6" name="Chart 5"/>
          <p:cNvGraphicFramePr/>
          <p:nvPr/>
        </p:nvGraphicFramePr>
        <p:xfrm>
          <a:off x="457200" y="1219200"/>
          <a:ext cx="3810000" cy="304800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7" name="Chart 6"/>
          <p:cNvGraphicFramePr/>
          <p:nvPr/>
        </p:nvGraphicFramePr>
        <p:xfrm>
          <a:off x="3352800" y="2362200"/>
          <a:ext cx="4572000" cy="3352800"/>
        </p:xfrm>
        <a:graphic>
          <a:graphicData uri="http://schemas.openxmlformats.org/drawingml/2006/chart">
            <c:chart xmlns:c="http://schemas.openxmlformats.org/drawingml/2006/chart" xmlns:r="http://schemas.openxmlformats.org/officeDocument/2006/relationships" r:id="rId4"/>
          </a:graphicData>
        </a:graphic>
      </p:graphicFrame>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linds(horizontal)">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blinds(horizontal)">
                                      <p:cBhvr>
                                        <p:cTn id="12"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6" grpId="0">
        <p:bldAsOne/>
      </p:bldGraphic>
      <p:bldGraphic spid="7" grpId="0">
        <p:bldAsOne/>
      </p:bldGraphic>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C00000"/>
                </a:solidFill>
              </a:rPr>
              <a:t>Population of the study</a:t>
            </a:r>
            <a:endParaRPr lang="en-US" dirty="0">
              <a:solidFill>
                <a:srgbClr val="C00000"/>
              </a:solidFill>
            </a:endParaRPr>
          </a:p>
        </p:txBody>
      </p:sp>
      <p:graphicFrame>
        <p:nvGraphicFramePr>
          <p:cNvPr id="4" name="Content Placeholder 3"/>
          <p:cNvGraphicFramePr>
            <a:graphicFrameLocks noGrp="1"/>
          </p:cNvGraphicFramePr>
          <p:nvPr>
            <p:ph idx="1"/>
          </p:nvPr>
        </p:nvGraphicFramePr>
        <p:xfrm>
          <a:off x="457200" y="1600200"/>
          <a:ext cx="7467600" cy="4525963"/>
        </p:xfrm>
        <a:graphic>
          <a:graphicData uri="http://schemas.openxmlformats.org/drawingml/2006/chart">
            <c:chart xmlns:c="http://schemas.openxmlformats.org/drawingml/2006/chart" xmlns:r="http://schemas.openxmlformats.org/officeDocument/2006/relationships" r:id="rId2"/>
          </a:graphicData>
        </a:graphic>
      </p:graphicFrame>
      <p:pic>
        <p:nvPicPr>
          <p:cNvPr id="5" name="Picture 2" descr="C:\Users\LAB-08\Desktop\details for caliber\logo.png"/>
          <p:cNvPicPr>
            <a:picLocks noChangeAspect="1" noChangeArrowheads="1"/>
          </p:cNvPicPr>
          <p:nvPr/>
        </p:nvPicPr>
        <p:blipFill>
          <a:blip r:embed="rId3"/>
          <a:srcRect/>
          <a:stretch>
            <a:fillRect/>
          </a:stretch>
        </p:blipFill>
        <p:spPr bwMode="auto">
          <a:xfrm>
            <a:off x="7620000" y="228600"/>
            <a:ext cx="1267971" cy="676657"/>
          </a:xfrm>
          <a:prstGeom prst="rect">
            <a:avLst/>
          </a:prstGeom>
          <a:noFill/>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a:t>
            </a:r>
            <a:r>
              <a:rPr lang="en-US" dirty="0" smtClean="0">
                <a:solidFill>
                  <a:srgbClr val="C00000"/>
                </a:solidFill>
              </a:rPr>
              <a:t>Frequency usage </a:t>
            </a:r>
            <a:endParaRPr lang="en-US" dirty="0">
              <a:solidFill>
                <a:srgbClr val="C00000"/>
              </a:solidFill>
            </a:endParaRPr>
          </a:p>
        </p:txBody>
      </p:sp>
      <p:graphicFrame>
        <p:nvGraphicFramePr>
          <p:cNvPr id="4" name="Content Placeholder 3"/>
          <p:cNvGraphicFramePr>
            <a:graphicFrameLocks noGrp="1"/>
          </p:cNvGraphicFramePr>
          <p:nvPr>
            <p:ph idx="1"/>
          </p:nvPr>
        </p:nvGraphicFramePr>
        <p:xfrm>
          <a:off x="457200" y="1600200"/>
          <a:ext cx="7467600" cy="4525963"/>
        </p:xfrm>
        <a:graphic>
          <a:graphicData uri="http://schemas.openxmlformats.org/drawingml/2006/chart">
            <c:chart xmlns:c="http://schemas.openxmlformats.org/drawingml/2006/chart" xmlns:r="http://schemas.openxmlformats.org/officeDocument/2006/relationships" r:id="rId2"/>
          </a:graphicData>
        </a:graphic>
      </p:graphicFrame>
      <p:pic>
        <p:nvPicPr>
          <p:cNvPr id="5" name="Picture 2" descr="C:\Users\LAB-08\Desktop\details for caliber\logo.png"/>
          <p:cNvPicPr>
            <a:picLocks noChangeAspect="1" noChangeArrowheads="1"/>
          </p:cNvPicPr>
          <p:nvPr/>
        </p:nvPicPr>
        <p:blipFill>
          <a:blip r:embed="rId3"/>
          <a:srcRect/>
          <a:stretch>
            <a:fillRect/>
          </a:stretch>
        </p:blipFill>
        <p:spPr bwMode="auto">
          <a:xfrm>
            <a:off x="7620000" y="228600"/>
            <a:ext cx="1267971" cy="676657"/>
          </a:xfrm>
          <a:prstGeom prst="rect">
            <a:avLst/>
          </a:prstGeom>
          <a:noFill/>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0"/>
            <a:ext cx="7467600" cy="792162"/>
          </a:xfrm>
        </p:spPr>
        <p:txBody>
          <a:bodyPr>
            <a:normAutofit fontScale="90000"/>
          </a:bodyPr>
          <a:lstStyle/>
          <a:p>
            <a:r>
              <a:rPr lang="en-US" dirty="0" smtClean="0">
                <a:solidFill>
                  <a:srgbClr val="C00000"/>
                </a:solidFill>
              </a:rPr>
              <a:t>Perceptions and Attitude </a:t>
            </a:r>
            <a:endParaRPr lang="en-US" dirty="0">
              <a:solidFill>
                <a:srgbClr val="C00000"/>
              </a:solidFill>
            </a:endParaRPr>
          </a:p>
        </p:txBody>
      </p:sp>
      <p:graphicFrame>
        <p:nvGraphicFramePr>
          <p:cNvPr id="4" name="Table 3"/>
          <p:cNvGraphicFramePr>
            <a:graphicFrameLocks noGrp="1"/>
          </p:cNvGraphicFramePr>
          <p:nvPr/>
        </p:nvGraphicFramePr>
        <p:xfrm>
          <a:off x="152402" y="838200"/>
          <a:ext cx="8839199" cy="5738419"/>
        </p:xfrm>
        <a:graphic>
          <a:graphicData uri="http://schemas.openxmlformats.org/drawingml/2006/table">
            <a:tbl>
              <a:tblPr/>
              <a:tblGrid>
                <a:gridCol w="1992743"/>
                <a:gridCol w="695839"/>
                <a:gridCol w="695007"/>
                <a:gridCol w="695007"/>
                <a:gridCol w="521255"/>
                <a:gridCol w="831651"/>
                <a:gridCol w="695007"/>
                <a:gridCol w="695007"/>
                <a:gridCol w="748214"/>
                <a:gridCol w="748214"/>
                <a:gridCol w="521255"/>
              </a:tblGrid>
              <a:tr h="161771">
                <a:tc rowSpan="2">
                  <a:txBody>
                    <a:bodyPr/>
                    <a:lstStyle/>
                    <a:p>
                      <a:pPr marL="0" marR="0" algn="ctr">
                        <a:lnSpc>
                          <a:spcPct val="115000"/>
                        </a:lnSpc>
                        <a:spcBef>
                          <a:spcPts val="0"/>
                        </a:spcBef>
                        <a:spcAft>
                          <a:spcPts val="0"/>
                        </a:spcAft>
                      </a:pPr>
                      <a:r>
                        <a:rPr lang="en-US" sz="1100" b="1" dirty="0">
                          <a:solidFill>
                            <a:srgbClr val="800000"/>
                          </a:solidFill>
                          <a:latin typeface="Arial Narrow"/>
                          <a:ea typeface="Times New Roman"/>
                          <a:cs typeface="Times New Roman"/>
                        </a:rPr>
                        <a:t>Particulars </a:t>
                      </a:r>
                      <a:endParaRPr lang="en-US" sz="1100" dirty="0">
                        <a:solidFill>
                          <a:srgbClr val="800000"/>
                        </a:solidFill>
                        <a:latin typeface="Calibri"/>
                        <a:ea typeface="Times New Roman"/>
                        <a:cs typeface="Times New Roman"/>
                      </a:endParaRPr>
                    </a:p>
                  </a:txBody>
                  <a:tcPr marL="51969" marR="5196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marL="0" marR="0" algn="ctr">
                        <a:lnSpc>
                          <a:spcPct val="115000"/>
                        </a:lnSpc>
                        <a:spcBef>
                          <a:spcPts val="0"/>
                        </a:spcBef>
                        <a:spcAft>
                          <a:spcPts val="0"/>
                        </a:spcAft>
                      </a:pPr>
                      <a:r>
                        <a:rPr lang="en-US" sz="1050" b="1" dirty="0">
                          <a:solidFill>
                            <a:srgbClr val="800000"/>
                          </a:solidFill>
                          <a:latin typeface="Arial Narrow"/>
                          <a:ea typeface="Times New Roman"/>
                          <a:cs typeface="Times New Roman"/>
                        </a:rPr>
                        <a:t>Highly Agree</a:t>
                      </a:r>
                      <a:endParaRPr lang="en-US" sz="1050" dirty="0">
                        <a:solidFill>
                          <a:srgbClr val="800000"/>
                        </a:solidFill>
                        <a:latin typeface="Calibri"/>
                        <a:ea typeface="Times New Roman"/>
                        <a:cs typeface="Times New Roman"/>
                      </a:endParaRPr>
                    </a:p>
                  </a:txBody>
                  <a:tcPr marL="51969" marR="5196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marL="0" marR="0" algn="ctr">
                        <a:lnSpc>
                          <a:spcPct val="115000"/>
                        </a:lnSpc>
                        <a:spcBef>
                          <a:spcPts val="0"/>
                        </a:spcBef>
                        <a:spcAft>
                          <a:spcPts val="0"/>
                        </a:spcAft>
                      </a:pPr>
                      <a:r>
                        <a:rPr lang="en-US" sz="1050" b="1" dirty="0">
                          <a:solidFill>
                            <a:srgbClr val="800000"/>
                          </a:solidFill>
                          <a:latin typeface="Arial Narrow"/>
                          <a:ea typeface="Times New Roman"/>
                          <a:cs typeface="Times New Roman"/>
                        </a:rPr>
                        <a:t>Agree</a:t>
                      </a:r>
                      <a:endParaRPr lang="en-US" sz="1050" dirty="0">
                        <a:solidFill>
                          <a:srgbClr val="800000"/>
                        </a:solidFill>
                        <a:latin typeface="Calibri"/>
                        <a:ea typeface="Times New Roman"/>
                        <a:cs typeface="Times New Roman"/>
                      </a:endParaRPr>
                    </a:p>
                  </a:txBody>
                  <a:tcPr marL="51969" marR="5196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marL="0" marR="0" algn="ctr">
                        <a:lnSpc>
                          <a:spcPct val="115000"/>
                        </a:lnSpc>
                        <a:spcBef>
                          <a:spcPts val="0"/>
                        </a:spcBef>
                        <a:spcAft>
                          <a:spcPts val="0"/>
                        </a:spcAft>
                      </a:pPr>
                      <a:r>
                        <a:rPr lang="en-US" sz="1050" b="1" dirty="0">
                          <a:solidFill>
                            <a:srgbClr val="800000"/>
                          </a:solidFill>
                          <a:latin typeface="Arial Narrow"/>
                          <a:ea typeface="Times New Roman"/>
                          <a:cs typeface="Times New Roman"/>
                        </a:rPr>
                        <a:t>Somewhat Agree</a:t>
                      </a:r>
                      <a:endParaRPr lang="en-US" sz="1050" dirty="0">
                        <a:solidFill>
                          <a:srgbClr val="800000"/>
                        </a:solidFill>
                        <a:latin typeface="Calibri"/>
                        <a:ea typeface="Times New Roman"/>
                        <a:cs typeface="Times New Roman"/>
                      </a:endParaRPr>
                    </a:p>
                  </a:txBody>
                  <a:tcPr marL="51969" marR="5196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marL="0" marR="0" algn="ctr">
                        <a:lnSpc>
                          <a:spcPct val="115000"/>
                        </a:lnSpc>
                        <a:spcBef>
                          <a:spcPts val="0"/>
                        </a:spcBef>
                        <a:spcAft>
                          <a:spcPts val="0"/>
                        </a:spcAft>
                      </a:pPr>
                      <a:r>
                        <a:rPr lang="en-US" sz="1050" b="1" dirty="0">
                          <a:solidFill>
                            <a:srgbClr val="800000"/>
                          </a:solidFill>
                          <a:latin typeface="Arial Narrow"/>
                          <a:ea typeface="Times New Roman"/>
                          <a:cs typeface="Times New Roman"/>
                        </a:rPr>
                        <a:t>Dis Agree</a:t>
                      </a:r>
                      <a:endParaRPr lang="en-US" sz="1050" dirty="0">
                        <a:solidFill>
                          <a:srgbClr val="800000"/>
                        </a:solidFill>
                        <a:latin typeface="Calibri"/>
                        <a:ea typeface="Times New Roman"/>
                        <a:cs typeface="Times New Roman"/>
                      </a:endParaRPr>
                    </a:p>
                  </a:txBody>
                  <a:tcPr marL="51969" marR="5196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marL="0" marR="0" algn="ctr">
                        <a:lnSpc>
                          <a:spcPct val="115000"/>
                        </a:lnSpc>
                        <a:spcBef>
                          <a:spcPts val="0"/>
                        </a:spcBef>
                        <a:spcAft>
                          <a:spcPts val="0"/>
                        </a:spcAft>
                      </a:pPr>
                      <a:r>
                        <a:rPr lang="en-US" sz="1050" b="1" dirty="0">
                          <a:solidFill>
                            <a:srgbClr val="800000"/>
                          </a:solidFill>
                          <a:latin typeface="Arial Narrow"/>
                          <a:ea typeface="Times New Roman"/>
                          <a:cs typeface="Times New Roman"/>
                        </a:rPr>
                        <a:t>Not at all</a:t>
                      </a:r>
                      <a:endParaRPr lang="en-US" sz="1050" dirty="0">
                        <a:solidFill>
                          <a:srgbClr val="800000"/>
                        </a:solidFill>
                        <a:latin typeface="Calibri"/>
                        <a:ea typeface="Times New Roman"/>
                        <a:cs typeface="Times New Roman"/>
                      </a:endParaRPr>
                    </a:p>
                  </a:txBody>
                  <a:tcPr marL="51969" marR="5196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r>
              <a:tr h="315228">
                <a:tc vMerge="1">
                  <a:txBody>
                    <a:bodyPr/>
                    <a:lstStyle/>
                    <a:p>
                      <a:endParaRPr lang="en-US"/>
                    </a:p>
                  </a:txBody>
                  <a:tcPr/>
                </a:tc>
                <a:tc>
                  <a:txBody>
                    <a:bodyPr/>
                    <a:lstStyle/>
                    <a:p>
                      <a:pPr marL="0" marR="0" algn="ctr">
                        <a:lnSpc>
                          <a:spcPct val="115000"/>
                        </a:lnSpc>
                        <a:spcBef>
                          <a:spcPts val="0"/>
                        </a:spcBef>
                        <a:spcAft>
                          <a:spcPts val="0"/>
                        </a:spcAft>
                      </a:pPr>
                      <a:r>
                        <a:rPr lang="en-US" sz="1100" b="1" dirty="0">
                          <a:solidFill>
                            <a:srgbClr val="800000"/>
                          </a:solidFill>
                          <a:latin typeface="Arial Narrow"/>
                          <a:ea typeface="Times New Roman"/>
                          <a:cs typeface="Times New Roman"/>
                        </a:rPr>
                        <a:t>Number</a:t>
                      </a:r>
                      <a:endParaRPr lang="en-US" sz="1100" dirty="0">
                        <a:solidFill>
                          <a:srgbClr val="800000"/>
                        </a:solidFill>
                        <a:latin typeface="Calibri"/>
                        <a:ea typeface="Times New Roman"/>
                        <a:cs typeface="Times New Roman"/>
                      </a:endParaRPr>
                    </a:p>
                  </a:txBody>
                  <a:tcPr marL="51969" marR="5196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100" b="1" dirty="0">
                          <a:solidFill>
                            <a:srgbClr val="800000"/>
                          </a:solidFill>
                          <a:latin typeface="Arial Narrow"/>
                          <a:ea typeface="Times New Roman"/>
                          <a:cs typeface="Times New Roman"/>
                        </a:rPr>
                        <a:t>%</a:t>
                      </a:r>
                      <a:endParaRPr lang="en-US" sz="1100" dirty="0">
                        <a:solidFill>
                          <a:srgbClr val="800000"/>
                        </a:solidFill>
                        <a:latin typeface="Calibri"/>
                        <a:ea typeface="Times New Roman"/>
                        <a:cs typeface="Times New Roman"/>
                      </a:endParaRPr>
                    </a:p>
                  </a:txBody>
                  <a:tcPr marL="51969" marR="5196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100" b="1" dirty="0">
                          <a:solidFill>
                            <a:srgbClr val="800000"/>
                          </a:solidFill>
                          <a:latin typeface="Arial Narrow"/>
                          <a:ea typeface="Times New Roman"/>
                          <a:cs typeface="Times New Roman"/>
                        </a:rPr>
                        <a:t>Number</a:t>
                      </a:r>
                      <a:endParaRPr lang="en-US" sz="1100" dirty="0">
                        <a:solidFill>
                          <a:srgbClr val="800000"/>
                        </a:solidFill>
                        <a:latin typeface="Calibri"/>
                        <a:ea typeface="Times New Roman"/>
                        <a:cs typeface="Times New Roman"/>
                      </a:endParaRPr>
                    </a:p>
                  </a:txBody>
                  <a:tcPr marL="51969" marR="5196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100" b="1" dirty="0">
                          <a:solidFill>
                            <a:srgbClr val="800000"/>
                          </a:solidFill>
                          <a:latin typeface="Arial Narrow"/>
                          <a:ea typeface="Times New Roman"/>
                          <a:cs typeface="Times New Roman"/>
                        </a:rPr>
                        <a:t>%</a:t>
                      </a:r>
                      <a:endParaRPr lang="en-US" sz="1100" dirty="0">
                        <a:solidFill>
                          <a:srgbClr val="800000"/>
                        </a:solidFill>
                        <a:latin typeface="Calibri"/>
                        <a:ea typeface="Times New Roman"/>
                        <a:cs typeface="Times New Roman"/>
                      </a:endParaRPr>
                    </a:p>
                  </a:txBody>
                  <a:tcPr marL="51969" marR="5196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100" b="1" dirty="0">
                          <a:solidFill>
                            <a:srgbClr val="800000"/>
                          </a:solidFill>
                          <a:latin typeface="Arial Narrow"/>
                          <a:ea typeface="Times New Roman"/>
                          <a:cs typeface="Times New Roman"/>
                        </a:rPr>
                        <a:t>Number</a:t>
                      </a:r>
                      <a:endParaRPr lang="en-US" sz="1100" dirty="0">
                        <a:solidFill>
                          <a:srgbClr val="800000"/>
                        </a:solidFill>
                        <a:latin typeface="Calibri"/>
                        <a:ea typeface="Times New Roman"/>
                        <a:cs typeface="Times New Roman"/>
                      </a:endParaRPr>
                    </a:p>
                  </a:txBody>
                  <a:tcPr marL="51969" marR="5196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100" b="1" dirty="0">
                          <a:solidFill>
                            <a:srgbClr val="800000"/>
                          </a:solidFill>
                          <a:latin typeface="Arial Narrow"/>
                          <a:ea typeface="Times New Roman"/>
                          <a:cs typeface="Times New Roman"/>
                        </a:rPr>
                        <a:t>%</a:t>
                      </a:r>
                      <a:endParaRPr lang="en-US" sz="1100" dirty="0">
                        <a:solidFill>
                          <a:srgbClr val="800000"/>
                        </a:solidFill>
                        <a:latin typeface="Calibri"/>
                        <a:ea typeface="Times New Roman"/>
                        <a:cs typeface="Times New Roman"/>
                      </a:endParaRPr>
                    </a:p>
                  </a:txBody>
                  <a:tcPr marL="51969" marR="5196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100" b="1" dirty="0">
                          <a:solidFill>
                            <a:srgbClr val="800000"/>
                          </a:solidFill>
                          <a:latin typeface="Arial Narrow"/>
                          <a:ea typeface="Times New Roman"/>
                          <a:cs typeface="Times New Roman"/>
                        </a:rPr>
                        <a:t>Number</a:t>
                      </a:r>
                      <a:endParaRPr lang="en-US" sz="1100" dirty="0">
                        <a:solidFill>
                          <a:srgbClr val="800000"/>
                        </a:solidFill>
                        <a:latin typeface="Calibri"/>
                        <a:ea typeface="Times New Roman"/>
                        <a:cs typeface="Times New Roman"/>
                      </a:endParaRPr>
                    </a:p>
                  </a:txBody>
                  <a:tcPr marL="51969" marR="5196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100" b="1" dirty="0">
                          <a:solidFill>
                            <a:srgbClr val="800000"/>
                          </a:solidFill>
                          <a:latin typeface="Arial Narrow"/>
                          <a:ea typeface="Times New Roman"/>
                          <a:cs typeface="Times New Roman"/>
                        </a:rPr>
                        <a:t>%</a:t>
                      </a:r>
                      <a:endParaRPr lang="en-US" sz="1100" dirty="0">
                        <a:solidFill>
                          <a:srgbClr val="800000"/>
                        </a:solidFill>
                        <a:latin typeface="Calibri"/>
                        <a:ea typeface="Times New Roman"/>
                        <a:cs typeface="Times New Roman"/>
                      </a:endParaRPr>
                    </a:p>
                  </a:txBody>
                  <a:tcPr marL="51969" marR="5196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100" b="1" dirty="0">
                          <a:solidFill>
                            <a:srgbClr val="800000"/>
                          </a:solidFill>
                          <a:latin typeface="Arial Narrow"/>
                          <a:ea typeface="Times New Roman"/>
                          <a:cs typeface="Times New Roman"/>
                        </a:rPr>
                        <a:t>Number</a:t>
                      </a:r>
                      <a:endParaRPr lang="en-US" sz="1100" dirty="0">
                        <a:solidFill>
                          <a:srgbClr val="800000"/>
                        </a:solidFill>
                        <a:latin typeface="Calibri"/>
                        <a:ea typeface="Times New Roman"/>
                        <a:cs typeface="Times New Roman"/>
                      </a:endParaRPr>
                    </a:p>
                  </a:txBody>
                  <a:tcPr marL="51969" marR="5196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100" b="1" dirty="0">
                          <a:solidFill>
                            <a:srgbClr val="800000"/>
                          </a:solidFill>
                          <a:latin typeface="Arial Narrow"/>
                          <a:ea typeface="Times New Roman"/>
                          <a:cs typeface="Times New Roman"/>
                        </a:rPr>
                        <a:t>%</a:t>
                      </a:r>
                      <a:endParaRPr lang="en-US" sz="1100" dirty="0">
                        <a:solidFill>
                          <a:srgbClr val="800000"/>
                        </a:solidFill>
                        <a:latin typeface="Calibri"/>
                        <a:ea typeface="Times New Roman"/>
                        <a:cs typeface="Times New Roman"/>
                      </a:endParaRPr>
                    </a:p>
                  </a:txBody>
                  <a:tcPr marL="51969" marR="5196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77192">
                <a:tc>
                  <a:txBody>
                    <a:bodyPr/>
                    <a:lstStyle/>
                    <a:p>
                      <a:pPr marL="0" marR="0">
                        <a:lnSpc>
                          <a:spcPct val="115000"/>
                        </a:lnSpc>
                        <a:spcBef>
                          <a:spcPts val="0"/>
                        </a:spcBef>
                        <a:spcAft>
                          <a:spcPts val="0"/>
                        </a:spcAft>
                      </a:pPr>
                      <a:r>
                        <a:rPr lang="en-US" sz="1100" dirty="0">
                          <a:solidFill>
                            <a:srgbClr val="800000"/>
                          </a:solidFill>
                          <a:latin typeface="Times New Roman"/>
                          <a:ea typeface="Times New Roman"/>
                          <a:cs typeface="Times New Roman"/>
                        </a:rPr>
                        <a:t>I feel every subject is interesting the moment you begin learning it</a:t>
                      </a:r>
                      <a:endParaRPr lang="en-US" sz="1100" dirty="0">
                        <a:solidFill>
                          <a:srgbClr val="800000"/>
                        </a:solidFill>
                        <a:latin typeface="Calibri"/>
                        <a:ea typeface="Times New Roman"/>
                        <a:cs typeface="Times New Roman"/>
                      </a:endParaRPr>
                    </a:p>
                  </a:txBody>
                  <a:tcPr marL="51969" marR="5196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100" dirty="0">
                          <a:solidFill>
                            <a:srgbClr val="800000"/>
                          </a:solidFill>
                          <a:latin typeface="Times New Roman"/>
                          <a:ea typeface="Times New Roman"/>
                          <a:cs typeface="Times New Roman"/>
                        </a:rPr>
                        <a:t>35</a:t>
                      </a:r>
                      <a:endParaRPr lang="en-US" sz="1100" dirty="0">
                        <a:solidFill>
                          <a:srgbClr val="800000"/>
                        </a:solidFill>
                        <a:latin typeface="Calibri"/>
                        <a:ea typeface="Times New Roman"/>
                        <a:cs typeface="Times New Roman"/>
                      </a:endParaRPr>
                    </a:p>
                  </a:txBody>
                  <a:tcPr marL="51969" marR="5196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100" dirty="0">
                          <a:solidFill>
                            <a:srgbClr val="800000"/>
                          </a:solidFill>
                          <a:latin typeface="Times New Roman"/>
                          <a:ea typeface="Times New Roman"/>
                          <a:cs typeface="Times New Roman"/>
                        </a:rPr>
                        <a:t>30.17</a:t>
                      </a:r>
                      <a:endParaRPr lang="en-US" sz="1100" dirty="0">
                        <a:solidFill>
                          <a:srgbClr val="800000"/>
                        </a:solidFill>
                        <a:latin typeface="Calibri"/>
                        <a:ea typeface="Times New Roman"/>
                        <a:cs typeface="Times New Roman"/>
                      </a:endParaRPr>
                    </a:p>
                  </a:txBody>
                  <a:tcPr marL="51969" marR="5196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100" dirty="0">
                          <a:solidFill>
                            <a:srgbClr val="800000"/>
                          </a:solidFill>
                          <a:latin typeface="Times New Roman"/>
                          <a:ea typeface="Times New Roman"/>
                          <a:cs typeface="Times New Roman"/>
                        </a:rPr>
                        <a:t>41</a:t>
                      </a:r>
                      <a:endParaRPr lang="en-US" sz="1100" dirty="0">
                        <a:solidFill>
                          <a:srgbClr val="800000"/>
                        </a:solidFill>
                        <a:latin typeface="Calibri"/>
                        <a:ea typeface="Times New Roman"/>
                        <a:cs typeface="Times New Roman"/>
                      </a:endParaRPr>
                    </a:p>
                  </a:txBody>
                  <a:tcPr marL="51969" marR="5196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100" dirty="0">
                          <a:solidFill>
                            <a:srgbClr val="800000"/>
                          </a:solidFill>
                          <a:latin typeface="Times New Roman"/>
                          <a:ea typeface="Times New Roman"/>
                          <a:cs typeface="Times New Roman"/>
                        </a:rPr>
                        <a:t>35.34</a:t>
                      </a:r>
                      <a:endParaRPr lang="en-US" sz="1100" dirty="0">
                        <a:solidFill>
                          <a:srgbClr val="800000"/>
                        </a:solidFill>
                        <a:latin typeface="Calibri"/>
                        <a:ea typeface="Times New Roman"/>
                        <a:cs typeface="Times New Roman"/>
                      </a:endParaRPr>
                    </a:p>
                  </a:txBody>
                  <a:tcPr marL="51969" marR="5196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100" dirty="0">
                          <a:solidFill>
                            <a:srgbClr val="800000"/>
                          </a:solidFill>
                          <a:latin typeface="Times New Roman"/>
                          <a:ea typeface="Times New Roman"/>
                          <a:cs typeface="Times New Roman"/>
                        </a:rPr>
                        <a:t>26</a:t>
                      </a:r>
                      <a:endParaRPr lang="en-US" sz="1100" dirty="0">
                        <a:solidFill>
                          <a:srgbClr val="800000"/>
                        </a:solidFill>
                        <a:latin typeface="Calibri"/>
                        <a:ea typeface="Times New Roman"/>
                        <a:cs typeface="Times New Roman"/>
                      </a:endParaRPr>
                    </a:p>
                  </a:txBody>
                  <a:tcPr marL="51969" marR="5196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100" dirty="0">
                          <a:solidFill>
                            <a:srgbClr val="800000"/>
                          </a:solidFill>
                          <a:latin typeface="Times New Roman"/>
                          <a:ea typeface="Times New Roman"/>
                          <a:cs typeface="Times New Roman"/>
                        </a:rPr>
                        <a:t>22.41</a:t>
                      </a:r>
                      <a:endParaRPr lang="en-US" sz="1100" dirty="0">
                        <a:solidFill>
                          <a:srgbClr val="800000"/>
                        </a:solidFill>
                        <a:latin typeface="Calibri"/>
                        <a:ea typeface="Times New Roman"/>
                        <a:cs typeface="Times New Roman"/>
                      </a:endParaRPr>
                    </a:p>
                  </a:txBody>
                  <a:tcPr marL="51969" marR="5196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100" dirty="0">
                          <a:solidFill>
                            <a:srgbClr val="800000"/>
                          </a:solidFill>
                          <a:latin typeface="Times New Roman"/>
                          <a:ea typeface="Times New Roman"/>
                          <a:cs typeface="Times New Roman"/>
                        </a:rPr>
                        <a:t>14</a:t>
                      </a:r>
                      <a:endParaRPr lang="en-US" sz="1100" dirty="0">
                        <a:solidFill>
                          <a:srgbClr val="800000"/>
                        </a:solidFill>
                        <a:latin typeface="Calibri"/>
                        <a:ea typeface="Times New Roman"/>
                        <a:cs typeface="Times New Roman"/>
                      </a:endParaRPr>
                    </a:p>
                  </a:txBody>
                  <a:tcPr marL="51969" marR="5196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100" dirty="0">
                          <a:solidFill>
                            <a:srgbClr val="800000"/>
                          </a:solidFill>
                          <a:latin typeface="Times New Roman"/>
                          <a:ea typeface="Times New Roman"/>
                          <a:cs typeface="Times New Roman"/>
                        </a:rPr>
                        <a:t>12.06</a:t>
                      </a:r>
                      <a:endParaRPr lang="en-US" sz="1100" dirty="0">
                        <a:solidFill>
                          <a:srgbClr val="800000"/>
                        </a:solidFill>
                        <a:latin typeface="Calibri"/>
                        <a:ea typeface="Times New Roman"/>
                        <a:cs typeface="Times New Roman"/>
                      </a:endParaRPr>
                    </a:p>
                  </a:txBody>
                  <a:tcPr marL="51969" marR="5196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100" dirty="0">
                          <a:solidFill>
                            <a:srgbClr val="800000"/>
                          </a:solidFill>
                          <a:latin typeface="Times New Roman"/>
                          <a:ea typeface="Times New Roman"/>
                          <a:cs typeface="Times New Roman"/>
                        </a:rPr>
                        <a:t>-</a:t>
                      </a:r>
                      <a:endParaRPr lang="en-US" sz="1100" dirty="0">
                        <a:solidFill>
                          <a:srgbClr val="800000"/>
                        </a:solidFill>
                        <a:latin typeface="Calibri"/>
                        <a:ea typeface="Times New Roman"/>
                        <a:cs typeface="Times New Roman"/>
                      </a:endParaRPr>
                    </a:p>
                  </a:txBody>
                  <a:tcPr marL="51969" marR="5196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100" dirty="0">
                          <a:solidFill>
                            <a:srgbClr val="800000"/>
                          </a:solidFill>
                          <a:latin typeface="Arial Narrow"/>
                          <a:ea typeface="Times New Roman"/>
                          <a:cs typeface="Times New Roman"/>
                        </a:rPr>
                        <a:t>-</a:t>
                      </a:r>
                      <a:endParaRPr lang="en-US" sz="1100" dirty="0">
                        <a:solidFill>
                          <a:srgbClr val="800000"/>
                        </a:solidFill>
                        <a:latin typeface="Calibri"/>
                        <a:ea typeface="Times New Roman"/>
                        <a:cs typeface="Times New Roman"/>
                      </a:endParaRPr>
                    </a:p>
                  </a:txBody>
                  <a:tcPr marL="51969" marR="5196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30456">
                <a:tc>
                  <a:txBody>
                    <a:bodyPr/>
                    <a:lstStyle/>
                    <a:p>
                      <a:pPr marL="0" marR="0">
                        <a:lnSpc>
                          <a:spcPct val="115000"/>
                        </a:lnSpc>
                        <a:spcBef>
                          <a:spcPts val="0"/>
                        </a:spcBef>
                        <a:spcAft>
                          <a:spcPts val="0"/>
                        </a:spcAft>
                      </a:pPr>
                      <a:r>
                        <a:rPr lang="en-US" sz="1100" dirty="0">
                          <a:solidFill>
                            <a:srgbClr val="800000"/>
                          </a:solidFill>
                          <a:latin typeface="Times New Roman"/>
                          <a:ea typeface="Times New Roman"/>
                          <a:cs typeface="Times New Roman"/>
                        </a:rPr>
                        <a:t>I find that most of the learning subjects are interesting and I am ready to devote a lot of time.</a:t>
                      </a:r>
                      <a:endParaRPr lang="en-US" sz="1100" dirty="0">
                        <a:solidFill>
                          <a:srgbClr val="800000"/>
                        </a:solidFill>
                        <a:latin typeface="Calibri"/>
                        <a:ea typeface="Times New Roman"/>
                        <a:cs typeface="Times New Roman"/>
                      </a:endParaRPr>
                    </a:p>
                  </a:txBody>
                  <a:tcPr marL="51969" marR="5196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100" dirty="0">
                          <a:solidFill>
                            <a:srgbClr val="800000"/>
                          </a:solidFill>
                          <a:latin typeface="Times New Roman"/>
                          <a:ea typeface="Times New Roman"/>
                          <a:cs typeface="Times New Roman"/>
                        </a:rPr>
                        <a:t>29</a:t>
                      </a:r>
                      <a:endParaRPr lang="en-US" sz="1100" dirty="0">
                        <a:solidFill>
                          <a:srgbClr val="800000"/>
                        </a:solidFill>
                        <a:latin typeface="Calibri"/>
                        <a:ea typeface="Times New Roman"/>
                        <a:cs typeface="Times New Roman"/>
                      </a:endParaRPr>
                    </a:p>
                  </a:txBody>
                  <a:tcPr marL="51969" marR="5196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100" dirty="0">
                          <a:solidFill>
                            <a:srgbClr val="800000"/>
                          </a:solidFill>
                          <a:latin typeface="Times New Roman"/>
                          <a:ea typeface="Times New Roman"/>
                          <a:cs typeface="Times New Roman"/>
                        </a:rPr>
                        <a:t>25.00</a:t>
                      </a:r>
                      <a:endParaRPr lang="en-US" sz="1100" dirty="0">
                        <a:solidFill>
                          <a:srgbClr val="800000"/>
                        </a:solidFill>
                        <a:latin typeface="Calibri"/>
                        <a:ea typeface="Times New Roman"/>
                        <a:cs typeface="Times New Roman"/>
                      </a:endParaRPr>
                    </a:p>
                  </a:txBody>
                  <a:tcPr marL="51969" marR="5196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100" dirty="0">
                          <a:solidFill>
                            <a:srgbClr val="800000"/>
                          </a:solidFill>
                          <a:latin typeface="Times New Roman"/>
                          <a:ea typeface="Times New Roman"/>
                          <a:cs typeface="Times New Roman"/>
                        </a:rPr>
                        <a:t>61</a:t>
                      </a:r>
                      <a:endParaRPr lang="en-US" sz="1100" dirty="0">
                        <a:solidFill>
                          <a:srgbClr val="800000"/>
                        </a:solidFill>
                        <a:latin typeface="Calibri"/>
                        <a:ea typeface="Times New Roman"/>
                        <a:cs typeface="Times New Roman"/>
                      </a:endParaRPr>
                    </a:p>
                  </a:txBody>
                  <a:tcPr marL="51969" marR="5196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100" dirty="0">
                          <a:solidFill>
                            <a:srgbClr val="800000"/>
                          </a:solidFill>
                          <a:latin typeface="Times New Roman"/>
                          <a:ea typeface="Times New Roman"/>
                          <a:cs typeface="Times New Roman"/>
                        </a:rPr>
                        <a:t>52.58</a:t>
                      </a:r>
                      <a:endParaRPr lang="en-US" sz="1100" dirty="0">
                        <a:solidFill>
                          <a:srgbClr val="800000"/>
                        </a:solidFill>
                        <a:latin typeface="Calibri"/>
                        <a:ea typeface="Times New Roman"/>
                        <a:cs typeface="Times New Roman"/>
                      </a:endParaRPr>
                    </a:p>
                  </a:txBody>
                  <a:tcPr marL="51969" marR="5196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100" dirty="0">
                          <a:solidFill>
                            <a:srgbClr val="800000"/>
                          </a:solidFill>
                          <a:latin typeface="Times New Roman"/>
                          <a:ea typeface="Times New Roman"/>
                          <a:cs typeface="Times New Roman"/>
                        </a:rPr>
                        <a:t>25</a:t>
                      </a:r>
                      <a:endParaRPr lang="en-US" sz="1100" dirty="0">
                        <a:solidFill>
                          <a:srgbClr val="800000"/>
                        </a:solidFill>
                        <a:latin typeface="Calibri"/>
                        <a:ea typeface="Times New Roman"/>
                        <a:cs typeface="Times New Roman"/>
                      </a:endParaRPr>
                    </a:p>
                  </a:txBody>
                  <a:tcPr marL="51969" marR="5196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100" dirty="0">
                          <a:solidFill>
                            <a:srgbClr val="800000"/>
                          </a:solidFill>
                          <a:latin typeface="Times New Roman"/>
                          <a:ea typeface="Times New Roman"/>
                          <a:cs typeface="Times New Roman"/>
                        </a:rPr>
                        <a:t>21.55</a:t>
                      </a:r>
                      <a:endParaRPr lang="en-US" sz="1100" dirty="0">
                        <a:solidFill>
                          <a:srgbClr val="800000"/>
                        </a:solidFill>
                        <a:latin typeface="Calibri"/>
                        <a:ea typeface="Times New Roman"/>
                        <a:cs typeface="Times New Roman"/>
                      </a:endParaRPr>
                    </a:p>
                  </a:txBody>
                  <a:tcPr marL="51969" marR="5196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100" dirty="0">
                          <a:solidFill>
                            <a:srgbClr val="800000"/>
                          </a:solidFill>
                          <a:latin typeface="Times New Roman"/>
                          <a:ea typeface="Times New Roman"/>
                          <a:cs typeface="Times New Roman"/>
                        </a:rPr>
                        <a:t>1</a:t>
                      </a:r>
                      <a:endParaRPr lang="en-US" sz="1100" dirty="0">
                        <a:solidFill>
                          <a:srgbClr val="800000"/>
                        </a:solidFill>
                        <a:latin typeface="Calibri"/>
                        <a:ea typeface="Times New Roman"/>
                        <a:cs typeface="Times New Roman"/>
                      </a:endParaRPr>
                    </a:p>
                  </a:txBody>
                  <a:tcPr marL="51969" marR="5196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100" dirty="0">
                          <a:solidFill>
                            <a:srgbClr val="800000"/>
                          </a:solidFill>
                          <a:latin typeface="Times New Roman"/>
                          <a:ea typeface="Times New Roman"/>
                          <a:cs typeface="Times New Roman"/>
                        </a:rPr>
                        <a:t>0.86</a:t>
                      </a:r>
                      <a:endParaRPr lang="en-US" sz="1100" dirty="0">
                        <a:solidFill>
                          <a:srgbClr val="800000"/>
                        </a:solidFill>
                        <a:latin typeface="Calibri"/>
                        <a:ea typeface="Times New Roman"/>
                        <a:cs typeface="Times New Roman"/>
                      </a:endParaRPr>
                    </a:p>
                  </a:txBody>
                  <a:tcPr marL="51969" marR="5196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100" dirty="0">
                          <a:solidFill>
                            <a:srgbClr val="800000"/>
                          </a:solidFill>
                          <a:latin typeface="Times New Roman"/>
                          <a:ea typeface="Times New Roman"/>
                          <a:cs typeface="Times New Roman"/>
                        </a:rPr>
                        <a:t>-</a:t>
                      </a:r>
                      <a:endParaRPr lang="en-US" sz="1100" dirty="0">
                        <a:solidFill>
                          <a:srgbClr val="800000"/>
                        </a:solidFill>
                        <a:latin typeface="Calibri"/>
                        <a:ea typeface="Times New Roman"/>
                        <a:cs typeface="Times New Roman"/>
                      </a:endParaRPr>
                    </a:p>
                  </a:txBody>
                  <a:tcPr marL="51969" marR="5196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100" dirty="0">
                          <a:solidFill>
                            <a:srgbClr val="800000"/>
                          </a:solidFill>
                          <a:latin typeface="Arial Narrow"/>
                          <a:ea typeface="Times New Roman"/>
                          <a:cs typeface="Times New Roman"/>
                        </a:rPr>
                        <a:t>-</a:t>
                      </a:r>
                      <a:endParaRPr lang="en-US" sz="1100" dirty="0">
                        <a:solidFill>
                          <a:srgbClr val="800000"/>
                        </a:solidFill>
                        <a:latin typeface="Calibri"/>
                        <a:ea typeface="Times New Roman"/>
                        <a:cs typeface="Times New Roman"/>
                      </a:endParaRPr>
                    </a:p>
                  </a:txBody>
                  <a:tcPr marL="51969" marR="5196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72842">
                <a:tc>
                  <a:txBody>
                    <a:bodyPr/>
                    <a:lstStyle/>
                    <a:p>
                      <a:pPr marL="0" marR="0">
                        <a:lnSpc>
                          <a:spcPct val="115000"/>
                        </a:lnSpc>
                        <a:spcBef>
                          <a:spcPts val="0"/>
                        </a:spcBef>
                        <a:spcAft>
                          <a:spcPts val="0"/>
                        </a:spcAft>
                      </a:pPr>
                      <a:r>
                        <a:rPr lang="en-US" sz="1100" dirty="0">
                          <a:solidFill>
                            <a:srgbClr val="800000"/>
                          </a:solidFill>
                          <a:latin typeface="Times New Roman"/>
                          <a:ea typeface="Times New Roman"/>
                          <a:cs typeface="Times New Roman"/>
                        </a:rPr>
                        <a:t>I learn things by heart, even if do not understand them.</a:t>
                      </a:r>
                      <a:endParaRPr lang="en-US" sz="1100" dirty="0">
                        <a:solidFill>
                          <a:srgbClr val="800000"/>
                        </a:solidFill>
                        <a:latin typeface="Calibri"/>
                        <a:ea typeface="Times New Roman"/>
                        <a:cs typeface="Times New Roman"/>
                      </a:endParaRPr>
                    </a:p>
                  </a:txBody>
                  <a:tcPr marL="51969" marR="5196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100" dirty="0">
                          <a:solidFill>
                            <a:srgbClr val="800000"/>
                          </a:solidFill>
                          <a:latin typeface="Times New Roman"/>
                          <a:ea typeface="Times New Roman"/>
                          <a:cs typeface="Times New Roman"/>
                        </a:rPr>
                        <a:t>17</a:t>
                      </a:r>
                      <a:endParaRPr lang="en-US" sz="1100" dirty="0">
                        <a:solidFill>
                          <a:srgbClr val="800000"/>
                        </a:solidFill>
                        <a:latin typeface="Calibri"/>
                        <a:ea typeface="Times New Roman"/>
                        <a:cs typeface="Times New Roman"/>
                      </a:endParaRPr>
                    </a:p>
                  </a:txBody>
                  <a:tcPr marL="51969" marR="5196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100" dirty="0">
                          <a:solidFill>
                            <a:srgbClr val="800000"/>
                          </a:solidFill>
                          <a:latin typeface="Times New Roman"/>
                          <a:ea typeface="Times New Roman"/>
                          <a:cs typeface="Times New Roman"/>
                        </a:rPr>
                        <a:t>14.65</a:t>
                      </a:r>
                      <a:endParaRPr lang="en-US" sz="1100" dirty="0">
                        <a:solidFill>
                          <a:srgbClr val="800000"/>
                        </a:solidFill>
                        <a:latin typeface="Calibri"/>
                        <a:ea typeface="Times New Roman"/>
                        <a:cs typeface="Times New Roman"/>
                      </a:endParaRPr>
                    </a:p>
                  </a:txBody>
                  <a:tcPr marL="51969" marR="5196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100" dirty="0">
                          <a:solidFill>
                            <a:srgbClr val="800000"/>
                          </a:solidFill>
                          <a:latin typeface="Times New Roman"/>
                          <a:ea typeface="Times New Roman"/>
                          <a:cs typeface="Times New Roman"/>
                        </a:rPr>
                        <a:t>80</a:t>
                      </a:r>
                      <a:endParaRPr lang="en-US" sz="1100" dirty="0">
                        <a:solidFill>
                          <a:srgbClr val="800000"/>
                        </a:solidFill>
                        <a:latin typeface="Calibri"/>
                        <a:ea typeface="Times New Roman"/>
                        <a:cs typeface="Times New Roman"/>
                      </a:endParaRPr>
                    </a:p>
                  </a:txBody>
                  <a:tcPr marL="51969" marR="5196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100" dirty="0">
                          <a:solidFill>
                            <a:srgbClr val="800000"/>
                          </a:solidFill>
                          <a:latin typeface="Times New Roman"/>
                          <a:ea typeface="Times New Roman"/>
                          <a:cs typeface="Times New Roman"/>
                        </a:rPr>
                        <a:t>68.96</a:t>
                      </a:r>
                      <a:endParaRPr lang="en-US" sz="1100" dirty="0">
                        <a:solidFill>
                          <a:srgbClr val="800000"/>
                        </a:solidFill>
                        <a:latin typeface="Calibri"/>
                        <a:ea typeface="Times New Roman"/>
                        <a:cs typeface="Times New Roman"/>
                      </a:endParaRPr>
                    </a:p>
                  </a:txBody>
                  <a:tcPr marL="51969" marR="5196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100" dirty="0">
                          <a:solidFill>
                            <a:srgbClr val="800000"/>
                          </a:solidFill>
                          <a:latin typeface="Times New Roman"/>
                          <a:ea typeface="Times New Roman"/>
                          <a:cs typeface="Times New Roman"/>
                        </a:rPr>
                        <a:t>16</a:t>
                      </a:r>
                      <a:endParaRPr lang="en-US" sz="1100" dirty="0">
                        <a:solidFill>
                          <a:srgbClr val="800000"/>
                        </a:solidFill>
                        <a:latin typeface="Calibri"/>
                        <a:ea typeface="Times New Roman"/>
                        <a:cs typeface="Times New Roman"/>
                      </a:endParaRPr>
                    </a:p>
                  </a:txBody>
                  <a:tcPr marL="51969" marR="5196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100" dirty="0">
                          <a:solidFill>
                            <a:srgbClr val="800000"/>
                          </a:solidFill>
                          <a:latin typeface="Times New Roman"/>
                          <a:ea typeface="Times New Roman"/>
                          <a:cs typeface="Times New Roman"/>
                        </a:rPr>
                        <a:t>13.79</a:t>
                      </a:r>
                      <a:endParaRPr lang="en-US" sz="1100" dirty="0">
                        <a:solidFill>
                          <a:srgbClr val="800000"/>
                        </a:solidFill>
                        <a:latin typeface="Calibri"/>
                        <a:ea typeface="Times New Roman"/>
                        <a:cs typeface="Times New Roman"/>
                      </a:endParaRPr>
                    </a:p>
                  </a:txBody>
                  <a:tcPr marL="51969" marR="5196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100" dirty="0">
                          <a:solidFill>
                            <a:srgbClr val="800000"/>
                          </a:solidFill>
                          <a:latin typeface="Times New Roman"/>
                          <a:ea typeface="Times New Roman"/>
                          <a:cs typeface="Times New Roman"/>
                        </a:rPr>
                        <a:t>3</a:t>
                      </a:r>
                      <a:endParaRPr lang="en-US" sz="1100" dirty="0">
                        <a:solidFill>
                          <a:srgbClr val="800000"/>
                        </a:solidFill>
                        <a:latin typeface="Calibri"/>
                        <a:ea typeface="Times New Roman"/>
                        <a:cs typeface="Times New Roman"/>
                      </a:endParaRPr>
                    </a:p>
                  </a:txBody>
                  <a:tcPr marL="51969" marR="5196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100" dirty="0">
                          <a:solidFill>
                            <a:srgbClr val="800000"/>
                          </a:solidFill>
                          <a:latin typeface="Times New Roman"/>
                          <a:ea typeface="Times New Roman"/>
                          <a:cs typeface="Times New Roman"/>
                        </a:rPr>
                        <a:t>2.58</a:t>
                      </a:r>
                      <a:endParaRPr lang="en-US" sz="1100" dirty="0">
                        <a:solidFill>
                          <a:srgbClr val="800000"/>
                        </a:solidFill>
                        <a:latin typeface="Calibri"/>
                        <a:ea typeface="Times New Roman"/>
                        <a:cs typeface="Times New Roman"/>
                      </a:endParaRPr>
                    </a:p>
                  </a:txBody>
                  <a:tcPr marL="51969" marR="5196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100" dirty="0">
                          <a:solidFill>
                            <a:srgbClr val="800000"/>
                          </a:solidFill>
                          <a:latin typeface="Times New Roman"/>
                          <a:ea typeface="Times New Roman"/>
                          <a:cs typeface="Times New Roman"/>
                        </a:rPr>
                        <a:t>-</a:t>
                      </a:r>
                      <a:endParaRPr lang="en-US" sz="1100" dirty="0">
                        <a:solidFill>
                          <a:srgbClr val="800000"/>
                        </a:solidFill>
                        <a:latin typeface="Calibri"/>
                        <a:ea typeface="Times New Roman"/>
                        <a:cs typeface="Times New Roman"/>
                      </a:endParaRPr>
                    </a:p>
                  </a:txBody>
                  <a:tcPr marL="51969" marR="5196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100" dirty="0">
                          <a:solidFill>
                            <a:srgbClr val="800000"/>
                          </a:solidFill>
                          <a:latin typeface="Arial Narrow"/>
                          <a:ea typeface="Times New Roman"/>
                          <a:cs typeface="Times New Roman"/>
                        </a:rPr>
                        <a:t>-</a:t>
                      </a:r>
                      <a:endParaRPr lang="en-US" sz="1100" dirty="0">
                        <a:solidFill>
                          <a:srgbClr val="800000"/>
                        </a:solidFill>
                        <a:latin typeface="Calibri"/>
                        <a:ea typeface="Times New Roman"/>
                        <a:cs typeface="Times New Roman"/>
                      </a:endParaRPr>
                    </a:p>
                  </a:txBody>
                  <a:tcPr marL="51969" marR="5196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72842">
                <a:tc>
                  <a:txBody>
                    <a:bodyPr/>
                    <a:lstStyle/>
                    <a:p>
                      <a:pPr marL="0" marR="0">
                        <a:lnSpc>
                          <a:spcPct val="115000"/>
                        </a:lnSpc>
                        <a:spcBef>
                          <a:spcPts val="0"/>
                        </a:spcBef>
                        <a:spcAft>
                          <a:spcPts val="0"/>
                        </a:spcAft>
                      </a:pPr>
                      <a:r>
                        <a:rPr lang="en-US" sz="1100" dirty="0">
                          <a:solidFill>
                            <a:srgbClr val="800000"/>
                          </a:solidFill>
                          <a:latin typeface="Times New Roman"/>
                          <a:ea typeface="Times New Roman"/>
                          <a:cs typeface="Times New Roman"/>
                        </a:rPr>
                        <a:t>I compare the leaning process to listening to a good concert.</a:t>
                      </a:r>
                      <a:endParaRPr lang="en-US" sz="1100" dirty="0">
                        <a:solidFill>
                          <a:srgbClr val="800000"/>
                        </a:solidFill>
                        <a:latin typeface="Calibri"/>
                        <a:ea typeface="Times New Roman"/>
                        <a:cs typeface="Times New Roman"/>
                      </a:endParaRPr>
                    </a:p>
                  </a:txBody>
                  <a:tcPr marL="51969" marR="5196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100" dirty="0">
                          <a:solidFill>
                            <a:srgbClr val="800000"/>
                          </a:solidFill>
                          <a:latin typeface="Times New Roman"/>
                          <a:ea typeface="Times New Roman"/>
                          <a:cs typeface="Times New Roman"/>
                        </a:rPr>
                        <a:t>43</a:t>
                      </a:r>
                      <a:endParaRPr lang="en-US" sz="1100" dirty="0">
                        <a:solidFill>
                          <a:srgbClr val="800000"/>
                        </a:solidFill>
                        <a:latin typeface="Calibri"/>
                        <a:ea typeface="Times New Roman"/>
                        <a:cs typeface="Times New Roman"/>
                      </a:endParaRPr>
                    </a:p>
                  </a:txBody>
                  <a:tcPr marL="51969" marR="5196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100" dirty="0">
                          <a:solidFill>
                            <a:srgbClr val="800000"/>
                          </a:solidFill>
                          <a:latin typeface="Times New Roman"/>
                          <a:ea typeface="Times New Roman"/>
                          <a:cs typeface="Times New Roman"/>
                        </a:rPr>
                        <a:t>37.06</a:t>
                      </a:r>
                      <a:endParaRPr lang="en-US" sz="1100" dirty="0">
                        <a:solidFill>
                          <a:srgbClr val="800000"/>
                        </a:solidFill>
                        <a:latin typeface="Calibri"/>
                        <a:ea typeface="Times New Roman"/>
                        <a:cs typeface="Times New Roman"/>
                      </a:endParaRPr>
                    </a:p>
                  </a:txBody>
                  <a:tcPr marL="51969" marR="5196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100" dirty="0">
                          <a:solidFill>
                            <a:srgbClr val="800000"/>
                          </a:solidFill>
                          <a:latin typeface="Times New Roman"/>
                          <a:ea typeface="Times New Roman"/>
                          <a:cs typeface="Times New Roman"/>
                        </a:rPr>
                        <a:t>65</a:t>
                      </a:r>
                      <a:endParaRPr lang="en-US" sz="1100" dirty="0">
                        <a:solidFill>
                          <a:srgbClr val="800000"/>
                        </a:solidFill>
                        <a:latin typeface="Calibri"/>
                        <a:ea typeface="Times New Roman"/>
                        <a:cs typeface="Times New Roman"/>
                      </a:endParaRPr>
                    </a:p>
                  </a:txBody>
                  <a:tcPr marL="51969" marR="5196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100" dirty="0">
                          <a:solidFill>
                            <a:srgbClr val="800000"/>
                          </a:solidFill>
                          <a:latin typeface="Times New Roman"/>
                          <a:ea typeface="Times New Roman"/>
                          <a:cs typeface="Times New Roman"/>
                        </a:rPr>
                        <a:t>56.03</a:t>
                      </a:r>
                      <a:endParaRPr lang="en-US" sz="1100" dirty="0">
                        <a:solidFill>
                          <a:srgbClr val="800000"/>
                        </a:solidFill>
                        <a:latin typeface="Calibri"/>
                        <a:ea typeface="Times New Roman"/>
                        <a:cs typeface="Times New Roman"/>
                      </a:endParaRPr>
                    </a:p>
                  </a:txBody>
                  <a:tcPr marL="51969" marR="5196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100" dirty="0">
                          <a:solidFill>
                            <a:srgbClr val="800000"/>
                          </a:solidFill>
                          <a:latin typeface="Times New Roman"/>
                          <a:ea typeface="Times New Roman"/>
                          <a:cs typeface="Times New Roman"/>
                        </a:rPr>
                        <a:t>8</a:t>
                      </a:r>
                      <a:endParaRPr lang="en-US" sz="1100" dirty="0">
                        <a:solidFill>
                          <a:srgbClr val="800000"/>
                        </a:solidFill>
                        <a:latin typeface="Calibri"/>
                        <a:ea typeface="Times New Roman"/>
                        <a:cs typeface="Times New Roman"/>
                      </a:endParaRPr>
                    </a:p>
                  </a:txBody>
                  <a:tcPr marL="51969" marR="5196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100" dirty="0">
                          <a:solidFill>
                            <a:srgbClr val="800000"/>
                          </a:solidFill>
                          <a:latin typeface="Times New Roman"/>
                          <a:ea typeface="Times New Roman"/>
                          <a:cs typeface="Times New Roman"/>
                        </a:rPr>
                        <a:t>6.89</a:t>
                      </a:r>
                      <a:endParaRPr lang="en-US" sz="1100" dirty="0">
                        <a:solidFill>
                          <a:srgbClr val="800000"/>
                        </a:solidFill>
                        <a:latin typeface="Calibri"/>
                        <a:ea typeface="Times New Roman"/>
                        <a:cs typeface="Times New Roman"/>
                      </a:endParaRPr>
                    </a:p>
                  </a:txBody>
                  <a:tcPr marL="51969" marR="5196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100" dirty="0">
                          <a:solidFill>
                            <a:srgbClr val="800000"/>
                          </a:solidFill>
                          <a:latin typeface="Times New Roman"/>
                          <a:ea typeface="Times New Roman"/>
                          <a:cs typeface="Times New Roman"/>
                        </a:rPr>
                        <a:t>-</a:t>
                      </a:r>
                      <a:endParaRPr lang="en-US" sz="1100" dirty="0">
                        <a:solidFill>
                          <a:srgbClr val="800000"/>
                        </a:solidFill>
                        <a:latin typeface="Calibri"/>
                        <a:ea typeface="Times New Roman"/>
                        <a:cs typeface="Times New Roman"/>
                      </a:endParaRPr>
                    </a:p>
                  </a:txBody>
                  <a:tcPr marL="51969" marR="5196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100" dirty="0">
                          <a:solidFill>
                            <a:srgbClr val="800000"/>
                          </a:solidFill>
                          <a:latin typeface="Times New Roman"/>
                          <a:ea typeface="Times New Roman"/>
                          <a:cs typeface="Times New Roman"/>
                        </a:rPr>
                        <a:t>-</a:t>
                      </a:r>
                      <a:endParaRPr lang="en-US" sz="1100" dirty="0">
                        <a:solidFill>
                          <a:srgbClr val="800000"/>
                        </a:solidFill>
                        <a:latin typeface="Calibri"/>
                        <a:ea typeface="Times New Roman"/>
                        <a:cs typeface="Times New Roman"/>
                      </a:endParaRPr>
                    </a:p>
                  </a:txBody>
                  <a:tcPr marL="51969" marR="5196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100" dirty="0">
                          <a:solidFill>
                            <a:srgbClr val="800000"/>
                          </a:solidFill>
                          <a:latin typeface="Times New Roman"/>
                          <a:ea typeface="Times New Roman"/>
                          <a:cs typeface="Times New Roman"/>
                        </a:rPr>
                        <a:t>-</a:t>
                      </a:r>
                      <a:endParaRPr lang="en-US" sz="1100" dirty="0">
                        <a:solidFill>
                          <a:srgbClr val="800000"/>
                        </a:solidFill>
                        <a:latin typeface="Calibri"/>
                        <a:ea typeface="Times New Roman"/>
                        <a:cs typeface="Times New Roman"/>
                      </a:endParaRPr>
                    </a:p>
                  </a:txBody>
                  <a:tcPr marL="51969" marR="5196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100" dirty="0">
                          <a:solidFill>
                            <a:srgbClr val="800000"/>
                          </a:solidFill>
                          <a:latin typeface="Arial Narrow"/>
                          <a:ea typeface="Times New Roman"/>
                          <a:cs typeface="Times New Roman"/>
                        </a:rPr>
                        <a:t>-</a:t>
                      </a:r>
                      <a:endParaRPr lang="en-US" sz="1100" dirty="0">
                        <a:solidFill>
                          <a:srgbClr val="800000"/>
                        </a:solidFill>
                        <a:latin typeface="Calibri"/>
                        <a:ea typeface="Times New Roman"/>
                        <a:cs typeface="Times New Roman"/>
                      </a:endParaRPr>
                    </a:p>
                  </a:txBody>
                  <a:tcPr marL="51969" marR="5196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77192">
                <a:tc>
                  <a:txBody>
                    <a:bodyPr/>
                    <a:lstStyle/>
                    <a:p>
                      <a:pPr marL="0" marR="0">
                        <a:lnSpc>
                          <a:spcPct val="115000"/>
                        </a:lnSpc>
                        <a:spcBef>
                          <a:spcPts val="0"/>
                        </a:spcBef>
                        <a:spcAft>
                          <a:spcPts val="0"/>
                        </a:spcAft>
                      </a:pPr>
                      <a:r>
                        <a:rPr lang="en-US" sz="1100" dirty="0">
                          <a:solidFill>
                            <a:srgbClr val="800000"/>
                          </a:solidFill>
                          <a:latin typeface="Times New Roman"/>
                          <a:ea typeface="Times New Roman"/>
                          <a:cs typeface="Times New Roman"/>
                        </a:rPr>
                        <a:t>I usually limit my learning process to listening to a good concert.</a:t>
                      </a:r>
                      <a:endParaRPr lang="en-US" sz="1100" dirty="0">
                        <a:solidFill>
                          <a:srgbClr val="800000"/>
                        </a:solidFill>
                        <a:latin typeface="Calibri"/>
                        <a:ea typeface="Times New Roman"/>
                        <a:cs typeface="Times New Roman"/>
                      </a:endParaRPr>
                    </a:p>
                  </a:txBody>
                  <a:tcPr marL="51969" marR="5196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100" dirty="0">
                          <a:solidFill>
                            <a:srgbClr val="800000"/>
                          </a:solidFill>
                          <a:latin typeface="Times New Roman"/>
                          <a:ea typeface="Times New Roman"/>
                          <a:cs typeface="Times New Roman"/>
                        </a:rPr>
                        <a:t>21</a:t>
                      </a:r>
                      <a:endParaRPr lang="en-US" sz="1100" dirty="0">
                        <a:solidFill>
                          <a:srgbClr val="800000"/>
                        </a:solidFill>
                        <a:latin typeface="Calibri"/>
                        <a:ea typeface="Times New Roman"/>
                        <a:cs typeface="Times New Roman"/>
                      </a:endParaRPr>
                    </a:p>
                  </a:txBody>
                  <a:tcPr marL="51969" marR="5196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100" dirty="0">
                          <a:solidFill>
                            <a:srgbClr val="800000"/>
                          </a:solidFill>
                          <a:latin typeface="Times New Roman"/>
                          <a:ea typeface="Times New Roman"/>
                          <a:cs typeface="Times New Roman"/>
                        </a:rPr>
                        <a:t>18.10</a:t>
                      </a:r>
                      <a:endParaRPr lang="en-US" sz="1100" dirty="0">
                        <a:solidFill>
                          <a:srgbClr val="800000"/>
                        </a:solidFill>
                        <a:latin typeface="Calibri"/>
                        <a:ea typeface="Times New Roman"/>
                        <a:cs typeface="Times New Roman"/>
                      </a:endParaRPr>
                    </a:p>
                  </a:txBody>
                  <a:tcPr marL="51969" marR="5196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100" dirty="0">
                          <a:solidFill>
                            <a:srgbClr val="800000"/>
                          </a:solidFill>
                          <a:latin typeface="Times New Roman"/>
                          <a:ea typeface="Times New Roman"/>
                          <a:cs typeface="Times New Roman"/>
                        </a:rPr>
                        <a:t>59</a:t>
                      </a:r>
                      <a:endParaRPr lang="en-US" sz="1100" dirty="0">
                        <a:solidFill>
                          <a:srgbClr val="800000"/>
                        </a:solidFill>
                        <a:latin typeface="Calibri"/>
                        <a:ea typeface="Times New Roman"/>
                        <a:cs typeface="Times New Roman"/>
                      </a:endParaRPr>
                    </a:p>
                  </a:txBody>
                  <a:tcPr marL="51969" marR="5196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100" dirty="0">
                          <a:solidFill>
                            <a:srgbClr val="800000"/>
                          </a:solidFill>
                          <a:latin typeface="Times New Roman"/>
                          <a:ea typeface="Times New Roman"/>
                          <a:cs typeface="Times New Roman"/>
                        </a:rPr>
                        <a:t>50.86</a:t>
                      </a:r>
                      <a:endParaRPr lang="en-US" sz="1100" dirty="0">
                        <a:solidFill>
                          <a:srgbClr val="800000"/>
                        </a:solidFill>
                        <a:latin typeface="Calibri"/>
                        <a:ea typeface="Times New Roman"/>
                        <a:cs typeface="Times New Roman"/>
                      </a:endParaRPr>
                    </a:p>
                  </a:txBody>
                  <a:tcPr marL="51969" marR="5196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100" dirty="0">
                          <a:solidFill>
                            <a:srgbClr val="800000"/>
                          </a:solidFill>
                          <a:latin typeface="Times New Roman"/>
                          <a:ea typeface="Times New Roman"/>
                          <a:cs typeface="Times New Roman"/>
                        </a:rPr>
                        <a:t>30</a:t>
                      </a:r>
                      <a:endParaRPr lang="en-US" sz="1100" dirty="0">
                        <a:solidFill>
                          <a:srgbClr val="800000"/>
                        </a:solidFill>
                        <a:latin typeface="Calibri"/>
                        <a:ea typeface="Times New Roman"/>
                        <a:cs typeface="Times New Roman"/>
                      </a:endParaRPr>
                    </a:p>
                  </a:txBody>
                  <a:tcPr marL="51969" marR="5196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100" dirty="0">
                          <a:solidFill>
                            <a:srgbClr val="800000"/>
                          </a:solidFill>
                          <a:latin typeface="Times New Roman"/>
                          <a:ea typeface="Times New Roman"/>
                          <a:cs typeface="Times New Roman"/>
                        </a:rPr>
                        <a:t>25.86</a:t>
                      </a:r>
                      <a:endParaRPr lang="en-US" sz="1100" dirty="0">
                        <a:solidFill>
                          <a:srgbClr val="800000"/>
                        </a:solidFill>
                        <a:latin typeface="Calibri"/>
                        <a:ea typeface="Times New Roman"/>
                        <a:cs typeface="Times New Roman"/>
                      </a:endParaRPr>
                    </a:p>
                  </a:txBody>
                  <a:tcPr marL="51969" marR="5196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100" dirty="0">
                          <a:solidFill>
                            <a:srgbClr val="800000"/>
                          </a:solidFill>
                          <a:latin typeface="Times New Roman"/>
                          <a:ea typeface="Times New Roman"/>
                          <a:cs typeface="Times New Roman"/>
                        </a:rPr>
                        <a:t>6</a:t>
                      </a:r>
                      <a:endParaRPr lang="en-US" sz="1100" dirty="0">
                        <a:solidFill>
                          <a:srgbClr val="800000"/>
                        </a:solidFill>
                        <a:latin typeface="Calibri"/>
                        <a:ea typeface="Times New Roman"/>
                        <a:cs typeface="Times New Roman"/>
                      </a:endParaRPr>
                    </a:p>
                  </a:txBody>
                  <a:tcPr marL="51969" marR="5196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100" dirty="0">
                          <a:solidFill>
                            <a:srgbClr val="800000"/>
                          </a:solidFill>
                          <a:latin typeface="Times New Roman"/>
                          <a:ea typeface="Times New Roman"/>
                          <a:cs typeface="Times New Roman"/>
                        </a:rPr>
                        <a:t>5.17</a:t>
                      </a:r>
                      <a:endParaRPr lang="en-US" sz="1100" dirty="0">
                        <a:solidFill>
                          <a:srgbClr val="800000"/>
                        </a:solidFill>
                        <a:latin typeface="Calibri"/>
                        <a:ea typeface="Times New Roman"/>
                        <a:cs typeface="Times New Roman"/>
                      </a:endParaRPr>
                    </a:p>
                  </a:txBody>
                  <a:tcPr marL="51969" marR="5196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100" dirty="0">
                          <a:solidFill>
                            <a:srgbClr val="800000"/>
                          </a:solidFill>
                          <a:latin typeface="Times New Roman"/>
                          <a:ea typeface="Times New Roman"/>
                          <a:cs typeface="Times New Roman"/>
                        </a:rPr>
                        <a:t>-</a:t>
                      </a:r>
                      <a:endParaRPr lang="en-US" sz="1100" dirty="0">
                        <a:solidFill>
                          <a:srgbClr val="800000"/>
                        </a:solidFill>
                        <a:latin typeface="Calibri"/>
                        <a:ea typeface="Times New Roman"/>
                        <a:cs typeface="Times New Roman"/>
                      </a:endParaRPr>
                    </a:p>
                  </a:txBody>
                  <a:tcPr marL="51969" marR="5196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100" dirty="0">
                          <a:solidFill>
                            <a:srgbClr val="800000"/>
                          </a:solidFill>
                          <a:latin typeface="Arial Narrow"/>
                          <a:ea typeface="Times New Roman"/>
                          <a:cs typeface="Times New Roman"/>
                        </a:rPr>
                        <a:t>-</a:t>
                      </a:r>
                      <a:endParaRPr lang="en-US" sz="1100" dirty="0">
                        <a:solidFill>
                          <a:srgbClr val="800000"/>
                        </a:solidFill>
                        <a:latin typeface="Calibri"/>
                        <a:ea typeface="Times New Roman"/>
                        <a:cs typeface="Times New Roman"/>
                      </a:endParaRPr>
                    </a:p>
                  </a:txBody>
                  <a:tcPr marL="51969" marR="5196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773725">
                <a:tc>
                  <a:txBody>
                    <a:bodyPr/>
                    <a:lstStyle/>
                    <a:p>
                      <a:pPr marL="0" marR="0">
                        <a:lnSpc>
                          <a:spcPct val="115000"/>
                        </a:lnSpc>
                        <a:spcBef>
                          <a:spcPts val="0"/>
                        </a:spcBef>
                        <a:spcAft>
                          <a:spcPts val="0"/>
                        </a:spcAft>
                      </a:pPr>
                      <a:r>
                        <a:rPr lang="en-US" sz="1100" dirty="0">
                          <a:solidFill>
                            <a:srgbClr val="800000"/>
                          </a:solidFill>
                          <a:latin typeface="Times New Roman"/>
                          <a:ea typeface="Times New Roman"/>
                          <a:cs typeface="Times New Roman"/>
                        </a:rPr>
                        <a:t>I usually limit my learning process to certain items, which are going to appear in the final test.</a:t>
                      </a:r>
                      <a:endParaRPr lang="en-US" sz="1100" dirty="0">
                        <a:solidFill>
                          <a:srgbClr val="800000"/>
                        </a:solidFill>
                        <a:latin typeface="Calibri"/>
                        <a:ea typeface="Times New Roman"/>
                        <a:cs typeface="Times New Roman"/>
                      </a:endParaRPr>
                    </a:p>
                  </a:txBody>
                  <a:tcPr marL="51969" marR="5196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100" dirty="0">
                          <a:solidFill>
                            <a:srgbClr val="800000"/>
                          </a:solidFill>
                          <a:latin typeface="Times New Roman"/>
                          <a:ea typeface="Times New Roman"/>
                          <a:cs typeface="Times New Roman"/>
                        </a:rPr>
                        <a:t>15</a:t>
                      </a:r>
                      <a:endParaRPr lang="en-US" sz="1100" dirty="0">
                        <a:solidFill>
                          <a:srgbClr val="800000"/>
                        </a:solidFill>
                        <a:latin typeface="Calibri"/>
                        <a:ea typeface="Times New Roman"/>
                        <a:cs typeface="Times New Roman"/>
                      </a:endParaRPr>
                    </a:p>
                  </a:txBody>
                  <a:tcPr marL="51969" marR="5196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100" dirty="0">
                          <a:solidFill>
                            <a:srgbClr val="800000"/>
                          </a:solidFill>
                          <a:latin typeface="Times New Roman"/>
                          <a:ea typeface="Times New Roman"/>
                          <a:cs typeface="Times New Roman"/>
                        </a:rPr>
                        <a:t>12.93</a:t>
                      </a:r>
                      <a:endParaRPr lang="en-US" sz="1100" dirty="0">
                        <a:solidFill>
                          <a:srgbClr val="800000"/>
                        </a:solidFill>
                        <a:latin typeface="Calibri"/>
                        <a:ea typeface="Times New Roman"/>
                        <a:cs typeface="Times New Roman"/>
                      </a:endParaRPr>
                    </a:p>
                  </a:txBody>
                  <a:tcPr marL="51969" marR="5196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100" dirty="0">
                          <a:solidFill>
                            <a:srgbClr val="800000"/>
                          </a:solidFill>
                          <a:latin typeface="Times New Roman"/>
                          <a:ea typeface="Times New Roman"/>
                          <a:cs typeface="Times New Roman"/>
                        </a:rPr>
                        <a:t>49</a:t>
                      </a:r>
                      <a:endParaRPr lang="en-US" sz="1100" dirty="0">
                        <a:solidFill>
                          <a:srgbClr val="800000"/>
                        </a:solidFill>
                        <a:latin typeface="Calibri"/>
                        <a:ea typeface="Times New Roman"/>
                        <a:cs typeface="Times New Roman"/>
                      </a:endParaRPr>
                    </a:p>
                  </a:txBody>
                  <a:tcPr marL="51969" marR="5196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100" dirty="0">
                          <a:solidFill>
                            <a:srgbClr val="800000"/>
                          </a:solidFill>
                          <a:latin typeface="Times New Roman"/>
                          <a:ea typeface="Times New Roman"/>
                          <a:cs typeface="Times New Roman"/>
                        </a:rPr>
                        <a:t>42.24</a:t>
                      </a:r>
                      <a:endParaRPr lang="en-US" sz="1100" dirty="0">
                        <a:solidFill>
                          <a:srgbClr val="800000"/>
                        </a:solidFill>
                        <a:latin typeface="Calibri"/>
                        <a:ea typeface="Times New Roman"/>
                        <a:cs typeface="Times New Roman"/>
                      </a:endParaRPr>
                    </a:p>
                  </a:txBody>
                  <a:tcPr marL="51969" marR="5196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100" dirty="0">
                          <a:solidFill>
                            <a:srgbClr val="800000"/>
                          </a:solidFill>
                          <a:latin typeface="Times New Roman"/>
                          <a:ea typeface="Times New Roman"/>
                          <a:cs typeface="Times New Roman"/>
                        </a:rPr>
                        <a:t>32</a:t>
                      </a:r>
                      <a:endParaRPr lang="en-US" sz="1100" dirty="0">
                        <a:solidFill>
                          <a:srgbClr val="800000"/>
                        </a:solidFill>
                        <a:latin typeface="Calibri"/>
                        <a:ea typeface="Times New Roman"/>
                        <a:cs typeface="Times New Roman"/>
                      </a:endParaRPr>
                    </a:p>
                  </a:txBody>
                  <a:tcPr marL="51969" marR="5196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100" dirty="0">
                          <a:solidFill>
                            <a:srgbClr val="800000"/>
                          </a:solidFill>
                          <a:latin typeface="Times New Roman"/>
                          <a:ea typeface="Times New Roman"/>
                          <a:cs typeface="Times New Roman"/>
                        </a:rPr>
                        <a:t>27.58</a:t>
                      </a:r>
                      <a:endParaRPr lang="en-US" sz="1100" dirty="0">
                        <a:solidFill>
                          <a:srgbClr val="800000"/>
                        </a:solidFill>
                        <a:latin typeface="Calibri"/>
                        <a:ea typeface="Times New Roman"/>
                        <a:cs typeface="Times New Roman"/>
                      </a:endParaRPr>
                    </a:p>
                  </a:txBody>
                  <a:tcPr marL="51969" marR="5196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100" dirty="0">
                          <a:solidFill>
                            <a:srgbClr val="800000"/>
                          </a:solidFill>
                          <a:latin typeface="Times New Roman"/>
                          <a:ea typeface="Times New Roman"/>
                          <a:cs typeface="Times New Roman"/>
                        </a:rPr>
                        <a:t>16</a:t>
                      </a:r>
                      <a:endParaRPr lang="en-US" sz="1100" dirty="0">
                        <a:solidFill>
                          <a:srgbClr val="800000"/>
                        </a:solidFill>
                        <a:latin typeface="Calibri"/>
                        <a:ea typeface="Times New Roman"/>
                        <a:cs typeface="Times New Roman"/>
                      </a:endParaRPr>
                    </a:p>
                  </a:txBody>
                  <a:tcPr marL="51969" marR="5196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100" dirty="0">
                          <a:solidFill>
                            <a:srgbClr val="800000"/>
                          </a:solidFill>
                          <a:latin typeface="Times New Roman"/>
                          <a:ea typeface="Times New Roman"/>
                          <a:cs typeface="Times New Roman"/>
                        </a:rPr>
                        <a:t>13.79</a:t>
                      </a:r>
                      <a:endParaRPr lang="en-US" sz="1100" dirty="0">
                        <a:solidFill>
                          <a:srgbClr val="800000"/>
                        </a:solidFill>
                        <a:latin typeface="Calibri"/>
                        <a:ea typeface="Times New Roman"/>
                        <a:cs typeface="Times New Roman"/>
                      </a:endParaRPr>
                    </a:p>
                  </a:txBody>
                  <a:tcPr marL="51969" marR="5196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100" dirty="0">
                          <a:solidFill>
                            <a:srgbClr val="800000"/>
                          </a:solidFill>
                          <a:latin typeface="Times New Roman"/>
                          <a:ea typeface="Times New Roman"/>
                          <a:cs typeface="Times New Roman"/>
                        </a:rPr>
                        <a:t>4</a:t>
                      </a:r>
                      <a:endParaRPr lang="en-US" sz="1100" dirty="0">
                        <a:solidFill>
                          <a:srgbClr val="800000"/>
                        </a:solidFill>
                        <a:latin typeface="Calibri"/>
                        <a:ea typeface="Times New Roman"/>
                        <a:cs typeface="Times New Roman"/>
                      </a:endParaRPr>
                    </a:p>
                  </a:txBody>
                  <a:tcPr marL="51969" marR="5196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100" dirty="0">
                          <a:solidFill>
                            <a:srgbClr val="800000"/>
                          </a:solidFill>
                          <a:latin typeface="Arial Narrow"/>
                          <a:ea typeface="Times New Roman"/>
                          <a:cs typeface="Times New Roman"/>
                        </a:rPr>
                        <a:t>3.44</a:t>
                      </a:r>
                      <a:endParaRPr lang="en-US" sz="1100" dirty="0">
                        <a:solidFill>
                          <a:srgbClr val="800000"/>
                        </a:solidFill>
                        <a:latin typeface="Calibri"/>
                        <a:ea typeface="Times New Roman"/>
                        <a:cs typeface="Times New Roman"/>
                      </a:endParaRPr>
                    </a:p>
                  </a:txBody>
                  <a:tcPr marL="51969" marR="5196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72842">
                <a:tc>
                  <a:txBody>
                    <a:bodyPr/>
                    <a:lstStyle/>
                    <a:p>
                      <a:pPr marL="0" marR="0">
                        <a:lnSpc>
                          <a:spcPct val="115000"/>
                        </a:lnSpc>
                        <a:spcBef>
                          <a:spcPts val="0"/>
                        </a:spcBef>
                        <a:spcAft>
                          <a:spcPts val="0"/>
                        </a:spcAft>
                      </a:pPr>
                      <a:r>
                        <a:rPr lang="fr-FR" sz="1100" dirty="0">
                          <a:solidFill>
                            <a:srgbClr val="800000"/>
                          </a:solidFill>
                          <a:latin typeface="Times New Roman"/>
                          <a:ea typeface="Times New Roman"/>
                          <a:cs typeface="Times New Roman"/>
                        </a:rPr>
                        <a:t>I dévots lots of time to Learning </a:t>
                      </a:r>
                      <a:r>
                        <a:rPr lang="fr-FR" sz="1100" dirty="0" err="1">
                          <a:solidFill>
                            <a:srgbClr val="800000"/>
                          </a:solidFill>
                          <a:latin typeface="Times New Roman"/>
                          <a:ea typeface="Times New Roman"/>
                          <a:cs typeface="Times New Roman"/>
                        </a:rPr>
                        <a:t>because</a:t>
                      </a:r>
                      <a:r>
                        <a:rPr lang="fr-FR" sz="1100" dirty="0">
                          <a:solidFill>
                            <a:srgbClr val="800000"/>
                          </a:solidFill>
                          <a:latin typeface="Times New Roman"/>
                          <a:ea typeface="Times New Roman"/>
                          <a:cs typeface="Times New Roman"/>
                        </a:rPr>
                        <a:t> i </a:t>
                      </a:r>
                      <a:r>
                        <a:rPr lang="fr-FR" sz="1100" dirty="0" err="1">
                          <a:solidFill>
                            <a:srgbClr val="800000"/>
                          </a:solidFill>
                          <a:latin typeface="Times New Roman"/>
                          <a:ea typeface="Times New Roman"/>
                          <a:cs typeface="Times New Roman"/>
                        </a:rPr>
                        <a:t>find</a:t>
                      </a:r>
                      <a:r>
                        <a:rPr lang="fr-FR" sz="1100" dirty="0">
                          <a:solidFill>
                            <a:srgbClr val="800000"/>
                          </a:solidFill>
                          <a:latin typeface="Times New Roman"/>
                          <a:ea typeface="Times New Roman"/>
                          <a:cs typeface="Times New Roman"/>
                        </a:rPr>
                        <a:t> </a:t>
                      </a:r>
                      <a:r>
                        <a:rPr lang="fr-FR" sz="1100" dirty="0" err="1">
                          <a:solidFill>
                            <a:srgbClr val="800000"/>
                          </a:solidFill>
                          <a:latin typeface="Times New Roman"/>
                          <a:ea typeface="Times New Roman"/>
                          <a:cs typeface="Times New Roman"/>
                        </a:rPr>
                        <a:t>very</a:t>
                      </a:r>
                      <a:r>
                        <a:rPr lang="fr-FR" sz="1100" dirty="0">
                          <a:solidFill>
                            <a:srgbClr val="800000"/>
                          </a:solidFill>
                          <a:latin typeface="Times New Roman"/>
                          <a:ea typeface="Times New Roman"/>
                          <a:cs typeface="Times New Roman"/>
                        </a:rPr>
                        <a:t> </a:t>
                      </a:r>
                      <a:r>
                        <a:rPr lang="fr-FR" sz="1100" dirty="0" err="1">
                          <a:solidFill>
                            <a:srgbClr val="800000"/>
                          </a:solidFill>
                          <a:latin typeface="Times New Roman"/>
                          <a:ea typeface="Times New Roman"/>
                          <a:cs typeface="Times New Roman"/>
                        </a:rPr>
                        <a:t>interest</a:t>
                      </a:r>
                      <a:r>
                        <a:rPr lang="fr-FR" sz="1100" dirty="0">
                          <a:solidFill>
                            <a:srgbClr val="800000"/>
                          </a:solidFill>
                          <a:latin typeface="Times New Roman"/>
                          <a:ea typeface="Times New Roman"/>
                          <a:cs typeface="Times New Roman"/>
                        </a:rPr>
                        <a:t>.</a:t>
                      </a:r>
                      <a:endParaRPr lang="en-US" sz="1100" dirty="0">
                        <a:solidFill>
                          <a:srgbClr val="800000"/>
                        </a:solidFill>
                        <a:latin typeface="Calibri"/>
                        <a:ea typeface="Times New Roman"/>
                        <a:cs typeface="Times New Roman"/>
                      </a:endParaRPr>
                    </a:p>
                  </a:txBody>
                  <a:tcPr marL="51969" marR="5196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100">
                          <a:solidFill>
                            <a:srgbClr val="800000"/>
                          </a:solidFill>
                          <a:latin typeface="Times New Roman"/>
                          <a:ea typeface="Times New Roman"/>
                          <a:cs typeface="Times New Roman"/>
                        </a:rPr>
                        <a:t>31</a:t>
                      </a:r>
                      <a:endParaRPr lang="en-US" sz="1100">
                        <a:solidFill>
                          <a:srgbClr val="800000"/>
                        </a:solidFill>
                        <a:latin typeface="Calibri"/>
                        <a:ea typeface="Times New Roman"/>
                        <a:cs typeface="Times New Roman"/>
                      </a:endParaRPr>
                    </a:p>
                  </a:txBody>
                  <a:tcPr marL="51969" marR="5196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100">
                          <a:solidFill>
                            <a:srgbClr val="800000"/>
                          </a:solidFill>
                          <a:latin typeface="Times New Roman"/>
                          <a:ea typeface="Times New Roman"/>
                          <a:cs typeface="Times New Roman"/>
                        </a:rPr>
                        <a:t>26.72</a:t>
                      </a:r>
                      <a:endParaRPr lang="en-US" sz="1100">
                        <a:solidFill>
                          <a:srgbClr val="800000"/>
                        </a:solidFill>
                        <a:latin typeface="Calibri"/>
                        <a:ea typeface="Times New Roman"/>
                        <a:cs typeface="Times New Roman"/>
                      </a:endParaRPr>
                    </a:p>
                  </a:txBody>
                  <a:tcPr marL="51969" marR="5196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100" dirty="0">
                          <a:solidFill>
                            <a:srgbClr val="800000"/>
                          </a:solidFill>
                          <a:latin typeface="Times New Roman"/>
                          <a:ea typeface="Times New Roman"/>
                          <a:cs typeface="Times New Roman"/>
                        </a:rPr>
                        <a:t>73</a:t>
                      </a:r>
                      <a:endParaRPr lang="en-US" sz="1100" dirty="0">
                        <a:solidFill>
                          <a:srgbClr val="800000"/>
                        </a:solidFill>
                        <a:latin typeface="Calibri"/>
                        <a:ea typeface="Times New Roman"/>
                        <a:cs typeface="Times New Roman"/>
                      </a:endParaRPr>
                    </a:p>
                  </a:txBody>
                  <a:tcPr marL="51969" marR="5196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100">
                          <a:solidFill>
                            <a:srgbClr val="800000"/>
                          </a:solidFill>
                          <a:latin typeface="Times New Roman"/>
                          <a:ea typeface="Times New Roman"/>
                          <a:cs typeface="Times New Roman"/>
                        </a:rPr>
                        <a:t>62.93</a:t>
                      </a:r>
                      <a:endParaRPr lang="en-US" sz="1100">
                        <a:solidFill>
                          <a:srgbClr val="800000"/>
                        </a:solidFill>
                        <a:latin typeface="Calibri"/>
                        <a:ea typeface="Times New Roman"/>
                        <a:cs typeface="Times New Roman"/>
                      </a:endParaRPr>
                    </a:p>
                  </a:txBody>
                  <a:tcPr marL="51969" marR="5196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100">
                          <a:solidFill>
                            <a:srgbClr val="800000"/>
                          </a:solidFill>
                          <a:latin typeface="Times New Roman"/>
                          <a:ea typeface="Times New Roman"/>
                          <a:cs typeface="Times New Roman"/>
                        </a:rPr>
                        <a:t>8</a:t>
                      </a:r>
                      <a:endParaRPr lang="en-US" sz="1100">
                        <a:solidFill>
                          <a:srgbClr val="800000"/>
                        </a:solidFill>
                        <a:latin typeface="Calibri"/>
                        <a:ea typeface="Times New Roman"/>
                        <a:cs typeface="Times New Roman"/>
                      </a:endParaRPr>
                    </a:p>
                  </a:txBody>
                  <a:tcPr marL="51969" marR="5196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100">
                          <a:solidFill>
                            <a:srgbClr val="800000"/>
                          </a:solidFill>
                          <a:latin typeface="Times New Roman"/>
                          <a:ea typeface="Times New Roman"/>
                          <a:cs typeface="Times New Roman"/>
                        </a:rPr>
                        <a:t>6.88</a:t>
                      </a:r>
                      <a:endParaRPr lang="en-US" sz="1100">
                        <a:solidFill>
                          <a:srgbClr val="800000"/>
                        </a:solidFill>
                        <a:latin typeface="Calibri"/>
                        <a:ea typeface="Times New Roman"/>
                        <a:cs typeface="Times New Roman"/>
                      </a:endParaRPr>
                    </a:p>
                  </a:txBody>
                  <a:tcPr marL="51969" marR="5196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100">
                          <a:solidFill>
                            <a:srgbClr val="800000"/>
                          </a:solidFill>
                          <a:latin typeface="Times New Roman"/>
                          <a:ea typeface="Times New Roman"/>
                          <a:cs typeface="Times New Roman"/>
                        </a:rPr>
                        <a:t>4</a:t>
                      </a:r>
                      <a:endParaRPr lang="en-US" sz="1100">
                        <a:solidFill>
                          <a:srgbClr val="800000"/>
                        </a:solidFill>
                        <a:latin typeface="Calibri"/>
                        <a:ea typeface="Times New Roman"/>
                        <a:cs typeface="Times New Roman"/>
                      </a:endParaRPr>
                    </a:p>
                  </a:txBody>
                  <a:tcPr marL="51969" marR="5196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100">
                          <a:solidFill>
                            <a:srgbClr val="800000"/>
                          </a:solidFill>
                          <a:latin typeface="Times New Roman"/>
                          <a:ea typeface="Times New Roman"/>
                          <a:cs typeface="Times New Roman"/>
                        </a:rPr>
                        <a:t>3.44</a:t>
                      </a:r>
                      <a:endParaRPr lang="en-US" sz="1100">
                        <a:solidFill>
                          <a:srgbClr val="800000"/>
                        </a:solidFill>
                        <a:latin typeface="Calibri"/>
                        <a:ea typeface="Times New Roman"/>
                        <a:cs typeface="Times New Roman"/>
                      </a:endParaRPr>
                    </a:p>
                  </a:txBody>
                  <a:tcPr marL="51969" marR="5196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100">
                          <a:solidFill>
                            <a:srgbClr val="800000"/>
                          </a:solidFill>
                          <a:latin typeface="Times New Roman"/>
                          <a:ea typeface="Times New Roman"/>
                          <a:cs typeface="Times New Roman"/>
                        </a:rPr>
                        <a:t>-</a:t>
                      </a:r>
                      <a:endParaRPr lang="en-US" sz="1100">
                        <a:solidFill>
                          <a:srgbClr val="800000"/>
                        </a:solidFill>
                        <a:latin typeface="Calibri"/>
                        <a:ea typeface="Times New Roman"/>
                        <a:cs typeface="Times New Roman"/>
                      </a:endParaRPr>
                    </a:p>
                  </a:txBody>
                  <a:tcPr marL="51969" marR="5196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100" dirty="0">
                          <a:solidFill>
                            <a:srgbClr val="800000"/>
                          </a:solidFill>
                          <a:latin typeface="Arial Narrow"/>
                          <a:ea typeface="Times New Roman"/>
                          <a:cs typeface="Times New Roman"/>
                        </a:rPr>
                        <a:t>-</a:t>
                      </a:r>
                      <a:endParaRPr lang="en-US" sz="1100" dirty="0">
                        <a:solidFill>
                          <a:srgbClr val="800000"/>
                        </a:solidFill>
                        <a:latin typeface="Calibri"/>
                        <a:ea typeface="Times New Roman"/>
                        <a:cs typeface="Times New Roman"/>
                      </a:endParaRPr>
                    </a:p>
                  </a:txBody>
                  <a:tcPr marL="51969" marR="5196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788069">
                <a:tc>
                  <a:txBody>
                    <a:bodyPr/>
                    <a:lstStyle/>
                    <a:p>
                      <a:pPr marL="0" marR="0">
                        <a:lnSpc>
                          <a:spcPct val="115000"/>
                        </a:lnSpc>
                        <a:spcBef>
                          <a:spcPts val="0"/>
                        </a:spcBef>
                        <a:spcAft>
                          <a:spcPts val="0"/>
                        </a:spcAft>
                      </a:pPr>
                      <a:r>
                        <a:rPr lang="en-US" sz="1100">
                          <a:solidFill>
                            <a:srgbClr val="800000"/>
                          </a:solidFill>
                          <a:latin typeface="Times New Roman"/>
                          <a:ea typeface="Times New Roman"/>
                          <a:cs typeface="Times New Roman"/>
                        </a:rPr>
                        <a:t>I usually come to class with some questions, and I expect they will be answered at the end of the learning.</a:t>
                      </a:r>
                      <a:endParaRPr lang="en-US" sz="1100">
                        <a:solidFill>
                          <a:srgbClr val="800000"/>
                        </a:solidFill>
                        <a:latin typeface="Calibri"/>
                        <a:ea typeface="Times New Roman"/>
                        <a:cs typeface="Times New Roman"/>
                      </a:endParaRPr>
                    </a:p>
                  </a:txBody>
                  <a:tcPr marL="51969" marR="5196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100">
                          <a:solidFill>
                            <a:srgbClr val="800000"/>
                          </a:solidFill>
                          <a:latin typeface="Times New Roman"/>
                          <a:ea typeface="Times New Roman"/>
                          <a:cs typeface="Times New Roman"/>
                        </a:rPr>
                        <a:t>29</a:t>
                      </a:r>
                      <a:endParaRPr lang="en-US" sz="1100">
                        <a:solidFill>
                          <a:srgbClr val="800000"/>
                        </a:solidFill>
                        <a:latin typeface="Calibri"/>
                        <a:ea typeface="Times New Roman"/>
                        <a:cs typeface="Times New Roman"/>
                      </a:endParaRPr>
                    </a:p>
                  </a:txBody>
                  <a:tcPr marL="51969" marR="5196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100">
                          <a:solidFill>
                            <a:srgbClr val="800000"/>
                          </a:solidFill>
                          <a:latin typeface="Times New Roman"/>
                          <a:ea typeface="Times New Roman"/>
                          <a:cs typeface="Times New Roman"/>
                        </a:rPr>
                        <a:t>25.00</a:t>
                      </a:r>
                      <a:endParaRPr lang="en-US" sz="1100">
                        <a:solidFill>
                          <a:srgbClr val="800000"/>
                        </a:solidFill>
                        <a:latin typeface="Calibri"/>
                        <a:ea typeface="Times New Roman"/>
                        <a:cs typeface="Times New Roman"/>
                      </a:endParaRPr>
                    </a:p>
                  </a:txBody>
                  <a:tcPr marL="51969" marR="5196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100" dirty="0">
                          <a:solidFill>
                            <a:srgbClr val="800000"/>
                          </a:solidFill>
                          <a:latin typeface="Times New Roman"/>
                          <a:ea typeface="Times New Roman"/>
                          <a:cs typeface="Times New Roman"/>
                        </a:rPr>
                        <a:t>53</a:t>
                      </a:r>
                      <a:endParaRPr lang="en-US" sz="1100" dirty="0">
                        <a:solidFill>
                          <a:srgbClr val="800000"/>
                        </a:solidFill>
                        <a:latin typeface="Calibri"/>
                        <a:ea typeface="Times New Roman"/>
                        <a:cs typeface="Times New Roman"/>
                      </a:endParaRPr>
                    </a:p>
                  </a:txBody>
                  <a:tcPr marL="51969" marR="5196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100">
                          <a:solidFill>
                            <a:srgbClr val="800000"/>
                          </a:solidFill>
                          <a:latin typeface="Times New Roman"/>
                          <a:ea typeface="Times New Roman"/>
                          <a:cs typeface="Times New Roman"/>
                        </a:rPr>
                        <a:t>45.68</a:t>
                      </a:r>
                      <a:endParaRPr lang="en-US" sz="1100">
                        <a:solidFill>
                          <a:srgbClr val="800000"/>
                        </a:solidFill>
                        <a:latin typeface="Calibri"/>
                        <a:ea typeface="Times New Roman"/>
                        <a:cs typeface="Times New Roman"/>
                      </a:endParaRPr>
                    </a:p>
                  </a:txBody>
                  <a:tcPr marL="51969" marR="5196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100">
                          <a:solidFill>
                            <a:srgbClr val="800000"/>
                          </a:solidFill>
                          <a:latin typeface="Times New Roman"/>
                          <a:ea typeface="Times New Roman"/>
                          <a:cs typeface="Times New Roman"/>
                        </a:rPr>
                        <a:t>25</a:t>
                      </a:r>
                      <a:endParaRPr lang="en-US" sz="1100">
                        <a:solidFill>
                          <a:srgbClr val="800000"/>
                        </a:solidFill>
                        <a:latin typeface="Calibri"/>
                        <a:ea typeface="Times New Roman"/>
                        <a:cs typeface="Times New Roman"/>
                      </a:endParaRPr>
                    </a:p>
                  </a:txBody>
                  <a:tcPr marL="51969" marR="5196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100">
                          <a:solidFill>
                            <a:srgbClr val="800000"/>
                          </a:solidFill>
                          <a:latin typeface="Times New Roman"/>
                          <a:ea typeface="Times New Roman"/>
                          <a:cs typeface="Times New Roman"/>
                        </a:rPr>
                        <a:t>21.55</a:t>
                      </a:r>
                      <a:endParaRPr lang="en-US" sz="1100">
                        <a:solidFill>
                          <a:srgbClr val="800000"/>
                        </a:solidFill>
                        <a:latin typeface="Calibri"/>
                        <a:ea typeface="Times New Roman"/>
                        <a:cs typeface="Times New Roman"/>
                      </a:endParaRPr>
                    </a:p>
                  </a:txBody>
                  <a:tcPr marL="51969" marR="5196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100">
                          <a:solidFill>
                            <a:srgbClr val="800000"/>
                          </a:solidFill>
                          <a:latin typeface="Times New Roman"/>
                          <a:ea typeface="Times New Roman"/>
                          <a:cs typeface="Times New Roman"/>
                        </a:rPr>
                        <a:t>9</a:t>
                      </a:r>
                      <a:endParaRPr lang="en-US" sz="1100">
                        <a:solidFill>
                          <a:srgbClr val="800000"/>
                        </a:solidFill>
                        <a:latin typeface="Calibri"/>
                        <a:ea typeface="Times New Roman"/>
                        <a:cs typeface="Times New Roman"/>
                      </a:endParaRPr>
                    </a:p>
                  </a:txBody>
                  <a:tcPr marL="51969" marR="5196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100">
                          <a:solidFill>
                            <a:srgbClr val="800000"/>
                          </a:solidFill>
                          <a:latin typeface="Times New Roman"/>
                          <a:ea typeface="Times New Roman"/>
                          <a:cs typeface="Times New Roman"/>
                        </a:rPr>
                        <a:t>7.57</a:t>
                      </a:r>
                      <a:endParaRPr lang="en-US" sz="1100">
                        <a:solidFill>
                          <a:srgbClr val="800000"/>
                        </a:solidFill>
                        <a:latin typeface="Calibri"/>
                        <a:ea typeface="Times New Roman"/>
                        <a:cs typeface="Times New Roman"/>
                      </a:endParaRPr>
                    </a:p>
                  </a:txBody>
                  <a:tcPr marL="51969" marR="5196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100">
                          <a:solidFill>
                            <a:srgbClr val="800000"/>
                          </a:solidFill>
                          <a:latin typeface="Times New Roman"/>
                          <a:ea typeface="Times New Roman"/>
                          <a:cs typeface="Times New Roman"/>
                        </a:rPr>
                        <a:t>-</a:t>
                      </a:r>
                      <a:endParaRPr lang="en-US" sz="1100">
                        <a:solidFill>
                          <a:srgbClr val="800000"/>
                        </a:solidFill>
                        <a:latin typeface="Calibri"/>
                        <a:ea typeface="Times New Roman"/>
                        <a:cs typeface="Times New Roman"/>
                      </a:endParaRPr>
                    </a:p>
                  </a:txBody>
                  <a:tcPr marL="51969" marR="5196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100" dirty="0">
                          <a:solidFill>
                            <a:srgbClr val="800000"/>
                          </a:solidFill>
                          <a:latin typeface="Arial Narrow"/>
                          <a:ea typeface="Times New Roman"/>
                          <a:cs typeface="Times New Roman"/>
                        </a:rPr>
                        <a:t>-</a:t>
                      </a:r>
                      <a:endParaRPr lang="en-US" sz="1100" dirty="0">
                        <a:solidFill>
                          <a:srgbClr val="800000"/>
                        </a:solidFill>
                        <a:latin typeface="Calibri"/>
                        <a:ea typeface="Times New Roman"/>
                        <a:cs typeface="Times New Roman"/>
                      </a:endParaRPr>
                    </a:p>
                  </a:txBody>
                  <a:tcPr marL="51969" marR="5196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72842">
                <a:tc>
                  <a:txBody>
                    <a:bodyPr/>
                    <a:lstStyle/>
                    <a:p>
                      <a:pPr marL="0" marR="0">
                        <a:lnSpc>
                          <a:spcPct val="115000"/>
                        </a:lnSpc>
                        <a:spcBef>
                          <a:spcPts val="0"/>
                        </a:spcBef>
                        <a:spcAft>
                          <a:spcPts val="0"/>
                        </a:spcAft>
                      </a:pPr>
                      <a:r>
                        <a:rPr lang="en-US" sz="1100">
                          <a:solidFill>
                            <a:srgbClr val="800000"/>
                          </a:solidFill>
                          <a:latin typeface="Times New Roman"/>
                          <a:ea typeface="Times New Roman"/>
                          <a:cs typeface="Times New Roman"/>
                        </a:rPr>
                        <a:t>I read all the additional material which the professor suggests</a:t>
                      </a:r>
                      <a:endParaRPr lang="en-US" sz="1100">
                        <a:solidFill>
                          <a:srgbClr val="800000"/>
                        </a:solidFill>
                        <a:latin typeface="Calibri"/>
                        <a:ea typeface="Times New Roman"/>
                        <a:cs typeface="Times New Roman"/>
                      </a:endParaRPr>
                    </a:p>
                  </a:txBody>
                  <a:tcPr marL="51969" marR="5196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100">
                          <a:solidFill>
                            <a:srgbClr val="800000"/>
                          </a:solidFill>
                          <a:latin typeface="Times New Roman"/>
                          <a:ea typeface="Times New Roman"/>
                          <a:cs typeface="Times New Roman"/>
                        </a:rPr>
                        <a:t>20</a:t>
                      </a:r>
                      <a:endParaRPr lang="en-US" sz="1100">
                        <a:solidFill>
                          <a:srgbClr val="800000"/>
                        </a:solidFill>
                        <a:latin typeface="Calibri"/>
                        <a:ea typeface="Times New Roman"/>
                        <a:cs typeface="Times New Roman"/>
                      </a:endParaRPr>
                    </a:p>
                  </a:txBody>
                  <a:tcPr marL="51969" marR="5196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100">
                          <a:solidFill>
                            <a:srgbClr val="800000"/>
                          </a:solidFill>
                          <a:latin typeface="Times New Roman"/>
                          <a:ea typeface="Times New Roman"/>
                          <a:cs typeface="Times New Roman"/>
                        </a:rPr>
                        <a:t>17.24</a:t>
                      </a:r>
                      <a:endParaRPr lang="en-US" sz="1100">
                        <a:solidFill>
                          <a:srgbClr val="800000"/>
                        </a:solidFill>
                        <a:latin typeface="Calibri"/>
                        <a:ea typeface="Times New Roman"/>
                        <a:cs typeface="Times New Roman"/>
                      </a:endParaRPr>
                    </a:p>
                  </a:txBody>
                  <a:tcPr marL="51969" marR="5196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100" dirty="0">
                          <a:solidFill>
                            <a:srgbClr val="800000"/>
                          </a:solidFill>
                          <a:latin typeface="Times New Roman"/>
                          <a:ea typeface="Times New Roman"/>
                          <a:cs typeface="Times New Roman"/>
                        </a:rPr>
                        <a:t>56</a:t>
                      </a:r>
                      <a:endParaRPr lang="en-US" sz="1100" dirty="0">
                        <a:solidFill>
                          <a:srgbClr val="800000"/>
                        </a:solidFill>
                        <a:latin typeface="Calibri"/>
                        <a:ea typeface="Times New Roman"/>
                        <a:cs typeface="Times New Roman"/>
                      </a:endParaRPr>
                    </a:p>
                  </a:txBody>
                  <a:tcPr marL="51969" marR="5196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100" dirty="0">
                          <a:solidFill>
                            <a:srgbClr val="800000"/>
                          </a:solidFill>
                          <a:latin typeface="Times New Roman"/>
                          <a:ea typeface="Times New Roman"/>
                          <a:cs typeface="Times New Roman"/>
                        </a:rPr>
                        <a:t>48.27</a:t>
                      </a:r>
                      <a:endParaRPr lang="en-US" sz="1100" dirty="0">
                        <a:solidFill>
                          <a:srgbClr val="800000"/>
                        </a:solidFill>
                        <a:latin typeface="Calibri"/>
                        <a:ea typeface="Times New Roman"/>
                        <a:cs typeface="Times New Roman"/>
                      </a:endParaRPr>
                    </a:p>
                  </a:txBody>
                  <a:tcPr marL="51969" marR="5196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100" dirty="0">
                          <a:solidFill>
                            <a:srgbClr val="800000"/>
                          </a:solidFill>
                          <a:latin typeface="Times New Roman"/>
                          <a:ea typeface="Times New Roman"/>
                          <a:cs typeface="Times New Roman"/>
                        </a:rPr>
                        <a:t>45</a:t>
                      </a:r>
                      <a:endParaRPr lang="en-US" sz="1100" dirty="0">
                        <a:solidFill>
                          <a:srgbClr val="800000"/>
                        </a:solidFill>
                        <a:latin typeface="Calibri"/>
                        <a:ea typeface="Times New Roman"/>
                        <a:cs typeface="Times New Roman"/>
                      </a:endParaRPr>
                    </a:p>
                  </a:txBody>
                  <a:tcPr marL="51969" marR="5196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100" dirty="0">
                          <a:solidFill>
                            <a:srgbClr val="800000"/>
                          </a:solidFill>
                          <a:latin typeface="Times New Roman"/>
                          <a:ea typeface="Times New Roman"/>
                          <a:cs typeface="Times New Roman"/>
                        </a:rPr>
                        <a:t>38.79</a:t>
                      </a:r>
                      <a:endParaRPr lang="en-US" sz="1100" dirty="0">
                        <a:solidFill>
                          <a:srgbClr val="800000"/>
                        </a:solidFill>
                        <a:latin typeface="Calibri"/>
                        <a:ea typeface="Times New Roman"/>
                        <a:cs typeface="Times New Roman"/>
                      </a:endParaRPr>
                    </a:p>
                  </a:txBody>
                  <a:tcPr marL="51969" marR="5196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100" dirty="0">
                          <a:solidFill>
                            <a:srgbClr val="800000"/>
                          </a:solidFill>
                          <a:latin typeface="Times New Roman"/>
                          <a:ea typeface="Times New Roman"/>
                          <a:cs typeface="Times New Roman"/>
                        </a:rPr>
                        <a:t>-</a:t>
                      </a:r>
                      <a:endParaRPr lang="en-US" sz="1100" dirty="0">
                        <a:solidFill>
                          <a:srgbClr val="800000"/>
                        </a:solidFill>
                        <a:latin typeface="Calibri"/>
                        <a:ea typeface="Times New Roman"/>
                        <a:cs typeface="Times New Roman"/>
                      </a:endParaRPr>
                    </a:p>
                  </a:txBody>
                  <a:tcPr marL="51969" marR="5196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100" dirty="0">
                          <a:solidFill>
                            <a:srgbClr val="800000"/>
                          </a:solidFill>
                          <a:latin typeface="Times New Roman"/>
                          <a:ea typeface="Times New Roman"/>
                          <a:cs typeface="Times New Roman"/>
                        </a:rPr>
                        <a:t>-</a:t>
                      </a:r>
                      <a:endParaRPr lang="en-US" sz="1100" dirty="0">
                        <a:solidFill>
                          <a:srgbClr val="800000"/>
                        </a:solidFill>
                        <a:latin typeface="Calibri"/>
                        <a:ea typeface="Times New Roman"/>
                        <a:cs typeface="Times New Roman"/>
                      </a:endParaRPr>
                    </a:p>
                  </a:txBody>
                  <a:tcPr marL="51969" marR="5196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100" dirty="0">
                          <a:solidFill>
                            <a:srgbClr val="800000"/>
                          </a:solidFill>
                          <a:latin typeface="Times New Roman"/>
                          <a:ea typeface="Times New Roman"/>
                          <a:cs typeface="Times New Roman"/>
                        </a:rPr>
                        <a:t>-</a:t>
                      </a:r>
                      <a:endParaRPr lang="en-US" sz="1100" dirty="0">
                        <a:solidFill>
                          <a:srgbClr val="800000"/>
                        </a:solidFill>
                        <a:latin typeface="Calibri"/>
                        <a:ea typeface="Times New Roman"/>
                        <a:cs typeface="Times New Roman"/>
                      </a:endParaRPr>
                    </a:p>
                  </a:txBody>
                  <a:tcPr marL="51969" marR="5196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endParaRPr lang="en-US" sz="1100" dirty="0">
                        <a:solidFill>
                          <a:srgbClr val="800000"/>
                        </a:solidFill>
                        <a:latin typeface="Arial Narrow"/>
                        <a:ea typeface="Times New Roman"/>
                        <a:cs typeface="Times New Roman"/>
                      </a:endParaRPr>
                    </a:p>
                  </a:txBody>
                  <a:tcPr marL="51969" marR="5196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pic>
        <p:nvPicPr>
          <p:cNvPr id="5" name="Picture 2" descr="C:\Users\LAB-08\Desktop\details for caliber\logo.png"/>
          <p:cNvPicPr>
            <a:picLocks noChangeAspect="1" noChangeArrowheads="1"/>
          </p:cNvPicPr>
          <p:nvPr/>
        </p:nvPicPr>
        <p:blipFill>
          <a:blip r:embed="rId2"/>
          <a:srcRect/>
          <a:stretch>
            <a:fillRect/>
          </a:stretch>
        </p:blipFill>
        <p:spPr bwMode="auto">
          <a:xfrm>
            <a:off x="7620000" y="1"/>
            <a:ext cx="1267971" cy="609600"/>
          </a:xfrm>
          <a:prstGeom prst="rect">
            <a:avLst/>
          </a:prstGeom>
          <a:noFill/>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Technic">
  <a:themeElements>
    <a:clrScheme name="Custom 3">
      <a:dk1>
        <a:sysClr val="windowText" lastClr="000000"/>
      </a:dk1>
      <a:lt1>
        <a:sysClr val="window" lastClr="FFFFFF"/>
      </a:lt1>
      <a:dk2>
        <a:srgbClr val="FFFFFF"/>
      </a:dk2>
      <a:lt2>
        <a:srgbClr val="FFFFFF"/>
      </a:lt2>
      <a:accent1>
        <a:srgbClr val="FFFFFF"/>
      </a:accent1>
      <a:accent2>
        <a:srgbClr val="DBF5F9"/>
      </a:accent2>
      <a:accent3>
        <a:srgbClr val="FFFFFF"/>
      </a:accent3>
      <a:accent4>
        <a:srgbClr val="FFFFFF"/>
      </a:accent4>
      <a:accent5>
        <a:srgbClr val="FFFFFF"/>
      </a:accent5>
      <a:accent6>
        <a:srgbClr val="FFFFFF"/>
      </a:accent6>
      <a:hlink>
        <a:srgbClr val="FFFFFF"/>
      </a:hlink>
      <a:folHlink>
        <a:srgbClr val="FFFFFF"/>
      </a:folHlink>
    </a:clrScheme>
    <a:fontScheme name="Technic">
      <a:majorFont>
        <a:latin typeface="Franklin Gothic Book"/>
        <a:ea typeface=""/>
        <a:cs typeface=""/>
        <a:font script="Jpan" typeface="ＭＳ Ｐゴシック"/>
        <a:font script="Hang" typeface="HY견고딕"/>
        <a:font script="Hans" typeface="宋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HGｺﾞｼｯｸM"/>
        <a:font script="Hang" typeface="HY중고딕"/>
        <a:font script="Hans" typeface="黑体"/>
        <a:font script="Hant" typeface="微軟正黑體"/>
        <a:font script="Arab" typeface="Tahoma"/>
        <a:font script="Hebr" typeface="Levenim MT"/>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Technic</Template>
  <TotalTime>393</TotalTime>
  <Words>1116</Words>
  <Application>Microsoft Office PowerPoint</Application>
  <PresentationFormat>On-screen Show (4:3)</PresentationFormat>
  <Paragraphs>375</Paragraphs>
  <Slides>14</Slides>
  <Notes>3</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14</vt:i4>
      </vt:variant>
    </vt:vector>
  </HeadingPairs>
  <TitlesOfParts>
    <vt:vector size="24" baseType="lpstr">
      <vt:lpstr>Arial</vt:lpstr>
      <vt:lpstr>Arial Narrow</vt:lpstr>
      <vt:lpstr>Calibri</vt:lpstr>
      <vt:lpstr>Franklin Gothic Book</vt:lpstr>
      <vt:lpstr>Georgia</vt:lpstr>
      <vt:lpstr>Times New Roman</vt:lpstr>
      <vt:lpstr>Verdana</vt:lpstr>
      <vt:lpstr>Wingdings</vt:lpstr>
      <vt:lpstr>Wingdings 2</vt:lpstr>
      <vt:lpstr>Technic</vt:lpstr>
      <vt:lpstr>Mrs.A.Mangayarkarasi    Dr.R.Sarangapani  Research Scholar    Professor &amp; Head  Department of Library and Information Science  Department of Library and Information Science  Bharathiar University    Bharathiar University        Coimbatore, Tamil Nadu, India   Coimbatore, Tamil Nadu ,India mangayj31@gmail.com    rspani1967@gmail.com        </vt:lpstr>
      <vt:lpstr>Introduction </vt:lpstr>
      <vt:lpstr>Purpose of the Study</vt:lpstr>
      <vt:lpstr>Objectives</vt:lpstr>
      <vt:lpstr>Methodology </vt:lpstr>
      <vt:lpstr>Profile of the Respondent </vt:lpstr>
      <vt:lpstr>Population of the study</vt:lpstr>
      <vt:lpstr> Frequency usage </vt:lpstr>
      <vt:lpstr>Perceptions and Attitude </vt:lpstr>
      <vt:lpstr>Satisfaction on E- learning</vt:lpstr>
      <vt:lpstr>Obstacles of e –learning </vt:lpstr>
      <vt:lpstr>Findings and Suggestions </vt:lpstr>
      <vt:lpstr>Conclusions </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INF_08_1</dc:creator>
  <cp:lastModifiedBy>MangayarKarasi</cp:lastModifiedBy>
  <cp:revision>32</cp:revision>
  <dcterms:created xsi:type="dcterms:W3CDTF">2006-08-16T00:00:00Z</dcterms:created>
  <dcterms:modified xsi:type="dcterms:W3CDTF">2096-10-03T10:04:03Z</dcterms:modified>
</cp:coreProperties>
</file>