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46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diagrams/layout1.xml" ContentType="application/vnd.openxmlformats-officedocument.drawingml.diagram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  <p:sldMasterId id="2147483708" r:id="rId3"/>
    <p:sldMasterId id="2147483725" r:id="rId4"/>
  </p:sldMasterIdLst>
  <p:notesMasterIdLst>
    <p:notesMasterId r:id="rId18"/>
  </p:notesMasterIdLst>
  <p:sldIdLst>
    <p:sldId id="256" r:id="rId5"/>
    <p:sldId id="263" r:id="rId6"/>
    <p:sldId id="267" r:id="rId7"/>
    <p:sldId id="266" r:id="rId8"/>
    <p:sldId id="265" r:id="rId9"/>
    <p:sldId id="264" r:id="rId10"/>
    <p:sldId id="270" r:id="rId11"/>
    <p:sldId id="268" r:id="rId12"/>
    <p:sldId id="258" r:id="rId13"/>
    <p:sldId id="259" r:id="rId14"/>
    <p:sldId id="260" r:id="rId15"/>
    <p:sldId id="262" r:id="rId16"/>
    <p:sldId id="269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33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221" autoAdjust="0"/>
    <p:restoredTop sz="94660"/>
  </p:normalViewPr>
  <p:slideViewPr>
    <p:cSldViewPr>
      <p:cViewPr>
        <p:scale>
          <a:sx n="59" d="100"/>
          <a:sy n="59" d="100"/>
        </p:scale>
        <p:origin x="-1698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904" y="-10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6D837C6-4DAC-4F47-BAE8-CA536F7556AD}" type="doc">
      <dgm:prSet loTypeId="urn:microsoft.com/office/officeart/2005/8/layout/radial4" loCatId="relationship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D803364-1F0A-4F1D-938E-FD876EAD788A}">
      <dgm:prSet phldrT="[Text]"/>
      <dgm:spPr>
        <a:solidFill>
          <a:srgbClr val="002060"/>
        </a:solidFill>
        <a:scene3d>
          <a:camera prst="orthographicFront">
            <a:rot lat="0" lon="0" rev="0"/>
          </a:camera>
          <a:lightRig rig="threePt" dir="tl"/>
        </a:scene3d>
        <a:sp3d>
          <a:bevelT w="10000" h="10000"/>
          <a:bevelB prst="relaxedInset"/>
        </a:sp3d>
      </dgm:spPr>
      <dgm:t>
        <a:bodyPr/>
        <a:lstStyle/>
        <a:p>
          <a:r>
            <a:rPr lang="en-US" b="1" dirty="0" smtClean="0"/>
            <a:t>MOOCs</a:t>
          </a:r>
          <a:endParaRPr lang="en-US" b="1" dirty="0"/>
        </a:p>
      </dgm:t>
    </dgm:pt>
    <dgm:pt modelId="{CFDBA65F-642A-46F4-BD85-02818E9E9F5C}" type="parTrans" cxnId="{9F9F8FC9-8294-4B09-AE1F-57561BEC854A}">
      <dgm:prSet/>
      <dgm:spPr/>
      <dgm:t>
        <a:bodyPr/>
        <a:lstStyle/>
        <a:p>
          <a:endParaRPr lang="en-US"/>
        </a:p>
      </dgm:t>
    </dgm:pt>
    <dgm:pt modelId="{85276557-1294-47F6-B9DF-BB791BB07538}" type="sibTrans" cxnId="{9F9F8FC9-8294-4B09-AE1F-57561BEC854A}">
      <dgm:prSet/>
      <dgm:spPr/>
      <dgm:t>
        <a:bodyPr/>
        <a:lstStyle/>
        <a:p>
          <a:endParaRPr lang="en-US"/>
        </a:p>
      </dgm:t>
    </dgm:pt>
    <dgm:pt modelId="{20733823-BF39-4E56-9E1C-1CFDA57AEDDD}">
      <dgm:prSet phldrT="[Text]"/>
      <dgm:spPr>
        <a:solidFill>
          <a:srgbClr val="002060"/>
        </a:solidFill>
      </dgm:spPr>
      <dgm:t>
        <a:bodyPr/>
        <a:lstStyle/>
        <a:p>
          <a:r>
            <a:rPr lang="en-US" b="1" dirty="0" smtClean="0"/>
            <a:t>xMOOCs</a:t>
          </a:r>
          <a:endParaRPr lang="en-US" b="1" dirty="0"/>
        </a:p>
      </dgm:t>
    </dgm:pt>
    <dgm:pt modelId="{84AB65C9-C2A4-4A5E-88EF-2DBD76A931A7}" type="parTrans" cxnId="{70E8F891-8716-43CC-807B-145C63744EE0}">
      <dgm:prSet/>
      <dgm:spPr>
        <a:solidFill>
          <a:srgbClr val="C00000"/>
        </a:solidFill>
      </dgm:spPr>
      <dgm:t>
        <a:bodyPr/>
        <a:lstStyle/>
        <a:p>
          <a:endParaRPr lang="en-US" dirty="0"/>
        </a:p>
      </dgm:t>
    </dgm:pt>
    <dgm:pt modelId="{940C9AD7-479C-4283-8BBB-A47DABE0D39D}" type="sibTrans" cxnId="{70E8F891-8716-43CC-807B-145C63744EE0}">
      <dgm:prSet/>
      <dgm:spPr/>
      <dgm:t>
        <a:bodyPr/>
        <a:lstStyle/>
        <a:p>
          <a:endParaRPr lang="en-US"/>
        </a:p>
      </dgm:t>
    </dgm:pt>
    <dgm:pt modelId="{AA5C43B1-DD73-4FA0-BD80-1D74262C098F}">
      <dgm:prSet phldrT="[Text]"/>
      <dgm:spPr>
        <a:solidFill>
          <a:srgbClr val="002060"/>
        </a:solidFill>
      </dgm:spPr>
      <dgm:t>
        <a:bodyPr/>
        <a:lstStyle/>
        <a:p>
          <a:r>
            <a:rPr lang="en-US" b="1" dirty="0" smtClean="0"/>
            <a:t>cMOOCs</a:t>
          </a:r>
          <a:endParaRPr lang="en-US" b="1" dirty="0"/>
        </a:p>
      </dgm:t>
    </dgm:pt>
    <dgm:pt modelId="{BA8D12BE-4B35-4005-BF81-D585DF1131BD}" type="parTrans" cxnId="{16556FBB-DEEE-4E55-B73C-6C89D6AF168E}">
      <dgm:prSet/>
      <dgm:spPr>
        <a:solidFill>
          <a:srgbClr val="C00000"/>
        </a:solidFill>
      </dgm:spPr>
      <dgm:t>
        <a:bodyPr/>
        <a:lstStyle/>
        <a:p>
          <a:endParaRPr lang="en-US" dirty="0"/>
        </a:p>
      </dgm:t>
    </dgm:pt>
    <dgm:pt modelId="{7290F522-6FDB-4560-BBF7-77E74DE9316E}" type="sibTrans" cxnId="{16556FBB-DEEE-4E55-B73C-6C89D6AF168E}">
      <dgm:prSet/>
      <dgm:spPr/>
      <dgm:t>
        <a:bodyPr/>
        <a:lstStyle/>
        <a:p>
          <a:endParaRPr lang="en-US"/>
        </a:p>
      </dgm:t>
    </dgm:pt>
    <dgm:pt modelId="{C0563A5D-F2C8-4359-88FD-193CF3713B6A}">
      <dgm:prSet phldrT="[Text]"/>
      <dgm:spPr>
        <a:solidFill>
          <a:srgbClr val="002060"/>
        </a:solidFill>
      </dgm:spPr>
      <dgm:t>
        <a:bodyPr/>
        <a:lstStyle/>
        <a:p>
          <a:r>
            <a:rPr lang="en-US" b="1" dirty="0" smtClean="0"/>
            <a:t>bMOOCs</a:t>
          </a:r>
          <a:endParaRPr lang="en-US" b="1" dirty="0"/>
        </a:p>
      </dgm:t>
    </dgm:pt>
    <dgm:pt modelId="{31C313C0-456F-4983-874A-CF3F7CC015FE}" type="parTrans" cxnId="{C81CBE9F-0C97-4BEA-A618-5FE453AD5737}">
      <dgm:prSet/>
      <dgm:spPr>
        <a:solidFill>
          <a:srgbClr val="C00000"/>
        </a:solidFill>
      </dgm:spPr>
      <dgm:t>
        <a:bodyPr/>
        <a:lstStyle/>
        <a:p>
          <a:endParaRPr lang="en-US" dirty="0"/>
        </a:p>
      </dgm:t>
    </dgm:pt>
    <dgm:pt modelId="{6556FA54-B06C-46ED-86E6-7AD48A468E1C}" type="sibTrans" cxnId="{C81CBE9F-0C97-4BEA-A618-5FE453AD5737}">
      <dgm:prSet/>
      <dgm:spPr/>
      <dgm:t>
        <a:bodyPr/>
        <a:lstStyle/>
        <a:p>
          <a:endParaRPr lang="en-US"/>
        </a:p>
      </dgm:t>
    </dgm:pt>
    <dgm:pt modelId="{329EC1DA-6F28-47BC-AFCA-7A8044AF0C5E}" type="pres">
      <dgm:prSet presAssocID="{D6D837C6-4DAC-4F47-BAE8-CA536F7556AD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C9805D8-92D4-4C20-8443-94EC18642091}" type="pres">
      <dgm:prSet presAssocID="{FD803364-1F0A-4F1D-938E-FD876EAD788A}" presName="centerShape" presStyleLbl="node0" presStyleIdx="0" presStyleCnt="1"/>
      <dgm:spPr/>
      <dgm:t>
        <a:bodyPr/>
        <a:lstStyle/>
        <a:p>
          <a:endParaRPr lang="en-US"/>
        </a:p>
      </dgm:t>
    </dgm:pt>
    <dgm:pt modelId="{174A0F70-9AA9-4C21-B74C-D2D720175F76}" type="pres">
      <dgm:prSet presAssocID="{84AB65C9-C2A4-4A5E-88EF-2DBD76A931A7}" presName="parTrans" presStyleLbl="bgSibTrans2D1" presStyleIdx="0" presStyleCnt="3"/>
      <dgm:spPr/>
      <dgm:t>
        <a:bodyPr/>
        <a:lstStyle/>
        <a:p>
          <a:endParaRPr lang="en-US"/>
        </a:p>
      </dgm:t>
    </dgm:pt>
    <dgm:pt modelId="{323CF954-73C6-465F-9A94-209DE8A7AFC4}" type="pres">
      <dgm:prSet presAssocID="{20733823-BF39-4E56-9E1C-1CFDA57AEDDD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E90AA7-92C6-4E75-AB1F-043E07CD8663}" type="pres">
      <dgm:prSet presAssocID="{BA8D12BE-4B35-4005-BF81-D585DF1131BD}" presName="parTrans" presStyleLbl="bgSibTrans2D1" presStyleIdx="1" presStyleCnt="3"/>
      <dgm:spPr/>
      <dgm:t>
        <a:bodyPr/>
        <a:lstStyle/>
        <a:p>
          <a:endParaRPr lang="en-US"/>
        </a:p>
      </dgm:t>
    </dgm:pt>
    <dgm:pt modelId="{A2502919-105B-4CEE-89F7-B2FC98630F4C}" type="pres">
      <dgm:prSet presAssocID="{AA5C43B1-DD73-4FA0-BD80-1D74262C098F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DB7D3C-B983-4D10-A765-29173F6DA985}" type="pres">
      <dgm:prSet presAssocID="{31C313C0-456F-4983-874A-CF3F7CC015FE}" presName="parTrans" presStyleLbl="bgSibTrans2D1" presStyleIdx="2" presStyleCnt="3"/>
      <dgm:spPr/>
      <dgm:t>
        <a:bodyPr/>
        <a:lstStyle/>
        <a:p>
          <a:endParaRPr lang="en-US"/>
        </a:p>
      </dgm:t>
    </dgm:pt>
    <dgm:pt modelId="{6D11BB16-A6D1-4396-A52B-B471046E1717}" type="pres">
      <dgm:prSet presAssocID="{C0563A5D-F2C8-4359-88FD-193CF3713B6A}" presName="node" presStyleLbl="node1" presStyleIdx="2" presStyleCnt="3" custRadScaleRad="98240" custRadScaleInc="248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CC2B9DD-4E30-495B-85A4-5181BD3B6985}" type="presOf" srcId="{FD803364-1F0A-4F1D-938E-FD876EAD788A}" destId="{AC9805D8-92D4-4C20-8443-94EC18642091}" srcOrd="0" destOrd="0" presId="urn:microsoft.com/office/officeart/2005/8/layout/radial4"/>
    <dgm:cxn modelId="{9F9F8FC9-8294-4B09-AE1F-57561BEC854A}" srcId="{D6D837C6-4DAC-4F47-BAE8-CA536F7556AD}" destId="{FD803364-1F0A-4F1D-938E-FD876EAD788A}" srcOrd="0" destOrd="0" parTransId="{CFDBA65F-642A-46F4-BD85-02818E9E9F5C}" sibTransId="{85276557-1294-47F6-B9DF-BB791BB07538}"/>
    <dgm:cxn modelId="{507086A3-BB7B-4019-AFDA-A16AF1E759DC}" type="presOf" srcId="{C0563A5D-F2C8-4359-88FD-193CF3713B6A}" destId="{6D11BB16-A6D1-4396-A52B-B471046E1717}" srcOrd="0" destOrd="0" presId="urn:microsoft.com/office/officeart/2005/8/layout/radial4"/>
    <dgm:cxn modelId="{FE67262E-C91F-4E43-A7CB-3A8D8D8CC5D6}" type="presOf" srcId="{20733823-BF39-4E56-9E1C-1CFDA57AEDDD}" destId="{323CF954-73C6-465F-9A94-209DE8A7AFC4}" srcOrd="0" destOrd="0" presId="urn:microsoft.com/office/officeart/2005/8/layout/radial4"/>
    <dgm:cxn modelId="{C81CBE9F-0C97-4BEA-A618-5FE453AD5737}" srcId="{FD803364-1F0A-4F1D-938E-FD876EAD788A}" destId="{C0563A5D-F2C8-4359-88FD-193CF3713B6A}" srcOrd="2" destOrd="0" parTransId="{31C313C0-456F-4983-874A-CF3F7CC015FE}" sibTransId="{6556FA54-B06C-46ED-86E6-7AD48A468E1C}"/>
    <dgm:cxn modelId="{C7712BD2-4E1A-4270-96AA-795DCCA9D73C}" type="presOf" srcId="{84AB65C9-C2A4-4A5E-88EF-2DBD76A931A7}" destId="{174A0F70-9AA9-4C21-B74C-D2D720175F76}" srcOrd="0" destOrd="0" presId="urn:microsoft.com/office/officeart/2005/8/layout/radial4"/>
    <dgm:cxn modelId="{16556FBB-DEEE-4E55-B73C-6C89D6AF168E}" srcId="{FD803364-1F0A-4F1D-938E-FD876EAD788A}" destId="{AA5C43B1-DD73-4FA0-BD80-1D74262C098F}" srcOrd="1" destOrd="0" parTransId="{BA8D12BE-4B35-4005-BF81-D585DF1131BD}" sibTransId="{7290F522-6FDB-4560-BBF7-77E74DE9316E}"/>
    <dgm:cxn modelId="{32141C3B-CECA-4321-872E-8DDC79800358}" type="presOf" srcId="{D6D837C6-4DAC-4F47-BAE8-CA536F7556AD}" destId="{329EC1DA-6F28-47BC-AFCA-7A8044AF0C5E}" srcOrd="0" destOrd="0" presId="urn:microsoft.com/office/officeart/2005/8/layout/radial4"/>
    <dgm:cxn modelId="{86980F8D-7208-43DC-A2BC-8151B0679A40}" type="presOf" srcId="{AA5C43B1-DD73-4FA0-BD80-1D74262C098F}" destId="{A2502919-105B-4CEE-89F7-B2FC98630F4C}" srcOrd="0" destOrd="0" presId="urn:microsoft.com/office/officeart/2005/8/layout/radial4"/>
    <dgm:cxn modelId="{7993FC94-618D-41C3-B7D7-255580324BF5}" type="presOf" srcId="{BA8D12BE-4B35-4005-BF81-D585DF1131BD}" destId="{2FE90AA7-92C6-4E75-AB1F-043E07CD8663}" srcOrd="0" destOrd="0" presId="urn:microsoft.com/office/officeart/2005/8/layout/radial4"/>
    <dgm:cxn modelId="{70E8F891-8716-43CC-807B-145C63744EE0}" srcId="{FD803364-1F0A-4F1D-938E-FD876EAD788A}" destId="{20733823-BF39-4E56-9E1C-1CFDA57AEDDD}" srcOrd="0" destOrd="0" parTransId="{84AB65C9-C2A4-4A5E-88EF-2DBD76A931A7}" sibTransId="{940C9AD7-479C-4283-8BBB-A47DABE0D39D}"/>
    <dgm:cxn modelId="{1F181074-71DE-4E76-BD9B-EBC8A9313074}" type="presOf" srcId="{31C313C0-456F-4983-874A-CF3F7CC015FE}" destId="{10DB7D3C-B983-4D10-A765-29173F6DA985}" srcOrd="0" destOrd="0" presId="urn:microsoft.com/office/officeart/2005/8/layout/radial4"/>
    <dgm:cxn modelId="{E8C4734A-9A33-4D37-AE85-999F79B7CC2C}" type="presParOf" srcId="{329EC1DA-6F28-47BC-AFCA-7A8044AF0C5E}" destId="{AC9805D8-92D4-4C20-8443-94EC18642091}" srcOrd="0" destOrd="0" presId="urn:microsoft.com/office/officeart/2005/8/layout/radial4"/>
    <dgm:cxn modelId="{882D2DF7-8FFF-4AA0-9EA0-86B078936C01}" type="presParOf" srcId="{329EC1DA-6F28-47BC-AFCA-7A8044AF0C5E}" destId="{174A0F70-9AA9-4C21-B74C-D2D720175F76}" srcOrd="1" destOrd="0" presId="urn:microsoft.com/office/officeart/2005/8/layout/radial4"/>
    <dgm:cxn modelId="{0195FF5E-AA0A-4482-83CC-9FD73CFDDAFE}" type="presParOf" srcId="{329EC1DA-6F28-47BC-AFCA-7A8044AF0C5E}" destId="{323CF954-73C6-465F-9A94-209DE8A7AFC4}" srcOrd="2" destOrd="0" presId="urn:microsoft.com/office/officeart/2005/8/layout/radial4"/>
    <dgm:cxn modelId="{030B9336-945D-4CB4-A26E-63727D5ED843}" type="presParOf" srcId="{329EC1DA-6F28-47BC-AFCA-7A8044AF0C5E}" destId="{2FE90AA7-92C6-4E75-AB1F-043E07CD8663}" srcOrd="3" destOrd="0" presId="urn:microsoft.com/office/officeart/2005/8/layout/radial4"/>
    <dgm:cxn modelId="{3A4BB90A-5A80-48C6-9FBC-8A1069B3566C}" type="presParOf" srcId="{329EC1DA-6F28-47BC-AFCA-7A8044AF0C5E}" destId="{A2502919-105B-4CEE-89F7-B2FC98630F4C}" srcOrd="4" destOrd="0" presId="urn:microsoft.com/office/officeart/2005/8/layout/radial4"/>
    <dgm:cxn modelId="{8B86606B-4048-48F7-B7C9-62824576FD69}" type="presParOf" srcId="{329EC1DA-6F28-47BC-AFCA-7A8044AF0C5E}" destId="{10DB7D3C-B983-4D10-A765-29173F6DA985}" srcOrd="5" destOrd="0" presId="urn:microsoft.com/office/officeart/2005/8/layout/radial4"/>
    <dgm:cxn modelId="{6AEBBB42-D066-4084-87C0-C7329F8D16BA}" type="presParOf" srcId="{329EC1DA-6F28-47BC-AFCA-7A8044AF0C5E}" destId="{6D11BB16-A6D1-4396-A52B-B471046E1717}" srcOrd="6" destOrd="0" presId="urn:microsoft.com/office/officeart/2005/8/layout/radial4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0D8B5D-25C9-409F-B625-8FDC32BB02E5}" type="datetimeFigureOut">
              <a:rPr lang="en-US" smtClean="0"/>
              <a:pPr/>
              <a:t>7/30/2017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581C48-78EF-4E2C-AEF4-D7AA9A08975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Image</a:t>
            </a:r>
            <a:r>
              <a:rPr lang="en-US" baseline="0" dirty="0" smtClean="0"/>
              <a:t> source: https://www.learndash.com/moocs-proving-useful-for-tech-skills/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581C48-78EF-4E2C-AEF4-D7AA9A08975E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Image source http://www.potenzaglobalsolutions.com/blogs/e-learning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581C48-78EF-4E2C-AEF4-D7AA9A08975E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Image 1 source  http://www.iloveaba.com/2016/02/calm-compliant.html</a:t>
            </a:r>
          </a:p>
          <a:p>
            <a:r>
              <a:rPr lang="en-US" dirty="0" smtClean="0"/>
              <a:t>Image 2 source http://www.canoncitydailyrecord.com/news/ci_26436103/colorado-schools-finding-ways-bring-digital-devices-into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581C48-78EF-4E2C-AEF4-D7AA9A08975E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Image source http://www.bobbygill.co.uk/2009/11/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581C48-78EF-4E2C-AEF4-D7AA9A08975E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EFFF9-556C-4847-BA21-0BAB05E1607B}" type="datetimeFigureOut">
              <a:rPr lang="en-US" smtClean="0"/>
              <a:pPr/>
              <a:t>7/30/2017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F7DF3-B2A4-493A-B682-FCDD87B1EBDE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11617229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EFFF9-556C-4847-BA21-0BAB05E1607B}" type="datetimeFigureOut">
              <a:rPr lang="en-US" smtClean="0"/>
              <a:pPr/>
              <a:t>7/30/2017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F7DF3-B2A4-493A-B682-FCDD87B1EBD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22203550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2302"/>
            <a:ext cx="1971675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2302"/>
            <a:ext cx="5800725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EFFF9-556C-4847-BA21-0BAB05E1607B}" type="datetimeFigureOut">
              <a:rPr lang="en-US" smtClean="0"/>
              <a:pPr/>
              <a:t>7/30/2017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F7DF3-B2A4-493A-B682-FCDD87B1EBD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58534579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4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4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3F103-BC34-4FE4-A40E-EDDEECFDA5D0}" type="datetimeFigureOut">
              <a:rPr lang="en-US" smtClean="0"/>
              <a:pPr/>
              <a:t>7/30/2017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634745177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smtClean="0"/>
              <a:pPr/>
              <a:t>7/30/2017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34200702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4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4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6425-0181-43F2-84FC-787E803FD2F8}" type="datetimeFigureOut">
              <a:rPr lang="en-US" smtClean="0"/>
              <a:pPr/>
              <a:t>7/30/2017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26260214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7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59" y="1845734"/>
            <a:ext cx="370332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5"/>
            <a:ext cx="370332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smtClean="0"/>
              <a:pPr/>
              <a:t>7/30/2017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40913026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7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smtClean="0"/>
              <a:pPr/>
              <a:t>7/30/2017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51247292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smtClean="0"/>
              <a:pPr/>
              <a:t>7/30/2017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27404064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4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4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smtClean="0"/>
              <a:pPr/>
              <a:t>7/30/2017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7268963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5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731520"/>
            <a:ext cx="486918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6" y="6459790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76E86A4C-8E40-4F87-A4F0-01A0687C5742}" type="datetimeFigureOut">
              <a:rPr lang="en-US" smtClean="0"/>
              <a:pPr/>
              <a:t>7/30/2017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90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31406523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EFFF9-556C-4847-BA21-0BAB05E1607B}" type="datetimeFigureOut">
              <a:rPr lang="en-US" smtClean="0"/>
              <a:pPr/>
              <a:t>7/30/2017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F7DF3-B2A4-493A-B682-FCDD87B1EBD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0464321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4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523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4" y="0"/>
            <a:ext cx="9143989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0" y="5907024"/>
            <a:ext cx="7584948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smtClean="0"/>
              <a:pPr/>
              <a:t>7/30/2017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30084996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6D93-FCAC-47E0-A2EE-787E62CA814C}" type="datetimeFigureOut">
              <a:rPr lang="en-US" smtClean="0"/>
              <a:pPr/>
              <a:t>7/30/2017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09191311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4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4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412302"/>
            <a:ext cx="1971675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412302"/>
            <a:ext cx="5800725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879A6-0FD0-4734-A311-86BFCA472E6E}" type="datetimeFigureOut">
              <a:rPr lang="en-US" smtClean="0"/>
              <a:pPr/>
              <a:t>7/30/2017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12075289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9144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300" y="2404534"/>
            <a:ext cx="5825202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300" y="4050840"/>
            <a:ext cx="5825202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3F103-BC34-4FE4-A40E-EDDEECFDA5D0}" type="datetimeFigureOut">
              <a:rPr lang="en-US" smtClean="0"/>
              <a:pPr/>
              <a:t>7/30/2017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38794752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smtClean="0"/>
              <a:pPr/>
              <a:t>7/30/2017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83572354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2700871"/>
            <a:ext cx="6447501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4527448"/>
            <a:ext cx="6447501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6425-0181-43F2-84FC-787E803FD2F8}" type="datetimeFigureOut">
              <a:rPr lang="en-US" smtClean="0"/>
              <a:pPr/>
              <a:t>7/30/2017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92611652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2" y="2160589"/>
            <a:ext cx="3138026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7477" y="2160590"/>
            <a:ext cx="3138026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smtClean="0"/>
              <a:pPr/>
              <a:t>7/30/2017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3841121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6812" y="2160983"/>
            <a:ext cx="313921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6812" y="2737252"/>
            <a:ext cx="31392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16289" y="2160983"/>
            <a:ext cx="313921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16291" y="2737252"/>
            <a:ext cx="313921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smtClean="0"/>
              <a:pPr/>
              <a:t>7/30/2017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85665672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609600"/>
            <a:ext cx="6447501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smtClean="0"/>
              <a:pPr/>
              <a:t>7/30/2017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89667832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smtClean="0"/>
              <a:pPr/>
              <a:t>7/30/2017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69964392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EFFF9-556C-4847-BA21-0BAB05E1607B}" type="datetimeFigureOut">
              <a:rPr lang="en-US" smtClean="0"/>
              <a:pPr/>
              <a:t>7/30/2017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F7DF3-B2A4-493A-B682-FCDD87B1EBDE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866762505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1498604"/>
            <a:ext cx="2890896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0348" y="514931"/>
            <a:ext cx="3385156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2777069"/>
            <a:ext cx="2890896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A4C-8E40-4F87-A4F0-01A0687C5742}" type="datetimeFigureOut">
              <a:rPr lang="en-US" smtClean="0"/>
              <a:pPr/>
              <a:t>7/30/2017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05223662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2" y="4800600"/>
            <a:ext cx="64475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8001" y="609600"/>
            <a:ext cx="6447501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2" y="5367338"/>
            <a:ext cx="6447500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smtClean="0"/>
              <a:pPr/>
              <a:t>7/30/2017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17169385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609600"/>
            <a:ext cx="6447501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4470400"/>
            <a:ext cx="6447501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1C3-0FF4-47C4-B829-773ADF60F88C}" type="datetimeFigureOut">
              <a:rPr lang="en-US" smtClean="0"/>
              <a:pPr/>
              <a:t>7/30/2017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49586407"/>
      </p:ext>
    </p:extLst>
  </p:cSld>
  <p:clrMapOvr>
    <a:masterClrMapping/>
  </p:clrMapOvr>
  <p:transition/>
  <p:hf sldNum="0" hdr="0" ftr="0" dt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3" y="609600"/>
            <a:ext cx="6070601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24604" y="3632200"/>
            <a:ext cx="5418393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4470400"/>
            <a:ext cx="6447501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1C3-0FF4-47C4-B829-773ADF60F88C}" type="datetimeFigureOut">
              <a:rPr lang="en-US" smtClean="0"/>
              <a:pPr/>
              <a:t>7/30/2017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406403" y="790378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669758" y="2886556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60477819"/>
      </p:ext>
    </p:extLst>
  </p:cSld>
  <p:clrMapOvr>
    <a:masterClrMapping/>
  </p:clrMapOvr>
  <p:transition/>
  <p:hf sldNum="0" hdr="0" ftr="0" dt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1931988"/>
            <a:ext cx="6447501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4527448"/>
            <a:ext cx="6447501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1C3-0FF4-47C4-B829-773ADF60F88C}" type="datetimeFigureOut">
              <a:rPr lang="en-US" smtClean="0"/>
              <a:pPr/>
              <a:t>7/30/2017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14481461"/>
      </p:ext>
    </p:extLst>
  </p:cSld>
  <p:clrMapOvr>
    <a:masterClrMapping/>
  </p:clrMapOvr>
  <p:transition/>
  <p:hf sldNum="0" hdr="0" ftr="0" dt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3" y="609600"/>
            <a:ext cx="6070601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7999" y="4013200"/>
            <a:ext cx="6447502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4527448"/>
            <a:ext cx="6447501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1C3-0FF4-47C4-B829-773ADF60F88C}" type="datetimeFigureOut">
              <a:rPr lang="en-US" smtClean="0"/>
              <a:pPr/>
              <a:t>7/30/2017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06403" y="790378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669758" y="2886556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781336170"/>
      </p:ext>
    </p:extLst>
  </p:cSld>
  <p:clrMapOvr>
    <a:masterClrMapping/>
  </p:clrMapOvr>
  <p:transition/>
  <p:hf sldNum="0" hdr="0" ftr="0" dt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609600"/>
            <a:ext cx="644115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7999" y="4013200"/>
            <a:ext cx="6447502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4527448"/>
            <a:ext cx="6447501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1C3-0FF4-47C4-B829-773ADF60F88C}" type="datetimeFigureOut">
              <a:rPr lang="en-US" smtClean="0"/>
              <a:pPr/>
              <a:t>7/30/2017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73617324"/>
      </p:ext>
    </p:extLst>
  </p:cSld>
  <p:clrMapOvr>
    <a:masterClrMapping/>
  </p:clrMapOvr>
  <p:transition/>
  <p:hf sldNum="0" hdr="0" ftr="0" dt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6D93-FCAC-47E0-A2EE-787E62CA814C}" type="datetimeFigureOut">
              <a:rPr lang="en-US" smtClean="0"/>
              <a:pPr/>
              <a:t>7/30/2017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80204923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5758" y="609606"/>
            <a:ext cx="978557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4" y="609600"/>
            <a:ext cx="5295113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879A6-0FD0-4734-A311-86BFCA472E6E}" type="datetimeFigureOut">
              <a:rPr lang="en-US" smtClean="0"/>
              <a:pPr/>
              <a:t>7/30/2017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0768189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1914" y="2514601"/>
            <a:ext cx="668654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1914" y="4777388"/>
            <a:ext cx="668654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3F103-BC34-4FE4-A40E-EDDEECFDA5D0}" type="datetimeFigureOut">
              <a:rPr lang="en-US" smtClean="0"/>
              <a:pPr/>
              <a:t>7/30/2017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2" y="4323819"/>
            <a:ext cx="1308489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8864" y="4529549"/>
            <a:ext cx="584825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4545716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59" y="1845734"/>
            <a:ext cx="370332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5"/>
            <a:ext cx="370332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EFFF9-556C-4847-BA21-0BAB05E1607B}" type="datetimeFigureOut">
              <a:rPr lang="en-US" smtClean="0"/>
              <a:pPr/>
              <a:t>7/30/2017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F7DF3-B2A4-493A-B682-FCDD87B1EBD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9787801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4698" y="624110"/>
            <a:ext cx="6683765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1909" y="2133600"/>
            <a:ext cx="668655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smtClean="0"/>
              <a:pPr/>
              <a:t>7/30/2017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3141" y="714379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14307149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914" y="2058750"/>
            <a:ext cx="668654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1914" y="3530129"/>
            <a:ext cx="668654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6425-0181-43F2-84FC-787E803FD2F8}" type="datetimeFigureOut">
              <a:rPr lang="en-US" smtClean="0"/>
              <a:pPr/>
              <a:t>7/30/2017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3141" y="3178178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8864" y="3244148"/>
            <a:ext cx="584825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46349064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1909" y="2133600"/>
            <a:ext cx="3235398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93060" y="2126222"/>
            <a:ext cx="3235398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smtClean="0"/>
              <a:pPr/>
              <a:t>7/30/2017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3141" y="714379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8864" y="787785"/>
            <a:ext cx="584825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76837246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04531" y="1972703"/>
            <a:ext cx="299454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1909" y="2548966"/>
            <a:ext cx="3257170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29976" y="1969475"/>
            <a:ext cx="29992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75218" y="2545738"/>
            <a:ext cx="3254006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smtClean="0"/>
              <a:pPr/>
              <a:t>7/30/2017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3141" y="714379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8864" y="787785"/>
            <a:ext cx="584825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87250262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smtClean="0"/>
              <a:pPr/>
              <a:t>7/30/2017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3141" y="714379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76542001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smtClean="0"/>
              <a:pPr/>
              <a:t>7/30/2017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3141" y="714379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57462622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914" y="446088"/>
            <a:ext cx="26288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259" y="446097"/>
            <a:ext cx="38862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914" y="1598613"/>
            <a:ext cx="26288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A4C-8E40-4F87-A4F0-01A0687C5742}" type="datetimeFigureOut">
              <a:rPr lang="en-US" smtClean="0"/>
              <a:pPr/>
              <a:t>7/30/2017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3141" y="714379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17290688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910" y="4800600"/>
            <a:ext cx="668655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1909" y="634965"/>
            <a:ext cx="668655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910" y="5367338"/>
            <a:ext cx="668655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smtClean="0"/>
              <a:pPr/>
              <a:t>7/30/2017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3141" y="4911734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98864" y="4983096"/>
            <a:ext cx="584825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30507134"/>
      </p:ext>
    </p:extLst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914" y="609600"/>
            <a:ext cx="668654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1914" y="4354046"/>
            <a:ext cx="668654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1C3-0FF4-47C4-B829-773ADF60F88C}" type="datetimeFigureOut">
              <a:rPr lang="en-US" smtClean="0"/>
              <a:pPr/>
              <a:t>7/30/2017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3141" y="3178178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8864" y="3244148"/>
            <a:ext cx="584825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52429741"/>
      </p:ext>
    </p:extLst>
  </p:cSld>
  <p:clrMapOvr>
    <a:masterClrMapping/>
  </p:clrMapOvr>
  <p:transition/>
  <p:hf sldNum="0"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7466" y="609600"/>
            <a:ext cx="6295445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56260" y="3505200"/>
            <a:ext cx="5652416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1914" y="4354046"/>
            <a:ext cx="668654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1C3-0FF4-47C4-B829-773ADF60F88C}" type="datetimeFigureOut">
              <a:rPr lang="en-US" smtClean="0"/>
              <a:pPr/>
              <a:t>7/30/2017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3141" y="3178178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8864" y="3244148"/>
            <a:ext cx="584825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850739" y="648005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336139" y="2905306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476315441"/>
      </p:ext>
    </p:extLst>
  </p:cSld>
  <p:clrMapOvr>
    <a:masterClrMapping/>
  </p:clrMapOvr>
  <p:transition/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EFFF9-556C-4847-BA21-0BAB05E1607B}" type="datetimeFigureOut">
              <a:rPr lang="en-US" smtClean="0"/>
              <a:pPr/>
              <a:t>7/30/2017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F7DF3-B2A4-493A-B682-FCDD87B1EBD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45345816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910" y="2438403"/>
            <a:ext cx="668655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910" y="5181600"/>
            <a:ext cx="668655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1C3-0FF4-47C4-B829-773ADF60F88C}" type="datetimeFigureOut">
              <a:rPr lang="en-US" smtClean="0"/>
              <a:pPr/>
              <a:t>7/30/2017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3141" y="4911734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98864" y="4983096"/>
            <a:ext cx="584825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45715776"/>
      </p:ext>
    </p:extLst>
  </p:cSld>
  <p:clrMapOvr>
    <a:masterClrMapping/>
  </p:clrMapOvr>
  <p:transition/>
  <p:hf sldNum="0" hdr="0" ftr="0" dt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137466" y="609600"/>
            <a:ext cx="6295445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1909" y="4343400"/>
            <a:ext cx="668655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910" y="5181600"/>
            <a:ext cx="668655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1C3-0FF4-47C4-B829-773ADF60F88C}" type="datetimeFigureOut">
              <a:rPr lang="en-US" smtClean="0"/>
              <a:pPr/>
              <a:t>7/30/2017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3141" y="4911734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98864" y="4983096"/>
            <a:ext cx="584825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850739" y="648005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336139" y="2905306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062463791"/>
      </p:ext>
    </p:extLst>
  </p:cSld>
  <p:clrMapOvr>
    <a:masterClrMapping/>
  </p:clrMapOvr>
  <p:transition/>
  <p:hf sldNum="0" hdr="0" ftr="0" dt="0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914" y="627407"/>
            <a:ext cx="668654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1909" y="4343400"/>
            <a:ext cx="668655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910" y="5181600"/>
            <a:ext cx="668655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1C3-0FF4-47C4-B829-773ADF60F88C}" type="datetimeFigureOut">
              <a:rPr lang="en-US" smtClean="0"/>
              <a:pPr/>
              <a:t>7/30/2017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3141" y="4911734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98864" y="4983096"/>
            <a:ext cx="584825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43262846"/>
      </p:ext>
    </p:extLst>
  </p:cSld>
  <p:clrMapOvr>
    <a:masterClrMapping/>
  </p:clrMapOvr>
  <p:transition/>
  <p:hf sldNum="0" hdr="0" ftr="0" dt="0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6D93-FCAC-47E0-A2EE-787E62CA814C}" type="datetimeFigureOut">
              <a:rPr lang="en-US" smtClean="0"/>
              <a:pPr/>
              <a:t>7/30/2017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3141" y="714379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15998991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71113" y="627414"/>
            <a:ext cx="16557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1909" y="627414"/>
            <a:ext cx="485775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879A6-0FD0-4734-A311-86BFCA472E6E}" type="datetimeFigureOut">
              <a:rPr lang="en-US" smtClean="0"/>
              <a:pPr/>
              <a:t>7/30/2017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3141" y="714379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9241961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EFFF9-556C-4847-BA21-0BAB05E1607B}" type="datetimeFigureOut">
              <a:rPr lang="en-US" smtClean="0"/>
              <a:pPr/>
              <a:t>7/30/2017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F7DF3-B2A4-493A-B682-FCDD87B1EBD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1820134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EFFF9-556C-4847-BA21-0BAB05E1607B}" type="datetimeFigureOut">
              <a:rPr lang="en-US" smtClean="0"/>
              <a:pPr/>
              <a:t>7/30/2017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F7DF3-B2A4-493A-B682-FCDD87B1EBD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71288715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731520"/>
            <a:ext cx="486918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0FBEFFF9-556C-4847-BA21-0BAB05E1607B}" type="datetimeFigureOut">
              <a:rPr lang="en-US" smtClean="0"/>
              <a:pPr/>
              <a:t>7/30/2017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72F7DF3-B2A4-493A-B682-FCDD87B1EBD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51761797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523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0" y="5907024"/>
            <a:ext cx="7584948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EFFF9-556C-4847-BA21-0BAB05E1607B}" type="datetimeFigureOut">
              <a:rPr lang="en-US" smtClean="0"/>
              <a:pPr/>
              <a:t>7/30/2017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F7DF3-B2A4-493A-B682-FCDD87B1EBD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653859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6" Type="http://schemas.openxmlformats.org/officeDocument/2006/relationships/slideLayout" Target="../slideLayouts/slideLayout38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51.xml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50.xml"/><Relationship Id="rId17" Type="http://schemas.openxmlformats.org/officeDocument/2006/relationships/theme" Target="../theme/theme4.xml"/><Relationship Id="rId2" Type="http://schemas.openxmlformats.org/officeDocument/2006/relationships/slideLayout" Target="../slideLayouts/slideLayout40.xml"/><Relationship Id="rId16" Type="http://schemas.openxmlformats.org/officeDocument/2006/relationships/slideLayout" Target="../slideLayouts/slideLayout54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Relationship Id="rId14" Type="http://schemas.openxmlformats.org/officeDocument/2006/relationships/slideLayout" Target="../slideLayouts/slideLayout5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9144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6334316"/>
            <a:ext cx="9143989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5734"/>
            <a:ext cx="75438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FBEFFF9-556C-4847-BA21-0BAB05E1607B}" type="datetimeFigureOut">
              <a:rPr lang="en-US" smtClean="0"/>
              <a:pPr/>
              <a:t>7/30/2017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C72F7DF3-B2A4-493A-B682-FCDD87B1EBDE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144798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9144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3" y="6334316"/>
            <a:ext cx="9143989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6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5734"/>
            <a:ext cx="75438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2" y="6459788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2BE451C3-0FF4-47C4-B829-773ADF60F88C}" type="datetimeFigureOut">
              <a:rPr lang="en-US" smtClean="0"/>
              <a:pPr/>
              <a:t>7/30/2017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40" y="6459788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5" y="6459788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950110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/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9144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1" y="609600"/>
            <a:ext cx="6447501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2160590"/>
            <a:ext cx="6447501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3850" y="6041367"/>
            <a:ext cx="6839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E451C3-0FF4-47C4-B829-773ADF60F88C}" type="datetimeFigureOut">
              <a:rPr lang="en-US" smtClean="0"/>
              <a:pPr/>
              <a:t>7/30/2017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8001" y="6041367"/>
            <a:ext cx="47232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2999" y="6041367"/>
            <a:ext cx="512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31055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</p:sldLayoutIdLst>
  <p:transition/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22"/>
          <p:cNvGrpSpPr/>
          <p:nvPr/>
        </p:nvGrpSpPr>
        <p:grpSpPr>
          <a:xfrm>
            <a:off x="2" y="228600"/>
            <a:ext cx="2138637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9" name="Group 9"/>
          <p:cNvGrpSpPr/>
          <p:nvPr/>
        </p:nvGrpSpPr>
        <p:grpSpPr>
          <a:xfrm>
            <a:off x="20416" y="-32"/>
            <a:ext cx="1767506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3716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4697" y="624110"/>
            <a:ext cx="6683765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1909" y="2133600"/>
            <a:ext cx="668655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1210" y="6130437"/>
            <a:ext cx="859712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E451C3-0FF4-47C4-B829-773ADF60F88C}" type="datetimeFigureOut">
              <a:rPr lang="en-US" smtClean="0"/>
              <a:pPr/>
              <a:t>7/30/2017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1913" y="6135815"/>
            <a:ext cx="571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8863" y="787785"/>
            <a:ext cx="5848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26188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  <p:sldLayoutId id="2147483739" r:id="rId14"/>
    <p:sldLayoutId id="2147483740" r:id="rId15"/>
    <p:sldLayoutId id="2147483741" r:id="rId16"/>
  </p:sldLayoutIdLst>
  <p:transition/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5334000"/>
            <a:ext cx="2971800" cy="1015663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 smtClean="0"/>
              <a:t>MOHIT GUPTA </a:t>
            </a:r>
          </a:p>
          <a:p>
            <a:pPr>
              <a:lnSpc>
                <a:spcPct val="150000"/>
              </a:lnSpc>
            </a:pPr>
            <a:r>
              <a:rPr lang="en-US" sz="2000" b="1" dirty="0" smtClean="0"/>
              <a:t>SHEEL BHADRA YADAV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934200" y="5334000"/>
            <a:ext cx="2438400" cy="1015663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 smtClean="0"/>
              <a:t>APARNA DIXIT</a:t>
            </a:r>
          </a:p>
          <a:p>
            <a:pPr>
              <a:lnSpc>
                <a:spcPct val="150000"/>
              </a:lnSpc>
            </a:pPr>
            <a:r>
              <a:rPr lang="en-US" sz="2000" b="1" dirty="0" smtClean="0"/>
              <a:t>VISHAL CHAWLA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352800" y="6324600"/>
            <a:ext cx="5715000" cy="461665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</a:rPr>
              <a:t>DLIS, BUNDELKHAND UNIVERSITY JHANSI</a:t>
            </a:r>
          </a:p>
        </p:txBody>
      </p:sp>
      <p:pic>
        <p:nvPicPr>
          <p:cNvPr id="10" name="Picture 9" descr="moocsimag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3340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>
            <a:off x="0" y="5334000"/>
            <a:ext cx="9144000" cy="15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648200" y="4419600"/>
            <a:ext cx="3733800" cy="923330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en-US" sz="4800" b="1" dirty="0" smtClean="0">
                <a:solidFill>
                  <a:srgbClr val="C00000"/>
                </a:solidFill>
              </a:rPr>
              <a:t>A</a:t>
            </a:r>
            <a:r>
              <a:rPr lang="en-US" sz="4800" b="1" dirty="0" smtClean="0">
                <a:solidFill>
                  <a:srgbClr val="C00000"/>
                </a:solidFill>
                <a:latin typeface="Segoe Print" pitchFamily="2" charset="0"/>
              </a:rPr>
              <a:t>n</a:t>
            </a:r>
            <a:r>
              <a:rPr lang="en-US" sz="3600" b="1" dirty="0" smtClean="0">
                <a:solidFill>
                  <a:srgbClr val="FF0000"/>
                </a:solidFill>
              </a:rPr>
              <a:t> e-</a:t>
            </a:r>
            <a:r>
              <a:rPr lang="en-US" sz="4400" b="1" dirty="0" smtClean="0">
                <a:solidFill>
                  <a:srgbClr val="FF0000"/>
                </a:solidFill>
              </a:rPr>
              <a:t>C</a:t>
            </a:r>
            <a:r>
              <a:rPr lang="en-US" sz="3600" b="1" i="1" dirty="0" smtClean="0">
                <a:solidFill>
                  <a:srgbClr val="00B0F0"/>
                </a:solidFill>
              </a:rPr>
              <a:t>am</a:t>
            </a:r>
            <a:r>
              <a:rPr lang="en-US" sz="5400" b="1" dirty="0" smtClean="0">
                <a:solidFill>
                  <a:srgbClr val="00B050"/>
                </a:solidFill>
              </a:rPr>
              <a:t>p</a:t>
            </a:r>
            <a:r>
              <a:rPr lang="en-US" sz="3600" b="1" i="1" dirty="0" smtClean="0">
                <a:solidFill>
                  <a:srgbClr val="FF0000"/>
                </a:solidFill>
              </a:rPr>
              <a:t>us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0" y="-152400"/>
            <a:ext cx="1828801" cy="707886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en-US" sz="4000" b="1" i="1" dirty="0" smtClean="0">
                <a:solidFill>
                  <a:srgbClr val="FF0000"/>
                </a:solidFill>
              </a:rPr>
              <a:t>S</a:t>
            </a:r>
            <a:r>
              <a:rPr lang="en-US" sz="2400" b="1" i="1" dirty="0" smtClean="0">
                <a:solidFill>
                  <a:srgbClr val="00B050"/>
                </a:solidFill>
              </a:rPr>
              <a:t>w</a:t>
            </a:r>
            <a:r>
              <a:rPr lang="en-US" sz="2000" b="1" i="1" dirty="0" smtClean="0">
                <a:solidFill>
                  <a:srgbClr val="00B0F0"/>
                </a:solidFill>
              </a:rPr>
              <a:t>a</a:t>
            </a:r>
            <a:r>
              <a:rPr lang="en-US" sz="4000" b="1" i="1" dirty="0" smtClean="0"/>
              <a:t>y</a:t>
            </a:r>
            <a:r>
              <a:rPr lang="en-US" sz="2400" b="1" i="1" dirty="0" smtClean="0">
                <a:solidFill>
                  <a:srgbClr val="C00000"/>
                </a:solidFill>
              </a:rPr>
              <a:t>a</a:t>
            </a:r>
            <a:r>
              <a:rPr lang="en-US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endParaRPr lang="en-US" sz="14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 rot="16200000">
            <a:off x="-9556" y="645468"/>
            <a:ext cx="1143001" cy="461665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en-US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000" b="1" i="1" dirty="0" smtClean="0">
                <a:solidFill>
                  <a:srgbClr val="7030A0"/>
                </a:solidFill>
              </a:rPr>
              <a:t>OOC</a:t>
            </a:r>
            <a:endParaRPr lang="en-US" sz="9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nish\Downloads\Desktop\ghy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225127" y="1828800"/>
            <a:ext cx="6922346" cy="42672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8686800" cy="1066800"/>
          </a:xfrm>
        </p:spPr>
        <p:txBody>
          <a:bodyPr>
            <a:noAutofit/>
          </a:bodyPr>
          <a:lstStyle/>
          <a:p>
            <a:pPr algn="ctr"/>
            <a:r>
              <a:rPr lang="en-US" sz="6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How Can Join MOOCs</a:t>
            </a:r>
            <a:endParaRPr lang="en-US" sz="66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152400"/>
            <a:ext cx="8686800" cy="1371600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COLLABORATION OF MOOCs &amp; LIBRARY</a:t>
            </a:r>
            <a:endParaRPr lang="en-US" sz="40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05000"/>
            <a:ext cx="8686800" cy="1676400"/>
          </a:xfrm>
        </p:spPr>
        <p:txBody>
          <a:bodyPr>
            <a:noAutofit/>
          </a:bodyPr>
          <a:lstStyle/>
          <a:p>
            <a:pPr algn="ctr">
              <a:buClr>
                <a:schemeClr val="tx1"/>
              </a:buClr>
              <a:buSzPct val="100000"/>
              <a:buFont typeface="Wingdings" pitchFamily="2" charset="2"/>
              <a:buChar char="q"/>
            </a:pPr>
            <a:r>
              <a:rPr lang="en-US" sz="3100" b="1" dirty="0" smtClean="0">
                <a:solidFill>
                  <a:srgbClr val="002060"/>
                </a:solidFill>
              </a:rPr>
              <a:t> E library, Libraries are transforming into learning labs</a:t>
            </a:r>
          </a:p>
          <a:p>
            <a:pPr algn="ctr">
              <a:buClr>
                <a:schemeClr val="tx1"/>
              </a:buClr>
              <a:buSzPct val="100000"/>
              <a:buFont typeface="Wingdings" pitchFamily="2" charset="2"/>
              <a:buChar char="q"/>
            </a:pPr>
            <a:r>
              <a:rPr lang="en-US" sz="3100" b="1" dirty="0" smtClean="0">
                <a:solidFill>
                  <a:srgbClr val="002060"/>
                </a:solidFill>
              </a:rPr>
              <a:t> Library as an self university with diversity of subjects </a:t>
            </a:r>
            <a:endParaRPr lang="en-US" sz="3100" b="1" dirty="0">
              <a:solidFill>
                <a:srgbClr val="002060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3505199"/>
            <a:ext cx="7239000" cy="838200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Moocs in digital india</a:t>
            </a:r>
            <a:endParaRPr kumimoji="0" lang="en-US" sz="4000" b="1" i="0" u="none" strike="noStrike" kern="1200" cap="all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33400" y="3810000"/>
            <a:ext cx="8077200" cy="236220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80000"/>
              <a:buFont typeface="Wingdings" pitchFamily="2" charset="2"/>
              <a:buChar char="q"/>
              <a:tabLst/>
              <a:defRPr/>
            </a:pP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Wingdings" pitchFamily="2" charset="2"/>
              <a:buChar char="q"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Swayam</a:t>
            </a: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Wingdings" pitchFamily="2" charset="2"/>
              <a:buChar char="q"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Indian institutions  a big part of global MOOCs 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086600" cy="1371600"/>
          </a:xfrm>
        </p:spPr>
        <p:txBody>
          <a:bodyPr>
            <a:noAutofit/>
          </a:bodyPr>
          <a:lstStyle/>
          <a:p>
            <a:r>
              <a:rPr lang="en-US" sz="8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SO FINALLY </a:t>
            </a:r>
            <a:endParaRPr lang="en-US" sz="88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" y="1921934"/>
            <a:ext cx="8016240" cy="4555066"/>
          </a:xfrm>
        </p:spPr>
        <p:txBody>
          <a:bodyPr>
            <a:noAutofit/>
          </a:bodyPr>
          <a:lstStyle/>
          <a:p>
            <a:pPr>
              <a:buClr>
                <a:schemeClr val="tx1"/>
              </a:buClr>
              <a:buSzPct val="80000"/>
              <a:buFont typeface="Wingdings" pitchFamily="2" charset="2"/>
              <a:buChar char="q"/>
            </a:pPr>
            <a:r>
              <a:rPr lang="en-US" sz="3200" b="1" dirty="0" smtClean="0">
                <a:solidFill>
                  <a:srgbClr val="002060"/>
                </a:solidFill>
              </a:rPr>
              <a:t> MOOCs is the future of education that    provides learning  in a new way</a:t>
            </a:r>
          </a:p>
          <a:p>
            <a:pPr>
              <a:buClr>
                <a:schemeClr val="tx1"/>
              </a:buClr>
              <a:buFont typeface="Wingdings" pitchFamily="2" charset="2"/>
              <a:buChar char="q"/>
            </a:pPr>
            <a:endParaRPr lang="en-US" sz="3200" b="1" dirty="0" smtClean="0">
              <a:solidFill>
                <a:srgbClr val="002060"/>
              </a:solidFill>
            </a:endParaRP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q"/>
            </a:pPr>
            <a:r>
              <a:rPr lang="en-US" sz="3200" b="1" dirty="0" smtClean="0">
                <a:solidFill>
                  <a:srgbClr val="002060"/>
                </a:solidFill>
              </a:rPr>
              <a:t> In future </a:t>
            </a:r>
            <a:r>
              <a:rPr lang="en-US" altLang="zh-HK" sz="3200" b="1" dirty="0" smtClean="0">
                <a:solidFill>
                  <a:srgbClr val="002060"/>
                </a:solidFill>
              </a:rPr>
              <a:t>MOOCs can profile an institution as a leading 21</a:t>
            </a:r>
            <a:r>
              <a:rPr lang="en-US" altLang="zh-HK" sz="3200" b="1" baseline="30000" dirty="0" smtClean="0">
                <a:solidFill>
                  <a:srgbClr val="002060"/>
                </a:solidFill>
              </a:rPr>
              <a:t>st</a:t>
            </a:r>
            <a:r>
              <a:rPr lang="en-US" altLang="zh-HK" sz="3200" b="1" dirty="0" smtClean="0">
                <a:solidFill>
                  <a:srgbClr val="002060"/>
                </a:solidFill>
              </a:rPr>
              <a:t> Century educational institution.</a:t>
            </a:r>
          </a:p>
          <a:p>
            <a:pPr>
              <a:buClr>
                <a:schemeClr val="tx1"/>
              </a:buClr>
              <a:buFont typeface="Wingdings" pitchFamily="2" charset="2"/>
              <a:buChar char="q"/>
            </a:pPr>
            <a:endParaRPr lang="en-US" sz="3200" b="1" dirty="0" smtClean="0">
              <a:solidFill>
                <a:srgbClr val="002060"/>
              </a:solidFill>
            </a:endParaRP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q"/>
            </a:pPr>
            <a:r>
              <a:rPr lang="en-US" sz="3200" b="1" dirty="0" smtClean="0">
                <a:solidFill>
                  <a:srgbClr val="002060"/>
                </a:solidFill>
              </a:rPr>
              <a:t> One of the famous purpose of Education is to make people see things different. </a:t>
            </a:r>
            <a:endParaRPr lang="en-ZA" sz="3200" b="1" dirty="0" smtClean="0">
              <a:solidFill>
                <a:srgbClr val="002060"/>
              </a:solidFill>
            </a:endParaRPr>
          </a:p>
          <a:p>
            <a:pPr>
              <a:buClr>
                <a:schemeClr val="tx1"/>
              </a:buClr>
              <a:buFont typeface="Wingdings" pitchFamily="2" charset="2"/>
              <a:buChar char="q"/>
            </a:pPr>
            <a:endParaRPr lang="en-US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84733" y="457200"/>
            <a:ext cx="6163867" cy="540147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11500" b="1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Thank </a:t>
            </a:r>
          </a:p>
          <a:p>
            <a:pPr algn="ctr"/>
            <a:r>
              <a:rPr lang="en-US" sz="11500" b="1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you</a:t>
            </a:r>
          </a:p>
          <a:p>
            <a:pPr algn="ctr"/>
            <a:r>
              <a:rPr lang="en-US" sz="11500" b="1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Everyone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28600" y="76200"/>
            <a:ext cx="8686800" cy="1447800"/>
          </a:xfrm>
        </p:spPr>
        <p:txBody>
          <a:bodyPr>
            <a:noAutofit/>
          </a:bodyPr>
          <a:lstStyle/>
          <a:p>
            <a:pPr algn="ctr"/>
            <a:r>
              <a:rPr lang="en-US" sz="8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MOOC</a:t>
            </a:r>
            <a:r>
              <a:rPr lang="en-US" sz="6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6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..</a:t>
            </a:r>
            <a:endParaRPr lang="en-US" sz="66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732000" y="3013792"/>
            <a:ext cx="5354600" cy="880191"/>
            <a:chOff x="1650093" y="1281634"/>
            <a:chExt cx="5574030" cy="98443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20" name="Pentagon 19"/>
            <p:cNvSpPr/>
            <p:nvPr/>
          </p:nvSpPr>
          <p:spPr>
            <a:xfrm rot="10800000">
              <a:off x="1650093" y="1281634"/>
              <a:ext cx="5574030" cy="984434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>
                <a:rot lat="0" lon="0" rev="0"/>
              </a:lightRig>
            </a:scene3d>
            <a:sp3d>
              <a:bevelT w="1905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Pentagon 4"/>
            <p:cNvSpPr/>
            <p:nvPr/>
          </p:nvSpPr>
          <p:spPr>
            <a:xfrm rot="21600000">
              <a:off x="1896204" y="1281634"/>
              <a:ext cx="5327919" cy="984434"/>
            </a:xfrm>
            <a:prstGeom prst="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34108" tIns="179070" rIns="334264" bIns="179070" numCol="1" spcCol="1270" anchor="ctr" anchorCtr="0">
              <a:noAutofit/>
            </a:bodyPr>
            <a:lstStyle/>
            <a:p>
              <a:pPr lvl="0" algn="ctr" defTabSz="2089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4700" b="1" kern="1200" dirty="0" smtClean="0"/>
                <a:t>OPEN</a:t>
              </a:r>
              <a:endParaRPr lang="en-US" sz="4700" b="1" kern="1200" dirty="0"/>
            </a:p>
          </p:txBody>
        </p:sp>
      </p:grpSp>
      <p:sp>
        <p:nvSpPr>
          <p:cNvPr id="11" name="Oval 10"/>
          <p:cNvSpPr/>
          <p:nvPr/>
        </p:nvSpPr>
        <p:spPr>
          <a:xfrm>
            <a:off x="1143000" y="2971800"/>
            <a:ext cx="990600" cy="880191"/>
          </a:xfrm>
          <a:prstGeom prst="ellipse">
            <a:avLst/>
          </a:prstGeom>
          <a:blipFill rotWithShape="0">
            <a:blip r:embed="rId2"/>
            <a:stretch>
              <a:fillRect/>
            </a:stretch>
          </a:blipFill>
          <a:scene3d>
            <a:camera prst="orthographicFront"/>
            <a:lightRig rig="flat" dir="t"/>
          </a:scene3d>
          <a:sp3d z="127000" prstMaterial="plastic">
            <a:bevelT w="88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2" name="Group 11"/>
          <p:cNvGrpSpPr/>
          <p:nvPr/>
        </p:nvGrpSpPr>
        <p:grpSpPr>
          <a:xfrm>
            <a:off x="2092416" y="4114800"/>
            <a:ext cx="5527584" cy="914399"/>
            <a:chOff x="1650093" y="2559930"/>
            <a:chExt cx="5574030" cy="98443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18" name="Pentagon 17"/>
            <p:cNvSpPr/>
            <p:nvPr/>
          </p:nvSpPr>
          <p:spPr>
            <a:xfrm rot="10800000">
              <a:off x="1650093" y="2559930"/>
              <a:ext cx="5574030" cy="984434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>
                <a:rot lat="0" lon="0" rev="0"/>
              </a:lightRig>
            </a:scene3d>
            <a:sp3d>
              <a:bevelT w="1905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Pentagon 7"/>
            <p:cNvSpPr/>
            <p:nvPr/>
          </p:nvSpPr>
          <p:spPr>
            <a:xfrm>
              <a:off x="1896204" y="2559930"/>
              <a:ext cx="5251079" cy="885716"/>
            </a:xfrm>
            <a:prstGeom prst="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34108" tIns="179070" rIns="334264" bIns="179070" numCol="1" spcCol="1270" anchor="ctr" anchorCtr="0">
              <a:noAutofit/>
            </a:bodyPr>
            <a:lstStyle/>
            <a:p>
              <a:pPr lvl="0" algn="ctr" defTabSz="2089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4700" b="1" kern="1200" dirty="0" smtClean="0"/>
                <a:t>ONLINE</a:t>
              </a:r>
              <a:endParaRPr lang="en-US" sz="4700" b="1" kern="1200" dirty="0"/>
            </a:p>
          </p:txBody>
        </p:sp>
      </p:grpSp>
      <p:sp>
        <p:nvSpPr>
          <p:cNvPr id="13" name="Oval 12"/>
          <p:cNvSpPr/>
          <p:nvPr/>
        </p:nvSpPr>
        <p:spPr>
          <a:xfrm>
            <a:off x="1600200" y="4153562"/>
            <a:ext cx="990600" cy="875638"/>
          </a:xfrm>
          <a:prstGeom prst="ellipse">
            <a:avLst/>
          </a:prstGeom>
          <a:blipFill rotWithShape="0">
            <a:blip r:embed="rId2"/>
            <a:stretch>
              <a:fillRect/>
            </a:stretch>
          </a:blipFill>
          <a:scene3d>
            <a:camera prst="orthographicFront"/>
            <a:lightRig rig="flat" dir="t"/>
          </a:scene3d>
          <a:sp3d z="127000" prstMaterial="plastic">
            <a:bevelT w="88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4" name="Group 13"/>
          <p:cNvGrpSpPr/>
          <p:nvPr/>
        </p:nvGrpSpPr>
        <p:grpSpPr>
          <a:xfrm>
            <a:off x="2664280" y="5248970"/>
            <a:ext cx="5565320" cy="914400"/>
            <a:chOff x="1612357" y="3829396"/>
            <a:chExt cx="5574030" cy="98443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16" name="Pentagon 15"/>
            <p:cNvSpPr/>
            <p:nvPr/>
          </p:nvSpPr>
          <p:spPr>
            <a:xfrm rot="10800000">
              <a:off x="1612357" y="3829396"/>
              <a:ext cx="5574030" cy="984434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>
                <a:rot lat="0" lon="0" rev="0"/>
              </a:lightRig>
            </a:scene3d>
            <a:sp3d>
              <a:bevelT w="1905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Pentagon 10"/>
            <p:cNvSpPr/>
            <p:nvPr/>
          </p:nvSpPr>
          <p:spPr>
            <a:xfrm rot="21600000">
              <a:off x="1858468" y="3829396"/>
              <a:ext cx="5327919" cy="984434"/>
            </a:xfrm>
            <a:prstGeom prst="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34108" tIns="179070" rIns="334264" bIns="179070" numCol="1" spcCol="1270" anchor="ctr" anchorCtr="0">
              <a:noAutofit/>
            </a:bodyPr>
            <a:lstStyle/>
            <a:p>
              <a:pPr lvl="0" algn="ctr" defTabSz="2089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4700" b="1" kern="1200" dirty="0" smtClean="0"/>
                <a:t>COURSE</a:t>
              </a:r>
              <a:endParaRPr lang="en-US" sz="4700" b="1" kern="1200" dirty="0"/>
            </a:p>
          </p:txBody>
        </p:sp>
      </p:grpSp>
      <p:sp>
        <p:nvSpPr>
          <p:cNvPr id="15" name="Oval 14"/>
          <p:cNvSpPr/>
          <p:nvPr/>
        </p:nvSpPr>
        <p:spPr>
          <a:xfrm>
            <a:off x="2209800" y="5257800"/>
            <a:ext cx="1066800" cy="914400"/>
          </a:xfrm>
          <a:prstGeom prst="ellipse">
            <a:avLst/>
          </a:prstGeom>
          <a:blipFill rotWithShape="0">
            <a:blip r:embed="rId3"/>
            <a:stretch>
              <a:fillRect/>
            </a:stretch>
          </a:blipFill>
          <a:scene3d>
            <a:camera prst="orthographicFront"/>
            <a:lightRig rig="flat" dir="t"/>
          </a:scene3d>
          <a:sp3d z="127000" prstMaterial="plastic">
            <a:bevelT w="88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25" name="Group 24"/>
          <p:cNvGrpSpPr/>
          <p:nvPr/>
        </p:nvGrpSpPr>
        <p:grpSpPr>
          <a:xfrm>
            <a:off x="1274800" y="1981200"/>
            <a:ext cx="5354600" cy="838201"/>
            <a:chOff x="1650093" y="1281634"/>
            <a:chExt cx="5574030" cy="98443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26" name="Pentagon 25"/>
            <p:cNvSpPr/>
            <p:nvPr/>
          </p:nvSpPr>
          <p:spPr>
            <a:xfrm rot="10800000">
              <a:off x="1650093" y="1281634"/>
              <a:ext cx="5574030" cy="984434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>
                <a:rot lat="0" lon="0" rev="0"/>
              </a:lightRig>
            </a:scene3d>
            <a:sp3d>
              <a:bevelT w="1905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7" name="Pentagon 4"/>
            <p:cNvSpPr/>
            <p:nvPr/>
          </p:nvSpPr>
          <p:spPr>
            <a:xfrm rot="21600000">
              <a:off x="1896204" y="1281634"/>
              <a:ext cx="5327919" cy="984434"/>
            </a:xfrm>
            <a:prstGeom prst="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34108" tIns="179070" rIns="334264" bIns="179070" numCol="1" spcCol="1270" anchor="ctr" anchorCtr="0">
              <a:noAutofit/>
            </a:bodyPr>
            <a:lstStyle/>
            <a:p>
              <a:pPr lvl="0" algn="ctr" defTabSz="2089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4700" b="1" kern="1200" dirty="0" smtClean="0"/>
                <a:t>MASSIVE</a:t>
              </a:r>
              <a:endParaRPr lang="en-US" sz="4700" b="1" kern="1200" dirty="0"/>
            </a:p>
          </p:txBody>
        </p:sp>
      </p:grpSp>
      <p:grpSp>
        <p:nvGrpSpPr>
          <p:cNvPr id="23" name="Diagram group"/>
          <p:cNvGrpSpPr/>
          <p:nvPr/>
        </p:nvGrpSpPr>
        <p:grpSpPr>
          <a:xfrm>
            <a:off x="762000" y="1905000"/>
            <a:ext cx="914400" cy="990600"/>
            <a:chOff x="1183957" y="0"/>
            <a:chExt cx="609600" cy="60960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24" name="Oval 23"/>
            <p:cNvSpPr/>
            <p:nvPr/>
          </p:nvSpPr>
          <p:spPr>
            <a:xfrm>
              <a:off x="1183957" y="0"/>
              <a:ext cx="609600" cy="609600"/>
            </a:xfrm>
            <a:prstGeom prst="ellipse">
              <a:avLst/>
            </a:prstGeom>
            <a:blipFill rotWithShape="0">
              <a:blip r:embed="rId4"/>
              <a:stretch>
                <a:fillRect/>
              </a:stretch>
            </a:blip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 z="127000">
              <a:bevelT w="190500" h="38100"/>
            </a:sp3d>
          </p:spPr>
          <p:style>
            <a:lnRef idx="0">
              <a:scrgbClr r="0" g="0" b="0"/>
            </a:lnRef>
            <a:fillRef idx="3">
              <a:scrgbClr r="0" g="0" b="0"/>
            </a:fillRef>
            <a:effectRef idx="2">
              <a:scrgbClr r="0" g="0" b="0"/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686800" cy="1219200"/>
          </a:xfrm>
        </p:spPr>
        <p:txBody>
          <a:bodyPr>
            <a:noAutofit/>
          </a:bodyPr>
          <a:lstStyle/>
          <a:p>
            <a:pPr algn="ctr"/>
            <a:r>
              <a:rPr lang="en-US" sz="8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MASSIVE</a:t>
            </a:r>
            <a:endParaRPr lang="en-US" sz="88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332037"/>
            <a:ext cx="8686800" cy="3306763"/>
          </a:xfrm>
        </p:spPr>
        <p:txBody>
          <a:bodyPr>
            <a:normAutofit/>
          </a:bodyPr>
          <a:lstStyle/>
          <a:p>
            <a:pPr marL="342900" lvl="1" indent="-342900">
              <a:buClr>
                <a:schemeClr val="tx1"/>
              </a:buClr>
              <a:buSzPct val="80000"/>
              <a:buFont typeface="Wingdings" pitchFamily="2" charset="2"/>
              <a:buChar char="q"/>
            </a:pPr>
            <a:r>
              <a:rPr lang="en-US" altLang="zh-HK" sz="3600" b="1" dirty="0" smtClean="0">
                <a:solidFill>
                  <a:srgbClr val="002060"/>
                </a:solidFill>
                <a:ea typeface="新細明體" charset="-120"/>
              </a:rPr>
              <a:t>Unlimited Number Of Participation</a:t>
            </a:r>
          </a:p>
          <a:p>
            <a:pPr marL="342900" lvl="1" indent="-342900">
              <a:buFont typeface="Wingdings" pitchFamily="2" charset="2"/>
              <a:buChar char="q"/>
            </a:pPr>
            <a:endParaRPr lang="en-US" altLang="zh-HK" sz="3600" b="1" dirty="0" smtClean="0">
              <a:solidFill>
                <a:srgbClr val="002060"/>
              </a:solidFill>
              <a:ea typeface="新細明體" charset="-120"/>
            </a:endParaRPr>
          </a:p>
          <a:p>
            <a:pPr marL="342900" lvl="1" indent="-342900">
              <a:buClr>
                <a:schemeClr val="tx1"/>
              </a:buClr>
              <a:buSzPct val="80000"/>
              <a:buFont typeface="Wingdings" pitchFamily="2" charset="2"/>
              <a:buChar char="q"/>
            </a:pPr>
            <a:r>
              <a:rPr lang="en-US" altLang="zh-HK" sz="3600" b="1" dirty="0" smtClean="0">
                <a:solidFill>
                  <a:srgbClr val="002060"/>
                </a:solidFill>
                <a:ea typeface="新細明體" charset="-120"/>
              </a:rPr>
              <a:t>Unlimited Number Of Courses</a:t>
            </a:r>
          </a:p>
          <a:p>
            <a:pPr marL="342900" lvl="1" indent="-342900">
              <a:buFont typeface="Wingdings" pitchFamily="2" charset="2"/>
              <a:buChar char="q"/>
            </a:pPr>
            <a:endParaRPr lang="en-US" altLang="zh-HK" sz="3600" b="1" dirty="0" smtClean="0">
              <a:solidFill>
                <a:srgbClr val="002060"/>
              </a:solidFill>
              <a:ea typeface="新細明體" charset="-120"/>
            </a:endParaRPr>
          </a:p>
          <a:p>
            <a:pPr marL="342900" lvl="1" indent="-342900">
              <a:buClr>
                <a:schemeClr val="tx1"/>
              </a:buClr>
              <a:buSzPct val="80000"/>
              <a:buFont typeface="Wingdings" pitchFamily="2" charset="2"/>
              <a:buChar char="q"/>
            </a:pPr>
            <a:r>
              <a:rPr lang="en-US" altLang="zh-HK" sz="3600" b="1" dirty="0" smtClean="0">
                <a:solidFill>
                  <a:srgbClr val="002060"/>
                </a:solidFill>
                <a:ea typeface="新細明體" charset="-120"/>
              </a:rPr>
              <a:t>Unlimited Institutions </a:t>
            </a:r>
          </a:p>
          <a:p>
            <a:pPr>
              <a:buFont typeface="Wingdings" pitchFamily="2" charset="2"/>
              <a:buChar char="q"/>
            </a:pPr>
            <a:endParaRPr lang="en-US" sz="4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686800" cy="1295400"/>
          </a:xfrm>
        </p:spPr>
        <p:txBody>
          <a:bodyPr>
            <a:noAutofit/>
          </a:bodyPr>
          <a:lstStyle/>
          <a:p>
            <a:pPr algn="ctr"/>
            <a:r>
              <a:rPr lang="en-US" sz="8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OPEN</a:t>
            </a:r>
            <a:endParaRPr lang="en-US" sz="88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239962"/>
            <a:ext cx="8686800" cy="3017838"/>
          </a:xfrm>
        </p:spPr>
        <p:txBody>
          <a:bodyPr>
            <a:noAutofit/>
          </a:bodyPr>
          <a:lstStyle/>
          <a:p>
            <a:pPr>
              <a:buClr>
                <a:schemeClr val="tx1"/>
              </a:buClr>
              <a:buSzPct val="100000"/>
              <a:buFont typeface="Wingdings" pitchFamily="2" charset="2"/>
              <a:buChar char="q"/>
            </a:pPr>
            <a:r>
              <a:rPr lang="en-US" sz="2800" b="1" dirty="0" smtClean="0"/>
              <a:t> </a:t>
            </a:r>
            <a:r>
              <a:rPr lang="en-US" sz="2800" b="1" dirty="0" smtClean="0">
                <a:solidFill>
                  <a:srgbClr val="002060"/>
                </a:solidFill>
              </a:rPr>
              <a:t>Study any Course at anytime from any place</a:t>
            </a:r>
          </a:p>
          <a:p>
            <a:pPr>
              <a:buClr>
                <a:schemeClr val="tx1"/>
              </a:buClr>
              <a:buSzPct val="100000"/>
              <a:buFont typeface="Wingdings" pitchFamily="2" charset="2"/>
              <a:buChar char="q"/>
            </a:pPr>
            <a:r>
              <a:rPr lang="en-US" sz="2800" b="1" dirty="0" smtClean="0">
                <a:solidFill>
                  <a:srgbClr val="002060"/>
                </a:solidFill>
              </a:rPr>
              <a:t> Learning Beyond the  geographical boundary</a:t>
            </a:r>
          </a:p>
          <a:p>
            <a:pPr>
              <a:buClr>
                <a:schemeClr val="tx1"/>
              </a:buClr>
              <a:buSzPct val="100000"/>
              <a:buFont typeface="Wingdings" pitchFamily="2" charset="2"/>
              <a:buChar char="q"/>
            </a:pPr>
            <a:r>
              <a:rPr lang="en-US" sz="2800" b="1" dirty="0" smtClean="0">
                <a:solidFill>
                  <a:srgbClr val="002060"/>
                </a:solidFill>
              </a:rPr>
              <a:t> Open for everyone</a:t>
            </a:r>
          </a:p>
          <a:p>
            <a:pPr>
              <a:buClr>
                <a:schemeClr val="tx1"/>
              </a:buClr>
              <a:buSzPct val="100000"/>
              <a:buFont typeface="Wingdings" pitchFamily="2" charset="2"/>
              <a:buChar char="q"/>
            </a:pPr>
            <a:r>
              <a:rPr lang="en-US" sz="2800" b="1" dirty="0" smtClean="0">
                <a:solidFill>
                  <a:srgbClr val="002060"/>
                </a:solidFill>
              </a:rPr>
              <a:t> No eligibility criteria for courses</a:t>
            </a:r>
          </a:p>
          <a:p>
            <a:pPr>
              <a:buClr>
                <a:schemeClr val="tx1"/>
              </a:buClr>
              <a:buSzPct val="100000"/>
              <a:buFont typeface="Wingdings" pitchFamily="2" charset="2"/>
              <a:buChar char="q"/>
            </a:pPr>
            <a:r>
              <a:rPr lang="en-US" sz="2800" b="1" dirty="0" smtClean="0">
                <a:solidFill>
                  <a:srgbClr val="002060"/>
                </a:solidFill>
              </a:rPr>
              <a:t> Simple and quick to join </a:t>
            </a:r>
            <a:r>
              <a:rPr lang="en-US" sz="2800" b="1" dirty="0" smtClean="0"/>
              <a:t>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nish\Downloads\Desktop\online-learning-network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0" y="2743200"/>
            <a:ext cx="5257800" cy="35814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686800" cy="1219200"/>
          </a:xfrm>
        </p:spPr>
        <p:txBody>
          <a:bodyPr>
            <a:noAutofit/>
          </a:bodyPr>
          <a:lstStyle/>
          <a:p>
            <a:pPr algn="ctr"/>
            <a:r>
              <a:rPr lang="en-US" sz="8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ONLINE</a:t>
            </a:r>
            <a:endParaRPr lang="en-US" sz="88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286000"/>
            <a:ext cx="8686800" cy="3429000"/>
          </a:xfrm>
        </p:spPr>
        <p:txBody>
          <a:bodyPr>
            <a:normAutofit/>
          </a:bodyPr>
          <a:lstStyle/>
          <a:p>
            <a:pPr lvl="1">
              <a:buClr>
                <a:schemeClr val="tx1"/>
              </a:buClr>
              <a:buSzPct val="100000"/>
              <a:buFont typeface="Wingdings" pitchFamily="2" charset="2"/>
              <a:buChar char="q"/>
            </a:pPr>
            <a:r>
              <a:rPr lang="en-US" altLang="zh-HK" sz="3600" dirty="0" smtClean="0">
                <a:solidFill>
                  <a:schemeClr val="tx1"/>
                </a:solidFill>
                <a:ea typeface="新細明體" charset="-120"/>
              </a:rPr>
              <a:t>  </a:t>
            </a:r>
            <a:r>
              <a:rPr lang="en-US" altLang="zh-HK" sz="3600" b="1" dirty="0" smtClean="0">
                <a:solidFill>
                  <a:srgbClr val="002060"/>
                </a:solidFill>
                <a:ea typeface="新細明體" charset="-120"/>
              </a:rPr>
              <a:t>As opposed to face-to-face or blended</a:t>
            </a:r>
          </a:p>
          <a:p>
            <a:pPr lvl="1">
              <a:buClr>
                <a:schemeClr val="tx1"/>
              </a:buClr>
              <a:buSzPct val="100000"/>
              <a:buFont typeface="Wingdings" pitchFamily="2" charset="2"/>
              <a:buChar char="q"/>
            </a:pPr>
            <a:r>
              <a:rPr lang="en-US" altLang="zh-HK" sz="3600" b="1" dirty="0" smtClean="0">
                <a:solidFill>
                  <a:srgbClr val="002060"/>
                </a:solidFill>
                <a:ea typeface="新細明體" charset="-120"/>
              </a:rPr>
              <a:t>  Virtual learning </a:t>
            </a:r>
          </a:p>
          <a:p>
            <a:pPr lvl="1">
              <a:buClr>
                <a:schemeClr val="tx1"/>
              </a:buClr>
              <a:buSzPct val="100000"/>
              <a:buFont typeface="Wingdings" pitchFamily="2" charset="2"/>
              <a:buChar char="q"/>
            </a:pPr>
            <a:r>
              <a:rPr lang="en-US" altLang="zh-HK" sz="3600" b="1" dirty="0" smtClean="0">
                <a:solidFill>
                  <a:srgbClr val="002060"/>
                </a:solidFill>
                <a:ea typeface="新細明體" charset="-120"/>
              </a:rPr>
              <a:t>  No documentation </a:t>
            </a:r>
          </a:p>
          <a:p>
            <a:pPr lvl="1">
              <a:buClr>
                <a:schemeClr val="tx1"/>
              </a:buClr>
              <a:buSzPct val="100000"/>
              <a:buFont typeface="Wingdings" pitchFamily="2" charset="2"/>
              <a:buChar char="q"/>
            </a:pPr>
            <a:r>
              <a:rPr lang="en-US" altLang="zh-HK" sz="3600" b="1" dirty="0" smtClean="0">
                <a:solidFill>
                  <a:srgbClr val="002060"/>
                </a:solidFill>
                <a:ea typeface="新細明體" charset="-120"/>
              </a:rPr>
              <a:t>  zero paper wasted </a:t>
            </a:r>
          </a:p>
          <a:p>
            <a:pPr lvl="1">
              <a:buClr>
                <a:schemeClr val="tx1"/>
              </a:buClr>
            </a:pPr>
            <a:endParaRPr lang="en-US" altLang="zh-HK" sz="3600" b="1" dirty="0" smtClean="0">
              <a:solidFill>
                <a:srgbClr val="002060"/>
              </a:solidFill>
              <a:ea typeface="新細明體" charset="-12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76200"/>
            <a:ext cx="8686800" cy="1371600"/>
          </a:xfrm>
        </p:spPr>
        <p:txBody>
          <a:bodyPr>
            <a:noAutofit/>
          </a:bodyPr>
          <a:lstStyle/>
          <a:p>
            <a:pPr algn="ctr"/>
            <a:r>
              <a:rPr lang="en-US" sz="8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COURSES</a:t>
            </a:r>
            <a:endParaRPr lang="en-US" sz="80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286001"/>
            <a:ext cx="8534400" cy="3505199"/>
          </a:xfrm>
        </p:spPr>
        <p:txBody>
          <a:bodyPr>
            <a:noAutofit/>
          </a:bodyPr>
          <a:lstStyle/>
          <a:p>
            <a:pPr>
              <a:buClr>
                <a:schemeClr val="tx1"/>
              </a:buClr>
              <a:buSzPct val="100000"/>
              <a:buFont typeface="Wingdings" pitchFamily="2" charset="2"/>
              <a:buChar char="q"/>
            </a:pPr>
            <a:r>
              <a:rPr lang="en-US" sz="3600" b="1" dirty="0" smtClean="0"/>
              <a:t> </a:t>
            </a:r>
            <a:r>
              <a:rPr lang="en-US" sz="3600" b="1" dirty="0" smtClean="0">
                <a:solidFill>
                  <a:srgbClr val="002060"/>
                </a:solidFill>
              </a:rPr>
              <a:t>A Big list of Courses</a:t>
            </a:r>
          </a:p>
          <a:p>
            <a:pPr>
              <a:buClr>
                <a:schemeClr val="tx1"/>
              </a:buClr>
              <a:buSzPct val="100000"/>
              <a:buFont typeface="Wingdings" pitchFamily="2" charset="2"/>
              <a:buChar char="q"/>
            </a:pPr>
            <a:r>
              <a:rPr lang="en-US" sz="3600" b="1" dirty="0" smtClean="0">
                <a:solidFill>
                  <a:srgbClr val="002060"/>
                </a:solidFill>
              </a:rPr>
              <a:t> Introduce  short term trending courses</a:t>
            </a:r>
          </a:p>
          <a:p>
            <a:pPr>
              <a:buClr>
                <a:schemeClr val="tx1"/>
              </a:buClr>
              <a:buSzPct val="100000"/>
              <a:buFont typeface="Wingdings" pitchFamily="2" charset="2"/>
              <a:buChar char="q"/>
            </a:pPr>
            <a:r>
              <a:rPr lang="en-US" sz="3600" b="1" dirty="0" smtClean="0">
                <a:solidFill>
                  <a:srgbClr val="002060"/>
                </a:solidFill>
              </a:rPr>
              <a:t> Freedom to choose the course</a:t>
            </a:r>
          </a:p>
          <a:p>
            <a:pPr>
              <a:buClr>
                <a:schemeClr val="tx1"/>
              </a:buClr>
              <a:buSzPct val="100000"/>
              <a:buFont typeface="Wingdings" pitchFamily="2" charset="2"/>
              <a:buChar char="q"/>
            </a:pPr>
            <a:r>
              <a:rPr lang="en-US" sz="3600" b="1" dirty="0" smtClean="0">
                <a:solidFill>
                  <a:srgbClr val="002060"/>
                </a:solidFill>
              </a:rPr>
              <a:t> Freedom to design own degree content</a:t>
            </a:r>
          </a:p>
          <a:p>
            <a:pPr>
              <a:buClr>
                <a:schemeClr val="tx1"/>
              </a:buClr>
              <a:buSzPct val="100000"/>
              <a:buNone/>
            </a:pPr>
            <a:r>
              <a:rPr lang="en-US" sz="3600" b="1" dirty="0" smtClean="0">
                <a:solidFill>
                  <a:srgbClr val="002060"/>
                </a:solidFill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10" descr="digital classroom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0" y="3657600"/>
            <a:ext cx="9144000" cy="3200400"/>
          </a:xfrm>
        </p:spPr>
      </p:pic>
      <p:pic>
        <p:nvPicPr>
          <p:cNvPr id="15" name="Content Placeholder 14" descr="sta-grade-5-room-10-1957.jpg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9144000" cy="3000974"/>
          </a:xfrm>
        </p:spPr>
      </p:pic>
      <p:sp>
        <p:nvSpPr>
          <p:cNvPr id="16" name="Rectangle 15"/>
          <p:cNvSpPr/>
          <p:nvPr/>
        </p:nvSpPr>
        <p:spPr>
          <a:xfrm>
            <a:off x="838200" y="2895600"/>
            <a:ext cx="70957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Old to Digital Classroom</a:t>
            </a:r>
            <a:endParaRPr lang="en-U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2019300"/>
            <a:ext cx="4698999" cy="37719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686800" cy="1066800"/>
          </a:xfrm>
        </p:spPr>
        <p:txBody>
          <a:bodyPr>
            <a:noAutofit/>
          </a:bodyPr>
          <a:lstStyle/>
          <a:p>
            <a:pPr algn="ctr"/>
            <a:r>
              <a:rPr lang="en-US" sz="8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MOOC</a:t>
            </a:r>
            <a:r>
              <a:rPr lang="en-US" sz="6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8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COST</a:t>
            </a:r>
            <a:endParaRPr lang="en-US" sz="80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918737" y="2286000"/>
            <a:ext cx="4273286" cy="313932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Right"/>
              <a:lightRig rig="glow" dir="tl">
                <a:rot lat="0" lon="0" rev="5400000"/>
              </a:lightRig>
            </a:scene3d>
            <a:sp3d extrusionH="57150"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sz="6600" b="1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Available</a:t>
            </a:r>
          </a:p>
          <a:p>
            <a:r>
              <a:rPr lang="en-US" sz="6600" b="1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Knowledge </a:t>
            </a:r>
          </a:p>
          <a:p>
            <a:r>
              <a:rPr lang="en-US" sz="6600" b="1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Free of cost</a:t>
            </a:r>
            <a:endParaRPr lang="en-US" sz="6600" b="1" cap="none" spc="0" dirty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76200"/>
            <a:ext cx="8686800" cy="1676400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DIFFERENT KINDS OF MOOC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endParaRPr lang="en-US" sz="54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Diagram 3"/>
          <p:cNvGraphicFramePr/>
          <p:nvPr/>
        </p:nvGraphicFramePr>
        <p:xfrm>
          <a:off x="1676400" y="2209800"/>
          <a:ext cx="6248400" cy="388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6"/>
</p:tagLst>
</file>

<file path=ppt/theme/theme1.xml><?xml version="1.0" encoding="utf-8"?>
<a:theme xmlns:a="http://schemas.openxmlformats.org/drawingml/2006/main" name="Theme1">
  <a:themeElements>
    <a:clrScheme name="Retrospect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Retrospect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Retrospect" id="{5F128B03-DCCA-4EEB-AB3B-CF2899314A46}" vid="{D26EA377-59BD-4C9C-9D94-EE8416EE4C79}"/>
    </a:ext>
  </a:extLst>
</a:theme>
</file>

<file path=ppt/theme/theme2.xml><?xml version="1.0" encoding="utf-8"?>
<a:theme xmlns:a="http://schemas.openxmlformats.org/drawingml/2006/main" name="1_Retrospect">
  <a:themeElements>
    <a:clrScheme name="Retrospect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Retrospect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Retrospect" id="{5F128B03-DCCA-4EEB-AB3B-CF2899314A46}" vid="{D26EA377-59BD-4C9C-9D94-EE8416EE4C79}"/>
    </a:ext>
  </a:extLst>
</a:theme>
</file>

<file path=ppt/theme/theme3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4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54F6613E-5ED7-40ED-90A8-F639BE712C0E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1016</TotalTime>
  <Words>260</Words>
  <Application>Microsoft Office PowerPoint</Application>
  <PresentationFormat>On-screen Show (4:3)</PresentationFormat>
  <Paragraphs>72</Paragraphs>
  <Slides>13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Theme1</vt:lpstr>
      <vt:lpstr>1_Retrospect</vt:lpstr>
      <vt:lpstr>Facet</vt:lpstr>
      <vt:lpstr>Wisp</vt:lpstr>
      <vt:lpstr>Slide 1</vt:lpstr>
      <vt:lpstr>MOOCs ..</vt:lpstr>
      <vt:lpstr>MASSIVE</vt:lpstr>
      <vt:lpstr>OPEN</vt:lpstr>
      <vt:lpstr>ONLINE</vt:lpstr>
      <vt:lpstr>COURSES</vt:lpstr>
      <vt:lpstr>Slide 7</vt:lpstr>
      <vt:lpstr>MOOCS COST</vt:lpstr>
      <vt:lpstr>DIFFERENT KINDS OF MOOCS</vt:lpstr>
      <vt:lpstr>How Can Join MOOCs</vt:lpstr>
      <vt:lpstr>COLLABORATION OF MOOCs &amp; LIBRARY</vt:lpstr>
      <vt:lpstr>SO FINALLY </vt:lpstr>
      <vt:lpstr>Slide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MOOCs : An E-Campus</dc:title>
  <dc:creator>nish</dc:creator>
  <cp:lastModifiedBy>nish</cp:lastModifiedBy>
  <cp:revision>180</cp:revision>
  <dcterms:created xsi:type="dcterms:W3CDTF">2017-07-24T04:06:52Z</dcterms:created>
  <dcterms:modified xsi:type="dcterms:W3CDTF">2017-07-30T15:17:46Z</dcterms:modified>
</cp:coreProperties>
</file>