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256" r:id="rId2"/>
    <p:sldId id="257" r:id="rId3"/>
    <p:sldId id="258" r:id="rId4"/>
    <p:sldId id="259" r:id="rId5"/>
    <p:sldId id="260" r:id="rId6"/>
    <p:sldId id="261" r:id="rId7"/>
    <p:sldId id="263" r:id="rId8"/>
    <p:sldId id="271" r:id="rId9"/>
    <p:sldId id="272" r:id="rId10"/>
    <p:sldId id="269" r:id="rId11"/>
    <p:sldId id="273" r:id="rId12"/>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044" autoAdjust="0"/>
    <p:restoredTop sz="94660"/>
  </p:normalViewPr>
  <p:slideViewPr>
    <p:cSldViewPr>
      <p:cViewPr>
        <p:scale>
          <a:sx n="70" d="100"/>
          <a:sy n="70" d="100"/>
        </p:scale>
        <p:origin x="-156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IN"/>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FF482B6D-C26E-48E4-9573-FD45CBAC7D5B}" type="datetimeFigureOut">
              <a:rPr lang="en-US" smtClean="0"/>
              <a:pPr/>
              <a:t>7/31/2017</a:t>
            </a:fld>
            <a:endParaRPr lang="en-IN"/>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IN"/>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640A6A9E-8232-4BC1-866F-5AA580ECDD55}"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9D1BEDB-CE08-4BF6-B37F-05AB4608CC68}" type="datetimeFigureOut">
              <a:rPr lang="en-US" smtClean="0"/>
              <a:pPr/>
              <a:t>7/31/2017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9D1BEDB-CE08-4BF6-B37F-05AB4608CC68}" type="datetimeFigureOut">
              <a:rPr lang="en-US" smtClean="0"/>
              <a:pPr/>
              <a:t>7/31/2017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9D1BEDB-CE08-4BF6-B37F-05AB4608CC68}" type="datetimeFigureOut">
              <a:rPr lang="en-US" smtClean="0"/>
              <a:pPr/>
              <a:t>7/31/2017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9D1BEDB-CE08-4BF6-B37F-05AB4608CC68}" type="datetimeFigureOut">
              <a:rPr lang="en-US" smtClean="0"/>
              <a:pPr/>
              <a:t>7/31/2017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D1BEDB-CE08-4BF6-B37F-05AB4608CC68}" type="datetimeFigureOut">
              <a:rPr lang="en-US" smtClean="0"/>
              <a:pPr/>
              <a:t>7/31/2017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9D1BEDB-CE08-4BF6-B37F-05AB4608CC68}" type="datetimeFigureOut">
              <a:rPr lang="en-US" smtClean="0"/>
              <a:pPr/>
              <a:t>7/31/2017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9D1BEDB-CE08-4BF6-B37F-05AB4608CC68}" type="datetimeFigureOut">
              <a:rPr lang="en-US" smtClean="0"/>
              <a:pPr/>
              <a:t>7/31/2017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9D1BEDB-CE08-4BF6-B37F-05AB4608CC68}" type="datetimeFigureOut">
              <a:rPr lang="en-US" smtClean="0"/>
              <a:pPr/>
              <a:t>7/31/2017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1BEDB-CE08-4BF6-B37F-05AB4608CC68}" type="datetimeFigureOut">
              <a:rPr lang="en-US" smtClean="0"/>
              <a:pPr/>
              <a:t>7/31/2017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1BEDB-CE08-4BF6-B37F-05AB4608CC68}" type="datetimeFigureOut">
              <a:rPr lang="en-US" smtClean="0"/>
              <a:pPr/>
              <a:t>7/31/2017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1BEDB-CE08-4BF6-B37F-05AB4608CC68}" type="datetimeFigureOut">
              <a:rPr lang="en-US" smtClean="0"/>
              <a:pPr/>
              <a:t>7/31/2017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37AF6D6-E452-49C2-A5D7-8C1172AFC3A8}"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D1BEDB-CE08-4BF6-B37F-05AB4608CC68}" type="datetimeFigureOut">
              <a:rPr lang="en-US" smtClean="0"/>
              <a:pPr/>
              <a:t>7/31/2017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AF6D6-E452-49C2-A5D7-8C1172AFC3A8}"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500043"/>
            <a:ext cx="8143932" cy="1571635"/>
          </a:xfrm>
          <a:blipFill>
            <a:blip r:embed="rId2"/>
            <a:tile tx="0" ty="0" sx="100000" sy="100000" flip="none" algn="tl"/>
          </a:blipFill>
        </p:spPr>
        <p:txBody>
          <a:bodyPr/>
          <a:lstStyle/>
          <a:p>
            <a:r>
              <a:rPr lang="en-IN" b="1" dirty="0" smtClean="0">
                <a:latin typeface="Times New Roman" pitchFamily="18" charset="0"/>
                <a:cs typeface="Times New Roman" pitchFamily="18" charset="0"/>
              </a:rPr>
              <a:t>Issues in Preservation of Digital Cultural Heritage</a:t>
            </a:r>
            <a:endParaRPr lang="en-IN" b="1"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3143248"/>
            <a:ext cx="6400800" cy="3214710"/>
          </a:xfrm>
          <a:blipFill>
            <a:blip r:embed="rId2"/>
            <a:tile tx="0" ty="0" sx="100000" sy="100000" flip="none" algn="tl"/>
          </a:blipFill>
        </p:spPr>
        <p:txBody>
          <a:bodyPr>
            <a:normAutofit fontScale="77500" lnSpcReduction="20000"/>
          </a:bodyPr>
          <a:lstStyle/>
          <a:p>
            <a:endParaRPr lang="en-IN" dirty="0" smtClean="0">
              <a:solidFill>
                <a:schemeClr val="tx1"/>
              </a:solidFill>
              <a:latin typeface="Times New Roman" pitchFamily="18" charset="0"/>
              <a:cs typeface="Times New Roman" pitchFamily="18" charset="0"/>
            </a:endParaRPr>
          </a:p>
          <a:p>
            <a:r>
              <a:rPr lang="en-IN" i="1" dirty="0" smtClean="0">
                <a:solidFill>
                  <a:schemeClr val="tx1"/>
                </a:solidFill>
                <a:latin typeface="Times New Roman" pitchFamily="18" charset="0"/>
                <a:cs typeface="Times New Roman" pitchFamily="18" charset="0"/>
              </a:rPr>
              <a:t>Presented by:</a:t>
            </a:r>
          </a:p>
          <a:p>
            <a:r>
              <a:rPr lang="en-IN" b="1" dirty="0" smtClean="0">
                <a:solidFill>
                  <a:schemeClr val="tx1"/>
                </a:solidFill>
                <a:latin typeface="Times New Roman" pitchFamily="18" charset="0"/>
                <a:cs typeface="Times New Roman" pitchFamily="18" charset="0"/>
              </a:rPr>
              <a:t>Somipam R. Shimray</a:t>
            </a:r>
          </a:p>
          <a:p>
            <a:r>
              <a:rPr lang="en-IN" dirty="0" smtClean="0">
                <a:solidFill>
                  <a:schemeClr val="tx1"/>
                </a:solidFill>
                <a:latin typeface="Times New Roman" pitchFamily="18" charset="0"/>
                <a:cs typeface="Times New Roman" pitchFamily="18" charset="0"/>
              </a:rPr>
              <a:t>Research Scholar</a:t>
            </a:r>
          </a:p>
          <a:p>
            <a:r>
              <a:rPr lang="en-IN" dirty="0" smtClean="0">
                <a:solidFill>
                  <a:schemeClr val="tx1"/>
                </a:solidFill>
                <a:latin typeface="Times New Roman" pitchFamily="18" charset="0"/>
                <a:cs typeface="Times New Roman" pitchFamily="18" charset="0"/>
              </a:rPr>
              <a:t>Department of Library and Information Science School of Media and Communication</a:t>
            </a:r>
          </a:p>
          <a:p>
            <a:r>
              <a:rPr lang="en-IN" dirty="0" smtClean="0">
                <a:solidFill>
                  <a:schemeClr val="tx1"/>
                </a:solidFill>
                <a:latin typeface="Times New Roman" pitchFamily="18" charset="0"/>
                <a:cs typeface="Times New Roman" pitchFamily="18" charset="0"/>
              </a:rPr>
              <a:t>Pondicherry University</a:t>
            </a:r>
          </a:p>
          <a:p>
            <a:r>
              <a:rPr lang="en-IN" dirty="0" smtClean="0">
                <a:solidFill>
                  <a:schemeClr val="tx1"/>
                </a:solidFill>
                <a:latin typeface="Times New Roman" pitchFamily="18" charset="0"/>
                <a:cs typeface="Times New Roman" pitchFamily="18" charset="0"/>
              </a:rPr>
              <a:t>Puducherry-605014</a:t>
            </a:r>
          </a:p>
          <a:p>
            <a:endParaRPr lang="en-IN" dirty="0" smtClean="0">
              <a:solidFill>
                <a:schemeClr val="tx1"/>
              </a:solidFill>
              <a:latin typeface="Times New Roman" pitchFamily="18" charset="0"/>
              <a:cs typeface="Times New Roman" pitchFamily="18" charset="0"/>
            </a:endParaRPr>
          </a:p>
          <a:p>
            <a:endParaRPr lang="en-IN" dirty="0" smtClean="0">
              <a:solidFill>
                <a:schemeClr val="tx1"/>
              </a:solidFill>
              <a:latin typeface="Times New Roman" pitchFamily="18" charset="0"/>
              <a:cs typeface="Times New Roman" pitchFamily="18" charset="0"/>
            </a:endParaRPr>
          </a:p>
          <a:p>
            <a:endParaRPr lang="en-IN"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00108"/>
          </a:xfrm>
        </p:spPr>
        <p:txBody>
          <a:bodyPr>
            <a:normAutofit/>
          </a:bodyPr>
          <a:lstStyle/>
          <a:p>
            <a:r>
              <a:rPr lang="en-US" sz="3600" b="1" dirty="0" smtClean="0">
                <a:latin typeface="Times New Roman" pitchFamily="18" charset="0"/>
                <a:cs typeface="Times New Roman" pitchFamily="18" charset="0"/>
              </a:rPr>
              <a:t>Conclusions</a:t>
            </a:r>
            <a:endParaRPr lang="en-IN"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28670"/>
            <a:ext cx="8229600" cy="5500726"/>
          </a:xfrm>
          <a:blipFill>
            <a:blip r:embed="rId2"/>
            <a:tile tx="0" ty="0" sx="100000" sy="100000" flip="none" algn="tl"/>
          </a:blipFill>
        </p:spPr>
        <p:txBody>
          <a:bodyPr>
            <a:noAutofit/>
          </a:bodyPr>
          <a:lstStyle/>
          <a:p>
            <a:pPr algn="just">
              <a:buFont typeface="Wingdings" pitchFamily="2" charset="2"/>
              <a:buChar char="Ø"/>
            </a:pPr>
            <a:r>
              <a:rPr lang="en-IN" sz="2200" dirty="0" smtClean="0">
                <a:latin typeface="Times New Roman" pitchFamily="18" charset="0"/>
                <a:cs typeface="Times New Roman" pitchFamily="18" charset="0"/>
              </a:rPr>
              <a:t>International agencies, governments, NGOs and every citizen should value and safeguard one’s own cultural heritage.</a:t>
            </a:r>
          </a:p>
          <a:p>
            <a:pPr algn="just">
              <a:buFont typeface="Wingdings" pitchFamily="2" charset="2"/>
              <a:buChar char="Ø"/>
            </a:pPr>
            <a:r>
              <a:rPr lang="en-IN" sz="2200" dirty="0" smtClean="0">
                <a:latin typeface="Times New Roman" pitchFamily="18" charset="0"/>
                <a:cs typeface="Times New Roman" pitchFamily="18" charset="0"/>
              </a:rPr>
              <a:t>Involvement of educational institutes in promoting and safeguarding CH assets by way of introducing cultural related courses like Cultural Heritage Studies (CHS), Heritage Conservation, and Cultural Heritage Management (CHM) to produce required trained manpower.</a:t>
            </a:r>
          </a:p>
          <a:p>
            <a:pPr algn="just">
              <a:buFont typeface="Wingdings" pitchFamily="2" charset="2"/>
              <a:buChar char="Ø"/>
            </a:pPr>
            <a:r>
              <a:rPr lang="en-IN" sz="2200" dirty="0" smtClean="0">
                <a:latin typeface="Times New Roman" pitchFamily="18" charset="0"/>
                <a:cs typeface="Times New Roman" pitchFamily="18" charset="0"/>
              </a:rPr>
              <a:t>A well action plan at national level has to be prepared considering the scope, purpose, policy, preservation techniques, implementation and maintenance of digital CH. </a:t>
            </a:r>
          </a:p>
          <a:p>
            <a:pPr algn="just">
              <a:buFont typeface="Wingdings" pitchFamily="2" charset="2"/>
              <a:buChar char="Ø"/>
            </a:pPr>
            <a:r>
              <a:rPr lang="en-IN" sz="2200" dirty="0" smtClean="0">
                <a:latin typeface="Times New Roman" pitchFamily="18" charset="0"/>
                <a:cs typeface="Times New Roman" pitchFamily="18" charset="0"/>
              </a:rPr>
              <a:t>Adequate funds should be provided to run the CH institutions to safeguard CH assets.</a:t>
            </a:r>
          </a:p>
          <a:p>
            <a:pPr algn="just">
              <a:buFont typeface="Wingdings" pitchFamily="2" charset="2"/>
              <a:buChar char="Ø"/>
            </a:pPr>
            <a:r>
              <a:rPr lang="en-IN" sz="2200" dirty="0" smtClean="0">
                <a:latin typeface="Times New Roman" pitchFamily="18" charset="0"/>
                <a:cs typeface="Times New Roman" pitchFamily="18" charset="0"/>
              </a:rPr>
              <a:t>Web online exhibition, VR, web base museums, second life, etc. are the technological tools helping us in providing access and cutting distance factor.</a:t>
            </a:r>
          </a:p>
          <a:p>
            <a:pPr algn="just">
              <a:buFont typeface="Wingdings" pitchFamily="2" charset="2"/>
              <a:buChar char="Ø"/>
            </a:pPr>
            <a:endParaRPr lang="en-IN"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0" indent="0" algn="ctr">
              <a:spcBef>
                <a:spcPts val="0"/>
              </a:spcBef>
              <a:buNone/>
            </a:pPr>
            <a:endParaRPr lang="en-IN" sz="9200" b="1" dirty="0" smtClean="0">
              <a:latin typeface="Brush Script MT" pitchFamily="66" charset="0"/>
              <a:cs typeface="Times New Roman" pitchFamily="18" charset="0"/>
            </a:endParaRPr>
          </a:p>
          <a:p>
            <a:pPr marL="0" indent="0" algn="ctr">
              <a:spcBef>
                <a:spcPts val="0"/>
              </a:spcBef>
              <a:buNone/>
            </a:pPr>
            <a:r>
              <a:rPr lang="en-IN" sz="9200" b="1" dirty="0" smtClean="0">
                <a:latin typeface="Brush Script MT" pitchFamily="66" charset="0"/>
                <a:cs typeface="Times New Roman" pitchFamily="18" charset="0"/>
              </a:rPr>
              <a:t>Thank you very much</a:t>
            </a:r>
            <a:endParaRPr lang="en-IN" sz="9200" b="1" dirty="0">
              <a:latin typeface="Brush Script MT" pitchFamily="66"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smtClean="0">
                <a:latin typeface="Times New Roman" pitchFamily="18" charset="0"/>
                <a:cs typeface="Times New Roman" pitchFamily="18" charset="0"/>
              </a:rPr>
              <a:t>Contents</a:t>
            </a:r>
            <a:endParaRPr lang="en-IN"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43050"/>
            <a:ext cx="8229600" cy="4900634"/>
          </a:xfrm>
          <a:blipFill>
            <a:blip r:embed="rId2"/>
            <a:tile tx="0" ty="0" sx="100000" sy="100000" flip="none" algn="tl"/>
          </a:blipFill>
        </p:spPr>
        <p:txBody>
          <a:bodyPr>
            <a:noAutofit/>
          </a:bodyPr>
          <a:lstStyle/>
          <a:p>
            <a:pPr>
              <a:buFont typeface="Wingdings" pitchFamily="2" charset="2"/>
              <a:buChar char="Ø"/>
            </a:pPr>
            <a:r>
              <a:rPr lang="en-IN" sz="2000" dirty="0" smtClean="0">
                <a:latin typeface="Times New Roman" pitchFamily="18" charset="0"/>
                <a:cs typeface="Times New Roman" pitchFamily="18" charset="0"/>
              </a:rPr>
              <a:t>Introduction</a:t>
            </a:r>
          </a:p>
          <a:p>
            <a:pPr>
              <a:buFont typeface="Wingdings" pitchFamily="2" charset="2"/>
              <a:buChar char="Ø"/>
            </a:pPr>
            <a:r>
              <a:rPr lang="en-IN" sz="2000" dirty="0" smtClean="0">
                <a:latin typeface="Times New Roman" pitchFamily="18" charset="0"/>
                <a:cs typeface="Times New Roman" pitchFamily="18" charset="0"/>
              </a:rPr>
              <a:t>What is Cultural Heritage?</a:t>
            </a:r>
          </a:p>
          <a:p>
            <a:pPr>
              <a:buFont typeface="Wingdings" pitchFamily="2" charset="2"/>
              <a:buChar char="Ø"/>
            </a:pPr>
            <a:r>
              <a:rPr lang="en-IN" sz="2000" dirty="0" smtClean="0">
                <a:latin typeface="Times New Roman" pitchFamily="18" charset="0"/>
                <a:cs typeface="Times New Roman" pitchFamily="18" charset="0"/>
              </a:rPr>
              <a:t>Types of Cultural Heritage </a:t>
            </a:r>
          </a:p>
          <a:p>
            <a:pPr>
              <a:buFont typeface="Wingdings" pitchFamily="2" charset="2"/>
              <a:buChar char="Ø"/>
            </a:pPr>
            <a:r>
              <a:rPr lang="en-IN" sz="2000" dirty="0" smtClean="0">
                <a:latin typeface="Times New Roman" pitchFamily="18" charset="0"/>
                <a:cs typeface="Times New Roman" pitchFamily="18" charset="0"/>
              </a:rPr>
              <a:t>Role of the LIS, Archives &amp; Museum professionals in preserving traditional cultural heritage</a:t>
            </a:r>
          </a:p>
          <a:p>
            <a:pPr>
              <a:buFont typeface="Wingdings" pitchFamily="2" charset="2"/>
              <a:buChar char="Ø"/>
            </a:pPr>
            <a:r>
              <a:rPr lang="en-IN" sz="2000" dirty="0" smtClean="0">
                <a:latin typeface="Times New Roman" pitchFamily="18" charset="0"/>
                <a:cs typeface="Times New Roman" pitchFamily="18" charset="0"/>
              </a:rPr>
              <a:t>Digital Preservation of Cultural Heritage</a:t>
            </a:r>
          </a:p>
          <a:p>
            <a:pPr>
              <a:buFont typeface="Wingdings" pitchFamily="2" charset="2"/>
              <a:buChar char="Ø"/>
            </a:pPr>
            <a:r>
              <a:rPr lang="en-IN" sz="2000" dirty="0" smtClean="0">
                <a:latin typeface="Times New Roman" pitchFamily="18" charset="0"/>
                <a:cs typeface="Times New Roman" pitchFamily="18" charset="0"/>
              </a:rPr>
              <a:t>Advantages of Digital Preservation</a:t>
            </a:r>
          </a:p>
          <a:p>
            <a:pPr>
              <a:buFont typeface="Wingdings" pitchFamily="2" charset="2"/>
              <a:buChar char="Ø"/>
            </a:pPr>
            <a:r>
              <a:rPr lang="en-IN" sz="2000" dirty="0" smtClean="0">
                <a:latin typeface="Times New Roman" pitchFamily="18" charset="0"/>
                <a:cs typeface="Times New Roman" pitchFamily="18" charset="0"/>
              </a:rPr>
              <a:t>Problems in Digital Preservation of Cultural Heritage</a:t>
            </a:r>
          </a:p>
          <a:p>
            <a:pPr>
              <a:buFont typeface="Wingdings" pitchFamily="2" charset="2"/>
              <a:buChar char="Ø"/>
            </a:pPr>
            <a:r>
              <a:rPr lang="en-IN" sz="2000" dirty="0" smtClean="0">
                <a:latin typeface="Times New Roman" pitchFamily="18" charset="0"/>
                <a:cs typeface="Times New Roman" pitchFamily="18" charset="0"/>
              </a:rPr>
              <a:t>Economic Impacts of Digital Cultural Heritage Preservation</a:t>
            </a:r>
          </a:p>
          <a:p>
            <a:pPr lvl="1">
              <a:buFont typeface="Wingdings" pitchFamily="2" charset="2"/>
              <a:buChar char="Ø"/>
            </a:pPr>
            <a:r>
              <a:rPr lang="en-IN" sz="2000" dirty="0" smtClean="0">
                <a:latin typeface="Times New Roman" pitchFamily="18" charset="0"/>
                <a:cs typeface="Times New Roman" pitchFamily="18" charset="0"/>
              </a:rPr>
              <a:t>Individual Impacts and Benefits</a:t>
            </a:r>
          </a:p>
          <a:p>
            <a:pPr lvl="1">
              <a:buFont typeface="Wingdings" pitchFamily="2" charset="2"/>
              <a:buChar char="Ø"/>
            </a:pPr>
            <a:r>
              <a:rPr lang="en-IN" sz="2000" dirty="0" smtClean="0">
                <a:latin typeface="Times New Roman" pitchFamily="18" charset="0"/>
                <a:cs typeface="Times New Roman" pitchFamily="18" charset="0"/>
              </a:rPr>
              <a:t>Economic Impact and Benefits</a:t>
            </a:r>
          </a:p>
          <a:p>
            <a:pPr lvl="1">
              <a:buFont typeface="Wingdings" pitchFamily="2" charset="2"/>
              <a:buChar char="Ø"/>
            </a:pPr>
            <a:r>
              <a:rPr lang="en-IN" sz="2000" dirty="0" smtClean="0">
                <a:latin typeface="Times New Roman" pitchFamily="18" charset="0"/>
                <a:cs typeface="Times New Roman" pitchFamily="18" charset="0"/>
              </a:rPr>
              <a:t>Social Impact and Benefits</a:t>
            </a:r>
          </a:p>
          <a:p>
            <a:pPr>
              <a:buFont typeface="Wingdings" pitchFamily="2" charset="2"/>
              <a:buChar char="Ø"/>
            </a:pPr>
            <a:r>
              <a:rPr lang="en-IN" sz="2000" dirty="0" smtClean="0">
                <a:latin typeface="Times New Roman" pitchFamily="18" charset="0"/>
                <a:cs typeface="Times New Roman" pitchFamily="18" charset="0"/>
              </a:rPr>
              <a:t>Conclusions</a:t>
            </a:r>
            <a:endParaRPr lang="en-IN"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smtClean="0">
                <a:latin typeface="Times New Roman" pitchFamily="18" charset="0"/>
                <a:cs typeface="Times New Roman" pitchFamily="18" charset="0"/>
              </a:rPr>
              <a:t>Introduction</a:t>
            </a:r>
            <a:endParaRPr lang="en-IN"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972072"/>
          </a:xfrm>
          <a:blipFill>
            <a:blip r:embed="rId2"/>
            <a:tile tx="0" ty="0" sx="100000" sy="100000" flip="none" algn="tl"/>
          </a:blipFill>
        </p:spPr>
        <p:txBody>
          <a:bodyPr>
            <a:noAutofit/>
          </a:bodyPr>
          <a:lstStyle/>
          <a:p>
            <a:pPr algn="just">
              <a:buFont typeface="Wingdings" pitchFamily="2" charset="2"/>
              <a:buChar char="Ø"/>
            </a:pPr>
            <a:r>
              <a:rPr lang="en-IN" sz="2200" dirty="0" smtClean="0">
                <a:latin typeface="Times New Roman" pitchFamily="18" charset="0"/>
                <a:cs typeface="Times New Roman" pitchFamily="18" charset="0"/>
              </a:rPr>
              <a:t>Over the years one of the agenda over and over again overlooked by libraries, archives and museums is how to preserve cultural heritage.</a:t>
            </a:r>
          </a:p>
          <a:p>
            <a:pPr algn="just">
              <a:buFont typeface="Wingdings" pitchFamily="2" charset="2"/>
              <a:buChar char="Ø"/>
            </a:pPr>
            <a:r>
              <a:rPr lang="en-IN" sz="2200" dirty="0" smtClean="0">
                <a:latin typeface="Times New Roman" pitchFamily="18" charset="0"/>
                <a:cs typeface="Times New Roman" pitchFamily="18" charset="0"/>
              </a:rPr>
              <a:t>Cultural Heritage (CH) is the remembrance of its living civilization. </a:t>
            </a:r>
          </a:p>
          <a:p>
            <a:pPr algn="just">
              <a:buFont typeface="Wingdings" pitchFamily="2" charset="2"/>
              <a:buChar char="Ø"/>
            </a:pPr>
            <a:r>
              <a:rPr lang="en-IN" sz="2200" dirty="0" smtClean="0">
                <a:latin typeface="Times New Roman" pitchFamily="18" charset="0"/>
                <a:cs typeface="Times New Roman" pitchFamily="18" charset="0"/>
              </a:rPr>
              <a:t>CH has to be valued with utmost care as it is given by ancestors. </a:t>
            </a:r>
          </a:p>
          <a:p>
            <a:pPr algn="just">
              <a:buFont typeface="Wingdings" pitchFamily="2" charset="2"/>
              <a:buChar char="Ø"/>
            </a:pPr>
            <a:r>
              <a:rPr lang="en-IN" sz="2200" dirty="0" smtClean="0">
                <a:latin typeface="Times New Roman" pitchFamily="18" charset="0"/>
                <a:cs typeface="Times New Roman" pitchFamily="18" charset="0"/>
              </a:rPr>
              <a:t>Libraries, archives, museums and information centres are using several ICT tools for collecting, organizing, managing and providing access to Cultural Heritage Information.</a:t>
            </a:r>
          </a:p>
          <a:p>
            <a:pPr algn="just">
              <a:buFont typeface="Wingdings" pitchFamily="2" charset="2"/>
              <a:buChar char="Ø"/>
            </a:pPr>
            <a:r>
              <a:rPr lang="en-IN" sz="2200" dirty="0" smtClean="0">
                <a:latin typeface="Times New Roman" pitchFamily="18" charset="0"/>
                <a:cs typeface="Times New Roman" pitchFamily="18" charset="0"/>
              </a:rPr>
              <a:t>There are many valuable tangible assets and intangible CH presently positioned at high risk.</a:t>
            </a:r>
          </a:p>
          <a:p>
            <a:pPr algn="just">
              <a:buFont typeface="Wingdings" pitchFamily="2" charset="2"/>
              <a:buChar char="Ø"/>
            </a:pPr>
            <a:r>
              <a:rPr lang="en-IN" sz="2200" dirty="0" smtClean="0">
                <a:latin typeface="Times New Roman" pitchFamily="18" charset="0"/>
                <a:cs typeface="Times New Roman" pitchFamily="18" charset="0"/>
              </a:rPr>
              <a:t>Digital preservation is alternatively used for safeguarding and administering original CH objects.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itchFamily="18" charset="0"/>
                <a:cs typeface="Times New Roman" pitchFamily="18" charset="0"/>
              </a:rPr>
              <a:t>What is Cultural Heritage?</a:t>
            </a:r>
            <a:endParaRPr lang="en-IN"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28736"/>
            <a:ext cx="8229600" cy="5072098"/>
          </a:xfrm>
          <a:blipFill>
            <a:blip r:embed="rId2"/>
            <a:tile tx="0" ty="0" sx="100000" sy="100000" flip="none" algn="tl"/>
          </a:blipFill>
        </p:spPr>
        <p:txBody>
          <a:bodyPr>
            <a:noAutofit/>
          </a:bodyPr>
          <a:lstStyle/>
          <a:p>
            <a:pPr algn="just">
              <a:buFont typeface="Wingdings" pitchFamily="2" charset="2"/>
              <a:buChar char="Ø"/>
            </a:pPr>
            <a:r>
              <a:rPr lang="en-IN" sz="2100" dirty="0" smtClean="0">
                <a:latin typeface="Times New Roman" pitchFamily="18" charset="0"/>
                <a:cs typeface="Times New Roman" pitchFamily="18" charset="0"/>
              </a:rPr>
              <a:t>Cultural Heritage is an expression of the ways of living developed by a community and passed on from generation to generation, including customs, practices, places, objects, artistic expressions and values. </a:t>
            </a:r>
          </a:p>
          <a:p>
            <a:pPr algn="just">
              <a:buFont typeface="Wingdings" pitchFamily="2" charset="2"/>
              <a:buChar char="Ø"/>
            </a:pPr>
            <a:r>
              <a:rPr lang="en-US" sz="2100" dirty="0" smtClean="0">
                <a:latin typeface="Times New Roman" pitchFamily="18" charset="0"/>
                <a:cs typeface="Times New Roman" pitchFamily="18" charset="0"/>
              </a:rPr>
              <a:t>CH is described </a:t>
            </a:r>
            <a:r>
              <a:rPr lang="en-US" sz="2100" dirty="0">
                <a:latin typeface="Times New Roman" pitchFamily="18" charset="0"/>
                <a:cs typeface="Times New Roman" pitchFamily="18" charset="0"/>
              </a:rPr>
              <a:t>as artifacts, places, custom, celebration and ritual practices that compose with </a:t>
            </a:r>
            <a:r>
              <a:rPr lang="en-US" sz="2100" dirty="0" smtClean="0">
                <a:latin typeface="Times New Roman" pitchFamily="18" charset="0"/>
                <a:cs typeface="Times New Roman" pitchFamily="18" charset="0"/>
              </a:rPr>
              <a:t>history.</a:t>
            </a:r>
          </a:p>
          <a:p>
            <a:pPr algn="just">
              <a:buFont typeface="Wingdings" pitchFamily="2" charset="2"/>
              <a:buChar char="Ø"/>
            </a:pPr>
            <a:r>
              <a:rPr lang="en-US" sz="2100" dirty="0" smtClean="0">
                <a:latin typeface="Times New Roman" pitchFamily="18" charset="0"/>
                <a:cs typeface="Times New Roman" pitchFamily="18" charset="0"/>
              </a:rPr>
              <a:t>CH provides a link to past and present, thus it is a prime key of any community for its identify.</a:t>
            </a:r>
          </a:p>
          <a:p>
            <a:pPr algn="just">
              <a:buFont typeface="Wingdings" pitchFamily="2" charset="2"/>
              <a:buChar char="Ø"/>
            </a:pPr>
            <a:r>
              <a:rPr lang="en-IN" sz="2100" dirty="0" smtClean="0">
                <a:latin typeface="Times New Roman" pitchFamily="18" charset="0"/>
                <a:cs typeface="Times New Roman" pitchFamily="18" charset="0"/>
              </a:rPr>
              <a:t>Cultural Heritage is often expressed as either Intangible or Tangible Cultural Heritage.</a:t>
            </a:r>
          </a:p>
          <a:p>
            <a:pPr algn="just">
              <a:buFont typeface="Wingdings" pitchFamily="2" charset="2"/>
              <a:buChar char="Ø"/>
            </a:pPr>
            <a:r>
              <a:rPr lang="en-IN" sz="2100" dirty="0" smtClean="0">
                <a:latin typeface="Times New Roman" pitchFamily="18" charset="0"/>
                <a:cs typeface="Times New Roman" pitchFamily="18" charset="0"/>
              </a:rPr>
              <a:t>Cultural heritage is the legacy of physical artefacts and intangible attributes of a group or society that are inherited from past generations, maintained in the present and bestowed for the benefit of future generations - UNESCO.</a:t>
            </a:r>
            <a:endParaRPr lang="en-US" sz="2100" dirty="0" smtClean="0">
              <a:latin typeface="Times New Roman" pitchFamily="18" charset="0"/>
              <a:cs typeface="Times New Roman" pitchFamily="18" charset="0"/>
            </a:endParaRPr>
          </a:p>
          <a:p>
            <a:pPr algn="just">
              <a:buFont typeface="Wingdings" pitchFamily="2" charset="2"/>
              <a:buChar char="Ø"/>
            </a:pPr>
            <a:endParaRPr lang="en-US" sz="21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32"/>
          </a:xfrm>
        </p:spPr>
        <p:txBody>
          <a:bodyPr>
            <a:normAutofit/>
          </a:bodyPr>
          <a:lstStyle/>
          <a:p>
            <a:r>
              <a:rPr lang="en-US" sz="3600" b="1" dirty="0" smtClean="0">
                <a:latin typeface="Times New Roman" pitchFamily="18" charset="0"/>
                <a:cs typeface="Times New Roman" pitchFamily="18" charset="0"/>
              </a:rPr>
              <a:t>Types of Cultural Heritage </a:t>
            </a:r>
            <a:endParaRPr lang="en-IN" sz="3600" dirty="0"/>
          </a:p>
        </p:txBody>
      </p:sp>
      <p:pic>
        <p:nvPicPr>
          <p:cNvPr id="4" name="Content Placeholder 3" descr="dddd.JPG"/>
          <p:cNvPicPr>
            <a:picLocks noGrp="1" noChangeAspect="1"/>
          </p:cNvPicPr>
          <p:nvPr>
            <p:ph idx="1"/>
          </p:nvPr>
        </p:nvPicPr>
        <p:blipFill>
          <a:blip r:embed="rId2"/>
          <a:stretch>
            <a:fillRect/>
          </a:stretch>
        </p:blipFill>
        <p:spPr>
          <a:xfrm>
            <a:off x="1639758" y="803275"/>
            <a:ext cx="6004076" cy="598171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latin typeface="Times New Roman" pitchFamily="18" charset="0"/>
                <a:cs typeface="Times New Roman" pitchFamily="18" charset="0"/>
              </a:rPr>
              <a:t>Role of the LIS, Archives &amp; Museum professionals in preserving traditional cultural heritage</a:t>
            </a:r>
            <a:endParaRPr lang="en-IN"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900634"/>
          </a:xfrm>
          <a:blipFill>
            <a:blip r:embed="rId2"/>
            <a:tile tx="0" ty="0" sx="100000" sy="100000" flip="none" algn="tl"/>
          </a:blipFill>
        </p:spPr>
        <p:txBody>
          <a:bodyPr>
            <a:noAutofit/>
          </a:bodyPr>
          <a:lstStyle/>
          <a:p>
            <a:pPr algn="just">
              <a:buFont typeface="Wingdings" pitchFamily="2" charset="2"/>
              <a:buChar char="Ø"/>
            </a:pPr>
            <a:r>
              <a:rPr lang="en-IN" sz="2000" dirty="0" smtClean="0">
                <a:latin typeface="Times New Roman" pitchFamily="18" charset="0"/>
                <a:cs typeface="Times New Roman" pitchFamily="18" charset="0"/>
              </a:rPr>
              <a:t>For many years, all information centres aimed to preserve and conserve records of cultural heritage so that it can be useful to the later generations.</a:t>
            </a:r>
          </a:p>
          <a:p>
            <a:pPr algn="just">
              <a:buFont typeface="Wingdings" pitchFamily="2" charset="2"/>
              <a:buChar char="Ø"/>
            </a:pPr>
            <a:r>
              <a:rPr lang="en-IN" sz="2000" dirty="0" smtClean="0">
                <a:latin typeface="Times New Roman" pitchFamily="18" charset="0"/>
                <a:cs typeface="Times New Roman" pitchFamily="18" charset="0"/>
              </a:rPr>
              <a:t>Libraries, Archives and Museums can be involved in documenting and safeguarding of cultural heritage resources in the following ways (</a:t>
            </a:r>
            <a:r>
              <a:rPr lang="en-IN" sz="2000" dirty="0" err="1" smtClean="0">
                <a:latin typeface="Times New Roman" pitchFamily="18" charset="0"/>
                <a:cs typeface="Times New Roman" pitchFamily="18" charset="0"/>
              </a:rPr>
              <a:t>Chibuzor</a:t>
            </a:r>
            <a:r>
              <a:rPr lang="en-IN" sz="2000" dirty="0" smtClean="0">
                <a:latin typeface="Times New Roman" pitchFamily="18" charset="0"/>
                <a:cs typeface="Times New Roman" pitchFamily="18" charset="0"/>
              </a:rPr>
              <a:t> &amp; </a:t>
            </a:r>
            <a:r>
              <a:rPr lang="en-IN" sz="2000" dirty="0" err="1" smtClean="0">
                <a:latin typeface="Times New Roman" pitchFamily="18" charset="0"/>
                <a:cs typeface="Times New Roman" pitchFamily="18" charset="0"/>
              </a:rPr>
              <a:t>Ngozi</a:t>
            </a:r>
            <a:r>
              <a:rPr lang="en-IN" sz="2000" dirty="0" smtClean="0">
                <a:latin typeface="Times New Roman" pitchFamily="18" charset="0"/>
                <a:cs typeface="Times New Roman" pitchFamily="18" charset="0"/>
              </a:rPr>
              <a:t>, 2009):</a:t>
            </a:r>
          </a:p>
          <a:p>
            <a:pPr marL="360363" indent="-360363" algn="just">
              <a:buFont typeface="+mj-lt"/>
              <a:buAutoNum type="arabicPeriod"/>
            </a:pPr>
            <a:r>
              <a:rPr lang="en-US" sz="2000" dirty="0" smtClean="0">
                <a:latin typeface="Times New Roman" pitchFamily="18" charset="0"/>
                <a:cs typeface="Times New Roman" pitchFamily="18" charset="0"/>
              </a:rPr>
              <a:t>Provision of cultural heritage resources for all sections of the community.</a:t>
            </a:r>
            <a:endParaRPr lang="en-IN" sz="2000" dirty="0" smtClean="0">
              <a:latin typeface="Times New Roman" pitchFamily="18" charset="0"/>
              <a:cs typeface="Times New Roman" pitchFamily="18" charset="0"/>
            </a:endParaRPr>
          </a:p>
          <a:p>
            <a:pPr marL="360363" lvl="0" indent="-360363" algn="just">
              <a:buFont typeface="+mj-lt"/>
              <a:buAutoNum type="arabicPeriod"/>
              <a:tabLst>
                <a:tab pos="269875" algn="l"/>
              </a:tabLst>
            </a:pPr>
            <a:r>
              <a:rPr lang="en-US" sz="2000" dirty="0" smtClean="0">
                <a:latin typeface="Times New Roman" pitchFamily="18" charset="0"/>
                <a:cs typeface="Times New Roman" pitchFamily="18" charset="0"/>
              </a:rPr>
              <a:t>Providing sufficient space for cultural works.</a:t>
            </a:r>
            <a:endParaRPr lang="en-IN" sz="2000" dirty="0" smtClean="0">
              <a:latin typeface="Times New Roman" pitchFamily="18" charset="0"/>
              <a:cs typeface="Times New Roman" pitchFamily="18" charset="0"/>
            </a:endParaRPr>
          </a:p>
          <a:p>
            <a:pPr marL="360363" lvl="0" indent="-360363" algn="just">
              <a:buFont typeface="+mj-lt"/>
              <a:buAutoNum type="arabicPeriod"/>
              <a:tabLst>
                <a:tab pos="269875" algn="l"/>
              </a:tabLst>
            </a:pPr>
            <a:r>
              <a:rPr lang="en-US" sz="2000" dirty="0" smtClean="0">
                <a:latin typeface="Times New Roman" pitchFamily="18" charset="0"/>
                <a:cs typeface="Times New Roman" pitchFamily="18" charset="0"/>
              </a:rPr>
              <a:t>Supporting cultural heritage activities, e.g. organizing book fair, exhibitions and storytelling. </a:t>
            </a:r>
            <a:endParaRPr lang="en-IN" sz="2000" dirty="0" smtClean="0">
              <a:latin typeface="Times New Roman" pitchFamily="18" charset="0"/>
              <a:cs typeface="Times New Roman" pitchFamily="18" charset="0"/>
            </a:endParaRPr>
          </a:p>
          <a:p>
            <a:pPr marL="360363" lvl="0" indent="-360363" algn="just">
              <a:buFont typeface="+mj-lt"/>
              <a:buAutoNum type="arabicPeriod"/>
              <a:tabLst>
                <a:tab pos="269875" algn="l"/>
              </a:tabLst>
            </a:pPr>
            <a:r>
              <a:rPr lang="en-US" sz="2000" dirty="0" smtClean="0">
                <a:latin typeface="Times New Roman" pitchFamily="18" charset="0"/>
                <a:cs typeface="Times New Roman" pitchFamily="18" charset="0"/>
              </a:rPr>
              <a:t>Organizing seminars, conferences and workshops, and presentation of talks to propagate information on cultural events.</a:t>
            </a:r>
            <a:endParaRPr lang="en-IN" sz="2000" dirty="0" smtClean="0">
              <a:latin typeface="Times New Roman" pitchFamily="18" charset="0"/>
              <a:cs typeface="Times New Roman" pitchFamily="18" charset="0"/>
            </a:endParaRPr>
          </a:p>
          <a:p>
            <a:pPr marL="360363" lvl="0" indent="-360363" algn="just">
              <a:buFont typeface="+mj-lt"/>
              <a:buAutoNum type="arabicPeriod"/>
              <a:tabLst>
                <a:tab pos="269875" algn="l"/>
              </a:tabLst>
            </a:pPr>
            <a:r>
              <a:rPr lang="en-US" sz="2000" dirty="0" smtClean="0">
                <a:latin typeface="Times New Roman" pitchFamily="18" charset="0"/>
                <a:cs typeface="Times New Roman" pitchFamily="18" charset="0"/>
              </a:rPr>
              <a:t>Ensuring that Libraries, Archives and Museums collected works and transform them into services to help citizens.</a:t>
            </a:r>
            <a:endParaRPr lang="en-IN" sz="2000" dirty="0" smtClean="0">
              <a:latin typeface="Times New Roman" pitchFamily="18" charset="0"/>
              <a:cs typeface="Times New Roman" pitchFamily="18" charset="0"/>
            </a:endParaRPr>
          </a:p>
          <a:p>
            <a:pPr algn="just">
              <a:buFont typeface="Wingdings" pitchFamily="2" charset="2"/>
              <a:buChar char="Ø"/>
            </a:pPr>
            <a:endParaRPr lang="en-IN"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00108"/>
          </a:xfrm>
        </p:spPr>
        <p:txBody>
          <a:bodyPr>
            <a:noAutofit/>
          </a:bodyPr>
          <a:lstStyle/>
          <a:p>
            <a:r>
              <a:rPr lang="en-US" sz="3600" b="1" dirty="0" smtClean="0">
                <a:latin typeface="Times New Roman" pitchFamily="18" charset="0"/>
                <a:cs typeface="Times New Roman" pitchFamily="18" charset="0"/>
              </a:rPr>
              <a:t>Digital Preservation of Cultural Heritage</a:t>
            </a:r>
            <a:endParaRPr lang="en-IN"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2984"/>
            <a:ext cx="8229600" cy="5500726"/>
          </a:xfrm>
          <a:blipFill>
            <a:blip r:embed="rId2"/>
            <a:tile tx="0" ty="0" sx="100000" sy="100000" flip="none" algn="tl"/>
          </a:blipFill>
        </p:spPr>
        <p:txBody>
          <a:bodyPr>
            <a:noAutofit/>
          </a:bodyPr>
          <a:lstStyle/>
          <a:p>
            <a:pPr marL="514350" indent="-514350">
              <a:buFont typeface="Wingdings" pitchFamily="2" charset="2"/>
              <a:buChar char="Ø"/>
            </a:pPr>
            <a:r>
              <a:rPr lang="en-IN" sz="1900" dirty="0" smtClean="0">
                <a:latin typeface="Times New Roman" pitchFamily="18" charset="0"/>
                <a:cs typeface="Times New Roman" pitchFamily="18" charset="0"/>
              </a:rPr>
              <a:t>Digital preservation is best defined as safeguarding and administering digital objects for long-term usage (</a:t>
            </a:r>
            <a:r>
              <a:rPr lang="en-IN" sz="1900" dirty="0" err="1" smtClean="0">
                <a:latin typeface="Times New Roman" pitchFamily="18" charset="0"/>
                <a:cs typeface="Times New Roman" pitchFamily="18" charset="0"/>
              </a:rPr>
              <a:t>Bakhshi</a:t>
            </a:r>
            <a:r>
              <a:rPr lang="en-IN" sz="1900" dirty="0" smtClean="0">
                <a:latin typeface="Times New Roman" pitchFamily="18" charset="0"/>
                <a:cs typeface="Times New Roman" pitchFamily="18" charset="0"/>
              </a:rPr>
              <a:t>, 2016).</a:t>
            </a:r>
          </a:p>
          <a:p>
            <a:pPr marL="514350" indent="-514350">
              <a:buFont typeface="Wingdings" pitchFamily="2" charset="2"/>
              <a:buChar char="Ø"/>
            </a:pPr>
            <a:r>
              <a:rPr lang="en-IN" sz="1900" dirty="0" smtClean="0">
                <a:latin typeface="Times New Roman" pitchFamily="18" charset="0"/>
                <a:cs typeface="Times New Roman" pitchFamily="18" charset="0"/>
              </a:rPr>
              <a:t>Digital preservation bind variety of issues, ranging from short to long-term access on use of digital objects.</a:t>
            </a:r>
          </a:p>
          <a:p>
            <a:pPr marL="514350" indent="-514350" algn="ctr">
              <a:buNone/>
            </a:pPr>
            <a:r>
              <a:rPr lang="en-IN" sz="1900" b="1" dirty="0" smtClean="0">
                <a:latin typeface="Times New Roman" pitchFamily="18" charset="0"/>
                <a:cs typeface="Times New Roman" pitchFamily="18" charset="0"/>
              </a:rPr>
              <a:t> 	</a:t>
            </a:r>
            <a:r>
              <a:rPr lang="en-IN" b="1" dirty="0" smtClean="0">
                <a:latin typeface="Times New Roman" pitchFamily="18" charset="0"/>
                <a:cs typeface="Times New Roman" pitchFamily="18" charset="0"/>
              </a:rPr>
              <a:t>Advantages of Digital Preservation</a:t>
            </a:r>
            <a:endParaRPr lang="en-IN" sz="1900" b="1" dirty="0" smtClean="0">
              <a:latin typeface="Times New Roman" pitchFamily="18" charset="0"/>
              <a:cs typeface="Times New Roman" pitchFamily="18" charset="0"/>
            </a:endParaRPr>
          </a:p>
          <a:p>
            <a:pPr marL="514350" indent="-514350">
              <a:buFont typeface="+mj-lt"/>
              <a:buAutoNum type="arabicPeriod"/>
            </a:pPr>
            <a:r>
              <a:rPr lang="en-IN" sz="1900" dirty="0" smtClean="0">
                <a:latin typeface="Times New Roman" pitchFamily="18" charset="0"/>
                <a:cs typeface="Times New Roman" pitchFamily="18" charset="0"/>
              </a:rPr>
              <a:t>Digital preservation increases wider access by breaking all existing physical boundaries. </a:t>
            </a:r>
          </a:p>
          <a:p>
            <a:pPr marL="514350" indent="-514350">
              <a:buFont typeface="+mj-lt"/>
              <a:buAutoNum type="arabicPeriod"/>
            </a:pPr>
            <a:r>
              <a:rPr lang="en-IN" sz="1900" dirty="0" smtClean="0">
                <a:latin typeface="Times New Roman" pitchFamily="18" charset="0"/>
                <a:cs typeface="Times New Roman" pitchFamily="18" charset="0"/>
              </a:rPr>
              <a:t>The preserved collections can be accessed locally and remotely via internet.</a:t>
            </a:r>
          </a:p>
          <a:p>
            <a:pPr marL="514350" indent="-514350">
              <a:buFont typeface="+mj-lt"/>
              <a:buAutoNum type="arabicPeriod"/>
            </a:pPr>
            <a:r>
              <a:rPr lang="en-IN" sz="1900" dirty="0" smtClean="0">
                <a:latin typeface="Times New Roman" pitchFamily="18" charset="0"/>
                <a:cs typeface="Times New Roman" pitchFamily="18" charset="0"/>
              </a:rPr>
              <a:t>Provides administrative stability, i.e. recognition, preservation and safeguarding by ensuring administrative continuity (CDAC, 2013).</a:t>
            </a:r>
          </a:p>
          <a:p>
            <a:pPr marL="514350" indent="-514350">
              <a:buFont typeface="+mj-lt"/>
              <a:buAutoNum type="arabicPeriod"/>
            </a:pPr>
            <a:r>
              <a:rPr lang="en-IN" sz="1900" dirty="0" smtClean="0">
                <a:latin typeface="Times New Roman" pitchFamily="18" charset="0"/>
                <a:cs typeface="Times New Roman" pitchFamily="18" charset="0"/>
              </a:rPr>
              <a:t>CH digital preservation promotes reuse and it aids in lawful obligations of document preservation and protects from lawsuits. </a:t>
            </a:r>
          </a:p>
          <a:p>
            <a:pPr marL="514350" indent="-514350">
              <a:buFont typeface="+mj-lt"/>
              <a:buAutoNum type="arabicPeriod"/>
            </a:pPr>
            <a:r>
              <a:rPr lang="en-IN" sz="1900" dirty="0" smtClean="0">
                <a:latin typeface="Times New Roman" pitchFamily="18" charset="0"/>
                <a:cs typeface="Times New Roman" pitchFamily="18" charset="0"/>
              </a:rPr>
              <a:t>CH digital preservation forms heritage for upcoming generations (CDAC, 2013). </a:t>
            </a:r>
          </a:p>
          <a:p>
            <a:pPr marL="514350" indent="-514350">
              <a:buFont typeface="+mj-lt"/>
              <a:buAutoNum type="arabicPeriod"/>
            </a:pPr>
            <a:r>
              <a:rPr lang="en-IN" sz="1900" dirty="0" smtClean="0">
                <a:latin typeface="Times New Roman" pitchFamily="18" charset="0"/>
                <a:cs typeface="Times New Roman" pitchFamily="18" charset="0"/>
              </a:rPr>
              <a:t>Digital preservation of CH generates revenue for the society through the use of images, audio and video contents in the form of publications. </a:t>
            </a:r>
          </a:p>
          <a:p>
            <a:pPr marL="514350" indent="-514350" algn="just">
              <a:buFont typeface="Wingdings" pitchFamily="2" charset="2"/>
              <a:buChar char="Ø"/>
            </a:pPr>
            <a:endParaRPr lang="en-IN" sz="1900" dirty="0" smtClean="0">
              <a:latin typeface="Times New Roman" pitchFamily="18" charset="0"/>
              <a:cs typeface="Times New Roman" pitchFamily="18" charset="0"/>
            </a:endParaRPr>
          </a:p>
          <a:p>
            <a:pPr marL="514350" indent="-514350" algn="just">
              <a:buFont typeface="Wingdings" pitchFamily="2" charset="2"/>
              <a:buChar char="Ø"/>
            </a:pPr>
            <a:endParaRPr lang="en-IN" sz="1900" dirty="0" smtClean="0">
              <a:latin typeface="Times New Roman" pitchFamily="18" charset="0"/>
              <a:cs typeface="Times New Roman" pitchFamily="18" charset="0"/>
            </a:endParaRPr>
          </a:p>
          <a:p>
            <a:pPr marL="514350" indent="-514350" algn="just">
              <a:buFont typeface="Wingdings" pitchFamily="2" charset="2"/>
              <a:buChar char="Ø"/>
            </a:pPr>
            <a:endParaRPr lang="en-IN" sz="1900" dirty="0" smtClean="0">
              <a:latin typeface="Times New Roman" pitchFamily="18" charset="0"/>
              <a:cs typeface="Times New Roman" pitchFamily="18" charset="0"/>
            </a:endParaRPr>
          </a:p>
          <a:p>
            <a:pPr marL="514350" indent="-514350" algn="just">
              <a:buFont typeface="Wingdings" pitchFamily="2" charset="2"/>
              <a:buChar char="Ø"/>
            </a:pPr>
            <a:endParaRPr lang="en-IN" sz="1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Autofit/>
          </a:bodyPr>
          <a:lstStyle/>
          <a:p>
            <a:r>
              <a:rPr lang="en-US" sz="3600" b="1" dirty="0" smtClean="0">
                <a:latin typeface="Times New Roman" pitchFamily="18" charset="0"/>
                <a:cs typeface="Times New Roman" pitchFamily="18" charset="0"/>
              </a:rPr>
              <a:t>Problems in Digital Preservation of Cultural Heritage</a:t>
            </a:r>
            <a:endParaRPr lang="en-IN" sz="3600" dirty="0">
              <a:latin typeface="Times New Roman" pitchFamily="18" charset="0"/>
              <a:cs typeface="Times New Roman" pitchFamily="18" charset="0"/>
            </a:endParaRPr>
          </a:p>
        </p:txBody>
      </p:sp>
      <p:sp>
        <p:nvSpPr>
          <p:cNvPr id="5" name="Content Placeholder 2"/>
          <p:cNvSpPr>
            <a:spLocks noGrp="1"/>
          </p:cNvSpPr>
          <p:nvPr>
            <p:ph idx="1"/>
          </p:nvPr>
        </p:nvSpPr>
        <p:spPr>
          <a:xfrm>
            <a:off x="457200" y="1643050"/>
            <a:ext cx="8229600" cy="4900634"/>
          </a:xfrm>
          <a:blipFill>
            <a:blip r:embed="rId2"/>
            <a:tile tx="0" ty="0" sx="100000" sy="100000" flip="none" algn="tl"/>
          </a:blipFill>
        </p:spPr>
        <p:txBody>
          <a:bodyPr>
            <a:normAutofit/>
          </a:bodyPr>
          <a:lstStyle/>
          <a:p>
            <a:pPr marL="514350" lvl="0" indent="-514350" algn="just">
              <a:buFont typeface="+mj-lt"/>
              <a:buAutoNum type="arabicPeriod"/>
            </a:pPr>
            <a:r>
              <a:rPr lang="en-US" sz="2200" dirty="0" smtClean="0">
                <a:latin typeface="Times New Roman" pitchFamily="18" charset="0"/>
                <a:cs typeface="Times New Roman" pitchFamily="18" charset="0"/>
              </a:rPr>
              <a:t>Lack of Funds</a:t>
            </a:r>
          </a:p>
          <a:p>
            <a:pPr marL="514350" lvl="0" indent="-514350" algn="just">
              <a:buFont typeface="+mj-lt"/>
              <a:buAutoNum type="arabicPeriod"/>
            </a:pPr>
            <a:r>
              <a:rPr lang="en-US" sz="2200" dirty="0" smtClean="0">
                <a:latin typeface="Times New Roman" pitchFamily="18" charset="0"/>
                <a:cs typeface="Times New Roman" pitchFamily="18" charset="0"/>
              </a:rPr>
              <a:t>Lack of practical experience/Trained manpower</a:t>
            </a:r>
            <a:endParaRPr lang="en-IN" sz="2200" dirty="0" smtClean="0">
              <a:latin typeface="Times New Roman" pitchFamily="18" charset="0"/>
              <a:cs typeface="Times New Roman" pitchFamily="18" charset="0"/>
            </a:endParaRPr>
          </a:p>
          <a:p>
            <a:pPr marL="514350" lvl="0" indent="-514350" algn="just">
              <a:buFont typeface="+mj-lt"/>
              <a:buAutoNum type="arabicPeriod"/>
            </a:pPr>
            <a:r>
              <a:rPr lang="en-IN" sz="2200" dirty="0" smtClean="0">
                <a:latin typeface="Times New Roman" pitchFamily="18" charset="0"/>
                <a:cs typeface="Times New Roman" pitchFamily="18" charset="0"/>
              </a:rPr>
              <a:t>Technology Obsolesce</a:t>
            </a:r>
          </a:p>
          <a:p>
            <a:pPr marL="514350" lvl="0" indent="-514350" algn="just">
              <a:buFont typeface="+mj-lt"/>
              <a:buAutoNum type="arabicPeriod"/>
            </a:pPr>
            <a:r>
              <a:rPr lang="en-IN" sz="2200" dirty="0" smtClean="0">
                <a:latin typeface="Times New Roman" pitchFamily="18" charset="0"/>
                <a:cs typeface="Times New Roman" pitchFamily="18" charset="0"/>
              </a:rPr>
              <a:t>Technology Dependency</a:t>
            </a:r>
          </a:p>
          <a:p>
            <a:pPr marL="514350" lvl="0" indent="-514350" algn="just">
              <a:buFont typeface="+mj-lt"/>
              <a:buAutoNum type="arabicPeriod"/>
            </a:pPr>
            <a:r>
              <a:rPr lang="en-IN" sz="2200" dirty="0" smtClean="0">
                <a:latin typeface="Times New Roman" pitchFamily="18" charset="0"/>
                <a:cs typeface="Times New Roman" pitchFamily="18" charset="0"/>
              </a:rPr>
              <a:t>Copyright</a:t>
            </a:r>
          </a:p>
          <a:p>
            <a:pPr marL="514350" indent="-514350" algn="just">
              <a:buFont typeface="+mj-lt"/>
              <a:buAutoNum type="arabicPeriod"/>
            </a:pPr>
            <a:endParaRPr lang="en-IN"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p:spPr>
        <p:txBody>
          <a:bodyPr>
            <a:noAutofit/>
          </a:bodyPr>
          <a:lstStyle/>
          <a:p>
            <a:r>
              <a:rPr lang="en-IN" sz="3200" b="1" dirty="0" smtClean="0">
                <a:latin typeface="Times New Roman" pitchFamily="18" charset="0"/>
                <a:cs typeface="Times New Roman" pitchFamily="18" charset="0"/>
              </a:rPr>
              <a:t>Economic Impacts of Digital Cultural Heritage Preservation</a:t>
            </a:r>
            <a:endParaRPr lang="en-IN" sz="3200" dirty="0"/>
          </a:p>
        </p:txBody>
      </p:sp>
      <p:sp>
        <p:nvSpPr>
          <p:cNvPr id="3" name="Content Placeholder 2"/>
          <p:cNvSpPr>
            <a:spLocks noGrp="1"/>
          </p:cNvSpPr>
          <p:nvPr>
            <p:ph idx="1"/>
          </p:nvPr>
        </p:nvSpPr>
        <p:spPr>
          <a:xfrm>
            <a:off x="457200" y="1357298"/>
            <a:ext cx="8229600" cy="5286412"/>
          </a:xfrm>
          <a:blipFill>
            <a:blip r:embed="rId2"/>
            <a:tile tx="0" ty="0" sx="100000" sy="100000" flip="none" algn="tl"/>
          </a:blipFill>
        </p:spPr>
        <p:txBody>
          <a:bodyPr>
            <a:noAutofit/>
          </a:bodyPr>
          <a:lstStyle/>
          <a:p>
            <a:pPr algn="just">
              <a:buFont typeface="Wingdings" pitchFamily="2" charset="2"/>
              <a:buChar char="Ø"/>
            </a:pPr>
            <a:r>
              <a:rPr lang="en-US" sz="2200" dirty="0" smtClean="0">
                <a:latin typeface="Times New Roman" pitchFamily="18" charset="0"/>
                <a:cs typeface="Times New Roman" pitchFamily="18" charset="0"/>
              </a:rPr>
              <a:t>Cultural heritage preservation can impact on the economy of the community directly and indirectly.</a:t>
            </a:r>
            <a:endParaRPr lang="en-IN" sz="2200" dirty="0" smtClean="0">
              <a:latin typeface="Times New Roman" pitchFamily="18" charset="0"/>
              <a:cs typeface="Times New Roman" pitchFamily="18" charset="0"/>
            </a:endParaRPr>
          </a:p>
          <a:p>
            <a:pPr algn="just">
              <a:buFont typeface="+mj-lt"/>
              <a:buAutoNum type="arabicPeriod"/>
            </a:pPr>
            <a:r>
              <a:rPr lang="en-US" sz="2200" b="1" dirty="0" smtClean="0">
                <a:latin typeface="Times New Roman" pitchFamily="18" charset="0"/>
                <a:cs typeface="Times New Roman" pitchFamily="18" charset="0"/>
              </a:rPr>
              <a:t>Individual Impacts and Benefits</a:t>
            </a:r>
          </a:p>
          <a:p>
            <a:pPr lvl="0" algn="just">
              <a:buFont typeface="Wingdings" pitchFamily="2" charset="2"/>
              <a:buChar char="Ø"/>
            </a:pPr>
            <a:r>
              <a:rPr lang="en-US" sz="2200" b="1" dirty="0" smtClean="0">
                <a:latin typeface="Times New Roman" pitchFamily="18" charset="0"/>
                <a:cs typeface="Times New Roman" pitchFamily="18" charset="0"/>
              </a:rPr>
              <a:t>Use value</a:t>
            </a:r>
            <a:endParaRPr lang="en-IN" sz="2200" dirty="0" smtClean="0">
              <a:latin typeface="Times New Roman" pitchFamily="18" charset="0"/>
              <a:cs typeface="Times New Roman" pitchFamily="18" charset="0"/>
            </a:endParaRPr>
          </a:p>
          <a:p>
            <a:pPr marL="720725" lvl="1" indent="-360363" algn="just">
              <a:buFont typeface="+mj-lt"/>
              <a:buAutoNum type="arabicPeriod"/>
            </a:pPr>
            <a:r>
              <a:rPr lang="en-US" sz="2200" dirty="0" smtClean="0">
                <a:latin typeface="Times New Roman" pitchFamily="18" charset="0"/>
                <a:cs typeface="Times New Roman" pitchFamily="18" charset="0"/>
              </a:rPr>
              <a:t>Direct</a:t>
            </a:r>
            <a:endParaRPr lang="en-IN" sz="2200" dirty="0" smtClean="0">
              <a:latin typeface="Times New Roman" pitchFamily="18" charset="0"/>
              <a:cs typeface="Times New Roman" pitchFamily="18" charset="0"/>
            </a:endParaRPr>
          </a:p>
          <a:p>
            <a:pPr marL="720725" lvl="1" indent="-360363" algn="just">
              <a:buFont typeface="+mj-lt"/>
              <a:buAutoNum type="arabicPeriod"/>
            </a:pPr>
            <a:r>
              <a:rPr lang="en-US" sz="2200" dirty="0" smtClean="0">
                <a:latin typeface="Times New Roman" pitchFamily="18" charset="0"/>
                <a:cs typeface="Times New Roman" pitchFamily="18" charset="0"/>
              </a:rPr>
              <a:t>Indirect</a:t>
            </a:r>
            <a:endParaRPr lang="en-IN" sz="2200" dirty="0" smtClean="0">
              <a:latin typeface="Times New Roman" pitchFamily="18" charset="0"/>
              <a:cs typeface="Times New Roman" pitchFamily="18" charset="0"/>
            </a:endParaRPr>
          </a:p>
          <a:p>
            <a:pPr marL="720725" lvl="1" indent="-360363" algn="just">
              <a:buFont typeface="+mj-lt"/>
              <a:buAutoNum type="arabicPeriod"/>
            </a:pPr>
            <a:r>
              <a:rPr lang="en-US" sz="2200" dirty="0" smtClean="0">
                <a:latin typeface="Times New Roman" pitchFamily="18" charset="0"/>
                <a:cs typeface="Times New Roman" pitchFamily="18" charset="0"/>
              </a:rPr>
              <a:t>Future use</a:t>
            </a:r>
            <a:endParaRPr lang="en-IN" sz="2200" dirty="0" smtClean="0">
              <a:latin typeface="Times New Roman" pitchFamily="18" charset="0"/>
              <a:cs typeface="Times New Roman" pitchFamily="18" charset="0"/>
            </a:endParaRPr>
          </a:p>
          <a:p>
            <a:pPr lvl="0" algn="just">
              <a:buFont typeface="Wingdings" pitchFamily="2" charset="2"/>
              <a:buChar char="Ø"/>
            </a:pPr>
            <a:r>
              <a:rPr lang="en-US" sz="2200" b="1" dirty="0" smtClean="0">
                <a:latin typeface="Times New Roman" pitchFamily="18" charset="0"/>
                <a:cs typeface="Times New Roman" pitchFamily="18" charset="0"/>
              </a:rPr>
              <a:t>Non-use value</a:t>
            </a:r>
          </a:p>
          <a:p>
            <a:pPr>
              <a:buNone/>
            </a:pPr>
            <a:r>
              <a:rPr lang="en-US" sz="2200" b="1" dirty="0" smtClean="0">
                <a:latin typeface="Times New Roman" pitchFamily="18" charset="0"/>
                <a:cs typeface="Times New Roman" pitchFamily="18" charset="0"/>
              </a:rPr>
              <a:t>2. Economic Impact and Benefits</a:t>
            </a:r>
          </a:p>
          <a:p>
            <a:pPr>
              <a:buNone/>
            </a:pPr>
            <a:r>
              <a:rPr lang="en-US" sz="2200" b="1" dirty="0" smtClean="0">
                <a:latin typeface="Times New Roman" pitchFamily="18" charset="0"/>
                <a:cs typeface="Times New Roman" pitchFamily="18" charset="0"/>
              </a:rPr>
              <a:t>3. Social Impact and Benefits</a:t>
            </a:r>
          </a:p>
          <a:p>
            <a:pPr>
              <a:buNone/>
            </a:pPr>
            <a:endParaRPr lang="en-IN" sz="2200" b="1" dirty="0" smtClean="0">
              <a:latin typeface="Times New Roman" pitchFamily="18" charset="0"/>
              <a:cs typeface="Times New Roman" pitchFamily="18" charset="0"/>
            </a:endParaRPr>
          </a:p>
          <a:p>
            <a:pPr>
              <a:buNone/>
            </a:pPr>
            <a:endParaRPr lang="en-IN" sz="2200" dirty="0" smtClean="0">
              <a:latin typeface="Times New Roman" pitchFamily="18" charset="0"/>
              <a:cs typeface="Times New Roman" pitchFamily="18" charset="0"/>
            </a:endParaRPr>
          </a:p>
          <a:p>
            <a:pPr lvl="0" algn="just">
              <a:buNone/>
            </a:pPr>
            <a:endParaRPr lang="en-IN"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595</Words>
  <Application>Microsoft Office PowerPoint</Application>
  <PresentationFormat>On-screen Show (4:3)</PresentationFormat>
  <Paragraphs>81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Issues in Preservation of Digital Cultural Heritage</vt:lpstr>
      <vt:lpstr>Contents</vt:lpstr>
      <vt:lpstr>Introduction</vt:lpstr>
      <vt:lpstr>What is Cultural Heritage?</vt:lpstr>
      <vt:lpstr>Types of Cultural Heritage </vt:lpstr>
      <vt:lpstr>Role of the LIS, Archives &amp; Museum professionals in preserving traditional cultural heritage</vt:lpstr>
      <vt:lpstr>Digital Preservation of Cultural Heritage</vt:lpstr>
      <vt:lpstr>Problems in Digital Preservation of Cultural Heritage</vt:lpstr>
      <vt:lpstr>Economic Impacts of Digital Cultural Heritage Preservation</vt:lpstr>
      <vt:lpstr>Conclusions</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Issues in Preservation of Digital Cultural Heritage</dc:title>
  <dc:creator>Samsung</dc:creator>
  <cp:lastModifiedBy>Samsung</cp:lastModifiedBy>
  <cp:revision>153</cp:revision>
  <dcterms:created xsi:type="dcterms:W3CDTF">2017-07-19T06:20:47Z</dcterms:created>
  <dcterms:modified xsi:type="dcterms:W3CDTF">2017-07-31T06:11:08Z</dcterms:modified>
</cp:coreProperties>
</file>