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2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8A9B-780B-4E84-9A02-2EF7C720CBBC}" type="datetimeFigureOut">
              <a:rPr lang="en-US" smtClean="0"/>
              <a:t>7/30/2017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21B60-5A1A-4906-9999-3CC6A3B89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42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8A9B-780B-4E84-9A02-2EF7C720CBBC}" type="datetimeFigureOut">
              <a:rPr lang="en-US" smtClean="0"/>
              <a:t>7/30/2017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21B60-5A1A-4906-9999-3CC6A3B89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033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8A9B-780B-4E84-9A02-2EF7C720CBBC}" type="datetimeFigureOut">
              <a:rPr lang="en-US" smtClean="0"/>
              <a:t>7/30/2017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21B60-5A1A-4906-9999-3CC6A3B89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298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8A9B-780B-4E84-9A02-2EF7C720CBBC}" type="datetimeFigureOut">
              <a:rPr lang="en-US" smtClean="0"/>
              <a:t>7/30/2017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21B60-5A1A-4906-9999-3CC6A3B8957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4769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8A9B-780B-4E84-9A02-2EF7C720CBBC}" type="datetimeFigureOut">
              <a:rPr lang="en-US" smtClean="0"/>
              <a:t>7/30/2017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21B60-5A1A-4906-9999-3CC6A3B89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765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8A9B-780B-4E84-9A02-2EF7C720CBBC}" type="datetimeFigureOut">
              <a:rPr lang="en-US" smtClean="0"/>
              <a:t>7/30/2017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21B60-5A1A-4906-9999-3CC6A3B89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627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8A9B-780B-4E84-9A02-2EF7C720CBBC}" type="datetimeFigureOut">
              <a:rPr lang="en-US" smtClean="0"/>
              <a:t>7/30/2017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21B60-5A1A-4906-9999-3CC6A3B89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276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8A9B-780B-4E84-9A02-2EF7C720CBBC}" type="datetimeFigureOut">
              <a:rPr lang="en-US" smtClean="0"/>
              <a:t>7/30/2017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21B60-5A1A-4906-9999-3CC6A3B89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8876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8A9B-780B-4E84-9A02-2EF7C720CBBC}" type="datetimeFigureOut">
              <a:rPr lang="en-US" smtClean="0"/>
              <a:t>7/30/2017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21B60-5A1A-4906-9999-3CC6A3B89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806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8A9B-780B-4E84-9A02-2EF7C720CBBC}" type="datetimeFigureOut">
              <a:rPr lang="en-US" smtClean="0"/>
              <a:t>7/30/2017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21B60-5A1A-4906-9999-3CC6A3B89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954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8A9B-780B-4E84-9A02-2EF7C720CBBC}" type="datetimeFigureOut">
              <a:rPr lang="en-US" smtClean="0"/>
              <a:t>7/30/2017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21B60-5A1A-4906-9999-3CC6A3B89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114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8A9B-780B-4E84-9A02-2EF7C720CBBC}" type="datetimeFigureOut">
              <a:rPr lang="en-US" smtClean="0"/>
              <a:t>7/30/2017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21B60-5A1A-4906-9999-3CC6A3B89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47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8A9B-780B-4E84-9A02-2EF7C720CBBC}" type="datetimeFigureOut">
              <a:rPr lang="en-US" smtClean="0"/>
              <a:t>7/30/2017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21B60-5A1A-4906-9999-3CC6A3B89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503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8A9B-780B-4E84-9A02-2EF7C720CBBC}" type="datetimeFigureOut">
              <a:rPr lang="en-US" smtClean="0"/>
              <a:t>7/30/2017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21B60-5A1A-4906-9999-3CC6A3B89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581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8A9B-780B-4E84-9A02-2EF7C720CBBC}" type="datetimeFigureOut">
              <a:rPr lang="en-US" smtClean="0"/>
              <a:t>7/30/2017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21B60-5A1A-4906-9999-3CC6A3B89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808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8A9B-780B-4E84-9A02-2EF7C720CBBC}" type="datetimeFigureOut">
              <a:rPr lang="en-US" smtClean="0"/>
              <a:t>7/30/2017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21B60-5A1A-4906-9999-3CC6A3B89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960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8A9B-780B-4E84-9A02-2EF7C720CBBC}" type="datetimeFigureOut">
              <a:rPr lang="en-US" smtClean="0"/>
              <a:t>7/30/2017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21B60-5A1A-4906-9999-3CC6A3B89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204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93D8A9B-780B-4E84-9A02-2EF7C720CBBC}" type="datetimeFigureOut">
              <a:rPr lang="en-US" smtClean="0"/>
              <a:t>7/30/2017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21B60-5A1A-4906-9999-3CC6A3B895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639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  <p:sldLayoutId id="2147483882" r:id="rId13"/>
    <p:sldLayoutId id="2147483883" r:id="rId14"/>
    <p:sldLayoutId id="2147483884" r:id="rId15"/>
    <p:sldLayoutId id="2147483885" r:id="rId16"/>
    <p:sldLayoutId id="21474838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4" y="1160060"/>
            <a:ext cx="9513045" cy="2101755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4000" dirty="0" smtClean="0">
                <a:solidFill>
                  <a:srgbClr val="7030A0"/>
                </a:solidFill>
              </a:rPr>
              <a:t>Topic</a:t>
            </a:r>
            <a:r>
              <a:rPr lang="en-US" sz="4000" dirty="0" smtClean="0"/>
              <a:t>: </a:t>
            </a:r>
            <a:r>
              <a:rPr lang="en-US" sz="4000" b="1" dirty="0" smtClean="0">
                <a:solidFill>
                  <a:srgbClr val="00B050"/>
                </a:solidFill>
              </a:rPr>
              <a:t>AWARENESS AND USE OF OPEN SOURCES SOFTWARE AMONG THE LIBRARY PROFESSIONALS IN BANGALORE CITY: A STUDY </a:t>
            </a:r>
            <a:endParaRPr lang="en-US" sz="4000" b="1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430272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</a:rPr>
              <a:t>Presented by</a:t>
            </a:r>
          </a:p>
          <a:p>
            <a:pPr algn="l"/>
            <a:r>
              <a:rPr lang="en-US" dirty="0" err="1" smtClean="0"/>
              <a:t>Podili</a:t>
            </a:r>
            <a:r>
              <a:rPr lang="en-US" dirty="0" smtClean="0"/>
              <a:t> </a:t>
            </a:r>
            <a:r>
              <a:rPr lang="en-US" dirty="0" err="1" smtClean="0"/>
              <a:t>Anjaneyulu</a:t>
            </a:r>
            <a:r>
              <a:rPr lang="en-US" dirty="0" smtClean="0"/>
              <a:t>,  MLISC </a:t>
            </a:r>
            <a:r>
              <a:rPr lang="en-US" dirty="0" smtClean="0"/>
              <a:t> </a:t>
            </a:r>
            <a:r>
              <a:rPr lang="en-US" cap="none" dirty="0" smtClean="0"/>
              <a:t>Student Bangalore University.</a:t>
            </a:r>
          </a:p>
          <a:p>
            <a:pPr algn="l"/>
            <a:r>
              <a:rPr lang="en-US" dirty="0" err="1" smtClean="0"/>
              <a:t>Kaviha</a:t>
            </a:r>
            <a:r>
              <a:rPr lang="en-US" dirty="0" smtClean="0"/>
              <a:t> </a:t>
            </a:r>
            <a:r>
              <a:rPr lang="en-US" dirty="0" smtClean="0"/>
              <a:t>B, </a:t>
            </a:r>
            <a:r>
              <a:rPr lang="en-US" cap="none" dirty="0" smtClean="0"/>
              <a:t>Research Scholar Bangalore University.</a:t>
            </a:r>
            <a:endParaRPr lang="en-US" dirty="0" smtClean="0"/>
          </a:p>
          <a:p>
            <a:pPr algn="l"/>
            <a:r>
              <a:rPr lang="en-US" dirty="0" err="1" smtClean="0"/>
              <a:t>Sreya</a:t>
            </a:r>
            <a:r>
              <a:rPr lang="en-US" dirty="0" smtClean="0"/>
              <a:t> </a:t>
            </a:r>
            <a:r>
              <a:rPr lang="en-US" dirty="0" err="1" smtClean="0"/>
              <a:t>Gopinath</a:t>
            </a:r>
            <a:r>
              <a:rPr lang="en-US" dirty="0" smtClean="0"/>
              <a:t>,  MLISC </a:t>
            </a:r>
            <a:r>
              <a:rPr lang="en-US" cap="none" dirty="0" smtClean="0"/>
              <a:t>Student Bangalore University.</a:t>
            </a:r>
          </a:p>
          <a:p>
            <a:pPr algn="l"/>
            <a:r>
              <a:rPr lang="en-US" dirty="0" smtClean="0"/>
              <a:t>K.G</a:t>
            </a:r>
            <a:r>
              <a:rPr lang="en-US" dirty="0" smtClean="0"/>
              <a:t>. </a:t>
            </a:r>
            <a:r>
              <a:rPr lang="en-US" dirty="0" err="1" smtClean="0"/>
              <a:t>Jayarama</a:t>
            </a:r>
            <a:r>
              <a:rPr lang="en-US" dirty="0" smtClean="0"/>
              <a:t> </a:t>
            </a:r>
            <a:r>
              <a:rPr lang="en-US" dirty="0" err="1" smtClean="0"/>
              <a:t>Naik</a:t>
            </a:r>
            <a:r>
              <a:rPr lang="en-US" dirty="0" smtClean="0"/>
              <a:t>, </a:t>
            </a:r>
            <a:r>
              <a:rPr lang="en-US" cap="none" dirty="0" smtClean="0"/>
              <a:t>Associate Professor, DLISC, Bangalore University.</a:t>
            </a: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127918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dirty="0">
                <a:solidFill>
                  <a:schemeClr val="tx2"/>
                </a:solidFill>
              </a:rPr>
              <a:t>Data </a:t>
            </a:r>
            <a:r>
              <a:rPr lang="en-IN" dirty="0" smtClean="0">
                <a:solidFill>
                  <a:schemeClr val="tx2"/>
                </a:solidFill>
              </a:rPr>
              <a:t>Analysis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5215302"/>
              </p:ext>
            </p:extLst>
          </p:nvPr>
        </p:nvGraphicFramePr>
        <p:xfrm>
          <a:off x="2388358" y="2415654"/>
          <a:ext cx="7233314" cy="177131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877567"/>
                <a:gridCol w="2457593"/>
                <a:gridCol w="1898154"/>
              </a:tblGrid>
              <a:tr h="8856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Questionnaire Distrusted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Questionnaire Received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Response rate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856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100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70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70%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0" y="1690688"/>
            <a:ext cx="3043451" cy="390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IN" dirty="0" smtClean="0">
                <a:solidFill>
                  <a:srgbClr val="FFC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Table: 1Rate of Response</a:t>
            </a:r>
            <a:endParaRPr lang="en-US" sz="1600" dirty="0">
              <a:solidFill>
                <a:srgbClr val="FFC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10436" y="2745736"/>
            <a:ext cx="7533564" cy="2814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IN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is clear from table no 1 that 100 questionnaires were distributed to the library professionals and 70 filled in questionnaires were received back with the response rate of 70%.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25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478065"/>
              </p:ext>
            </p:extLst>
          </p:nvPr>
        </p:nvGraphicFramePr>
        <p:xfrm>
          <a:off x="1596788" y="1869744"/>
          <a:ext cx="8393373" cy="305382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231895"/>
                <a:gridCol w="1297242"/>
                <a:gridCol w="1492417"/>
                <a:gridCol w="1912212"/>
                <a:gridCol w="1459607"/>
              </a:tblGrid>
              <a:tr h="8617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Open source Operating systems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Aware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Not aware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31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Ubuntu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81%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19%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31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 err="1">
                          <a:effectLst/>
                        </a:rPr>
                        <a:t>OpenSUSE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60%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31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CentOS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22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31%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69%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31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Debian Linux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38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54%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46%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31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BOSS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23%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77%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31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Fedora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59%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29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41%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31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Linux Mint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63%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26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37%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674961" y="1091821"/>
            <a:ext cx="67556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b="1" dirty="0" smtClean="0">
                <a:solidFill>
                  <a:srgbClr val="FFC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Table: 2 Awareness </a:t>
            </a:r>
            <a:r>
              <a:rPr lang="en-IN" b="1" dirty="0">
                <a:solidFill>
                  <a:srgbClr val="FFC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of open sources Operating systems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82890" y="2427188"/>
            <a:ext cx="8789158" cy="4047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endParaRPr lang="en-IN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endParaRPr lang="en-IN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endParaRPr lang="en-IN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endParaRPr lang="en-IN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endParaRPr lang="en-IN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endParaRPr lang="en-IN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r>
              <a:rPr lang="en-IN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IN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evident from the above the table that the most of the respondents 57 (81%) are aware of Ubuntu open source software followed by Linux Mint 44(63%). Other </a:t>
            </a:r>
            <a:r>
              <a:rPr lang="en-IN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software's </a:t>
            </a:r>
            <a:r>
              <a:rPr lang="en-IN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 less popular with 54 (77%) respondents saying they are not aware of BOSS followed by CentOS 48 (69%).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74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037625"/>
              </p:ext>
            </p:extLst>
          </p:nvPr>
        </p:nvGraphicFramePr>
        <p:xfrm>
          <a:off x="1883391" y="2115402"/>
          <a:ext cx="8270543" cy="259105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960788"/>
                <a:gridCol w="1631521"/>
                <a:gridCol w="1048138"/>
                <a:gridCol w="1660771"/>
                <a:gridCol w="969325"/>
              </a:tblGrid>
              <a:tr h="8484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Open Source Library Management Software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Aware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Not  aware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85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Koha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62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89%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11%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85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 err="1">
                          <a:effectLst/>
                        </a:rPr>
                        <a:t>Newgenlib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80%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85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 err="1">
                          <a:effectLst/>
                        </a:rPr>
                        <a:t>Openbiblio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44%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56%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85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Evergreen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33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47%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53%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85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PhpmyLibrary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28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40%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42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60%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951630" y="873457"/>
            <a:ext cx="8243248" cy="390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IN" b="1" dirty="0" smtClean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Table:3 Awareness </a:t>
            </a:r>
            <a:r>
              <a:rPr lang="en-IN" b="1" dirty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Open Source Library Management Software</a:t>
            </a:r>
            <a:endParaRPr lang="en-US" sz="1600" dirty="0">
              <a:solidFill>
                <a:srgbClr val="00B05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60309" y="2586462"/>
            <a:ext cx="8884693" cy="3281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endParaRPr lang="en-IN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endParaRPr lang="en-IN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endParaRPr lang="en-IN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endParaRPr lang="en-IN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endParaRPr lang="en-IN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r>
              <a:rPr lang="en-IN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IN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 3 shows the awareness of open source library management software’s, majority of the respondents 62 (89%) are of aware of Koha followed by </a:t>
            </a:r>
            <a:r>
              <a:rPr lang="en-IN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Newgenlib</a:t>
            </a:r>
            <a:r>
              <a:rPr lang="en-IN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56 (80%), and 39 (56%) are not aware of </a:t>
            </a:r>
            <a:r>
              <a:rPr lang="en-IN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Openbiblio</a:t>
            </a:r>
            <a:r>
              <a:rPr lang="en-IN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83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240283"/>
              </p:ext>
            </p:extLst>
          </p:nvPr>
        </p:nvGraphicFramePr>
        <p:xfrm>
          <a:off x="2169994" y="1705969"/>
          <a:ext cx="8761863" cy="30503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38001"/>
                <a:gridCol w="1504273"/>
                <a:gridCol w="244775"/>
                <a:gridCol w="1145405"/>
                <a:gridCol w="1515430"/>
                <a:gridCol w="1613979"/>
              </a:tblGrid>
              <a:tr h="7802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Open Source Digital Library Software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Aware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Percentage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Don’t aware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Percentage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83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 err="1">
                          <a:effectLst/>
                        </a:rPr>
                        <a:t>Dspace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91%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9%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83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 err="1">
                          <a:effectLst/>
                        </a:rPr>
                        <a:t>Eprint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83%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17%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83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Greenstone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77%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23%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83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Digital Commons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70%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83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 err="1">
                          <a:effectLst/>
                        </a:rPr>
                        <a:t>Dtaversess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16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23%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77%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83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dLibra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24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34%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46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65%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207223" y="1187355"/>
            <a:ext cx="6359857" cy="390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IN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Table: 4 Aware </a:t>
            </a:r>
            <a:r>
              <a:rPr lang="en-IN" b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Open Source Digital Library Software:</a:t>
            </a:r>
            <a:endParaRPr lang="en-US" sz="1600" dirty="0">
              <a:solidFill>
                <a:srgbClr val="C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29051" y="2522342"/>
            <a:ext cx="8666327" cy="4175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IN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IN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above table no 4, Majority of the respondents are aware of digital library </a:t>
            </a:r>
            <a:r>
              <a:rPr lang="en-IN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softwares</a:t>
            </a:r>
            <a:r>
              <a:rPr lang="en-IN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available among them are </a:t>
            </a:r>
            <a:r>
              <a:rPr lang="en-IN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Dspace</a:t>
            </a:r>
            <a:r>
              <a:rPr lang="en-IN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64(91%), </a:t>
            </a:r>
            <a:r>
              <a:rPr lang="en-IN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Eprints</a:t>
            </a:r>
            <a:r>
              <a:rPr lang="en-IN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58 (83%) followed by Greenstone 54 (77%).</a:t>
            </a:r>
            <a:endParaRPr lang="en-US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IN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59089"/>
              </p:ext>
            </p:extLst>
          </p:nvPr>
        </p:nvGraphicFramePr>
        <p:xfrm>
          <a:off x="1692323" y="2033514"/>
          <a:ext cx="8843749" cy="274743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453192"/>
                <a:gridCol w="1272303"/>
                <a:gridCol w="1773481"/>
                <a:gridCol w="1470194"/>
                <a:gridCol w="1874579"/>
              </a:tblGrid>
              <a:tr h="1405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 Name of Open sources Content Management Software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Aware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Percentage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Don’t aware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Percentage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55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Joomla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70%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30%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55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Wordpress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53%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47%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55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Drupal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66%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34%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55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Cushy CMS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20%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80%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306472" y="1351129"/>
            <a:ext cx="78338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b="1" dirty="0" smtClean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Table: 5 Awareness of Open Sources Content Management Software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60811" y="2905011"/>
            <a:ext cx="8079475" cy="3281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IN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Respondents </a:t>
            </a:r>
            <a:r>
              <a:rPr lang="en-IN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IN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aware of </a:t>
            </a:r>
            <a:r>
              <a:rPr lang="en-IN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Open Source Content Management Software among them the most popular are Joomla 49 (70%) followed by Drupal 46 (66%).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87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4482386"/>
              </p:ext>
            </p:extLst>
          </p:nvPr>
        </p:nvGraphicFramePr>
        <p:xfrm>
          <a:off x="1392072" y="1610437"/>
          <a:ext cx="9635320" cy="30434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34484"/>
                <a:gridCol w="1823856"/>
                <a:gridCol w="1925341"/>
                <a:gridCol w="1925341"/>
                <a:gridCol w="1926298"/>
              </a:tblGrid>
              <a:tr h="2632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Purpose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Yes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Percentage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No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Percentage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32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Easy Download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77%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23%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2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Reliability and Quality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47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67%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23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33%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882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Software should be user friendly for customization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58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83%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17%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2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Low cost of purchase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94%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2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Low cost of maintenance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62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89%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11%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193576" y="709684"/>
            <a:ext cx="5827594" cy="390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IN" b="1" dirty="0" smtClean="0">
                <a:solidFill>
                  <a:srgbClr val="00B0F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Table: 6 Purpose </a:t>
            </a:r>
            <a:r>
              <a:rPr lang="en-IN" b="1" dirty="0">
                <a:solidFill>
                  <a:srgbClr val="00B0F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using Open source software </a:t>
            </a:r>
            <a:endParaRPr lang="en-US" sz="1600" dirty="0">
              <a:solidFill>
                <a:srgbClr val="00B0F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92072" y="2267913"/>
            <a:ext cx="9962865" cy="4047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IN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IN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observed from above table no 6 that the respondents use the OSS for the various purposes, majority of them 66 (94%) is of the opinion that OSS are accessible free of cost, since the library budget is a hindrance for the library professionals to manage the library activities is a challenge, OSS comes as a rescue to manage and automate the libraries.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94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703346"/>
              </p:ext>
            </p:extLst>
          </p:nvPr>
        </p:nvGraphicFramePr>
        <p:xfrm>
          <a:off x="2101755" y="2292825"/>
          <a:ext cx="7547212" cy="239661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408590"/>
                <a:gridCol w="1528537"/>
                <a:gridCol w="1610085"/>
              </a:tblGrid>
              <a:tr h="6852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Reason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No. Of respondents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Percentage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78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Lack of Training programmes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54%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5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Lack of technical and skilled manpower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32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46%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78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Lack of management support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28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40%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78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Lack of Security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27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39%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22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Hidden costs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>
                          <a:effectLst/>
                        </a:rPr>
                        <a:t>16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</a:rPr>
                        <a:t>23%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466530" y="1405719"/>
            <a:ext cx="61551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b="1" dirty="0" smtClean="0">
                <a:solidFill>
                  <a:srgbClr val="FFC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Table: 7 Reason </a:t>
            </a:r>
            <a:r>
              <a:rPr lang="en-IN" b="1" dirty="0">
                <a:solidFill>
                  <a:srgbClr val="FFC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for Not- Using Open Sources Software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56597" y="2586462"/>
            <a:ext cx="8202303" cy="3600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IN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IN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IN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researcher tried to know the reasons for not using OSS by the respondents. 54% showed that lack of training programmes being the major constraint followed by 46% lack of technical and skilled manpower and 40% expressed poor support from management.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87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rgbClr val="00B050"/>
                </a:solidFill>
              </a:rPr>
              <a:t>Conclusion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Open source </a:t>
            </a:r>
            <a:r>
              <a:rPr lang="en-IN" dirty="0" smtClean="0"/>
              <a:t>software's </a:t>
            </a:r>
            <a:r>
              <a:rPr lang="en-IN" dirty="0"/>
              <a:t>provide many advantages such as cost saving as well as flexibility to customize and upgrade according to the needs of the </a:t>
            </a:r>
            <a:r>
              <a:rPr lang="en-IN" dirty="0" smtClean="0"/>
              <a:t>library.</a:t>
            </a:r>
          </a:p>
          <a:p>
            <a:r>
              <a:rPr lang="en-IN" dirty="0"/>
              <a:t>They are as efficient as proprietary </a:t>
            </a:r>
            <a:r>
              <a:rPr lang="en-IN" dirty="0" smtClean="0"/>
              <a:t>software's. </a:t>
            </a:r>
            <a:r>
              <a:rPr lang="en-IN" dirty="0"/>
              <a:t>Hence there is a need to promote awareness of open sources </a:t>
            </a:r>
            <a:r>
              <a:rPr lang="en-IN" dirty="0" smtClean="0"/>
              <a:t>software's </a:t>
            </a:r>
            <a:r>
              <a:rPr lang="en-IN" dirty="0"/>
              <a:t>among library professionals and they must also be provided adequate training to enable them to maintain and work on it efficiently.</a:t>
            </a:r>
            <a:endParaRPr lang="en-US" dirty="0"/>
          </a:p>
          <a:p>
            <a:endParaRPr lang="en-IN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55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                                          </a:t>
            </a:r>
            <a:r>
              <a:rPr lang="en-US" dirty="0" smtClean="0">
                <a:solidFill>
                  <a:srgbClr val="00B050"/>
                </a:solidFill>
              </a:rPr>
              <a:t>Thank You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                                                       </a:t>
            </a:r>
            <a:r>
              <a:rPr lang="en-US" b="1" dirty="0" smtClean="0">
                <a:solidFill>
                  <a:srgbClr val="0070C0"/>
                </a:solidFill>
              </a:rPr>
              <a:t>Thank You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53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INTRODUCTION </a:t>
            </a: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Sources software is computer software whose sources code is available under a licenses.</a:t>
            </a:r>
          </a:p>
          <a:p>
            <a:r>
              <a:rPr lang="en-US" dirty="0" smtClean="0"/>
              <a:t>The first OSS began with the establishment of the free software foundation in 1985 founded by Richard Stallman.</a:t>
            </a:r>
          </a:p>
          <a:p>
            <a:r>
              <a:rPr lang="en-US" dirty="0" smtClean="0"/>
              <a:t>To Support the free software movement, which promotes the universal freedom to study, distribute, create, and modify computer software through its own general public </a:t>
            </a:r>
            <a:r>
              <a:rPr lang="en-US" dirty="0" err="1" smtClean="0"/>
              <a:t>licence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54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dirty="0">
                <a:solidFill>
                  <a:srgbClr val="00B0F0"/>
                </a:solidFill>
              </a:rPr>
              <a:t>Objectives of the </a:t>
            </a:r>
            <a:r>
              <a:rPr lang="en-IN" dirty="0" smtClean="0">
                <a:solidFill>
                  <a:srgbClr val="00B0F0"/>
                </a:solidFill>
              </a:rPr>
              <a:t>Study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IN" dirty="0"/>
              <a:t>To identify the awareness of open source software among library professionals.</a:t>
            </a:r>
            <a:endParaRPr lang="en-US" dirty="0"/>
          </a:p>
          <a:p>
            <a:pPr lvl="0"/>
            <a:r>
              <a:rPr lang="en-IN" dirty="0"/>
              <a:t>To identify different open source software available for library automation and management.</a:t>
            </a:r>
            <a:endParaRPr lang="en-US" dirty="0"/>
          </a:p>
          <a:p>
            <a:pPr lvl="0"/>
            <a:r>
              <a:rPr lang="en-IN" dirty="0"/>
              <a:t>To identify the use of open source software</a:t>
            </a:r>
            <a:endParaRPr lang="en-US" dirty="0"/>
          </a:p>
          <a:p>
            <a:pPr lvl="0"/>
            <a:r>
              <a:rPr lang="en-IN" dirty="0"/>
              <a:t>To identify the barriers in the use of open source software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92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b="1" dirty="0">
                <a:solidFill>
                  <a:srgbClr val="FF0000"/>
                </a:solidFill>
              </a:rPr>
              <a:t>List of Open sources Software’s 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b="1" dirty="0">
                <a:solidFill>
                  <a:srgbClr val="FFC000"/>
                </a:solidFill>
              </a:rPr>
              <a:t>Open source operating </a:t>
            </a:r>
            <a:r>
              <a:rPr lang="en-IN" b="1" dirty="0" smtClean="0">
                <a:solidFill>
                  <a:srgbClr val="FFC000"/>
                </a:solidFill>
              </a:rPr>
              <a:t>systems</a:t>
            </a:r>
            <a:endParaRPr lang="en-US" b="1" dirty="0">
              <a:solidFill>
                <a:srgbClr val="FFC000"/>
              </a:solidFill>
            </a:endParaRPr>
          </a:p>
          <a:p>
            <a:pPr lvl="2"/>
            <a:endParaRPr lang="en-US" dirty="0" smtClean="0"/>
          </a:p>
          <a:p>
            <a:pPr lvl="4"/>
            <a:r>
              <a:rPr lang="en-IN" sz="2000" dirty="0"/>
              <a:t>Ubuntu</a:t>
            </a:r>
            <a:endParaRPr lang="en-US" sz="2000" dirty="0"/>
          </a:p>
          <a:p>
            <a:pPr lvl="4"/>
            <a:r>
              <a:rPr lang="en-IN" sz="2000" dirty="0" err="1"/>
              <a:t>OpenSUSE</a:t>
            </a:r>
            <a:endParaRPr lang="en-US" sz="2000" dirty="0"/>
          </a:p>
          <a:p>
            <a:pPr lvl="4"/>
            <a:r>
              <a:rPr lang="en-IN" sz="2000" dirty="0" err="1"/>
              <a:t>CentOs</a:t>
            </a:r>
            <a:endParaRPr lang="en-US" sz="2000" dirty="0"/>
          </a:p>
          <a:p>
            <a:pPr lvl="4"/>
            <a:r>
              <a:rPr lang="en-IN" sz="2000" dirty="0" err="1"/>
              <a:t>Debian</a:t>
            </a:r>
            <a:r>
              <a:rPr lang="en-IN" sz="2000" dirty="0"/>
              <a:t> Linux</a:t>
            </a:r>
            <a:endParaRPr lang="en-US" sz="2000" dirty="0"/>
          </a:p>
          <a:p>
            <a:pPr lvl="4"/>
            <a:r>
              <a:rPr lang="en-IN" sz="2000" dirty="0"/>
              <a:t>BOSS</a:t>
            </a:r>
            <a:endParaRPr lang="en-US" sz="2000" dirty="0"/>
          </a:p>
          <a:p>
            <a:pPr lvl="4"/>
            <a:r>
              <a:rPr lang="en-IN" sz="2000" dirty="0"/>
              <a:t>Fedora</a:t>
            </a:r>
            <a:endParaRPr lang="en-US" sz="2000" dirty="0"/>
          </a:p>
          <a:p>
            <a:pPr lvl="4"/>
            <a:r>
              <a:rPr lang="en-IN" dirty="0"/>
              <a:t>Linux Mint</a:t>
            </a:r>
            <a:endParaRPr lang="en-US" dirty="0"/>
          </a:p>
          <a:p>
            <a:pPr lvl="4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0858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1" dirty="0">
                <a:solidFill>
                  <a:srgbClr val="0070C0"/>
                </a:solidFill>
              </a:rPr>
              <a:t>Open sources Library Management </a:t>
            </a:r>
            <a:r>
              <a:rPr lang="en-IN" b="1" dirty="0" smtClean="0">
                <a:solidFill>
                  <a:srgbClr val="0070C0"/>
                </a:solidFill>
              </a:rPr>
              <a:t>Software’s</a:t>
            </a:r>
          </a:p>
          <a:p>
            <a:endParaRPr lang="en-IN" dirty="0"/>
          </a:p>
          <a:p>
            <a:pPr lvl="6"/>
            <a:r>
              <a:rPr lang="en-IN" sz="2000" dirty="0"/>
              <a:t>Koha</a:t>
            </a:r>
            <a:endParaRPr lang="en-US" sz="2000" dirty="0"/>
          </a:p>
          <a:p>
            <a:pPr lvl="6"/>
            <a:r>
              <a:rPr lang="en-IN" sz="2000" dirty="0" err="1"/>
              <a:t>Newgenlib</a:t>
            </a:r>
            <a:endParaRPr lang="en-US" sz="2000" dirty="0"/>
          </a:p>
          <a:p>
            <a:pPr lvl="6"/>
            <a:r>
              <a:rPr lang="en-IN" sz="2000" dirty="0" err="1"/>
              <a:t>Openbiblio</a:t>
            </a:r>
            <a:endParaRPr lang="en-US" sz="2000" dirty="0"/>
          </a:p>
          <a:p>
            <a:pPr lvl="6"/>
            <a:r>
              <a:rPr lang="en-IN" sz="2000" dirty="0"/>
              <a:t>Evergreen</a:t>
            </a:r>
            <a:endParaRPr lang="en-US" sz="2000" dirty="0"/>
          </a:p>
          <a:p>
            <a:pPr lvl="6"/>
            <a:r>
              <a:rPr lang="en-IN" sz="2000" dirty="0" err="1"/>
              <a:t>Phpmylibrry</a:t>
            </a:r>
            <a:endParaRPr lang="en-US" sz="2000" dirty="0"/>
          </a:p>
          <a:p>
            <a:pPr lvl="5"/>
            <a:endParaRPr lang="en-US" sz="2000" dirty="0"/>
          </a:p>
          <a:p>
            <a:endParaRPr lang="en-US" dirty="0" smtClean="0"/>
          </a:p>
          <a:p>
            <a:pPr lvl="6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45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b="1" dirty="0">
                <a:solidFill>
                  <a:srgbClr val="C00000"/>
                </a:solidFill>
              </a:rPr>
              <a:t>Open sources Digital Library </a:t>
            </a:r>
            <a:r>
              <a:rPr lang="en-IN" b="1" dirty="0" smtClean="0">
                <a:solidFill>
                  <a:srgbClr val="C00000"/>
                </a:solidFill>
              </a:rPr>
              <a:t>Software’s</a:t>
            </a:r>
          </a:p>
          <a:p>
            <a:endParaRPr lang="en-IN" dirty="0"/>
          </a:p>
          <a:p>
            <a:pPr lvl="4"/>
            <a:r>
              <a:rPr lang="en-IN" sz="2000" dirty="0" err="1"/>
              <a:t>Dspace</a:t>
            </a:r>
            <a:endParaRPr lang="en-US" sz="2000" dirty="0"/>
          </a:p>
          <a:p>
            <a:pPr lvl="4"/>
            <a:r>
              <a:rPr lang="en-IN" sz="2000" dirty="0" err="1"/>
              <a:t>Eprints</a:t>
            </a:r>
            <a:endParaRPr lang="en-US" sz="2000" dirty="0"/>
          </a:p>
          <a:p>
            <a:pPr lvl="4"/>
            <a:r>
              <a:rPr lang="en-IN" sz="2000" dirty="0"/>
              <a:t>Greenstone</a:t>
            </a:r>
            <a:endParaRPr lang="en-US" sz="2000" dirty="0"/>
          </a:p>
          <a:p>
            <a:pPr lvl="4"/>
            <a:r>
              <a:rPr lang="en-IN" sz="2000" dirty="0"/>
              <a:t>Digital Commons</a:t>
            </a:r>
            <a:endParaRPr lang="en-US" sz="2000" dirty="0"/>
          </a:p>
          <a:p>
            <a:pPr lvl="4"/>
            <a:r>
              <a:rPr lang="en-IN" sz="2000" dirty="0" err="1"/>
              <a:t>Dataversess</a:t>
            </a:r>
            <a:endParaRPr lang="en-US" sz="2000" dirty="0"/>
          </a:p>
          <a:p>
            <a:pPr lvl="4"/>
            <a:r>
              <a:rPr lang="en-IN" sz="2000" dirty="0" err="1"/>
              <a:t>dLibra</a:t>
            </a:r>
            <a:r>
              <a:rPr lang="en-IN" sz="2000" dirty="0" smtClean="0"/>
              <a:t> 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67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1" dirty="0">
                <a:solidFill>
                  <a:schemeClr val="accent2">
                    <a:lumMod val="75000"/>
                  </a:schemeClr>
                </a:solidFill>
              </a:rPr>
              <a:t>Open Sources Content Management Software’s 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 smtClean="0"/>
          </a:p>
          <a:p>
            <a:pPr lvl="6"/>
            <a:r>
              <a:rPr lang="en-IN" sz="2000" dirty="0" smtClean="0"/>
              <a:t>Joomla </a:t>
            </a:r>
            <a:endParaRPr lang="en-US" sz="2000" dirty="0"/>
          </a:p>
          <a:p>
            <a:pPr lvl="6"/>
            <a:r>
              <a:rPr lang="en-IN" sz="2000" dirty="0" err="1"/>
              <a:t>Wordpress</a:t>
            </a:r>
            <a:endParaRPr lang="en-US" sz="2000" dirty="0"/>
          </a:p>
          <a:p>
            <a:pPr lvl="6"/>
            <a:r>
              <a:rPr lang="en-IN" sz="2000" dirty="0"/>
              <a:t>Drupal</a:t>
            </a:r>
            <a:endParaRPr lang="en-US" sz="2000" dirty="0"/>
          </a:p>
          <a:p>
            <a:pPr lvl="6"/>
            <a:r>
              <a:rPr lang="en-IN" sz="2000" dirty="0"/>
              <a:t>Cushy CMS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9133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b="1" dirty="0">
                <a:solidFill>
                  <a:schemeClr val="accent3">
                    <a:lumMod val="50000"/>
                  </a:schemeClr>
                </a:solidFill>
              </a:rPr>
              <a:t>Features of Open sources software </a:t>
            </a:r>
            <a:endParaRPr lang="en-IN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en-IN" b="1" dirty="0"/>
          </a:p>
          <a:p>
            <a:pPr lvl="4"/>
            <a:r>
              <a:rPr lang="en-IN" sz="2000" dirty="0"/>
              <a:t>Free Download</a:t>
            </a:r>
            <a:endParaRPr lang="en-US" sz="2000" dirty="0"/>
          </a:p>
          <a:p>
            <a:pPr lvl="4"/>
            <a:r>
              <a:rPr lang="en-IN" sz="2000" dirty="0"/>
              <a:t>Lower Costs</a:t>
            </a:r>
            <a:endParaRPr lang="en-US" sz="2000" dirty="0"/>
          </a:p>
          <a:p>
            <a:pPr lvl="4"/>
            <a:r>
              <a:rPr lang="en-IN" sz="2000" dirty="0"/>
              <a:t>Flexibility</a:t>
            </a:r>
            <a:endParaRPr lang="en-US" sz="2000" dirty="0"/>
          </a:p>
          <a:p>
            <a:pPr lvl="4"/>
            <a:r>
              <a:rPr lang="en-IN" sz="2000" dirty="0"/>
              <a:t>Reliability and Quality</a:t>
            </a:r>
            <a:endParaRPr lang="en-US" sz="2000" dirty="0"/>
          </a:p>
          <a:p>
            <a:pPr lvl="4"/>
            <a:r>
              <a:rPr lang="en-IN" sz="2000" dirty="0"/>
              <a:t>Reduces “Vendor Lock-in</a:t>
            </a:r>
            <a:endParaRPr lang="en-US" sz="2000" dirty="0"/>
          </a:p>
          <a:p>
            <a:pPr lvl="4"/>
            <a:r>
              <a:rPr lang="en-IN" sz="2000" dirty="0"/>
              <a:t>Availability of External Support</a:t>
            </a:r>
            <a:endParaRPr lang="en-US" sz="2000" dirty="0"/>
          </a:p>
          <a:p>
            <a:pPr lvl="4"/>
            <a:r>
              <a:rPr lang="en-IN" sz="2000" dirty="0"/>
              <a:t>Simplified license management</a:t>
            </a:r>
            <a:endParaRPr lang="en-US" sz="2000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59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dirty="0" smtClean="0">
                <a:solidFill>
                  <a:srgbClr val="00B0F0"/>
                </a:solidFill>
              </a:rPr>
              <a:t>Methodology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IN" dirty="0" smtClean="0"/>
              <a:t>Questionnaire method </a:t>
            </a:r>
            <a:r>
              <a:rPr lang="en-IN" dirty="0"/>
              <a:t>was used to elicit the data from the </a:t>
            </a:r>
            <a:r>
              <a:rPr lang="en-IN" dirty="0" smtClean="0"/>
              <a:t>respondents.</a:t>
            </a:r>
            <a:endParaRPr lang="en-US" dirty="0"/>
          </a:p>
          <a:p>
            <a:pPr marL="0" indent="0">
              <a:buNone/>
            </a:pPr>
            <a:endParaRPr lang="en-IN" dirty="0"/>
          </a:p>
          <a:p>
            <a:r>
              <a:rPr lang="en-IN" dirty="0" smtClean="0"/>
              <a:t>100 </a:t>
            </a:r>
            <a:r>
              <a:rPr lang="en-IN" dirty="0"/>
              <a:t>questionnaire was distributed and 70 filled in questionnaires were received back.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28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67</TotalTime>
  <Words>1019</Words>
  <Application>Microsoft Office PowerPoint</Application>
  <PresentationFormat>Widescreen</PresentationFormat>
  <Paragraphs>302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Century Gothic</vt:lpstr>
      <vt:lpstr>Times New Roman</vt:lpstr>
      <vt:lpstr>Wingdings 3</vt:lpstr>
      <vt:lpstr>Ion</vt:lpstr>
      <vt:lpstr>Topic: AWARENESS AND USE OF OPEN SOURCES SOFTWARE AMONG THE LIBRARY PROFESSIONALS IN BANGALORE CITY: A STUDY </vt:lpstr>
      <vt:lpstr>INTRODUCTION </vt:lpstr>
      <vt:lpstr>Objectives of the Study </vt:lpstr>
      <vt:lpstr>List of Open sources Software’s   </vt:lpstr>
      <vt:lpstr>PowerPoint Presentation</vt:lpstr>
      <vt:lpstr>PowerPoint Presentation</vt:lpstr>
      <vt:lpstr>PowerPoint Presentation</vt:lpstr>
      <vt:lpstr>PowerPoint Presentation</vt:lpstr>
      <vt:lpstr>Methodology </vt:lpstr>
      <vt:lpstr>Data Analysis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                                                       Thank You                                                                        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Topic: AWARENESS AND USE OF OPEN SOURCES SOFTWARE AMONG THE LIBRARY PROFESSIONALS IN BANGALORE CITY: A STUDY </dc:title>
  <dc:creator>win10</dc:creator>
  <cp:lastModifiedBy>win10</cp:lastModifiedBy>
  <cp:revision>14</cp:revision>
  <dcterms:created xsi:type="dcterms:W3CDTF">2017-07-29T17:17:32Z</dcterms:created>
  <dcterms:modified xsi:type="dcterms:W3CDTF">2017-07-30T05:37:21Z</dcterms:modified>
</cp:coreProperties>
</file>