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4.xml" ContentType="application/vnd.openxmlformats-officedocument.drawingml.diagram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diagrams/colors2.xml" ContentType="application/vnd.openxmlformats-officedocument.drawingml.diagramColors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4"/>
  </p:notesMasterIdLst>
  <p:sldIdLst>
    <p:sldId id="256" r:id="rId2"/>
    <p:sldId id="257" r:id="rId3"/>
    <p:sldId id="259" r:id="rId4"/>
    <p:sldId id="266" r:id="rId5"/>
    <p:sldId id="279" r:id="rId6"/>
    <p:sldId id="268" r:id="rId7"/>
    <p:sldId id="270" r:id="rId8"/>
    <p:sldId id="271" r:id="rId9"/>
    <p:sldId id="267" r:id="rId10"/>
    <p:sldId id="262" r:id="rId11"/>
    <p:sldId id="264" r:id="rId12"/>
    <p:sldId id="278" r:id="rId13"/>
    <p:sldId id="265" r:id="rId14"/>
    <p:sldId id="272" r:id="rId15"/>
    <p:sldId id="273" r:id="rId16"/>
    <p:sldId id="280" r:id="rId17"/>
    <p:sldId id="274" r:id="rId18"/>
    <p:sldId id="275" r:id="rId19"/>
    <p:sldId id="276" r:id="rId20"/>
    <p:sldId id="277" r:id="rId21"/>
    <p:sldId id="281" r:id="rId22"/>
    <p:sldId id="282" r:id="rId2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945AB"/>
    <a:srgbClr val="FF00FF"/>
    <a:srgbClr val="D60093"/>
    <a:srgbClr val="CC00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5588" autoAdjust="0"/>
    <p:restoredTop sz="89427" autoAdjust="0"/>
  </p:normalViewPr>
  <p:slideViewPr>
    <p:cSldViewPr>
      <p:cViewPr>
        <p:scale>
          <a:sx n="80" d="100"/>
          <a:sy n="80" d="100"/>
        </p:scale>
        <p:origin x="-1086" y="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486D2AF-76E4-4849-8F8C-3C30A3740010}" type="doc">
      <dgm:prSet loTypeId="urn:microsoft.com/office/officeart/2005/8/layout/chevron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D2533E75-8414-4CCD-B6FB-CBC06D92182E}">
      <dgm:prSet phldrT="[Text]"/>
      <dgm:spPr/>
      <dgm:t>
        <a:bodyPr/>
        <a:lstStyle/>
        <a:p>
          <a:r>
            <a:rPr lang="en-US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1</a:t>
          </a:r>
          <a:endParaRPr lang="en-US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gm:t>
    </dgm:pt>
    <dgm:pt modelId="{F8B0765A-9D64-4BF7-9EFF-C92246388114}" type="parTrans" cxnId="{2F7A080A-074A-4E9E-B469-723D286600AB}">
      <dgm:prSet/>
      <dgm:spPr/>
      <dgm:t>
        <a:bodyPr/>
        <a:lstStyle/>
        <a:p>
          <a:endParaRPr lang="en-US"/>
        </a:p>
      </dgm:t>
    </dgm:pt>
    <dgm:pt modelId="{C77BCD1B-6327-4D94-A725-7643588CF2BA}" type="sibTrans" cxnId="{2F7A080A-074A-4E9E-B469-723D286600AB}">
      <dgm:prSet/>
      <dgm:spPr/>
      <dgm:t>
        <a:bodyPr/>
        <a:lstStyle/>
        <a:p>
          <a:endParaRPr lang="en-US"/>
        </a:p>
      </dgm:t>
    </dgm:pt>
    <dgm:pt modelId="{1025318B-456C-45C6-BD24-D279CFEF08C3}">
      <dgm:prSet phldrT="[Text]"/>
      <dgm:spPr>
        <a:solidFill>
          <a:schemeClr val="accent2">
            <a:lumMod val="20000"/>
            <a:lumOff val="80000"/>
            <a:alpha val="90000"/>
          </a:schemeClr>
        </a:solidFill>
      </dgm:spPr>
      <dgm:t>
        <a:bodyPr/>
        <a:lstStyle/>
        <a:p>
          <a:r>
            <a:rPr lang="en-US" b="0" dirty="0" smtClean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rPr>
            <a:t>Analysing the </a:t>
          </a:r>
          <a:r>
            <a:rPr lang="en-US" b="1" dirty="0" smtClean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rPr>
            <a:t>research trend</a:t>
          </a:r>
          <a:r>
            <a:rPr lang="en-US" b="0" dirty="0" smtClean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rPr>
            <a:t> in the arena of </a:t>
          </a:r>
          <a:r>
            <a:rPr lang="en-US" b="1" dirty="0" smtClean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rPr>
            <a:t>Women’s Studies</a:t>
          </a:r>
          <a:r>
            <a:rPr lang="en-US" b="0" dirty="0" smtClean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rPr>
            <a:t>, with special reference to Indian context</a:t>
          </a:r>
          <a:endParaRPr lang="en-US" b="0" dirty="0">
            <a:solidFill>
              <a:schemeClr val="accent6">
                <a:lumMod val="75000"/>
              </a:schemeClr>
            </a:solidFill>
          </a:endParaRPr>
        </a:p>
      </dgm:t>
    </dgm:pt>
    <dgm:pt modelId="{DAC86914-2B5E-4261-A212-038B3D631946}" type="parTrans" cxnId="{E4608659-7D44-4229-9544-7929ACA85F61}">
      <dgm:prSet/>
      <dgm:spPr/>
      <dgm:t>
        <a:bodyPr/>
        <a:lstStyle/>
        <a:p>
          <a:endParaRPr lang="en-US"/>
        </a:p>
      </dgm:t>
    </dgm:pt>
    <dgm:pt modelId="{62C6A2D4-678B-444D-8155-9010175C9258}" type="sibTrans" cxnId="{E4608659-7D44-4229-9544-7929ACA85F61}">
      <dgm:prSet/>
      <dgm:spPr/>
      <dgm:t>
        <a:bodyPr/>
        <a:lstStyle/>
        <a:p>
          <a:endParaRPr lang="en-US"/>
        </a:p>
      </dgm:t>
    </dgm:pt>
    <dgm:pt modelId="{3A644A14-F1DF-4227-9E9A-5C974C1C5850}">
      <dgm:prSet phldrT="[Text]"/>
      <dgm:spPr/>
      <dgm:t>
        <a:bodyPr/>
        <a:lstStyle/>
        <a:p>
          <a:r>
            <a:rPr lang="en-US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2</a:t>
          </a:r>
          <a:endParaRPr lang="en-US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gm:t>
    </dgm:pt>
    <dgm:pt modelId="{80218BCC-2EB6-431E-B5D6-BB6B23DAFB77}" type="parTrans" cxnId="{F50237C7-B188-4591-93F2-6E70599AAB79}">
      <dgm:prSet/>
      <dgm:spPr/>
      <dgm:t>
        <a:bodyPr/>
        <a:lstStyle/>
        <a:p>
          <a:endParaRPr lang="en-US"/>
        </a:p>
      </dgm:t>
    </dgm:pt>
    <dgm:pt modelId="{E28A2ACA-8223-4184-9AF2-8745A3462701}" type="sibTrans" cxnId="{F50237C7-B188-4591-93F2-6E70599AAB79}">
      <dgm:prSet/>
      <dgm:spPr/>
      <dgm:t>
        <a:bodyPr/>
        <a:lstStyle/>
        <a:p>
          <a:endParaRPr lang="en-US"/>
        </a:p>
      </dgm:t>
    </dgm:pt>
    <dgm:pt modelId="{14C7B12F-0504-488C-B182-152E9B9D1BF6}">
      <dgm:prSet phldrT="[Text]"/>
      <dgm:spPr>
        <a:solidFill>
          <a:schemeClr val="accent2">
            <a:lumMod val="20000"/>
            <a:lumOff val="80000"/>
            <a:alpha val="90000"/>
          </a:schemeClr>
        </a:solidFill>
        <a:effectLst>
          <a:glow rad="63500">
            <a:schemeClr val="accent1">
              <a:satMod val="175000"/>
              <a:alpha val="40000"/>
            </a:schemeClr>
          </a:glow>
        </a:effectLst>
      </dgm:spPr>
      <dgm:t>
        <a:bodyPr/>
        <a:lstStyle/>
        <a:p>
          <a:r>
            <a:rPr lang="en-US" b="0" dirty="0" smtClean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rPr>
            <a:t>Mapping </a:t>
          </a:r>
          <a:r>
            <a:rPr lang="en-US" b="1" dirty="0" smtClean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rPr>
            <a:t>women’s voices</a:t>
          </a:r>
          <a:r>
            <a:rPr lang="en-US" b="0" dirty="0" smtClean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rPr>
            <a:t> in research themes through </a:t>
          </a:r>
          <a:r>
            <a:rPr lang="en-US" b="1" dirty="0" smtClean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rPr>
            <a:t>controlled vocabularies       (keywords) </a:t>
          </a:r>
          <a:endParaRPr lang="en-US" b="1" dirty="0">
            <a:solidFill>
              <a:schemeClr val="accent6">
                <a:lumMod val="75000"/>
              </a:schemeClr>
            </a:solidFill>
          </a:endParaRPr>
        </a:p>
      </dgm:t>
    </dgm:pt>
    <dgm:pt modelId="{934AE9F7-E8E6-41B7-A420-1D1EABED23AC}" type="parTrans" cxnId="{B992A496-9C9B-41B7-A42A-777FAFCF3EB1}">
      <dgm:prSet/>
      <dgm:spPr/>
      <dgm:t>
        <a:bodyPr/>
        <a:lstStyle/>
        <a:p>
          <a:endParaRPr lang="en-US"/>
        </a:p>
      </dgm:t>
    </dgm:pt>
    <dgm:pt modelId="{CBF3BDEE-750C-402C-B9D3-B0EC45E3E416}" type="sibTrans" cxnId="{B992A496-9C9B-41B7-A42A-777FAFCF3EB1}">
      <dgm:prSet/>
      <dgm:spPr/>
      <dgm:t>
        <a:bodyPr/>
        <a:lstStyle/>
        <a:p>
          <a:endParaRPr lang="en-US"/>
        </a:p>
      </dgm:t>
    </dgm:pt>
    <dgm:pt modelId="{A549CD1C-A665-45D6-BF73-F5AA136DC2A7}" type="pres">
      <dgm:prSet presAssocID="{7486D2AF-76E4-4849-8F8C-3C30A3740010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8E0258B5-0205-43C0-BB26-01DCEEBC2D8C}" type="pres">
      <dgm:prSet presAssocID="{D2533E75-8414-4CCD-B6FB-CBC06D92182E}" presName="composite" presStyleCnt="0"/>
      <dgm:spPr/>
    </dgm:pt>
    <dgm:pt modelId="{D3A6CC89-EF8D-45CE-9746-EA5A08AC8B05}" type="pres">
      <dgm:prSet presAssocID="{D2533E75-8414-4CCD-B6FB-CBC06D92182E}" presName="parentText" presStyleLbl="alignNode1" presStyleIdx="0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D105F29-B69B-42EA-8CC3-02E4E55C1D3E}" type="pres">
      <dgm:prSet presAssocID="{D2533E75-8414-4CCD-B6FB-CBC06D92182E}" presName="descendantText" presStyleLbl="alignAcc1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7D9DBCB-E1EA-4EED-8D21-11C1CA6DA42D}" type="pres">
      <dgm:prSet presAssocID="{C77BCD1B-6327-4D94-A725-7643588CF2BA}" presName="sp" presStyleCnt="0"/>
      <dgm:spPr/>
    </dgm:pt>
    <dgm:pt modelId="{E4724DAE-4CE1-4C73-AA81-5FE360C0D22C}" type="pres">
      <dgm:prSet presAssocID="{3A644A14-F1DF-4227-9E9A-5C974C1C5850}" presName="composite" presStyleCnt="0"/>
      <dgm:spPr/>
    </dgm:pt>
    <dgm:pt modelId="{0A6D263A-81E7-406F-8B95-BE1235E640E2}" type="pres">
      <dgm:prSet presAssocID="{3A644A14-F1DF-4227-9E9A-5C974C1C5850}" presName="parentText" presStyleLbl="alignNode1" presStyleIdx="1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1416FB2-86A1-4BFC-8605-7E0686159C09}" type="pres">
      <dgm:prSet presAssocID="{3A644A14-F1DF-4227-9E9A-5C974C1C5850}" presName="descendantText" presStyleLbl="alignAcc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FA4602FB-A9EF-4220-9CCB-5DA807404BE1}" type="presOf" srcId="{7486D2AF-76E4-4849-8F8C-3C30A3740010}" destId="{A549CD1C-A665-45D6-BF73-F5AA136DC2A7}" srcOrd="0" destOrd="0" presId="urn:microsoft.com/office/officeart/2005/8/layout/chevron2"/>
    <dgm:cxn modelId="{B992A496-9C9B-41B7-A42A-777FAFCF3EB1}" srcId="{3A644A14-F1DF-4227-9E9A-5C974C1C5850}" destId="{14C7B12F-0504-488C-B182-152E9B9D1BF6}" srcOrd="0" destOrd="0" parTransId="{934AE9F7-E8E6-41B7-A420-1D1EABED23AC}" sibTransId="{CBF3BDEE-750C-402C-B9D3-B0EC45E3E416}"/>
    <dgm:cxn modelId="{F50237C7-B188-4591-93F2-6E70599AAB79}" srcId="{7486D2AF-76E4-4849-8F8C-3C30A3740010}" destId="{3A644A14-F1DF-4227-9E9A-5C974C1C5850}" srcOrd="1" destOrd="0" parTransId="{80218BCC-2EB6-431E-B5D6-BB6B23DAFB77}" sibTransId="{E28A2ACA-8223-4184-9AF2-8745A3462701}"/>
    <dgm:cxn modelId="{2F7A080A-074A-4E9E-B469-723D286600AB}" srcId="{7486D2AF-76E4-4849-8F8C-3C30A3740010}" destId="{D2533E75-8414-4CCD-B6FB-CBC06D92182E}" srcOrd="0" destOrd="0" parTransId="{F8B0765A-9D64-4BF7-9EFF-C92246388114}" sibTransId="{C77BCD1B-6327-4D94-A725-7643588CF2BA}"/>
    <dgm:cxn modelId="{E4608659-7D44-4229-9544-7929ACA85F61}" srcId="{D2533E75-8414-4CCD-B6FB-CBC06D92182E}" destId="{1025318B-456C-45C6-BD24-D279CFEF08C3}" srcOrd="0" destOrd="0" parTransId="{DAC86914-2B5E-4261-A212-038B3D631946}" sibTransId="{62C6A2D4-678B-444D-8155-9010175C9258}"/>
    <dgm:cxn modelId="{EE10D884-306E-4901-B590-5F4EF7ACCDFD}" type="presOf" srcId="{1025318B-456C-45C6-BD24-D279CFEF08C3}" destId="{CD105F29-B69B-42EA-8CC3-02E4E55C1D3E}" srcOrd="0" destOrd="0" presId="urn:microsoft.com/office/officeart/2005/8/layout/chevron2"/>
    <dgm:cxn modelId="{0333A524-4332-4AD7-BA00-89998117C97A}" type="presOf" srcId="{D2533E75-8414-4CCD-B6FB-CBC06D92182E}" destId="{D3A6CC89-EF8D-45CE-9746-EA5A08AC8B05}" srcOrd="0" destOrd="0" presId="urn:microsoft.com/office/officeart/2005/8/layout/chevron2"/>
    <dgm:cxn modelId="{3A64B3D3-DB8B-42F8-BF8C-BC38C371176C}" type="presOf" srcId="{14C7B12F-0504-488C-B182-152E9B9D1BF6}" destId="{51416FB2-86A1-4BFC-8605-7E0686159C09}" srcOrd="0" destOrd="0" presId="urn:microsoft.com/office/officeart/2005/8/layout/chevron2"/>
    <dgm:cxn modelId="{93359BA6-67E7-4E75-91A0-67AB484C51A0}" type="presOf" srcId="{3A644A14-F1DF-4227-9E9A-5C974C1C5850}" destId="{0A6D263A-81E7-406F-8B95-BE1235E640E2}" srcOrd="0" destOrd="0" presId="urn:microsoft.com/office/officeart/2005/8/layout/chevron2"/>
    <dgm:cxn modelId="{1DFA1CE8-0F4D-4584-A762-2DCFB3AF3167}" type="presParOf" srcId="{A549CD1C-A665-45D6-BF73-F5AA136DC2A7}" destId="{8E0258B5-0205-43C0-BB26-01DCEEBC2D8C}" srcOrd="0" destOrd="0" presId="urn:microsoft.com/office/officeart/2005/8/layout/chevron2"/>
    <dgm:cxn modelId="{B42144A2-4E66-4BCE-8C3C-04074C2C5955}" type="presParOf" srcId="{8E0258B5-0205-43C0-BB26-01DCEEBC2D8C}" destId="{D3A6CC89-EF8D-45CE-9746-EA5A08AC8B05}" srcOrd="0" destOrd="0" presId="urn:microsoft.com/office/officeart/2005/8/layout/chevron2"/>
    <dgm:cxn modelId="{F1F3AFC9-4F2F-44A9-A911-171B600292AE}" type="presParOf" srcId="{8E0258B5-0205-43C0-BB26-01DCEEBC2D8C}" destId="{CD105F29-B69B-42EA-8CC3-02E4E55C1D3E}" srcOrd="1" destOrd="0" presId="urn:microsoft.com/office/officeart/2005/8/layout/chevron2"/>
    <dgm:cxn modelId="{16F164CC-80F8-4415-B172-4D9E64E9ECEA}" type="presParOf" srcId="{A549CD1C-A665-45D6-BF73-F5AA136DC2A7}" destId="{D7D9DBCB-E1EA-4EED-8D21-11C1CA6DA42D}" srcOrd="1" destOrd="0" presId="urn:microsoft.com/office/officeart/2005/8/layout/chevron2"/>
    <dgm:cxn modelId="{CF536B98-BB93-4463-952D-335733882A4C}" type="presParOf" srcId="{A549CD1C-A665-45D6-BF73-F5AA136DC2A7}" destId="{E4724DAE-4CE1-4C73-AA81-5FE360C0D22C}" srcOrd="2" destOrd="0" presId="urn:microsoft.com/office/officeart/2005/8/layout/chevron2"/>
    <dgm:cxn modelId="{F020DBC7-472E-4B27-8F81-DFC52D4DBCB3}" type="presParOf" srcId="{E4724DAE-4CE1-4C73-AA81-5FE360C0D22C}" destId="{0A6D263A-81E7-406F-8B95-BE1235E640E2}" srcOrd="0" destOrd="0" presId="urn:microsoft.com/office/officeart/2005/8/layout/chevron2"/>
    <dgm:cxn modelId="{DF0512FA-4CEB-4F86-B4A0-0D39B611D0B3}" type="presParOf" srcId="{E4724DAE-4CE1-4C73-AA81-5FE360C0D22C}" destId="{51416FB2-86A1-4BFC-8605-7E0686159C09}" srcOrd="1" destOrd="0" presId="urn:microsoft.com/office/officeart/2005/8/layout/chevron2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D0277EE-25E3-4642-9C88-49A2638D5D5C}" type="doc">
      <dgm:prSet loTypeId="urn:microsoft.com/office/officeart/2005/8/layout/chevron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29AD48A0-094A-4903-AD5D-B6416802DF4C}">
      <dgm:prSet phldrT="[Text]"/>
      <dgm:spPr/>
      <dgm:t>
        <a:bodyPr/>
        <a:lstStyle/>
        <a:p>
          <a:r>
            <a:rPr lang="en-US" b="1" dirty="0" smtClean="0">
              <a:solidFill>
                <a:srgbClr val="002060"/>
              </a:solidFill>
            </a:rPr>
            <a:t>1</a:t>
          </a:r>
          <a:endParaRPr lang="en-US" b="1" dirty="0">
            <a:solidFill>
              <a:srgbClr val="002060"/>
            </a:solidFill>
          </a:endParaRPr>
        </a:p>
      </dgm:t>
    </dgm:pt>
    <dgm:pt modelId="{63BF2BAA-470B-493A-9D39-28652A50030E}" type="parTrans" cxnId="{CFFD9338-CAA8-4D36-9EA4-77348B6A7F68}">
      <dgm:prSet/>
      <dgm:spPr/>
      <dgm:t>
        <a:bodyPr/>
        <a:lstStyle/>
        <a:p>
          <a:endParaRPr lang="en-US"/>
        </a:p>
      </dgm:t>
    </dgm:pt>
    <dgm:pt modelId="{1EC8D88B-AD88-456D-8D6C-5FBA28BFA2C3}" type="sibTrans" cxnId="{CFFD9338-CAA8-4D36-9EA4-77348B6A7F68}">
      <dgm:prSet/>
      <dgm:spPr/>
      <dgm:t>
        <a:bodyPr/>
        <a:lstStyle/>
        <a:p>
          <a:endParaRPr lang="en-US"/>
        </a:p>
      </dgm:t>
    </dgm:pt>
    <dgm:pt modelId="{016ADBFA-D085-48F3-8AAC-336323EB615A}">
      <dgm:prSet phldrT="[Text]" custT="1"/>
      <dgm:spPr/>
      <dgm:t>
        <a:bodyPr/>
        <a:lstStyle/>
        <a:p>
          <a:r>
            <a:rPr lang="en-US" sz="32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2</a:t>
          </a:r>
          <a:endParaRPr lang="en-US" sz="3200" b="1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gm:t>
    </dgm:pt>
    <dgm:pt modelId="{77FCE4FE-59F7-4264-8C2C-611C2729CE71}" type="parTrans" cxnId="{4A8B34D8-C7A1-499C-AD99-D9E1F23FECCB}">
      <dgm:prSet/>
      <dgm:spPr/>
      <dgm:t>
        <a:bodyPr/>
        <a:lstStyle/>
        <a:p>
          <a:endParaRPr lang="en-US"/>
        </a:p>
      </dgm:t>
    </dgm:pt>
    <dgm:pt modelId="{2C56EE18-6B61-4C8F-A1AF-82C857C9E8E6}" type="sibTrans" cxnId="{4A8B34D8-C7A1-499C-AD99-D9E1F23FECCB}">
      <dgm:prSet/>
      <dgm:spPr/>
      <dgm:t>
        <a:bodyPr/>
        <a:lstStyle/>
        <a:p>
          <a:endParaRPr lang="en-US"/>
        </a:p>
      </dgm:t>
    </dgm:pt>
    <dgm:pt modelId="{5E5E77BE-FD3A-4AC9-A98D-3A93A1324573}">
      <dgm:prSet phldrT="[Text]" custT="1"/>
      <dgm:spPr/>
      <dgm:t>
        <a:bodyPr/>
        <a:lstStyle/>
        <a:p>
          <a:r>
            <a:rPr lang="en-US" sz="3200" b="1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en-US" sz="32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3</a:t>
          </a:r>
          <a:r>
            <a:rPr lang="en-US" sz="3200" b="1" dirty="0" smtClean="0">
              <a:latin typeface="Times New Roman" pitchFamily="18" charset="0"/>
              <a:cs typeface="Times New Roman" pitchFamily="18" charset="0"/>
            </a:rPr>
            <a:t>   </a:t>
          </a:r>
          <a:endParaRPr lang="en-US" sz="3200" b="1" dirty="0">
            <a:latin typeface="Times New Roman" pitchFamily="18" charset="0"/>
            <a:cs typeface="Times New Roman" pitchFamily="18" charset="0"/>
          </a:endParaRPr>
        </a:p>
      </dgm:t>
    </dgm:pt>
    <dgm:pt modelId="{5B50703A-6B14-4F15-A1F5-6495EF10EDF3}" type="parTrans" cxnId="{35820E7B-2F3C-4B1F-9E91-5E01F3D4960F}">
      <dgm:prSet/>
      <dgm:spPr/>
      <dgm:t>
        <a:bodyPr/>
        <a:lstStyle/>
        <a:p>
          <a:endParaRPr lang="en-US"/>
        </a:p>
      </dgm:t>
    </dgm:pt>
    <dgm:pt modelId="{F7448011-C957-4D7A-BE28-B188FB6D614E}" type="sibTrans" cxnId="{35820E7B-2F3C-4B1F-9E91-5E01F3D4960F}">
      <dgm:prSet/>
      <dgm:spPr/>
      <dgm:t>
        <a:bodyPr/>
        <a:lstStyle/>
        <a:p>
          <a:endParaRPr lang="en-US"/>
        </a:p>
      </dgm:t>
    </dgm:pt>
    <dgm:pt modelId="{64E3D588-0A21-4274-932F-9CEB5BCF6A8F}">
      <dgm:prSet phldrT="[Text]" custT="1"/>
      <dgm:spPr/>
      <dgm:t>
        <a:bodyPr/>
        <a:lstStyle/>
        <a:p>
          <a:pPr algn="just"/>
          <a:r>
            <a:rPr lang="en-US" sz="2000" b="1" dirty="0" smtClean="0">
              <a:latin typeface="Times New Roman" pitchFamily="18" charset="0"/>
              <a:cs typeface="Times New Roman" pitchFamily="18" charset="0"/>
            </a:rPr>
            <a:t>To identify the suitability of a thesis to be fit in the considered subject area of women’s studies the keywords in thesis title are analyzed. </a:t>
          </a:r>
          <a:endParaRPr lang="en-US" sz="2000" b="1" dirty="0">
            <a:latin typeface="Times New Roman" pitchFamily="18" charset="0"/>
            <a:cs typeface="Times New Roman" pitchFamily="18" charset="0"/>
          </a:endParaRPr>
        </a:p>
      </dgm:t>
    </dgm:pt>
    <dgm:pt modelId="{7A3FC9D8-1DE3-4542-8C5B-9FAEC852B41D}" type="parTrans" cxnId="{885DBFD5-116F-4E5C-9640-3D55EABBF815}">
      <dgm:prSet/>
      <dgm:spPr/>
      <dgm:t>
        <a:bodyPr/>
        <a:lstStyle/>
        <a:p>
          <a:endParaRPr lang="en-US"/>
        </a:p>
      </dgm:t>
    </dgm:pt>
    <dgm:pt modelId="{CCF2357F-A32D-46C6-A582-AA77A4DA3452}" type="sibTrans" cxnId="{885DBFD5-116F-4E5C-9640-3D55EABBF815}">
      <dgm:prSet/>
      <dgm:spPr/>
      <dgm:t>
        <a:bodyPr/>
        <a:lstStyle/>
        <a:p>
          <a:endParaRPr lang="en-US"/>
        </a:p>
      </dgm:t>
    </dgm:pt>
    <dgm:pt modelId="{8EAF28EC-7064-4B2D-8D04-249F0EBD525E}">
      <dgm:prSet phldrT="[Text]"/>
      <dgm:spPr/>
      <dgm:t>
        <a:bodyPr/>
        <a:lstStyle/>
        <a:p>
          <a:r>
            <a:rPr lang="en-US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4</a:t>
          </a:r>
          <a:endParaRPr lang="en-US" b="1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gm:t>
    </dgm:pt>
    <dgm:pt modelId="{D47AACFE-4AAA-423D-99BA-C796748EA44A}" type="parTrans" cxnId="{3E10B7AC-8A3C-437A-B905-ED5F18A52C97}">
      <dgm:prSet/>
      <dgm:spPr/>
      <dgm:t>
        <a:bodyPr/>
        <a:lstStyle/>
        <a:p>
          <a:endParaRPr lang="en-US"/>
        </a:p>
      </dgm:t>
    </dgm:pt>
    <dgm:pt modelId="{70FDC525-2BDD-45E6-B54F-9B1A53DDD2D6}" type="sibTrans" cxnId="{3E10B7AC-8A3C-437A-B905-ED5F18A52C97}">
      <dgm:prSet/>
      <dgm:spPr/>
      <dgm:t>
        <a:bodyPr/>
        <a:lstStyle/>
        <a:p>
          <a:endParaRPr lang="en-US"/>
        </a:p>
      </dgm:t>
    </dgm:pt>
    <dgm:pt modelId="{7A68A3B7-EDE5-4AF2-81FF-F6D5235486BA}">
      <dgm:prSet phldrT="[Text]" custT="1"/>
      <dgm:spPr/>
      <dgm:t>
        <a:bodyPr/>
        <a:lstStyle/>
        <a:p>
          <a:pPr algn="just"/>
          <a:r>
            <a:rPr lang="en-US" sz="2000" b="1" dirty="0" smtClean="0">
              <a:latin typeface="Times New Roman" pitchFamily="18" charset="0"/>
              <a:cs typeface="Times New Roman" pitchFamily="18" charset="0"/>
            </a:rPr>
            <a:t>The number of theses is subdivided on a decadal basis and the decadal growth in PhD research in the subject area and the corresponding research trend has been observed. </a:t>
          </a:r>
          <a:endParaRPr lang="en-US" sz="2000" b="1" dirty="0">
            <a:latin typeface="Times New Roman" pitchFamily="18" charset="0"/>
            <a:cs typeface="Times New Roman" pitchFamily="18" charset="0"/>
          </a:endParaRPr>
        </a:p>
      </dgm:t>
    </dgm:pt>
    <dgm:pt modelId="{6AD9DA22-489D-45D6-843D-9E03B066F7B8}" type="sibTrans" cxnId="{C5779080-13DE-46FD-A8D8-D988766CFC6B}">
      <dgm:prSet/>
      <dgm:spPr/>
      <dgm:t>
        <a:bodyPr/>
        <a:lstStyle/>
        <a:p>
          <a:endParaRPr lang="en-US"/>
        </a:p>
      </dgm:t>
    </dgm:pt>
    <dgm:pt modelId="{D10747CF-CE41-4739-9937-ECA4CB4C9014}" type="parTrans" cxnId="{C5779080-13DE-46FD-A8D8-D988766CFC6B}">
      <dgm:prSet/>
      <dgm:spPr/>
      <dgm:t>
        <a:bodyPr/>
        <a:lstStyle/>
        <a:p>
          <a:endParaRPr lang="en-US"/>
        </a:p>
      </dgm:t>
    </dgm:pt>
    <dgm:pt modelId="{01FE2307-17B9-4CDC-828A-CA4064FF541A}">
      <dgm:prSet custT="1"/>
      <dgm:spPr/>
      <dgm:t>
        <a:bodyPr/>
        <a:lstStyle/>
        <a:p>
          <a:pPr algn="just"/>
          <a:r>
            <a:rPr lang="en-US" sz="2000" b="1" dirty="0" smtClean="0">
              <a:latin typeface="Times New Roman" pitchFamily="18" charset="0"/>
              <a:cs typeface="Times New Roman" pitchFamily="18" charset="0"/>
            </a:rPr>
            <a:t>About 19 different keywords have been identified from SEARS List of Subject Headings pertaining to broad subject area of women’s studies. </a:t>
          </a:r>
          <a:endParaRPr lang="en-US" sz="2000" b="1" dirty="0">
            <a:latin typeface="Times New Roman" pitchFamily="18" charset="0"/>
            <a:cs typeface="Times New Roman" pitchFamily="18" charset="0"/>
          </a:endParaRPr>
        </a:p>
      </dgm:t>
    </dgm:pt>
    <dgm:pt modelId="{7A715374-4448-4B1E-9472-00E8425545FC}" type="parTrans" cxnId="{C93276C0-4652-44A8-ABC7-C3F17EC446BC}">
      <dgm:prSet/>
      <dgm:spPr/>
      <dgm:t>
        <a:bodyPr/>
        <a:lstStyle/>
        <a:p>
          <a:endParaRPr lang="en-US"/>
        </a:p>
      </dgm:t>
    </dgm:pt>
    <dgm:pt modelId="{84EF012F-43B1-4FE7-B29A-F8988DA9F0F7}" type="sibTrans" cxnId="{C93276C0-4652-44A8-ABC7-C3F17EC446BC}">
      <dgm:prSet/>
      <dgm:spPr/>
      <dgm:t>
        <a:bodyPr/>
        <a:lstStyle/>
        <a:p>
          <a:endParaRPr lang="en-US"/>
        </a:p>
      </dgm:t>
    </dgm:pt>
    <dgm:pt modelId="{D69C98E2-8D31-4E6E-8311-4E8DE33EA4E5}">
      <dgm:prSet phldrT="[Text]" custT="1"/>
      <dgm:spPr/>
      <dgm:t>
        <a:bodyPr/>
        <a:lstStyle/>
        <a:p>
          <a:pPr algn="just"/>
          <a:r>
            <a:rPr lang="en-US" sz="2000" b="1" dirty="0" smtClean="0">
              <a:latin typeface="Times New Roman" pitchFamily="18" charset="0"/>
              <a:cs typeface="Times New Roman" pitchFamily="18" charset="0"/>
            </a:rPr>
            <a:t>A detailed account of </a:t>
          </a:r>
          <a:r>
            <a:rPr lang="en-US" sz="2000" b="1" dirty="0" smtClean="0">
              <a:latin typeface="Times New Roman" pitchFamily="18" charset="0"/>
              <a:cs typeface="Times New Roman" pitchFamily="18" charset="0"/>
            </a:rPr>
            <a:t>all </a:t>
          </a:r>
          <a:r>
            <a:rPr lang="en-US" sz="2000" b="1" dirty="0" smtClean="0">
              <a:latin typeface="Times New Roman" pitchFamily="18" charset="0"/>
              <a:cs typeface="Times New Roman" pitchFamily="18" charset="0"/>
            </a:rPr>
            <a:t>PhD theses related to women related issues and submitted to the seven considered universities since 1970’s has been taken. </a:t>
          </a:r>
          <a:endParaRPr lang="en-US" sz="2000" b="1" dirty="0">
            <a:latin typeface="Times New Roman" pitchFamily="18" charset="0"/>
            <a:cs typeface="Times New Roman" pitchFamily="18" charset="0"/>
          </a:endParaRPr>
        </a:p>
      </dgm:t>
    </dgm:pt>
    <dgm:pt modelId="{FFA6B3E1-6F81-4D7B-8326-0F3EBF68327D}" type="sibTrans" cxnId="{5812F14F-9796-4289-8C93-673830F63EBF}">
      <dgm:prSet/>
      <dgm:spPr/>
      <dgm:t>
        <a:bodyPr/>
        <a:lstStyle/>
        <a:p>
          <a:endParaRPr lang="en-US"/>
        </a:p>
      </dgm:t>
    </dgm:pt>
    <dgm:pt modelId="{7C20AC5B-8A68-417B-80C5-2D4B3CF5EF97}" type="parTrans" cxnId="{5812F14F-9796-4289-8C93-673830F63EBF}">
      <dgm:prSet/>
      <dgm:spPr/>
      <dgm:t>
        <a:bodyPr/>
        <a:lstStyle/>
        <a:p>
          <a:endParaRPr lang="en-US"/>
        </a:p>
      </dgm:t>
    </dgm:pt>
    <dgm:pt modelId="{2C57E7D5-CEDA-4241-A25E-C16C5559AEE1}" type="pres">
      <dgm:prSet presAssocID="{6D0277EE-25E3-4642-9C88-49A2638D5D5C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9FE427AB-150E-4958-A88F-208DB739B8FB}" type="pres">
      <dgm:prSet presAssocID="{29AD48A0-094A-4903-AD5D-B6416802DF4C}" presName="composite" presStyleCnt="0"/>
      <dgm:spPr/>
    </dgm:pt>
    <dgm:pt modelId="{70FC2074-3C91-453A-84F3-5FBB38507752}" type="pres">
      <dgm:prSet presAssocID="{29AD48A0-094A-4903-AD5D-B6416802DF4C}" presName="parentText" presStyleLbl="alignNode1" presStyleIdx="0" presStyleCnt="4" custLinFactNeighborY="177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275BCF5-C525-4793-BF83-FFB6C4B01E84}" type="pres">
      <dgm:prSet presAssocID="{29AD48A0-094A-4903-AD5D-B6416802DF4C}" presName="descendantText" presStyleLbl="alignAcc1" presStyleIdx="0" presStyleCnt="4" custScaleX="100000" custLinFactNeighborX="51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934F6A8-74DD-4C14-93D5-1EAAC236B9DE}" type="pres">
      <dgm:prSet presAssocID="{1EC8D88B-AD88-456D-8D6C-5FBA28BFA2C3}" presName="sp" presStyleCnt="0"/>
      <dgm:spPr/>
    </dgm:pt>
    <dgm:pt modelId="{3A58594A-9F55-4B71-B413-D64672FEE6E6}" type="pres">
      <dgm:prSet presAssocID="{016ADBFA-D085-48F3-8AAC-336323EB615A}" presName="composite" presStyleCnt="0"/>
      <dgm:spPr/>
    </dgm:pt>
    <dgm:pt modelId="{23B59C0A-ACAC-41F1-A1B1-EF0929082904}" type="pres">
      <dgm:prSet presAssocID="{016ADBFA-D085-48F3-8AAC-336323EB615A}" presName="parentText" presStyleLbl="alignNode1" presStyleIdx="1" presStyleCnt="4" custScaleY="90909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C085D6B-640C-4403-BFA0-B39D87762C79}" type="pres">
      <dgm:prSet presAssocID="{016ADBFA-D085-48F3-8AAC-336323EB615A}" presName="descendantText" presStyleLbl="alignAcc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AEA2649-7CA5-482A-9F3F-C7EF52E54212}" type="pres">
      <dgm:prSet presAssocID="{2C56EE18-6B61-4C8F-A1AF-82C857C9E8E6}" presName="sp" presStyleCnt="0"/>
      <dgm:spPr/>
    </dgm:pt>
    <dgm:pt modelId="{3B1F53A9-EC6C-444B-98D7-3386DCC289FD}" type="pres">
      <dgm:prSet presAssocID="{5E5E77BE-FD3A-4AC9-A98D-3A93A1324573}" presName="composite" presStyleCnt="0"/>
      <dgm:spPr/>
    </dgm:pt>
    <dgm:pt modelId="{1D1847A6-2174-479A-8B3E-7183E239C5ED}" type="pres">
      <dgm:prSet presAssocID="{5E5E77BE-FD3A-4AC9-A98D-3A93A1324573}" presName="parentText" presStyleLbl="align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07FA001-683E-43FE-8C89-776CA1AC984B}" type="pres">
      <dgm:prSet presAssocID="{5E5E77BE-FD3A-4AC9-A98D-3A93A1324573}" presName="descendantText" presStyleLbl="alignAcc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D7D8865-20B4-42E9-9D4A-48D41A811D9C}" type="pres">
      <dgm:prSet presAssocID="{F7448011-C957-4D7A-BE28-B188FB6D614E}" presName="sp" presStyleCnt="0"/>
      <dgm:spPr/>
    </dgm:pt>
    <dgm:pt modelId="{6182E78B-B7B3-4978-A896-FEC7E7358D1D}" type="pres">
      <dgm:prSet presAssocID="{8EAF28EC-7064-4B2D-8D04-249F0EBD525E}" presName="composite" presStyleCnt="0"/>
      <dgm:spPr/>
    </dgm:pt>
    <dgm:pt modelId="{E7CA11F3-DDFA-4918-8448-D3A0C30752D7}" type="pres">
      <dgm:prSet presAssocID="{8EAF28EC-7064-4B2D-8D04-249F0EBD525E}" presName="parentText" presStyleLbl="align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7927DDC-C9DC-47EA-A73C-31DFEB0B4C39}" type="pres">
      <dgm:prSet presAssocID="{8EAF28EC-7064-4B2D-8D04-249F0EBD525E}" presName="descendantText" presStyleLbl="alignAcc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2AEE3A29-5E27-4287-B4BC-84A6DCC11EAA}" type="presOf" srcId="{01FE2307-17B9-4CDC-828A-CA4064FF541A}" destId="{C7927DDC-C9DC-47EA-A73C-31DFEB0B4C39}" srcOrd="0" destOrd="0" presId="urn:microsoft.com/office/officeart/2005/8/layout/chevron2"/>
    <dgm:cxn modelId="{3E10B7AC-8A3C-437A-B905-ED5F18A52C97}" srcId="{6D0277EE-25E3-4642-9C88-49A2638D5D5C}" destId="{8EAF28EC-7064-4B2D-8D04-249F0EBD525E}" srcOrd="3" destOrd="0" parTransId="{D47AACFE-4AAA-423D-99BA-C796748EA44A}" sibTransId="{70FDC525-2BDD-45E6-B54F-9B1A53DDD2D6}"/>
    <dgm:cxn modelId="{46EE525D-C28A-4767-94F7-4C6FD366617F}" type="presOf" srcId="{7A68A3B7-EDE5-4AF2-81FF-F6D5235486BA}" destId="{FC085D6B-640C-4403-BFA0-B39D87762C79}" srcOrd="0" destOrd="0" presId="urn:microsoft.com/office/officeart/2005/8/layout/chevron2"/>
    <dgm:cxn modelId="{CFFD9338-CAA8-4D36-9EA4-77348B6A7F68}" srcId="{6D0277EE-25E3-4642-9C88-49A2638D5D5C}" destId="{29AD48A0-094A-4903-AD5D-B6416802DF4C}" srcOrd="0" destOrd="0" parTransId="{63BF2BAA-470B-493A-9D39-28652A50030E}" sibTransId="{1EC8D88B-AD88-456D-8D6C-5FBA28BFA2C3}"/>
    <dgm:cxn modelId="{0D686B36-5CE1-44FC-AD8C-E0B4837793DF}" type="presOf" srcId="{29AD48A0-094A-4903-AD5D-B6416802DF4C}" destId="{70FC2074-3C91-453A-84F3-5FBB38507752}" srcOrd="0" destOrd="0" presId="urn:microsoft.com/office/officeart/2005/8/layout/chevron2"/>
    <dgm:cxn modelId="{35820E7B-2F3C-4B1F-9E91-5E01F3D4960F}" srcId="{6D0277EE-25E3-4642-9C88-49A2638D5D5C}" destId="{5E5E77BE-FD3A-4AC9-A98D-3A93A1324573}" srcOrd="2" destOrd="0" parTransId="{5B50703A-6B14-4F15-A1F5-6495EF10EDF3}" sibTransId="{F7448011-C957-4D7A-BE28-B188FB6D614E}"/>
    <dgm:cxn modelId="{7C5BE12D-4D1E-4D23-8B9C-D796D01CB1BA}" type="presOf" srcId="{6D0277EE-25E3-4642-9C88-49A2638D5D5C}" destId="{2C57E7D5-CEDA-4241-A25E-C16C5559AEE1}" srcOrd="0" destOrd="0" presId="urn:microsoft.com/office/officeart/2005/8/layout/chevron2"/>
    <dgm:cxn modelId="{4A305C78-95E2-4B7E-B8C7-0C47CCE3193F}" type="presOf" srcId="{64E3D588-0A21-4274-932F-9CEB5BCF6A8F}" destId="{C07FA001-683E-43FE-8C89-776CA1AC984B}" srcOrd="0" destOrd="0" presId="urn:microsoft.com/office/officeart/2005/8/layout/chevron2"/>
    <dgm:cxn modelId="{C5779080-13DE-46FD-A8D8-D988766CFC6B}" srcId="{016ADBFA-D085-48F3-8AAC-336323EB615A}" destId="{7A68A3B7-EDE5-4AF2-81FF-F6D5235486BA}" srcOrd="0" destOrd="0" parTransId="{D10747CF-CE41-4739-9937-ECA4CB4C9014}" sibTransId="{6AD9DA22-489D-45D6-843D-9E03B066F7B8}"/>
    <dgm:cxn modelId="{85CF5AC7-BDAA-4739-AEA9-D8BC58547072}" type="presOf" srcId="{5E5E77BE-FD3A-4AC9-A98D-3A93A1324573}" destId="{1D1847A6-2174-479A-8B3E-7183E239C5ED}" srcOrd="0" destOrd="0" presId="urn:microsoft.com/office/officeart/2005/8/layout/chevron2"/>
    <dgm:cxn modelId="{885DBFD5-116F-4E5C-9640-3D55EABBF815}" srcId="{5E5E77BE-FD3A-4AC9-A98D-3A93A1324573}" destId="{64E3D588-0A21-4274-932F-9CEB5BCF6A8F}" srcOrd="0" destOrd="0" parTransId="{7A3FC9D8-1DE3-4542-8C5B-9FAEC852B41D}" sibTransId="{CCF2357F-A32D-46C6-A582-AA77A4DA3452}"/>
    <dgm:cxn modelId="{55055474-A032-453F-B149-7AA7D3213F88}" type="presOf" srcId="{8EAF28EC-7064-4B2D-8D04-249F0EBD525E}" destId="{E7CA11F3-DDFA-4918-8448-D3A0C30752D7}" srcOrd="0" destOrd="0" presId="urn:microsoft.com/office/officeart/2005/8/layout/chevron2"/>
    <dgm:cxn modelId="{322B1F73-AF70-4474-93FC-100AE0F5FA67}" type="presOf" srcId="{016ADBFA-D085-48F3-8AAC-336323EB615A}" destId="{23B59C0A-ACAC-41F1-A1B1-EF0929082904}" srcOrd="0" destOrd="0" presId="urn:microsoft.com/office/officeart/2005/8/layout/chevron2"/>
    <dgm:cxn modelId="{C93276C0-4652-44A8-ABC7-C3F17EC446BC}" srcId="{8EAF28EC-7064-4B2D-8D04-249F0EBD525E}" destId="{01FE2307-17B9-4CDC-828A-CA4064FF541A}" srcOrd="0" destOrd="0" parTransId="{7A715374-4448-4B1E-9472-00E8425545FC}" sibTransId="{84EF012F-43B1-4FE7-B29A-F8988DA9F0F7}"/>
    <dgm:cxn modelId="{1DBFF006-87FD-491D-B855-DEE53EDDA0AE}" type="presOf" srcId="{D69C98E2-8D31-4E6E-8311-4E8DE33EA4E5}" destId="{0275BCF5-C525-4793-BF83-FFB6C4B01E84}" srcOrd="0" destOrd="0" presId="urn:microsoft.com/office/officeart/2005/8/layout/chevron2"/>
    <dgm:cxn modelId="{4A8B34D8-C7A1-499C-AD99-D9E1F23FECCB}" srcId="{6D0277EE-25E3-4642-9C88-49A2638D5D5C}" destId="{016ADBFA-D085-48F3-8AAC-336323EB615A}" srcOrd="1" destOrd="0" parTransId="{77FCE4FE-59F7-4264-8C2C-611C2729CE71}" sibTransId="{2C56EE18-6B61-4C8F-A1AF-82C857C9E8E6}"/>
    <dgm:cxn modelId="{5812F14F-9796-4289-8C93-673830F63EBF}" srcId="{29AD48A0-094A-4903-AD5D-B6416802DF4C}" destId="{D69C98E2-8D31-4E6E-8311-4E8DE33EA4E5}" srcOrd="0" destOrd="0" parTransId="{7C20AC5B-8A68-417B-80C5-2D4B3CF5EF97}" sibTransId="{FFA6B3E1-6F81-4D7B-8326-0F3EBF68327D}"/>
    <dgm:cxn modelId="{7F64A2E1-DCA9-42DB-9B73-301610D1EC45}" type="presParOf" srcId="{2C57E7D5-CEDA-4241-A25E-C16C5559AEE1}" destId="{9FE427AB-150E-4958-A88F-208DB739B8FB}" srcOrd="0" destOrd="0" presId="urn:microsoft.com/office/officeart/2005/8/layout/chevron2"/>
    <dgm:cxn modelId="{6DFAACAB-97D4-417D-9945-51C61329BA75}" type="presParOf" srcId="{9FE427AB-150E-4958-A88F-208DB739B8FB}" destId="{70FC2074-3C91-453A-84F3-5FBB38507752}" srcOrd="0" destOrd="0" presId="urn:microsoft.com/office/officeart/2005/8/layout/chevron2"/>
    <dgm:cxn modelId="{821D010D-201B-4865-B7B2-0DB24B2D59AE}" type="presParOf" srcId="{9FE427AB-150E-4958-A88F-208DB739B8FB}" destId="{0275BCF5-C525-4793-BF83-FFB6C4B01E84}" srcOrd="1" destOrd="0" presId="urn:microsoft.com/office/officeart/2005/8/layout/chevron2"/>
    <dgm:cxn modelId="{1531DB08-DA86-44D8-BDB5-2A5F55CFC9A6}" type="presParOf" srcId="{2C57E7D5-CEDA-4241-A25E-C16C5559AEE1}" destId="{3934F6A8-74DD-4C14-93D5-1EAAC236B9DE}" srcOrd="1" destOrd="0" presId="urn:microsoft.com/office/officeart/2005/8/layout/chevron2"/>
    <dgm:cxn modelId="{93A602A0-B72A-4F1D-8537-AEF687A544E7}" type="presParOf" srcId="{2C57E7D5-CEDA-4241-A25E-C16C5559AEE1}" destId="{3A58594A-9F55-4B71-B413-D64672FEE6E6}" srcOrd="2" destOrd="0" presId="urn:microsoft.com/office/officeart/2005/8/layout/chevron2"/>
    <dgm:cxn modelId="{7E97EC69-BAD3-4AA7-8A23-B912E7D5B68B}" type="presParOf" srcId="{3A58594A-9F55-4B71-B413-D64672FEE6E6}" destId="{23B59C0A-ACAC-41F1-A1B1-EF0929082904}" srcOrd="0" destOrd="0" presId="urn:microsoft.com/office/officeart/2005/8/layout/chevron2"/>
    <dgm:cxn modelId="{3D428C11-6B8F-4CBD-A073-2CCBEDAE4DE6}" type="presParOf" srcId="{3A58594A-9F55-4B71-B413-D64672FEE6E6}" destId="{FC085D6B-640C-4403-BFA0-B39D87762C79}" srcOrd="1" destOrd="0" presId="urn:microsoft.com/office/officeart/2005/8/layout/chevron2"/>
    <dgm:cxn modelId="{1CFE9843-A26F-4BCA-A45E-6EDABC1D6E8E}" type="presParOf" srcId="{2C57E7D5-CEDA-4241-A25E-C16C5559AEE1}" destId="{9AEA2649-7CA5-482A-9F3F-C7EF52E54212}" srcOrd="3" destOrd="0" presId="urn:microsoft.com/office/officeart/2005/8/layout/chevron2"/>
    <dgm:cxn modelId="{EDB6BCCD-0793-457B-A33D-4AF988B2EE1D}" type="presParOf" srcId="{2C57E7D5-CEDA-4241-A25E-C16C5559AEE1}" destId="{3B1F53A9-EC6C-444B-98D7-3386DCC289FD}" srcOrd="4" destOrd="0" presId="urn:microsoft.com/office/officeart/2005/8/layout/chevron2"/>
    <dgm:cxn modelId="{214262BC-413A-4950-A039-DFC07FF89FCB}" type="presParOf" srcId="{3B1F53A9-EC6C-444B-98D7-3386DCC289FD}" destId="{1D1847A6-2174-479A-8B3E-7183E239C5ED}" srcOrd="0" destOrd="0" presId="urn:microsoft.com/office/officeart/2005/8/layout/chevron2"/>
    <dgm:cxn modelId="{ADEF28BD-D643-4872-B5AC-4AF8A3FCA251}" type="presParOf" srcId="{3B1F53A9-EC6C-444B-98D7-3386DCC289FD}" destId="{C07FA001-683E-43FE-8C89-776CA1AC984B}" srcOrd="1" destOrd="0" presId="urn:microsoft.com/office/officeart/2005/8/layout/chevron2"/>
    <dgm:cxn modelId="{0BC78BCA-E858-4BDE-818A-B8053BA97A89}" type="presParOf" srcId="{2C57E7D5-CEDA-4241-A25E-C16C5559AEE1}" destId="{2D7D8865-20B4-42E9-9D4A-48D41A811D9C}" srcOrd="5" destOrd="0" presId="urn:microsoft.com/office/officeart/2005/8/layout/chevron2"/>
    <dgm:cxn modelId="{8F39D70E-3955-41BE-97E2-0A4BD2D8E83C}" type="presParOf" srcId="{2C57E7D5-CEDA-4241-A25E-C16C5559AEE1}" destId="{6182E78B-B7B3-4978-A896-FEC7E7358D1D}" srcOrd="6" destOrd="0" presId="urn:microsoft.com/office/officeart/2005/8/layout/chevron2"/>
    <dgm:cxn modelId="{2A240A21-2464-4769-BC2F-5C8BFD62F68A}" type="presParOf" srcId="{6182E78B-B7B3-4978-A896-FEC7E7358D1D}" destId="{E7CA11F3-DDFA-4918-8448-D3A0C30752D7}" srcOrd="0" destOrd="0" presId="urn:microsoft.com/office/officeart/2005/8/layout/chevron2"/>
    <dgm:cxn modelId="{38E948C6-828F-4F50-96CA-549324EE92F1}" type="presParOf" srcId="{6182E78B-B7B3-4978-A896-FEC7E7358D1D}" destId="{C7927DDC-C9DC-47EA-A73C-31DFEB0B4C39}" srcOrd="1" destOrd="0" presId="urn:microsoft.com/office/officeart/2005/8/layout/chevron2"/>
  </dgm:cxnLst>
  <dgm:bg/>
  <dgm:whole/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A7447700-C75B-41EC-BD09-3D3987C047F4}" type="doc">
      <dgm:prSet loTypeId="urn:microsoft.com/office/officeart/2005/8/layout/chevron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4F93EFDC-F9DD-453A-8CE8-B4C4DBF74C44}">
      <dgm:prSet phldrT="[Text]"/>
      <dgm:spPr/>
      <dgm:t>
        <a:bodyPr/>
        <a:lstStyle/>
        <a:p>
          <a:r>
            <a:rPr lang="en-US" dirty="0" smtClean="0"/>
            <a:t>1</a:t>
          </a:r>
          <a:endParaRPr lang="en-US" dirty="0"/>
        </a:p>
      </dgm:t>
    </dgm:pt>
    <dgm:pt modelId="{F61CBF8B-B233-4100-A484-1A57DD24D676}" type="parTrans" cxnId="{0D6243A3-84DC-412B-8E38-937FF45B6275}">
      <dgm:prSet/>
      <dgm:spPr/>
      <dgm:t>
        <a:bodyPr/>
        <a:lstStyle/>
        <a:p>
          <a:endParaRPr lang="en-US"/>
        </a:p>
      </dgm:t>
    </dgm:pt>
    <dgm:pt modelId="{955E96A7-A2BD-4E1F-A178-41D5C7900610}" type="sibTrans" cxnId="{0D6243A3-84DC-412B-8E38-937FF45B6275}">
      <dgm:prSet/>
      <dgm:spPr/>
      <dgm:t>
        <a:bodyPr/>
        <a:lstStyle/>
        <a:p>
          <a:endParaRPr lang="en-US"/>
        </a:p>
      </dgm:t>
    </dgm:pt>
    <dgm:pt modelId="{912BA27D-423D-405D-9D4C-F6108644D1D0}">
      <dgm:prSet phldrT="[Text]"/>
      <dgm:spPr/>
      <dgm:t>
        <a:bodyPr/>
        <a:lstStyle/>
        <a:p>
          <a:r>
            <a:rPr lang="en-US" dirty="0" smtClean="0"/>
            <a:t>2</a:t>
          </a:r>
          <a:endParaRPr lang="en-US" dirty="0"/>
        </a:p>
      </dgm:t>
    </dgm:pt>
    <dgm:pt modelId="{0DEAE066-0843-40CE-A335-D74778AF95F5}" type="sibTrans" cxnId="{1B3673E2-9EB4-4045-8E8B-C65B451BDF09}">
      <dgm:prSet/>
      <dgm:spPr/>
      <dgm:t>
        <a:bodyPr/>
        <a:lstStyle/>
        <a:p>
          <a:endParaRPr lang="en-US"/>
        </a:p>
      </dgm:t>
    </dgm:pt>
    <dgm:pt modelId="{34C9851B-5246-4FB5-8DA9-629552DF44CB}" type="parTrans" cxnId="{1B3673E2-9EB4-4045-8E8B-C65B451BDF09}">
      <dgm:prSet/>
      <dgm:spPr/>
      <dgm:t>
        <a:bodyPr/>
        <a:lstStyle/>
        <a:p>
          <a:endParaRPr lang="en-US"/>
        </a:p>
      </dgm:t>
    </dgm:pt>
    <dgm:pt modelId="{3FDA38B5-313C-471C-92E8-95FF13119768}">
      <dgm:prSet phldrT="[Text]" custT="1"/>
      <dgm:spPr/>
      <dgm:t>
        <a:bodyPr/>
        <a:lstStyle/>
        <a:p>
          <a:pPr algn="just"/>
          <a:r>
            <a:rPr lang="en-US" sz="2400" b="1" dirty="0" smtClean="0">
              <a:latin typeface="Times New Roman" pitchFamily="18" charset="0"/>
              <a:cs typeface="Times New Roman" pitchFamily="18" charset="0"/>
            </a:rPr>
            <a:t>‘</a:t>
          </a:r>
          <a:r>
            <a:rPr lang="en-US" sz="2400" b="1" dirty="0" smtClean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rPr>
            <a:t>Women Employment’</a:t>
          </a:r>
          <a:r>
            <a:rPr lang="en-US" sz="2400" b="0" dirty="0" smtClean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rPr>
            <a:t> shared the major percentage of research </a:t>
          </a:r>
          <a:r>
            <a:rPr lang="en-US" sz="2400" b="0" dirty="0" smtClean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rPr>
            <a:t>topics for </a:t>
          </a:r>
          <a:r>
            <a:rPr lang="en-US" sz="2400" b="0" dirty="0" smtClean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rPr>
            <a:t>all the universities.</a:t>
          </a:r>
          <a:endParaRPr lang="en-US" sz="2400" b="0" dirty="0">
            <a:solidFill>
              <a:schemeClr val="accent6">
                <a:lumMod val="75000"/>
              </a:schemeClr>
            </a:solidFill>
            <a:latin typeface="Times New Roman" pitchFamily="18" charset="0"/>
            <a:cs typeface="Times New Roman" pitchFamily="18" charset="0"/>
          </a:endParaRPr>
        </a:p>
      </dgm:t>
    </dgm:pt>
    <dgm:pt modelId="{FC143328-F372-48CA-A73B-953BBA79C630}" type="sibTrans" cxnId="{78DBCFF9-9711-4524-AF27-E6F5FF75DDF3}">
      <dgm:prSet/>
      <dgm:spPr/>
      <dgm:t>
        <a:bodyPr/>
        <a:lstStyle/>
        <a:p>
          <a:endParaRPr lang="en-US"/>
        </a:p>
      </dgm:t>
    </dgm:pt>
    <dgm:pt modelId="{402641C2-2B61-46F4-8551-388016281572}" type="parTrans" cxnId="{78DBCFF9-9711-4524-AF27-E6F5FF75DDF3}">
      <dgm:prSet/>
      <dgm:spPr/>
      <dgm:t>
        <a:bodyPr/>
        <a:lstStyle/>
        <a:p>
          <a:endParaRPr lang="en-US"/>
        </a:p>
      </dgm:t>
    </dgm:pt>
    <dgm:pt modelId="{050384C2-253A-4A75-BCD9-ED82EE3E6710}">
      <dgm:prSet phldrT="[Text]" custT="1"/>
      <dgm:spPr/>
      <dgm:t>
        <a:bodyPr/>
        <a:lstStyle/>
        <a:p>
          <a:pPr algn="just"/>
          <a:r>
            <a:rPr lang="en-US" sz="2400" b="0" dirty="0" smtClean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rPr>
            <a:t>Within Women’s universities the leading topic of research is </a:t>
          </a:r>
          <a:r>
            <a:rPr lang="en-US" sz="2400" b="1" dirty="0" smtClean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rPr>
            <a:t>‘Women Employment</a:t>
          </a:r>
          <a:r>
            <a:rPr lang="en-US" sz="2400" b="0" dirty="0" smtClean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rPr>
            <a:t>, closely  followed by </a:t>
          </a:r>
          <a:r>
            <a:rPr lang="en-US" sz="2400" b="1" dirty="0" smtClean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rPr>
            <a:t>‘Women Health and Hygiene’</a:t>
          </a:r>
          <a:r>
            <a:rPr lang="en-US" sz="2400" b="0" dirty="0" smtClean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rPr>
            <a:t> and </a:t>
          </a:r>
          <a:r>
            <a:rPr lang="en-US" sz="2400" b="1" dirty="0" smtClean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rPr>
            <a:t>‘Women in Literature’.</a:t>
          </a:r>
          <a:r>
            <a:rPr lang="en-US" sz="2400" b="0" dirty="0" smtClean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rPr>
            <a:t> </a:t>
          </a:r>
          <a:endParaRPr lang="en-US" sz="2400" b="0" dirty="0">
            <a:solidFill>
              <a:schemeClr val="accent6">
                <a:lumMod val="75000"/>
              </a:schemeClr>
            </a:solidFill>
            <a:latin typeface="Times New Roman" pitchFamily="18" charset="0"/>
            <a:cs typeface="Times New Roman" pitchFamily="18" charset="0"/>
          </a:endParaRPr>
        </a:p>
      </dgm:t>
    </dgm:pt>
    <dgm:pt modelId="{3C1A7721-965C-43A0-9DB3-E0AD6C720395}" type="sibTrans" cxnId="{C232C0D7-9BB4-42FC-9F84-1BE480A4AE13}">
      <dgm:prSet/>
      <dgm:spPr/>
      <dgm:t>
        <a:bodyPr/>
        <a:lstStyle/>
        <a:p>
          <a:endParaRPr lang="en-US"/>
        </a:p>
      </dgm:t>
    </dgm:pt>
    <dgm:pt modelId="{D6D0A641-A490-4A2E-99C0-854991440BA7}" type="parTrans" cxnId="{C232C0D7-9BB4-42FC-9F84-1BE480A4AE13}">
      <dgm:prSet/>
      <dgm:spPr/>
      <dgm:t>
        <a:bodyPr/>
        <a:lstStyle/>
        <a:p>
          <a:endParaRPr lang="en-US"/>
        </a:p>
      </dgm:t>
    </dgm:pt>
    <dgm:pt modelId="{D99975CB-D775-4232-B167-87A2B456D9C6}">
      <dgm:prSet phldrT="[Text]"/>
      <dgm:spPr/>
      <dgm:t>
        <a:bodyPr/>
        <a:lstStyle/>
        <a:p>
          <a:r>
            <a:rPr lang="en-US" dirty="0" smtClean="0"/>
            <a:t>3</a:t>
          </a:r>
          <a:endParaRPr lang="en-US" dirty="0"/>
        </a:p>
      </dgm:t>
    </dgm:pt>
    <dgm:pt modelId="{7BEE1382-24F6-49C6-8FF4-FC53CCFB6F9E}" type="sibTrans" cxnId="{9AC76C47-72AF-4DD3-9F8D-85FB5504F56F}">
      <dgm:prSet/>
      <dgm:spPr/>
      <dgm:t>
        <a:bodyPr/>
        <a:lstStyle/>
        <a:p>
          <a:endParaRPr lang="en-US"/>
        </a:p>
      </dgm:t>
    </dgm:pt>
    <dgm:pt modelId="{FA0FEFD3-DB08-4D7B-AFE4-222CC915DC3E}" type="parTrans" cxnId="{9AC76C47-72AF-4DD3-9F8D-85FB5504F56F}">
      <dgm:prSet/>
      <dgm:spPr/>
      <dgm:t>
        <a:bodyPr/>
        <a:lstStyle/>
        <a:p>
          <a:endParaRPr lang="en-US"/>
        </a:p>
      </dgm:t>
    </dgm:pt>
    <dgm:pt modelId="{6C384542-05D5-4363-8ECC-11137FC62A3D}">
      <dgm:prSet phldrT="[Text]"/>
      <dgm:spPr/>
      <dgm:t>
        <a:bodyPr/>
        <a:lstStyle/>
        <a:p>
          <a:pPr algn="l"/>
          <a:endParaRPr lang="en-US" sz="1600" dirty="0"/>
        </a:p>
      </dgm:t>
    </dgm:pt>
    <dgm:pt modelId="{AB1F1B61-F642-4699-B18D-9BA0D505C1DF}" type="sibTrans" cxnId="{5760AEFB-C2E0-4136-A771-A53C7E4611C0}">
      <dgm:prSet/>
      <dgm:spPr/>
      <dgm:t>
        <a:bodyPr/>
        <a:lstStyle/>
        <a:p>
          <a:endParaRPr lang="en-US"/>
        </a:p>
      </dgm:t>
    </dgm:pt>
    <dgm:pt modelId="{BEC43D91-D58F-4236-9136-A412983739EF}" type="parTrans" cxnId="{5760AEFB-C2E0-4136-A771-A53C7E4611C0}">
      <dgm:prSet/>
      <dgm:spPr/>
      <dgm:t>
        <a:bodyPr/>
        <a:lstStyle/>
        <a:p>
          <a:endParaRPr lang="en-US"/>
        </a:p>
      </dgm:t>
    </dgm:pt>
    <dgm:pt modelId="{E7595C64-495C-4F85-A4BB-70DDF2598A13}">
      <dgm:prSet phldrT="[Text]" custT="1"/>
      <dgm:spPr/>
      <dgm:t>
        <a:bodyPr/>
        <a:lstStyle/>
        <a:p>
          <a:pPr algn="just"/>
          <a:r>
            <a:rPr lang="en-US" sz="2400" b="0" dirty="0" smtClean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rPr>
            <a:t>Thrust  </a:t>
          </a:r>
          <a:r>
            <a:rPr lang="en-US" sz="2400" b="0" dirty="0" smtClean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rPr>
            <a:t>areas </a:t>
          </a:r>
          <a:r>
            <a:rPr lang="en-US" sz="2400" b="0" dirty="0" smtClean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rPr>
            <a:t>of research within the realm of Women’s Studies are </a:t>
          </a:r>
          <a:r>
            <a:rPr lang="en-US" sz="2400" b="1" dirty="0" smtClean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rPr>
            <a:t>‘Women in Literature’</a:t>
          </a:r>
          <a:r>
            <a:rPr lang="en-US" sz="2400" b="0" dirty="0" smtClean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rPr>
            <a:t> and </a:t>
          </a:r>
          <a:r>
            <a:rPr lang="en-US" sz="2400" b="1" dirty="0" smtClean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rPr>
            <a:t>‘Women’s Rights’</a:t>
          </a:r>
          <a:r>
            <a:rPr lang="en-US" sz="2400" b="0" dirty="0" smtClean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rPr>
            <a:t>  in </a:t>
          </a:r>
          <a:r>
            <a:rPr lang="en-US" sz="2400" b="1" dirty="0" smtClean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rPr>
            <a:t>Aligarh Muslim University</a:t>
          </a:r>
          <a:r>
            <a:rPr lang="en-US" sz="2400" b="0" dirty="0" smtClean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rPr>
            <a:t> and </a:t>
          </a:r>
          <a:r>
            <a:rPr lang="en-US" sz="2400" b="1" dirty="0" err="1" smtClean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rPr>
            <a:t>Panjab</a:t>
          </a:r>
          <a:r>
            <a:rPr lang="en-US" sz="2400" b="1" dirty="0" smtClean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rPr>
            <a:t> Universities.</a:t>
          </a:r>
          <a:endParaRPr lang="en-US" sz="2400" b="1" dirty="0">
            <a:solidFill>
              <a:schemeClr val="accent6">
                <a:lumMod val="75000"/>
              </a:schemeClr>
            </a:solidFill>
            <a:latin typeface="Times New Roman" pitchFamily="18" charset="0"/>
            <a:cs typeface="Times New Roman" pitchFamily="18" charset="0"/>
          </a:endParaRPr>
        </a:p>
      </dgm:t>
    </dgm:pt>
    <dgm:pt modelId="{7A83FB14-C9A1-4BAD-8252-4780411CC874}" type="sibTrans" cxnId="{109A462C-D79D-4774-B0CF-6346B2570072}">
      <dgm:prSet/>
      <dgm:spPr/>
      <dgm:t>
        <a:bodyPr/>
        <a:lstStyle/>
        <a:p>
          <a:endParaRPr lang="en-US"/>
        </a:p>
      </dgm:t>
    </dgm:pt>
    <dgm:pt modelId="{3C9A245D-47A6-4184-92E9-C464603AB563}" type="parTrans" cxnId="{109A462C-D79D-4774-B0CF-6346B2570072}">
      <dgm:prSet/>
      <dgm:spPr/>
      <dgm:t>
        <a:bodyPr/>
        <a:lstStyle/>
        <a:p>
          <a:endParaRPr lang="en-US"/>
        </a:p>
      </dgm:t>
    </dgm:pt>
    <dgm:pt modelId="{161AA1F9-7FE1-4AA1-B6B4-74D048D32127}">
      <dgm:prSet phldrT="[Text]" custT="1"/>
      <dgm:spPr/>
      <dgm:t>
        <a:bodyPr/>
        <a:lstStyle/>
        <a:p>
          <a:pPr algn="l"/>
          <a:endParaRPr lang="en-US" sz="2400" b="0" dirty="0">
            <a:solidFill>
              <a:schemeClr val="accent6">
                <a:lumMod val="75000"/>
              </a:schemeClr>
            </a:solidFill>
            <a:latin typeface="Times New Roman" pitchFamily="18" charset="0"/>
            <a:cs typeface="Times New Roman" pitchFamily="18" charset="0"/>
          </a:endParaRPr>
        </a:p>
      </dgm:t>
    </dgm:pt>
    <dgm:pt modelId="{926E493D-EEC4-4245-A8C7-02375B95168A}" type="parTrans" cxnId="{02A14781-6249-47BE-B67D-7A92475555E4}">
      <dgm:prSet/>
      <dgm:spPr/>
      <dgm:t>
        <a:bodyPr/>
        <a:lstStyle/>
        <a:p>
          <a:endParaRPr lang="en-US"/>
        </a:p>
      </dgm:t>
    </dgm:pt>
    <dgm:pt modelId="{6A1CA51A-97CA-408E-BAE7-B0C95F1BFE32}" type="sibTrans" cxnId="{02A14781-6249-47BE-B67D-7A92475555E4}">
      <dgm:prSet/>
      <dgm:spPr/>
      <dgm:t>
        <a:bodyPr/>
        <a:lstStyle/>
        <a:p>
          <a:endParaRPr lang="en-US"/>
        </a:p>
      </dgm:t>
    </dgm:pt>
    <dgm:pt modelId="{7D9E8FA8-91F4-4909-B780-467E97984A29}" type="pres">
      <dgm:prSet presAssocID="{A7447700-C75B-41EC-BD09-3D3987C047F4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2C45B39E-0990-4093-94B5-163C180F4B12}" type="pres">
      <dgm:prSet presAssocID="{4F93EFDC-F9DD-453A-8CE8-B4C4DBF74C44}" presName="composite" presStyleCnt="0"/>
      <dgm:spPr/>
    </dgm:pt>
    <dgm:pt modelId="{9755A297-D709-4369-8334-FFE52DA004E7}" type="pres">
      <dgm:prSet presAssocID="{4F93EFDC-F9DD-453A-8CE8-B4C4DBF74C44}" presName="parentText" presStyleLbl="alignNode1" presStyleIdx="0" presStyleCnt="3" custLinFactNeighborX="0" custLinFactNeighborY="14039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29E14A4-8715-40E6-882E-9F4C6C65429F}" type="pres">
      <dgm:prSet presAssocID="{4F93EFDC-F9DD-453A-8CE8-B4C4DBF74C44}" presName="descendantText" presStyleLbl="alignAcc1" presStyleIdx="0" presStyleCnt="3" custLinFactNeighborY="2071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447284C-5378-46B6-BBF1-DE80DAC1A9E3}" type="pres">
      <dgm:prSet presAssocID="{955E96A7-A2BD-4E1F-A178-41D5C7900610}" presName="sp" presStyleCnt="0"/>
      <dgm:spPr/>
    </dgm:pt>
    <dgm:pt modelId="{CF25C152-26A0-4D1E-BABF-3BA9CB6F80E6}" type="pres">
      <dgm:prSet presAssocID="{912BA27D-423D-405D-9D4C-F6108644D1D0}" presName="composite" presStyleCnt="0"/>
      <dgm:spPr/>
    </dgm:pt>
    <dgm:pt modelId="{E5691E23-30D1-4681-9D28-6546082EE05D}" type="pres">
      <dgm:prSet presAssocID="{912BA27D-423D-405D-9D4C-F6108644D1D0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58496D3-0718-4D01-8154-108D41AA9396}" type="pres">
      <dgm:prSet presAssocID="{912BA27D-423D-405D-9D4C-F6108644D1D0}" presName="descendantText" presStyleLbl="alignAcc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AFE9A61-EF06-4722-9EAD-787074B8D70B}" type="pres">
      <dgm:prSet presAssocID="{0DEAE066-0843-40CE-A335-D74778AF95F5}" presName="sp" presStyleCnt="0"/>
      <dgm:spPr/>
    </dgm:pt>
    <dgm:pt modelId="{DAE99C35-87FB-4211-89B3-9C4662E78685}" type="pres">
      <dgm:prSet presAssocID="{D99975CB-D775-4232-B167-87A2B456D9C6}" presName="composite" presStyleCnt="0"/>
      <dgm:spPr/>
    </dgm:pt>
    <dgm:pt modelId="{4BB12C68-8D4C-469D-A8EE-822A5D51C035}" type="pres">
      <dgm:prSet presAssocID="{D99975CB-D775-4232-B167-87A2B456D9C6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1AA9C2A-119C-455D-9E68-DFAC6369172F}" type="pres">
      <dgm:prSet presAssocID="{D99975CB-D775-4232-B167-87A2B456D9C6}" presName="descendantText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D86FD23C-3B53-45FF-8090-7DAF62755273}" type="presOf" srcId="{4F93EFDC-F9DD-453A-8CE8-B4C4DBF74C44}" destId="{9755A297-D709-4369-8334-FFE52DA004E7}" srcOrd="0" destOrd="0" presId="urn:microsoft.com/office/officeart/2005/8/layout/chevron2"/>
    <dgm:cxn modelId="{3BCC89D2-6DBA-4511-948B-257DDCD6CBBE}" type="presOf" srcId="{E7595C64-495C-4F85-A4BB-70DDF2598A13}" destId="{458496D3-0718-4D01-8154-108D41AA9396}" srcOrd="0" destOrd="1" presId="urn:microsoft.com/office/officeart/2005/8/layout/chevron2"/>
    <dgm:cxn modelId="{109A462C-D79D-4774-B0CF-6346B2570072}" srcId="{912BA27D-423D-405D-9D4C-F6108644D1D0}" destId="{E7595C64-495C-4F85-A4BB-70DDF2598A13}" srcOrd="1" destOrd="0" parTransId="{3C9A245D-47A6-4184-92E9-C464603AB563}" sibTransId="{7A83FB14-C9A1-4BAD-8252-4780411CC874}"/>
    <dgm:cxn modelId="{183DA200-FF0F-4C0B-961E-2C4E47F10135}" type="presOf" srcId="{161AA1F9-7FE1-4AA1-B6B4-74D048D32127}" destId="{458496D3-0718-4D01-8154-108D41AA9396}" srcOrd="0" destOrd="0" presId="urn:microsoft.com/office/officeart/2005/8/layout/chevron2"/>
    <dgm:cxn modelId="{02A14781-6249-47BE-B67D-7A92475555E4}" srcId="{912BA27D-423D-405D-9D4C-F6108644D1D0}" destId="{161AA1F9-7FE1-4AA1-B6B4-74D048D32127}" srcOrd="0" destOrd="0" parTransId="{926E493D-EEC4-4245-A8C7-02375B95168A}" sibTransId="{6A1CA51A-97CA-408E-BAE7-B0C95F1BFE32}"/>
    <dgm:cxn modelId="{2F916AAD-D9D0-4AB7-958E-42C678EF8FFE}" type="presOf" srcId="{D99975CB-D775-4232-B167-87A2B456D9C6}" destId="{4BB12C68-8D4C-469D-A8EE-822A5D51C035}" srcOrd="0" destOrd="0" presId="urn:microsoft.com/office/officeart/2005/8/layout/chevron2"/>
    <dgm:cxn modelId="{5760AEFB-C2E0-4136-A771-A53C7E4611C0}" srcId="{912BA27D-423D-405D-9D4C-F6108644D1D0}" destId="{6C384542-05D5-4363-8ECC-11137FC62A3D}" srcOrd="2" destOrd="0" parTransId="{BEC43D91-D58F-4236-9136-A412983739EF}" sibTransId="{AB1F1B61-F642-4699-B18D-9BA0D505C1DF}"/>
    <dgm:cxn modelId="{78DBCFF9-9711-4524-AF27-E6F5FF75DDF3}" srcId="{4F93EFDC-F9DD-453A-8CE8-B4C4DBF74C44}" destId="{3FDA38B5-313C-471C-92E8-95FF13119768}" srcOrd="0" destOrd="0" parTransId="{402641C2-2B61-46F4-8551-388016281572}" sibTransId="{FC143328-F372-48CA-A73B-953BBA79C630}"/>
    <dgm:cxn modelId="{0D6243A3-84DC-412B-8E38-937FF45B6275}" srcId="{A7447700-C75B-41EC-BD09-3D3987C047F4}" destId="{4F93EFDC-F9DD-453A-8CE8-B4C4DBF74C44}" srcOrd="0" destOrd="0" parTransId="{F61CBF8B-B233-4100-A484-1A57DD24D676}" sibTransId="{955E96A7-A2BD-4E1F-A178-41D5C7900610}"/>
    <dgm:cxn modelId="{2090C783-15E6-497D-9819-AD2CFE40B936}" type="presOf" srcId="{3FDA38B5-313C-471C-92E8-95FF13119768}" destId="{629E14A4-8715-40E6-882E-9F4C6C65429F}" srcOrd="0" destOrd="0" presId="urn:microsoft.com/office/officeart/2005/8/layout/chevron2"/>
    <dgm:cxn modelId="{7A657245-65F2-4371-854E-2E6969D93190}" type="presOf" srcId="{050384C2-253A-4A75-BCD9-ED82EE3E6710}" destId="{21AA9C2A-119C-455D-9E68-DFAC6369172F}" srcOrd="0" destOrd="0" presId="urn:microsoft.com/office/officeart/2005/8/layout/chevron2"/>
    <dgm:cxn modelId="{1B3673E2-9EB4-4045-8E8B-C65B451BDF09}" srcId="{A7447700-C75B-41EC-BD09-3D3987C047F4}" destId="{912BA27D-423D-405D-9D4C-F6108644D1D0}" srcOrd="1" destOrd="0" parTransId="{34C9851B-5246-4FB5-8DA9-629552DF44CB}" sibTransId="{0DEAE066-0843-40CE-A335-D74778AF95F5}"/>
    <dgm:cxn modelId="{C232C0D7-9BB4-42FC-9F84-1BE480A4AE13}" srcId="{D99975CB-D775-4232-B167-87A2B456D9C6}" destId="{050384C2-253A-4A75-BCD9-ED82EE3E6710}" srcOrd="0" destOrd="0" parTransId="{D6D0A641-A490-4A2E-99C0-854991440BA7}" sibTransId="{3C1A7721-965C-43A0-9DB3-E0AD6C720395}"/>
    <dgm:cxn modelId="{9AC76C47-72AF-4DD3-9F8D-85FB5504F56F}" srcId="{A7447700-C75B-41EC-BD09-3D3987C047F4}" destId="{D99975CB-D775-4232-B167-87A2B456D9C6}" srcOrd="2" destOrd="0" parTransId="{FA0FEFD3-DB08-4D7B-AFE4-222CC915DC3E}" sibTransId="{7BEE1382-24F6-49C6-8FF4-FC53CCFB6F9E}"/>
    <dgm:cxn modelId="{7F1B9864-A649-4251-ACD3-F6B4C8410764}" type="presOf" srcId="{912BA27D-423D-405D-9D4C-F6108644D1D0}" destId="{E5691E23-30D1-4681-9D28-6546082EE05D}" srcOrd="0" destOrd="0" presId="urn:microsoft.com/office/officeart/2005/8/layout/chevron2"/>
    <dgm:cxn modelId="{027F2DA0-F801-48E2-A1BF-1D5B46681FE7}" type="presOf" srcId="{6C384542-05D5-4363-8ECC-11137FC62A3D}" destId="{458496D3-0718-4D01-8154-108D41AA9396}" srcOrd="0" destOrd="2" presId="urn:microsoft.com/office/officeart/2005/8/layout/chevron2"/>
    <dgm:cxn modelId="{E1B4E0D1-4DB7-4F70-B6AA-C8D295C86D79}" type="presOf" srcId="{A7447700-C75B-41EC-BD09-3D3987C047F4}" destId="{7D9E8FA8-91F4-4909-B780-467E97984A29}" srcOrd="0" destOrd="0" presId="urn:microsoft.com/office/officeart/2005/8/layout/chevron2"/>
    <dgm:cxn modelId="{C166A5B5-3B65-4853-94E4-A76D761CA00C}" type="presParOf" srcId="{7D9E8FA8-91F4-4909-B780-467E97984A29}" destId="{2C45B39E-0990-4093-94B5-163C180F4B12}" srcOrd="0" destOrd="0" presId="urn:microsoft.com/office/officeart/2005/8/layout/chevron2"/>
    <dgm:cxn modelId="{96A8E351-9460-4935-BDE4-236D156E756C}" type="presParOf" srcId="{2C45B39E-0990-4093-94B5-163C180F4B12}" destId="{9755A297-D709-4369-8334-FFE52DA004E7}" srcOrd="0" destOrd="0" presId="urn:microsoft.com/office/officeart/2005/8/layout/chevron2"/>
    <dgm:cxn modelId="{B358BBFC-BDA3-43A2-B3C0-2685B2486339}" type="presParOf" srcId="{2C45B39E-0990-4093-94B5-163C180F4B12}" destId="{629E14A4-8715-40E6-882E-9F4C6C65429F}" srcOrd="1" destOrd="0" presId="urn:microsoft.com/office/officeart/2005/8/layout/chevron2"/>
    <dgm:cxn modelId="{4F3B7D0E-F87F-43B8-9D63-AB9426CE46A8}" type="presParOf" srcId="{7D9E8FA8-91F4-4909-B780-467E97984A29}" destId="{F447284C-5378-46B6-BBF1-DE80DAC1A9E3}" srcOrd="1" destOrd="0" presId="urn:microsoft.com/office/officeart/2005/8/layout/chevron2"/>
    <dgm:cxn modelId="{3E9E40AE-BFB5-4637-A5D9-92CC7101B75F}" type="presParOf" srcId="{7D9E8FA8-91F4-4909-B780-467E97984A29}" destId="{CF25C152-26A0-4D1E-BABF-3BA9CB6F80E6}" srcOrd="2" destOrd="0" presId="urn:microsoft.com/office/officeart/2005/8/layout/chevron2"/>
    <dgm:cxn modelId="{97BF7EC2-A535-4631-862F-05420CCF1A52}" type="presParOf" srcId="{CF25C152-26A0-4D1E-BABF-3BA9CB6F80E6}" destId="{E5691E23-30D1-4681-9D28-6546082EE05D}" srcOrd="0" destOrd="0" presId="urn:microsoft.com/office/officeart/2005/8/layout/chevron2"/>
    <dgm:cxn modelId="{EB88325F-C69F-43D2-B65B-4E246A810C25}" type="presParOf" srcId="{CF25C152-26A0-4D1E-BABF-3BA9CB6F80E6}" destId="{458496D3-0718-4D01-8154-108D41AA9396}" srcOrd="1" destOrd="0" presId="urn:microsoft.com/office/officeart/2005/8/layout/chevron2"/>
    <dgm:cxn modelId="{B97D5671-4350-4817-BBD3-3DA0DB972F5B}" type="presParOf" srcId="{7D9E8FA8-91F4-4909-B780-467E97984A29}" destId="{BAFE9A61-EF06-4722-9EAD-787074B8D70B}" srcOrd="3" destOrd="0" presId="urn:microsoft.com/office/officeart/2005/8/layout/chevron2"/>
    <dgm:cxn modelId="{C69FBDAD-01B3-4DB7-A31D-B2242D056CD1}" type="presParOf" srcId="{7D9E8FA8-91F4-4909-B780-467E97984A29}" destId="{DAE99C35-87FB-4211-89B3-9C4662E78685}" srcOrd="4" destOrd="0" presId="urn:microsoft.com/office/officeart/2005/8/layout/chevron2"/>
    <dgm:cxn modelId="{0B0A6ACC-D9DA-4F3B-B6D5-A06C148A3C46}" type="presParOf" srcId="{DAE99C35-87FB-4211-89B3-9C4662E78685}" destId="{4BB12C68-8D4C-469D-A8EE-822A5D51C035}" srcOrd="0" destOrd="0" presId="urn:microsoft.com/office/officeart/2005/8/layout/chevron2"/>
    <dgm:cxn modelId="{84CA5E04-2BEB-49AF-A60E-808C7DDC8F1B}" type="presParOf" srcId="{DAE99C35-87FB-4211-89B3-9C4662E78685}" destId="{21AA9C2A-119C-455D-9E68-DFAC6369172F}" srcOrd="1" destOrd="0" presId="urn:microsoft.com/office/officeart/2005/8/layout/chevron2"/>
  </dgm:cxnLst>
  <dgm:bg/>
  <dgm:whole/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A7447700-C75B-41EC-BD09-3D3987C047F4}" type="doc">
      <dgm:prSet loTypeId="urn:microsoft.com/office/officeart/2005/8/layout/chevron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4F93EFDC-F9DD-453A-8CE8-B4C4DBF74C44}">
      <dgm:prSet phldrT="[Text]"/>
      <dgm:spPr/>
      <dgm:t>
        <a:bodyPr/>
        <a:lstStyle/>
        <a:p>
          <a:r>
            <a:rPr lang="en-US" smtClean="0"/>
            <a:t>4</a:t>
          </a:r>
          <a:endParaRPr lang="en-US" dirty="0"/>
        </a:p>
      </dgm:t>
    </dgm:pt>
    <dgm:pt modelId="{F61CBF8B-B233-4100-A484-1A57DD24D676}" type="parTrans" cxnId="{0D6243A3-84DC-412B-8E38-937FF45B6275}">
      <dgm:prSet/>
      <dgm:spPr/>
      <dgm:t>
        <a:bodyPr/>
        <a:lstStyle/>
        <a:p>
          <a:endParaRPr lang="en-US"/>
        </a:p>
      </dgm:t>
    </dgm:pt>
    <dgm:pt modelId="{955E96A7-A2BD-4E1F-A178-41D5C7900610}" type="sibTrans" cxnId="{0D6243A3-84DC-412B-8E38-937FF45B6275}">
      <dgm:prSet/>
      <dgm:spPr/>
      <dgm:t>
        <a:bodyPr/>
        <a:lstStyle/>
        <a:p>
          <a:endParaRPr lang="en-US"/>
        </a:p>
      </dgm:t>
    </dgm:pt>
    <dgm:pt modelId="{3FDA38B5-313C-471C-92E8-95FF13119768}">
      <dgm:prSet phldrT="[Text]" custT="1"/>
      <dgm:spPr/>
      <dgm:t>
        <a:bodyPr/>
        <a:lstStyle/>
        <a:p>
          <a:pPr algn="just"/>
          <a:r>
            <a:rPr lang="en-US" sz="2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The researches regarding women related issues in Indian universities are experiencing almost an exponential growth in recent years. Almost 80% of the total theses in the subject area have been submitted after 2000 and the current decade i.e. 2011-17 is undoubtedly the most productive one.</a:t>
          </a:r>
          <a:endParaRPr lang="en-US" sz="2400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gm:t>
    </dgm:pt>
    <dgm:pt modelId="{402641C2-2B61-46F4-8551-388016281572}" type="parTrans" cxnId="{78DBCFF9-9711-4524-AF27-E6F5FF75DDF3}">
      <dgm:prSet/>
      <dgm:spPr/>
      <dgm:t>
        <a:bodyPr/>
        <a:lstStyle/>
        <a:p>
          <a:endParaRPr lang="en-US"/>
        </a:p>
      </dgm:t>
    </dgm:pt>
    <dgm:pt modelId="{FC143328-F372-48CA-A73B-953BBA79C630}" type="sibTrans" cxnId="{78DBCFF9-9711-4524-AF27-E6F5FF75DDF3}">
      <dgm:prSet/>
      <dgm:spPr/>
      <dgm:t>
        <a:bodyPr/>
        <a:lstStyle/>
        <a:p>
          <a:endParaRPr lang="en-US"/>
        </a:p>
      </dgm:t>
    </dgm:pt>
    <dgm:pt modelId="{912BA27D-423D-405D-9D4C-F6108644D1D0}">
      <dgm:prSet phldrT="[Text]"/>
      <dgm:spPr/>
      <dgm:t>
        <a:bodyPr/>
        <a:lstStyle/>
        <a:p>
          <a:r>
            <a:rPr lang="en-US" dirty="0" smtClean="0"/>
            <a:t>5</a:t>
          </a:r>
          <a:endParaRPr lang="en-US" dirty="0"/>
        </a:p>
      </dgm:t>
    </dgm:pt>
    <dgm:pt modelId="{34C9851B-5246-4FB5-8DA9-629552DF44CB}" type="parTrans" cxnId="{1B3673E2-9EB4-4045-8E8B-C65B451BDF09}">
      <dgm:prSet/>
      <dgm:spPr/>
      <dgm:t>
        <a:bodyPr/>
        <a:lstStyle/>
        <a:p>
          <a:endParaRPr lang="en-US"/>
        </a:p>
      </dgm:t>
    </dgm:pt>
    <dgm:pt modelId="{0DEAE066-0843-40CE-A335-D74778AF95F5}" type="sibTrans" cxnId="{1B3673E2-9EB4-4045-8E8B-C65B451BDF09}">
      <dgm:prSet/>
      <dgm:spPr/>
      <dgm:t>
        <a:bodyPr/>
        <a:lstStyle/>
        <a:p>
          <a:endParaRPr lang="en-US"/>
        </a:p>
      </dgm:t>
    </dgm:pt>
    <dgm:pt modelId="{D99975CB-D775-4232-B167-87A2B456D9C6}">
      <dgm:prSet phldrT="[Text]"/>
      <dgm:spPr/>
      <dgm:t>
        <a:bodyPr/>
        <a:lstStyle/>
        <a:p>
          <a:r>
            <a:rPr lang="en-US" dirty="0" smtClean="0"/>
            <a:t>6</a:t>
          </a:r>
          <a:endParaRPr lang="en-US" dirty="0"/>
        </a:p>
      </dgm:t>
    </dgm:pt>
    <dgm:pt modelId="{FA0FEFD3-DB08-4D7B-AFE4-222CC915DC3E}" type="parTrans" cxnId="{9AC76C47-72AF-4DD3-9F8D-85FB5504F56F}">
      <dgm:prSet/>
      <dgm:spPr/>
      <dgm:t>
        <a:bodyPr/>
        <a:lstStyle/>
        <a:p>
          <a:endParaRPr lang="en-US"/>
        </a:p>
      </dgm:t>
    </dgm:pt>
    <dgm:pt modelId="{7BEE1382-24F6-49C6-8FF4-FC53CCFB6F9E}" type="sibTrans" cxnId="{9AC76C47-72AF-4DD3-9F8D-85FB5504F56F}">
      <dgm:prSet/>
      <dgm:spPr/>
      <dgm:t>
        <a:bodyPr/>
        <a:lstStyle/>
        <a:p>
          <a:endParaRPr lang="en-US"/>
        </a:p>
      </dgm:t>
    </dgm:pt>
    <dgm:pt modelId="{6C384542-05D5-4363-8ECC-11137FC62A3D}">
      <dgm:prSet phldrT="[Text]" custT="1"/>
      <dgm:spPr/>
      <dgm:t>
        <a:bodyPr/>
        <a:lstStyle/>
        <a:p>
          <a:pPr algn="just"/>
          <a:r>
            <a:rPr lang="en-US" sz="2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The research areas got more diverse from 1990’s and particularly in the new millennium newer fields are started to be explored. </a:t>
          </a:r>
          <a:endParaRPr lang="en-US" sz="2400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gm:t>
    </dgm:pt>
    <dgm:pt modelId="{BEC43D91-D58F-4236-9136-A412983739EF}" type="parTrans" cxnId="{5760AEFB-C2E0-4136-A771-A53C7E4611C0}">
      <dgm:prSet/>
      <dgm:spPr/>
      <dgm:t>
        <a:bodyPr/>
        <a:lstStyle/>
        <a:p>
          <a:endParaRPr lang="en-US"/>
        </a:p>
      </dgm:t>
    </dgm:pt>
    <dgm:pt modelId="{AB1F1B61-F642-4699-B18D-9BA0D505C1DF}" type="sibTrans" cxnId="{5760AEFB-C2E0-4136-A771-A53C7E4611C0}">
      <dgm:prSet/>
      <dgm:spPr/>
      <dgm:t>
        <a:bodyPr/>
        <a:lstStyle/>
        <a:p>
          <a:endParaRPr lang="en-US"/>
        </a:p>
      </dgm:t>
    </dgm:pt>
    <dgm:pt modelId="{0C7231C6-6A24-482B-818A-D6772F489E77}">
      <dgm:prSet custT="1"/>
      <dgm:spPr/>
      <dgm:t>
        <a:bodyPr/>
        <a:lstStyle/>
        <a:p>
          <a:pPr algn="just"/>
          <a:r>
            <a:rPr lang="en-US" sz="2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The diversity of research topics is also notable for women’s universities.</a:t>
          </a:r>
          <a:endParaRPr lang="en-US" sz="2400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gm:t>
    </dgm:pt>
    <dgm:pt modelId="{D4D49492-AF85-4D0B-9810-31EFC44338BA}" type="parTrans" cxnId="{28CA53E2-DABF-4E13-A044-7FA0902100AA}">
      <dgm:prSet/>
      <dgm:spPr/>
      <dgm:t>
        <a:bodyPr/>
        <a:lstStyle/>
        <a:p>
          <a:endParaRPr lang="en-US"/>
        </a:p>
      </dgm:t>
    </dgm:pt>
    <dgm:pt modelId="{8ECBCC9B-A7C6-4A7B-8F22-1A74559A846F}" type="sibTrans" cxnId="{28CA53E2-DABF-4E13-A044-7FA0902100AA}">
      <dgm:prSet/>
      <dgm:spPr/>
      <dgm:t>
        <a:bodyPr/>
        <a:lstStyle/>
        <a:p>
          <a:endParaRPr lang="en-US"/>
        </a:p>
      </dgm:t>
    </dgm:pt>
    <dgm:pt modelId="{7D9E8FA8-91F4-4909-B780-467E97984A29}" type="pres">
      <dgm:prSet presAssocID="{A7447700-C75B-41EC-BD09-3D3987C047F4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2C45B39E-0990-4093-94B5-163C180F4B12}" type="pres">
      <dgm:prSet presAssocID="{4F93EFDC-F9DD-453A-8CE8-B4C4DBF74C44}" presName="composite" presStyleCnt="0"/>
      <dgm:spPr/>
    </dgm:pt>
    <dgm:pt modelId="{9755A297-D709-4369-8334-FFE52DA004E7}" type="pres">
      <dgm:prSet presAssocID="{4F93EFDC-F9DD-453A-8CE8-B4C4DBF74C44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29E14A4-8715-40E6-882E-9F4C6C65429F}" type="pres">
      <dgm:prSet presAssocID="{4F93EFDC-F9DD-453A-8CE8-B4C4DBF74C44}" presName="descendantText" presStyleLbl="alignAcc1" presStyleIdx="0" presStyleCnt="3" custScaleY="18961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447284C-5378-46B6-BBF1-DE80DAC1A9E3}" type="pres">
      <dgm:prSet presAssocID="{955E96A7-A2BD-4E1F-A178-41D5C7900610}" presName="sp" presStyleCnt="0"/>
      <dgm:spPr/>
    </dgm:pt>
    <dgm:pt modelId="{CF25C152-26A0-4D1E-BABF-3BA9CB6F80E6}" type="pres">
      <dgm:prSet presAssocID="{912BA27D-423D-405D-9D4C-F6108644D1D0}" presName="composite" presStyleCnt="0"/>
      <dgm:spPr/>
    </dgm:pt>
    <dgm:pt modelId="{E5691E23-30D1-4681-9D28-6546082EE05D}" type="pres">
      <dgm:prSet presAssocID="{912BA27D-423D-405D-9D4C-F6108644D1D0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58496D3-0718-4D01-8154-108D41AA9396}" type="pres">
      <dgm:prSet presAssocID="{912BA27D-423D-405D-9D4C-F6108644D1D0}" presName="descendantText" presStyleLbl="alignAcc1" presStyleIdx="1" presStyleCnt="3" custScaleY="158527" custLinFactNeighborY="2059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AFE9A61-EF06-4722-9EAD-787074B8D70B}" type="pres">
      <dgm:prSet presAssocID="{0DEAE066-0843-40CE-A335-D74778AF95F5}" presName="sp" presStyleCnt="0"/>
      <dgm:spPr/>
    </dgm:pt>
    <dgm:pt modelId="{DAE99C35-87FB-4211-89B3-9C4662E78685}" type="pres">
      <dgm:prSet presAssocID="{D99975CB-D775-4232-B167-87A2B456D9C6}" presName="composite" presStyleCnt="0"/>
      <dgm:spPr/>
    </dgm:pt>
    <dgm:pt modelId="{4BB12C68-8D4C-469D-A8EE-822A5D51C035}" type="pres">
      <dgm:prSet presAssocID="{D99975CB-D775-4232-B167-87A2B456D9C6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1AA9C2A-119C-455D-9E68-DFAC6369172F}" type="pres">
      <dgm:prSet presAssocID="{D99975CB-D775-4232-B167-87A2B456D9C6}" presName="descendantText" presStyleLbl="alignAcc1" presStyleIdx="2" presStyleCnt="3" custScaleY="169070" custLinFactNeighborY="2622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28CA53E2-DABF-4E13-A044-7FA0902100AA}" srcId="{D99975CB-D775-4232-B167-87A2B456D9C6}" destId="{0C7231C6-6A24-482B-818A-D6772F489E77}" srcOrd="0" destOrd="0" parTransId="{D4D49492-AF85-4D0B-9810-31EFC44338BA}" sibTransId="{8ECBCC9B-A7C6-4A7B-8F22-1A74559A846F}"/>
    <dgm:cxn modelId="{AB1C62FD-6E0E-4897-A005-94C30CF65144}" type="presOf" srcId="{3FDA38B5-313C-471C-92E8-95FF13119768}" destId="{629E14A4-8715-40E6-882E-9F4C6C65429F}" srcOrd="0" destOrd="0" presId="urn:microsoft.com/office/officeart/2005/8/layout/chevron2"/>
    <dgm:cxn modelId="{24A37FE3-4215-400C-9575-E70FE53FF038}" type="presOf" srcId="{4F93EFDC-F9DD-453A-8CE8-B4C4DBF74C44}" destId="{9755A297-D709-4369-8334-FFE52DA004E7}" srcOrd="0" destOrd="0" presId="urn:microsoft.com/office/officeart/2005/8/layout/chevron2"/>
    <dgm:cxn modelId="{A6D9F301-4909-4012-B42D-7970F11DF0B2}" type="presOf" srcId="{912BA27D-423D-405D-9D4C-F6108644D1D0}" destId="{E5691E23-30D1-4681-9D28-6546082EE05D}" srcOrd="0" destOrd="0" presId="urn:microsoft.com/office/officeart/2005/8/layout/chevron2"/>
    <dgm:cxn modelId="{0D6243A3-84DC-412B-8E38-937FF45B6275}" srcId="{A7447700-C75B-41EC-BD09-3D3987C047F4}" destId="{4F93EFDC-F9DD-453A-8CE8-B4C4DBF74C44}" srcOrd="0" destOrd="0" parTransId="{F61CBF8B-B233-4100-A484-1A57DD24D676}" sibTransId="{955E96A7-A2BD-4E1F-A178-41D5C7900610}"/>
    <dgm:cxn modelId="{BC0E7ED5-22FF-4EA8-8737-ACDEF1249C29}" type="presOf" srcId="{A7447700-C75B-41EC-BD09-3D3987C047F4}" destId="{7D9E8FA8-91F4-4909-B780-467E97984A29}" srcOrd="0" destOrd="0" presId="urn:microsoft.com/office/officeart/2005/8/layout/chevron2"/>
    <dgm:cxn modelId="{80D28480-A946-4486-A113-60EF917436C5}" type="presOf" srcId="{0C7231C6-6A24-482B-818A-D6772F489E77}" destId="{21AA9C2A-119C-455D-9E68-DFAC6369172F}" srcOrd="0" destOrd="0" presId="urn:microsoft.com/office/officeart/2005/8/layout/chevron2"/>
    <dgm:cxn modelId="{78DBCFF9-9711-4524-AF27-E6F5FF75DDF3}" srcId="{4F93EFDC-F9DD-453A-8CE8-B4C4DBF74C44}" destId="{3FDA38B5-313C-471C-92E8-95FF13119768}" srcOrd="0" destOrd="0" parTransId="{402641C2-2B61-46F4-8551-388016281572}" sibTransId="{FC143328-F372-48CA-A73B-953BBA79C630}"/>
    <dgm:cxn modelId="{9AC76C47-72AF-4DD3-9F8D-85FB5504F56F}" srcId="{A7447700-C75B-41EC-BD09-3D3987C047F4}" destId="{D99975CB-D775-4232-B167-87A2B456D9C6}" srcOrd="2" destOrd="0" parTransId="{FA0FEFD3-DB08-4D7B-AFE4-222CC915DC3E}" sibTransId="{7BEE1382-24F6-49C6-8FF4-FC53CCFB6F9E}"/>
    <dgm:cxn modelId="{CE17F4E6-E50C-42DD-ACD2-735DE16398D4}" type="presOf" srcId="{D99975CB-D775-4232-B167-87A2B456D9C6}" destId="{4BB12C68-8D4C-469D-A8EE-822A5D51C035}" srcOrd="0" destOrd="0" presId="urn:microsoft.com/office/officeart/2005/8/layout/chevron2"/>
    <dgm:cxn modelId="{BF9BD9FB-93E9-48CB-93BB-49F361703E8F}" type="presOf" srcId="{6C384542-05D5-4363-8ECC-11137FC62A3D}" destId="{458496D3-0718-4D01-8154-108D41AA9396}" srcOrd="0" destOrd="0" presId="urn:microsoft.com/office/officeart/2005/8/layout/chevron2"/>
    <dgm:cxn modelId="{5760AEFB-C2E0-4136-A771-A53C7E4611C0}" srcId="{912BA27D-423D-405D-9D4C-F6108644D1D0}" destId="{6C384542-05D5-4363-8ECC-11137FC62A3D}" srcOrd="0" destOrd="0" parTransId="{BEC43D91-D58F-4236-9136-A412983739EF}" sibTransId="{AB1F1B61-F642-4699-B18D-9BA0D505C1DF}"/>
    <dgm:cxn modelId="{1B3673E2-9EB4-4045-8E8B-C65B451BDF09}" srcId="{A7447700-C75B-41EC-BD09-3D3987C047F4}" destId="{912BA27D-423D-405D-9D4C-F6108644D1D0}" srcOrd="1" destOrd="0" parTransId="{34C9851B-5246-4FB5-8DA9-629552DF44CB}" sibTransId="{0DEAE066-0843-40CE-A335-D74778AF95F5}"/>
    <dgm:cxn modelId="{746D9AF8-84C7-411B-B095-4EE765C9AF04}" type="presParOf" srcId="{7D9E8FA8-91F4-4909-B780-467E97984A29}" destId="{2C45B39E-0990-4093-94B5-163C180F4B12}" srcOrd="0" destOrd="0" presId="urn:microsoft.com/office/officeart/2005/8/layout/chevron2"/>
    <dgm:cxn modelId="{5F57ADA9-CE39-45FA-8FBD-4D06372380C6}" type="presParOf" srcId="{2C45B39E-0990-4093-94B5-163C180F4B12}" destId="{9755A297-D709-4369-8334-FFE52DA004E7}" srcOrd="0" destOrd="0" presId="urn:microsoft.com/office/officeart/2005/8/layout/chevron2"/>
    <dgm:cxn modelId="{BAD3F8BB-E922-4BE5-A5D5-B5688F9B7BCE}" type="presParOf" srcId="{2C45B39E-0990-4093-94B5-163C180F4B12}" destId="{629E14A4-8715-40E6-882E-9F4C6C65429F}" srcOrd="1" destOrd="0" presId="urn:microsoft.com/office/officeart/2005/8/layout/chevron2"/>
    <dgm:cxn modelId="{B78BD7B2-790C-4FA1-BFAE-832B6EB8669F}" type="presParOf" srcId="{7D9E8FA8-91F4-4909-B780-467E97984A29}" destId="{F447284C-5378-46B6-BBF1-DE80DAC1A9E3}" srcOrd="1" destOrd="0" presId="urn:microsoft.com/office/officeart/2005/8/layout/chevron2"/>
    <dgm:cxn modelId="{DBDE8981-CD0E-4627-B74A-F2CEB0ECFA7E}" type="presParOf" srcId="{7D9E8FA8-91F4-4909-B780-467E97984A29}" destId="{CF25C152-26A0-4D1E-BABF-3BA9CB6F80E6}" srcOrd="2" destOrd="0" presId="urn:microsoft.com/office/officeart/2005/8/layout/chevron2"/>
    <dgm:cxn modelId="{EDD7A82A-FCC2-4EE2-B8CE-632E3CCDD628}" type="presParOf" srcId="{CF25C152-26A0-4D1E-BABF-3BA9CB6F80E6}" destId="{E5691E23-30D1-4681-9D28-6546082EE05D}" srcOrd="0" destOrd="0" presId="urn:microsoft.com/office/officeart/2005/8/layout/chevron2"/>
    <dgm:cxn modelId="{D34431DC-E13D-4BE3-B63B-C47FA9B6E68B}" type="presParOf" srcId="{CF25C152-26A0-4D1E-BABF-3BA9CB6F80E6}" destId="{458496D3-0718-4D01-8154-108D41AA9396}" srcOrd="1" destOrd="0" presId="urn:microsoft.com/office/officeart/2005/8/layout/chevron2"/>
    <dgm:cxn modelId="{C9988464-905D-4EE1-B08F-66F45E0C1A30}" type="presParOf" srcId="{7D9E8FA8-91F4-4909-B780-467E97984A29}" destId="{BAFE9A61-EF06-4722-9EAD-787074B8D70B}" srcOrd="3" destOrd="0" presId="urn:microsoft.com/office/officeart/2005/8/layout/chevron2"/>
    <dgm:cxn modelId="{135A9102-F0F9-4CCA-B6C0-6900B76DEFEA}" type="presParOf" srcId="{7D9E8FA8-91F4-4909-B780-467E97984A29}" destId="{DAE99C35-87FB-4211-89B3-9C4662E78685}" srcOrd="4" destOrd="0" presId="urn:microsoft.com/office/officeart/2005/8/layout/chevron2"/>
    <dgm:cxn modelId="{59D683CE-01DC-4F55-AB92-0503415F361E}" type="presParOf" srcId="{DAE99C35-87FB-4211-89B3-9C4662E78685}" destId="{4BB12C68-8D4C-469D-A8EE-822A5D51C035}" srcOrd="0" destOrd="0" presId="urn:microsoft.com/office/officeart/2005/8/layout/chevron2"/>
    <dgm:cxn modelId="{C72E50B9-7D09-41DC-85E6-15DB1D4C4FFE}" type="presParOf" srcId="{DAE99C35-87FB-4211-89B3-9C4662E78685}" destId="{21AA9C2A-119C-455D-9E68-DFAC6369172F}" srcOrd="1" destOrd="0" presId="urn:microsoft.com/office/officeart/2005/8/layout/chevron2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569EA04E-8290-4D09-9D1B-503B671CF636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9EA04E-8290-4D09-9D1B-503B671CF636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4000"/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 sz="1600">
                <a:latin typeface="+mn-lt"/>
              </a:defRPr>
            </a:lvl1pPr>
          </a:lstStyle>
          <a:p>
            <a:fld id="{941AF538-71B3-4EA3-9E60-17717A6894A3}" type="datetime1">
              <a:rPr lang="en-US"/>
              <a:pPr/>
              <a:t>7/26/2017</a:t>
            </a:fld>
            <a:endParaRPr lang="en-US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 sz="1600"/>
            </a:lvl1pPr>
          </a:lstStyle>
          <a:p>
            <a:r>
              <a:rPr lang="en-US"/>
              <a:t>copyright 2006 www.brainybetty.com ALL RIGHTS RESERVED.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 sz="1600"/>
            </a:lvl1pPr>
          </a:lstStyle>
          <a:p>
            <a:fld id="{664473C8-E83E-44A1-81BD-4B9A2245A3C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055EEA3-45CA-409D-93C9-7E7B891A98BB}" type="datetime1">
              <a:rPr lang="en-US"/>
              <a:pPr/>
              <a:t>7/26/2017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2006 www.brainybetty.com ALL RIGHTS RESERVED.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A4BF370-C37C-489F-B941-845C3E4B100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B70450-3464-4E91-9B4F-C8FF29AADDF7}" type="datetime1">
              <a:rPr lang="en-US"/>
              <a:pPr/>
              <a:t>7/26/2017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2006 www.brainybetty.com ALL RIGHTS RESERVED.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DD56C9C-B4CB-40E5-95AC-BF113163E48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4315234-6D88-4CA8-839A-FA798EB7DF73}" type="datetime1">
              <a:rPr lang="en-US"/>
              <a:pPr/>
              <a:t>7/26/2017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2006 www.brainybetty.com ALL RIGHTS RESERVED.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EE9D010-32C5-4181-B500-BE6680F1E97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EE23279-FA14-40A3-A0C6-D5B739F229EB}" type="datetime1">
              <a:rPr lang="en-US"/>
              <a:pPr/>
              <a:t>7/26/2017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2006 www.brainybetty.com ALL RIGHTS RESERVED.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893431D-1165-4699-8993-B71DD0E61D9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9DF3620-B7D5-4600-BCA0-CC0B5A0C193E}" type="datetime1">
              <a:rPr lang="en-US"/>
              <a:pPr/>
              <a:t>7/26/2017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2006 www.brainybetty.com ALL RIGHTS RESERVED.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A63C089-1E39-428A-8A88-0C904566DCD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833FAD3-2FC9-425A-8B11-B12C9C2C49D6}" type="datetime1">
              <a:rPr lang="en-US"/>
              <a:pPr/>
              <a:t>7/26/2017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2006 www.brainybetty.com ALL RIGHTS RESERVED.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4C604E-D89B-462A-BC22-EE2E6E52632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77B1903-E91A-41D8-AA2D-9C370D237F9F}" type="datetime1">
              <a:rPr lang="en-US"/>
              <a:pPr/>
              <a:t>7/26/2017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2006 www.brainybetty.com ALL RIGHTS RESERVED.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8716B55-4490-4D53-A0F5-C6388AEFAD5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AAF1489-86E8-4AB2-AE78-B8782B1389A2}" type="datetime1">
              <a:rPr lang="en-US"/>
              <a:pPr/>
              <a:t>7/26/2017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2006 www.brainybetty.com ALL RIGHTS RESERVED.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52D2C6B-CB3A-4CF9-8820-C139535B212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AC24A84-1989-4013-9491-40CF263FC530}" type="datetime1">
              <a:rPr lang="en-US"/>
              <a:pPr/>
              <a:t>7/26/2017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2006 www.brainybetty.com ALL RIGHTS RESERVED.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93BD796-5B64-455C-977B-2AFED6F4B07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657EAEC-3EBA-477C-A7D7-A2E4BCF420BF}" type="datetime1">
              <a:rPr lang="en-US"/>
              <a:pPr/>
              <a:t>7/26/2017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2006 www.brainybetty.com ALL RIGHTS RESERVED.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5686759-6828-4BD5-BDA2-2DA66EA6531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A945AB"/>
            </a:gs>
            <a:gs pos="50000">
              <a:schemeClr val="accent1">
                <a:shade val="67500"/>
                <a:satMod val="115000"/>
              </a:schemeClr>
            </a:gs>
            <a:gs pos="100000">
              <a:schemeClr val="accent1">
                <a:shade val="100000"/>
                <a:satMod val="115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0" y="6613525"/>
            <a:ext cx="21336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fld id="{2411AF8C-DCB5-4FB5-9956-A5D60CCA870E}" type="datetime1">
              <a:rPr lang="en-US"/>
              <a:pPr/>
              <a:t>7/26/2017</a:t>
            </a:fld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209800" y="6629400"/>
            <a:ext cx="51054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r>
              <a:rPr lang="en-US"/>
              <a:t>copyright 2006 www.brainybetty.com ALL RIGHTS RESERVED.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6613525"/>
            <a:ext cx="21336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fld id="{C56CFB62-F412-43BF-B41A-1B11BC1FE88F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8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800">
          <a:solidFill>
            <a:schemeClr val="tx2"/>
          </a:solidFill>
          <a:latin typeface="Andy" pitchFamily="66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800">
          <a:solidFill>
            <a:schemeClr val="tx2"/>
          </a:solidFill>
          <a:latin typeface="Andy" pitchFamily="66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800">
          <a:solidFill>
            <a:schemeClr val="tx2"/>
          </a:solidFill>
          <a:latin typeface="Andy" pitchFamily="66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800">
          <a:solidFill>
            <a:schemeClr val="tx2"/>
          </a:solidFill>
          <a:latin typeface="Andy" pitchFamily="66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800">
          <a:solidFill>
            <a:schemeClr val="tx2"/>
          </a:solidFill>
          <a:latin typeface="Andy" pitchFamily="66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800">
          <a:solidFill>
            <a:schemeClr val="tx2"/>
          </a:solidFill>
          <a:latin typeface="Andy" pitchFamily="66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800">
          <a:solidFill>
            <a:schemeClr val="tx2"/>
          </a:solidFill>
          <a:latin typeface="Andy" pitchFamily="66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800">
          <a:solidFill>
            <a:schemeClr val="tx2"/>
          </a:solidFill>
          <a:latin typeface="Andy" pitchFamily="66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6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32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8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sm210764@gmail.com" TargetMode="External"/><Relationship Id="rId7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jpeg"/><Relationship Id="rId5" Type="http://schemas.openxmlformats.org/officeDocument/2006/relationships/image" Target="../media/image1.png"/><Relationship Id="rId4" Type="http://schemas.openxmlformats.org/officeDocument/2006/relationships/hyperlink" Target="mailto:swaguna.datta@gmail.com" TargetMode="Externa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7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7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304801"/>
            <a:ext cx="8153400" cy="2362199"/>
          </a:xfrm>
        </p:spPr>
        <p:txBody>
          <a:bodyPr/>
          <a:lstStyle/>
          <a:p>
            <a:r>
              <a:rPr lang="en-US" sz="48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Mapping the Women’s Voices in India:  An Analysis</a:t>
            </a:r>
            <a:endParaRPr lang="en-US" sz="4800" b="1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048000" y="2743200"/>
            <a:ext cx="5715000" cy="2667000"/>
          </a:xfrm>
        </p:spPr>
        <p:txBody>
          <a:bodyPr/>
          <a:lstStyle/>
          <a:p>
            <a:r>
              <a:rPr lang="en-US" sz="26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Shrabani</a:t>
            </a:r>
            <a:r>
              <a:rPr lang="en-US" sz="2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Majumdar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2400" u="sng" dirty="0" smtClean="0">
                <a:latin typeface="Times New Roman" pitchFamily="18" charset="0"/>
                <a:cs typeface="Times New Roman" pitchFamily="18" charset="0"/>
                <a:hlinkClick r:id="rId3"/>
              </a:rPr>
              <a:t>sm210764@gmail.com</a:t>
            </a:r>
            <a:endParaRPr lang="en-US" sz="2400" u="sng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9339150339</a:t>
            </a:r>
          </a:p>
          <a:p>
            <a:r>
              <a:rPr lang="it-IT" sz="2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it-IT" sz="2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Dr. Swaguna Datta</a:t>
            </a:r>
            <a:endParaRPr lang="en-US" sz="26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u="sng" dirty="0" smtClean="0">
                <a:latin typeface="Times New Roman" pitchFamily="18" charset="0"/>
                <a:cs typeface="Times New Roman" pitchFamily="18" charset="0"/>
                <a:hlinkClick r:id="rId4"/>
              </a:rPr>
              <a:t>swaguna.datta@gmail.com</a:t>
            </a:r>
            <a:endParaRPr lang="en-US" sz="2400" u="sng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9830565944</a:t>
            </a:r>
          </a:p>
          <a:p>
            <a:endParaRPr lang="en-US" sz="1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8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Jadavpur</a:t>
            </a:r>
            <a:r>
              <a:rPr lang="en-US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University</a:t>
            </a:r>
          </a:p>
          <a:p>
            <a:r>
              <a:rPr lang="it-IT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Kokata-700032</a:t>
            </a:r>
            <a:endParaRPr lang="en-US" sz="28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5" descr="Title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57200" y="2590800"/>
            <a:ext cx="2362200" cy="3962400"/>
          </a:xfrm>
          <a:prstGeom prst="rect">
            <a:avLst/>
          </a:prstGeom>
        </p:spPr>
      </p:pic>
      <p:pic>
        <p:nvPicPr>
          <p:cNvPr id="2052" name="Picture 4" descr="C:\Users\Swaguna\Desktop\phone - Copy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962400" y="3428999"/>
            <a:ext cx="368300" cy="152401"/>
          </a:xfrm>
          <a:prstGeom prst="rect">
            <a:avLst/>
          </a:prstGeom>
          <a:noFill/>
        </p:spPr>
      </p:pic>
      <p:pic>
        <p:nvPicPr>
          <p:cNvPr id="2053" name="Picture 5" descr="C:\Users\Swaguna\Desktop\phone - Copy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657600" y="4724400"/>
            <a:ext cx="368300" cy="152400"/>
          </a:xfrm>
          <a:prstGeom prst="rect">
            <a:avLst/>
          </a:prstGeom>
          <a:noFill/>
        </p:spPr>
      </p:pic>
      <p:pic>
        <p:nvPicPr>
          <p:cNvPr id="2055" name="Picture 7" descr="C:\Users\Swaguna\Desktop\phone - Copy (2)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572000" y="3657600"/>
            <a:ext cx="182563" cy="338137"/>
          </a:xfrm>
          <a:prstGeom prst="rect">
            <a:avLst/>
          </a:prstGeom>
          <a:noFill/>
        </p:spPr>
      </p:pic>
      <p:pic>
        <p:nvPicPr>
          <p:cNvPr id="2056" name="Picture 8" descr="C:\Users\Swaguna\Desktop\phone - Copy (2)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648200" y="5029200"/>
            <a:ext cx="182563" cy="3381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B6374-79E3-4340-8066-ADB322828E38}" type="datetime1">
              <a:rPr lang="en-US"/>
              <a:pPr/>
              <a:t>7/26/2017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A09581-1EE2-4976-B3F8-EA7CBAC12713}" type="slidenum">
              <a:rPr lang="en-US"/>
              <a:pPr/>
              <a:t>10</a:t>
            </a:fld>
            <a:endParaRPr lang="en-US"/>
          </a:p>
        </p:txBody>
      </p:sp>
      <p:graphicFrame>
        <p:nvGraphicFramePr>
          <p:cNvPr id="15" name="Diagram 14"/>
          <p:cNvGraphicFramePr/>
          <p:nvPr/>
        </p:nvGraphicFramePr>
        <p:xfrm>
          <a:off x="533400" y="533400"/>
          <a:ext cx="8077200" cy="5791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1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Clr>
                <a:srgbClr val="CC0066"/>
              </a:buClr>
            </a:pPr>
            <a:endParaRPr lang="en-US" sz="20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Clr>
                <a:srgbClr val="CC0066"/>
              </a:buClr>
            </a:pPr>
            <a:endParaRPr lang="en-US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Clr>
                <a:srgbClr val="CC0066"/>
              </a:buClr>
            </a:pPr>
            <a:r>
              <a:rPr lang="en-US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Women-Employment (Women’s Work)     </a:t>
            </a:r>
          </a:p>
          <a:p>
            <a:pPr>
              <a:buClr>
                <a:srgbClr val="CC0066"/>
              </a:buClr>
            </a:pPr>
            <a:r>
              <a:rPr lang="en-US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Women-Education</a:t>
            </a:r>
          </a:p>
          <a:p>
            <a:pPr>
              <a:buClr>
                <a:srgbClr val="CC0066"/>
              </a:buClr>
            </a:pPr>
            <a:r>
              <a:rPr lang="en-US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Women-Health and Hygiene</a:t>
            </a:r>
          </a:p>
          <a:p>
            <a:pPr>
              <a:buClr>
                <a:srgbClr val="CC0066"/>
              </a:buClr>
            </a:pPr>
            <a:r>
              <a:rPr lang="en-US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Women-Social Conditions</a:t>
            </a:r>
          </a:p>
          <a:p>
            <a:pPr>
              <a:buClr>
                <a:srgbClr val="CC0066"/>
              </a:buClr>
            </a:pPr>
            <a:r>
              <a:rPr lang="en-US" sz="2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Women in </a:t>
            </a:r>
            <a:r>
              <a:rPr lang="en-US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Literature</a:t>
            </a:r>
          </a:p>
          <a:p>
            <a:pPr>
              <a:buClr>
                <a:srgbClr val="CC0066"/>
              </a:buClr>
            </a:pPr>
            <a:r>
              <a:rPr lang="en-US" sz="2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Women’s </a:t>
            </a:r>
            <a:r>
              <a:rPr lang="en-US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Rights</a:t>
            </a:r>
          </a:p>
          <a:p>
            <a:pPr>
              <a:buClr>
                <a:srgbClr val="CC0066"/>
              </a:buClr>
            </a:pPr>
            <a:r>
              <a:rPr lang="en-US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Adolescence</a:t>
            </a:r>
          </a:p>
          <a:p>
            <a:pPr>
              <a:buClr>
                <a:srgbClr val="CC0066"/>
              </a:buClr>
            </a:pPr>
            <a:r>
              <a:rPr lang="en-US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Child Psychology</a:t>
            </a:r>
          </a:p>
          <a:p>
            <a:pPr>
              <a:buClr>
                <a:srgbClr val="CC0066"/>
              </a:buClr>
            </a:pPr>
            <a:r>
              <a:rPr lang="en-US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Women-Mental Health</a:t>
            </a:r>
          </a:p>
          <a:p>
            <a:pPr>
              <a:buClr>
                <a:srgbClr val="CC0066"/>
              </a:buClr>
            </a:pPr>
            <a:r>
              <a:rPr lang="en-US" sz="2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Muslim </a:t>
            </a:r>
            <a:r>
              <a:rPr lang="en-US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Women</a:t>
            </a:r>
          </a:p>
          <a:p>
            <a:pPr>
              <a:buClr>
                <a:srgbClr val="CC0066"/>
              </a:buClr>
            </a:pPr>
            <a:endParaRPr lang="en-US" sz="1200" dirty="0"/>
          </a:p>
        </p:txBody>
      </p:sp>
      <p:sp>
        <p:nvSpPr>
          <p:cNvPr id="20" name="Content Placeholder 19"/>
          <p:cNvSpPr>
            <a:spLocks noGrp="1"/>
          </p:cNvSpPr>
          <p:nvPr>
            <p:ph sz="half" idx="2"/>
          </p:nvPr>
        </p:nvSpPr>
        <p:spPr>
          <a:xfrm>
            <a:off x="4648200" y="2362200"/>
            <a:ext cx="4038600" cy="3763963"/>
          </a:xfrm>
        </p:spPr>
        <p:txBody>
          <a:bodyPr/>
          <a:lstStyle/>
          <a:p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  Women-History</a:t>
            </a:r>
          </a:p>
          <a:p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   Domestic Violence</a:t>
            </a:r>
          </a:p>
          <a:p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  Women in Development</a:t>
            </a:r>
          </a:p>
          <a:p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  Women-Political Activity</a:t>
            </a:r>
          </a:p>
          <a:p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  Marriage/ Family</a:t>
            </a:r>
          </a:p>
          <a:p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  Social Classes</a:t>
            </a:r>
          </a:p>
          <a:p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   Reproduction</a:t>
            </a:r>
          </a:p>
          <a:p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   Female </a:t>
            </a:r>
            <a:r>
              <a:rPr lang="en-US" sz="2000" b="1" dirty="0" err="1" smtClean="0">
                <a:latin typeface="Times New Roman" pitchFamily="18" charset="0"/>
                <a:cs typeface="Times New Roman" pitchFamily="18" charset="0"/>
              </a:rPr>
              <a:t>Foeticide</a:t>
            </a:r>
            <a:endParaRPr lang="en-US" sz="20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  Women’s Movement</a:t>
            </a:r>
            <a:endParaRPr lang="en-US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B6374-79E3-4340-8066-ADB322828E38}" type="datetime1">
              <a:rPr lang="en-US"/>
              <a:pPr/>
              <a:t>7/26/2017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A09581-1EE2-4976-B3F8-EA7CBAC12713}" type="slidenum">
              <a:rPr lang="en-US"/>
              <a:pPr/>
              <a:t>11</a:t>
            </a:fld>
            <a:endParaRPr lang="en-US"/>
          </a:p>
        </p:txBody>
      </p:sp>
      <p:pic>
        <p:nvPicPr>
          <p:cNvPr id="8" name="Picture 2" descr="D:\Swaguna_Datta\Papers\Communicated\CALIBER_Data-swaguna\Presentation\CALIBER-2017-Presentation\CALIBER 17-Image\key-words-182898692-5771cec93df78cb62ce1513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76200"/>
            <a:ext cx="8458200" cy="2133600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B6374-79E3-4340-8066-ADB322828E38}" type="datetime1">
              <a:rPr lang="en-US"/>
              <a:pPr/>
              <a:t>7/26/2017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A09581-1EE2-4976-B3F8-EA7CBAC12713}" type="slidenum">
              <a:rPr lang="en-US"/>
              <a:pPr/>
              <a:t>12</a:t>
            </a:fld>
            <a:endParaRPr lang="en-US"/>
          </a:p>
        </p:txBody>
      </p:sp>
      <p:pic>
        <p:nvPicPr>
          <p:cNvPr id="4098" name="Picture 2" descr="C:\Users\Swaguna\Desktop\CALIBER-2017-PRESENTATION\Images\analysis-with-magnifying-glas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8638" y="738188"/>
            <a:ext cx="8086725" cy="5381625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B6374-79E3-4340-8066-ADB322828E38}" type="datetime1">
              <a:rPr lang="en-US"/>
              <a:pPr/>
              <a:t>7/26/2017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A09581-1EE2-4976-B3F8-EA7CBAC12713}" type="slidenum">
              <a:rPr lang="en-US"/>
              <a:pPr/>
              <a:t>13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011362"/>
          </a:xfrm>
        </p:spPr>
        <p:txBody>
          <a:bodyPr/>
          <a:lstStyle/>
          <a:p>
            <a:r>
              <a:rPr lang="en-US" sz="44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Trend of Growth of PhD Research Regarding Women Related Issues</a:t>
            </a:r>
            <a:endParaRPr lang="en-US" sz="4400" b="1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04800" y="2362200"/>
            <a:ext cx="8610600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18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676400"/>
          </a:xfrm>
        </p:spPr>
        <p:txBody>
          <a:bodyPr/>
          <a:lstStyle/>
          <a:p>
            <a:r>
              <a:rPr lang="en-US" sz="39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Research Trend Regarding Women Related Issues in Aligarh Muslim University</a:t>
            </a:r>
            <a:endParaRPr lang="en-US" sz="3900" b="1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Clr>
                <a:srgbClr val="CC0066"/>
              </a:buClr>
            </a:pPr>
            <a:endParaRPr lang="en-US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Clr>
                <a:srgbClr val="CC0066"/>
              </a:buClr>
            </a:pPr>
            <a:endParaRPr lang="en-US" sz="1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B6374-79E3-4340-8066-ADB322828E38}" type="datetime1">
              <a:rPr lang="en-US"/>
              <a:pPr/>
              <a:t>7/26/2017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A09581-1EE2-4976-B3F8-EA7CBAC12713}" type="slidenum">
              <a:rPr lang="en-US"/>
              <a:pPr/>
              <a:t>14</a:t>
            </a:fld>
            <a:endParaRPr lang="en-US"/>
          </a:p>
        </p:txBody>
      </p:sp>
      <p:pic>
        <p:nvPicPr>
          <p:cNvPr id="10" name="Picture 2" descr="D:\Swaguna_Datta\Papers\Communicated\CALIBER_Data-swaguna\Figures\AMU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" y="1805901"/>
            <a:ext cx="8458200" cy="4864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18"/>
          <p:cNvSpPr>
            <a:spLocks noGrp="1"/>
          </p:cNvSpPr>
          <p:nvPr>
            <p:ph type="title"/>
          </p:nvPr>
        </p:nvSpPr>
        <p:spPr>
          <a:xfrm>
            <a:off x="381000" y="274638"/>
            <a:ext cx="8305800" cy="1477962"/>
          </a:xfrm>
        </p:spPr>
        <p:txBody>
          <a:bodyPr/>
          <a:lstStyle/>
          <a:p>
            <a:r>
              <a:rPr lang="en-US" sz="39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Research Trend Regarding Women Related Issues in Panjab University</a:t>
            </a:r>
            <a:endParaRPr lang="en-US" sz="3900" b="1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Clr>
                <a:srgbClr val="CC0066"/>
              </a:buClr>
            </a:pPr>
            <a:endParaRPr lang="en-US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Clr>
                <a:srgbClr val="CC0066"/>
              </a:buClr>
            </a:pPr>
            <a:endParaRPr lang="en-US" sz="1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B6374-79E3-4340-8066-ADB322828E38}" type="datetime1">
              <a:rPr lang="en-US"/>
              <a:pPr/>
              <a:t>7/26/2017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A09581-1EE2-4976-B3F8-EA7CBAC12713}" type="slidenum">
              <a:rPr lang="en-US"/>
              <a:pPr/>
              <a:t>15</a:t>
            </a:fld>
            <a:endParaRPr lang="en-US"/>
          </a:p>
        </p:txBody>
      </p:sp>
      <p:pic>
        <p:nvPicPr>
          <p:cNvPr id="9" name="Picture 2" descr="D:\Swaguna_Datta\Papers\Communicated\CALIBER_Data-swaguna\Figures\PU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1905000"/>
            <a:ext cx="8686800" cy="4572000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57200" y="0"/>
            <a:ext cx="8305800" cy="1600200"/>
          </a:xfrm>
        </p:spPr>
        <p:txBody>
          <a:bodyPr/>
          <a:lstStyle/>
          <a:p>
            <a:r>
              <a:rPr lang="en-US" sz="38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Research Trend Regarding Women Related Issues in Women’s Universities</a:t>
            </a:r>
            <a:endParaRPr lang="en-US" sz="3800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B6374-79E3-4340-8066-ADB322828E38}" type="datetime1">
              <a:rPr lang="en-US"/>
              <a:pPr/>
              <a:t>7/26/2017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A09581-1EE2-4976-B3F8-EA7CBAC12713}" type="slidenum">
              <a:rPr lang="en-US"/>
              <a:pPr/>
              <a:t>16</a:t>
            </a:fld>
            <a:endParaRPr lang="en-US"/>
          </a:p>
        </p:txBody>
      </p:sp>
      <p:pic>
        <p:nvPicPr>
          <p:cNvPr id="1026" name="Picture 2" descr="WU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1600200"/>
            <a:ext cx="8229600" cy="502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18"/>
          <p:cNvSpPr>
            <a:spLocks noGrp="1"/>
          </p:cNvSpPr>
          <p:nvPr>
            <p:ph type="title"/>
          </p:nvPr>
        </p:nvSpPr>
        <p:spPr>
          <a:xfrm>
            <a:off x="381000" y="274638"/>
            <a:ext cx="8305800" cy="1477962"/>
          </a:xfrm>
        </p:spPr>
        <p:txBody>
          <a:bodyPr/>
          <a:lstStyle/>
          <a:p>
            <a:r>
              <a:rPr lang="en-US" sz="40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Research Trend Regarding Women Related Issues in Indian Universities</a:t>
            </a:r>
            <a:endParaRPr lang="en-US" sz="4000" b="1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Clr>
                <a:srgbClr val="CC0066"/>
              </a:buClr>
            </a:pPr>
            <a:endParaRPr lang="en-US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Clr>
                <a:srgbClr val="CC0066"/>
              </a:buClr>
            </a:pPr>
            <a:endParaRPr lang="en-US" sz="1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B6374-79E3-4340-8066-ADB322828E38}" type="datetime1">
              <a:rPr lang="en-US"/>
              <a:pPr/>
              <a:t>7/26/2017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A09581-1EE2-4976-B3F8-EA7CBAC12713}" type="slidenum">
              <a:rPr lang="en-US"/>
              <a:pPr/>
              <a:t>17</a:t>
            </a:fld>
            <a:endParaRPr lang="en-US"/>
          </a:p>
        </p:txBody>
      </p:sp>
      <p:pic>
        <p:nvPicPr>
          <p:cNvPr id="8" name="Picture 2" descr="D:\Swaguna_Datta\Papers\Communicated\CALIBER_Data-swaguna\Figures\Overal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" y="1752600"/>
            <a:ext cx="8405517" cy="4876800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66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CONCLUSION</a:t>
            </a:r>
            <a:endParaRPr lang="en-US" sz="6600" b="1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B6374-79E3-4340-8066-ADB322828E38}" type="datetime1">
              <a:rPr lang="en-US"/>
              <a:pPr/>
              <a:t>7/26/2017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A09581-1EE2-4976-B3F8-EA7CBAC12713}" type="slidenum">
              <a:rPr lang="en-US"/>
              <a:pPr/>
              <a:t>18</a:t>
            </a:fld>
            <a:endParaRPr lang="en-US"/>
          </a:p>
        </p:txBody>
      </p:sp>
      <p:pic>
        <p:nvPicPr>
          <p:cNvPr id="3074" name="Picture 2" descr="C:\Users\Swaguna\Desktop\CALIBER-2017-PRESENTATION\Images\conclusion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176201" y="1600200"/>
            <a:ext cx="6791597" cy="4525963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B6374-79E3-4340-8066-ADB322828E38}" type="datetime1">
              <a:rPr lang="en-US"/>
              <a:pPr/>
              <a:t>7/26/2017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A09581-1EE2-4976-B3F8-EA7CBAC12713}" type="slidenum">
              <a:rPr lang="en-US"/>
              <a:pPr/>
              <a:t>19</a:t>
            </a:fld>
            <a:endParaRPr lang="en-US"/>
          </a:p>
        </p:txBody>
      </p:sp>
      <p:graphicFrame>
        <p:nvGraphicFramePr>
          <p:cNvPr id="8" name="Diagram 7"/>
          <p:cNvGraphicFramePr/>
          <p:nvPr/>
        </p:nvGraphicFramePr>
        <p:xfrm>
          <a:off x="228600" y="228600"/>
          <a:ext cx="8686800" cy="6019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B6374-79E3-4340-8066-ADB322828E38}" type="datetime1">
              <a:rPr lang="en-US"/>
              <a:pPr/>
              <a:t>7/26/2017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A09581-1EE2-4976-B3F8-EA7CBAC12713}" type="slidenum">
              <a:rPr lang="en-US"/>
              <a:pPr/>
              <a:t>2</a:t>
            </a:fld>
            <a:endParaRPr lang="en-US"/>
          </a:p>
        </p:txBody>
      </p:sp>
      <p:sp>
        <p:nvSpPr>
          <p:cNvPr id="5123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3200400" y="1600200"/>
            <a:ext cx="5943600" cy="4602163"/>
          </a:xfrm>
        </p:spPr>
        <p:txBody>
          <a:bodyPr/>
          <a:lstStyle/>
          <a:p>
            <a:pPr>
              <a:buNone/>
            </a:pPr>
            <a:endParaRPr lang="en-IN" b="1" i="1" dirty="0" smtClean="0">
              <a:solidFill>
                <a:srgbClr val="D60093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IN" b="1" i="1" dirty="0">
              <a:solidFill>
                <a:srgbClr val="D60093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IN" sz="3800" b="1" i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“One is not born, but rather becomes, a woman.”</a:t>
            </a:r>
          </a:p>
          <a:p>
            <a:pPr>
              <a:buNone/>
            </a:pPr>
            <a:r>
              <a:rPr lang="en-IN" sz="2400" b="1" i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                </a:t>
            </a:r>
          </a:p>
          <a:p>
            <a:pPr>
              <a:buNone/>
            </a:pPr>
            <a:r>
              <a:rPr lang="en-IN" sz="2400" b="1" i="1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IN" sz="2400" b="1" i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IN" sz="2400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Simone de Beauvoir. The Second Sex (1949)</a:t>
            </a:r>
            <a:endParaRPr lang="en-US" sz="2400" dirty="0" smtClean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b="1" i="1" dirty="0" smtClean="0">
              <a:solidFill>
                <a:srgbClr val="D60093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US" dirty="0"/>
          </a:p>
        </p:txBody>
      </p:sp>
      <p:pic>
        <p:nvPicPr>
          <p:cNvPr id="5124" name="Picture 4" descr="C:\Users\Swaguna\Desktop\women - Copy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9600" y="762000"/>
            <a:ext cx="2133600" cy="5715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B6374-79E3-4340-8066-ADB322828E38}" type="datetime1">
              <a:rPr lang="en-US"/>
              <a:pPr/>
              <a:t>7/26/2017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A09581-1EE2-4976-B3F8-EA7CBAC12713}" type="slidenum">
              <a:rPr lang="en-US"/>
              <a:pPr/>
              <a:t>20</a:t>
            </a:fld>
            <a:endParaRPr lang="en-US"/>
          </a:p>
        </p:txBody>
      </p:sp>
      <p:graphicFrame>
        <p:nvGraphicFramePr>
          <p:cNvPr id="8" name="Diagram 7"/>
          <p:cNvGraphicFramePr/>
          <p:nvPr/>
        </p:nvGraphicFramePr>
        <p:xfrm>
          <a:off x="228600" y="304800"/>
          <a:ext cx="8763000" cy="5943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B6374-79E3-4340-8066-ADB322828E38}" type="datetime1">
              <a:rPr lang="en-US"/>
              <a:pPr/>
              <a:t>7/26/2017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A09581-1EE2-4976-B3F8-EA7CBAC12713}" type="slidenum">
              <a:rPr lang="en-US"/>
              <a:pPr/>
              <a:t>21</a:t>
            </a:fld>
            <a:endParaRPr lang="en-US"/>
          </a:p>
        </p:txBody>
      </p:sp>
      <p:pic>
        <p:nvPicPr>
          <p:cNvPr id="1026" name="Picture 2" descr="C:\Users\Swaguna\Desktop\CALIBER-2017-PRESENTATION\Images\woman_fac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" y="152400"/>
            <a:ext cx="4419600" cy="670560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4953000" y="914400"/>
            <a:ext cx="3962400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8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“Men can only think, Women have a way of understanding without thinking. Women was created out of God’s own fancy. Man he had to hammer into shape”</a:t>
            </a:r>
          </a:p>
          <a:p>
            <a:r>
              <a:rPr lang="en-US" sz="28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       </a:t>
            </a:r>
            <a:r>
              <a:rPr lang="en-US" sz="28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Rabindranath</a:t>
            </a:r>
            <a:r>
              <a:rPr lang="en-US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Tagore</a:t>
            </a:r>
          </a:p>
          <a:p>
            <a:endParaRPr lang="en-US" sz="28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Home and the World </a:t>
            </a:r>
            <a:endParaRPr lang="en-US" sz="2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B6374-79E3-4340-8066-ADB322828E38}" type="datetime1">
              <a:rPr lang="en-US"/>
              <a:pPr/>
              <a:t>7/26/2017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A09581-1EE2-4976-B3F8-EA7CBAC12713}" type="slidenum">
              <a:rPr lang="en-US"/>
              <a:pPr/>
              <a:t>22</a:t>
            </a:fld>
            <a:endParaRPr lang="en-US"/>
          </a:p>
        </p:txBody>
      </p:sp>
      <p:pic>
        <p:nvPicPr>
          <p:cNvPr id="2" name="Picture 2" descr="C:\Users\Swaguna\Desktop\CALIBER-2017-PRESENTATION\Images\Thank-You-Image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2286000"/>
            <a:ext cx="8458200" cy="2514600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B6374-79E3-4340-8066-ADB322828E38}" type="datetime1">
              <a:rPr lang="en-US"/>
              <a:pPr/>
              <a:t>7/26/2017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A09581-1EE2-4976-B3F8-EA7CBAC12713}" type="slidenum">
              <a:rPr lang="en-US"/>
              <a:pPr/>
              <a:t>3</a:t>
            </a:fld>
            <a:endParaRPr lang="en-US"/>
          </a:p>
        </p:txBody>
      </p:sp>
      <p:pic>
        <p:nvPicPr>
          <p:cNvPr id="1028" name="Picture 4" descr="C:\Users\Swaguna\Desktop\CALIBER-2017-PRESENTATION\Images\window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90800" y="1905000"/>
            <a:ext cx="3895725" cy="2962275"/>
          </a:xfrm>
          <a:prstGeom prst="rect">
            <a:avLst/>
          </a:prstGeom>
          <a:noFill/>
        </p:spPr>
      </p:pic>
      <p:sp>
        <p:nvSpPr>
          <p:cNvPr id="13" name="Rectangle 12"/>
          <p:cNvSpPr/>
          <p:nvPr/>
        </p:nvSpPr>
        <p:spPr>
          <a:xfrm>
            <a:off x="2667000" y="228600"/>
            <a:ext cx="2819400" cy="9906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>
            <a:glow rad="63500">
              <a:schemeClr val="accent2">
                <a:satMod val="175000"/>
                <a:alpha val="40000"/>
              </a:schemeClr>
            </a:glow>
            <a:innerShdw blurRad="63500" dist="50800" dir="13500000">
              <a:prstClr val="black">
                <a:alpha val="50000"/>
              </a:prstClr>
            </a:inn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0-3</a:t>
            </a:r>
            <a:endParaRPr lang="en-US" sz="4000" b="1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838200" y="2133600"/>
            <a:ext cx="1295400" cy="24384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rgbClr val="002060"/>
            </a:solidFill>
          </a:ln>
          <a:effectLst>
            <a:glow rad="63500">
              <a:schemeClr val="accent2">
                <a:satMod val="175000"/>
                <a:alpha val="40000"/>
              </a:schemeClr>
            </a:glow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8-9</a:t>
            </a:r>
          </a:p>
        </p:txBody>
      </p:sp>
      <p:sp>
        <p:nvSpPr>
          <p:cNvPr id="15" name="Rectangle 14"/>
          <p:cNvSpPr/>
          <p:nvPr/>
        </p:nvSpPr>
        <p:spPr>
          <a:xfrm>
            <a:off x="7162800" y="2362200"/>
            <a:ext cx="1143000" cy="24384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effectLst>
            <a:glow rad="635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3-5</a:t>
            </a:r>
            <a:endParaRPr lang="en-US" sz="4000" b="1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2971800" y="5105400"/>
            <a:ext cx="3352800" cy="11430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6-7</a:t>
            </a:r>
            <a:endParaRPr lang="en-US" sz="4000" b="1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9" name="Picture 5" descr="C:\Users\Swaguna\Desktop\CALIBER-2017-PRESENTATION\Images\window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24138" y="1947863"/>
            <a:ext cx="3895725" cy="2962275"/>
          </a:xfrm>
          <a:prstGeom prst="rect">
            <a:avLst/>
          </a:prstGeom>
          <a:noFill/>
        </p:spPr>
      </p:pic>
      <p:sp>
        <p:nvSpPr>
          <p:cNvPr id="37" name="Right Arrow 36"/>
          <p:cNvSpPr/>
          <p:nvPr/>
        </p:nvSpPr>
        <p:spPr>
          <a:xfrm>
            <a:off x="1905000" y="3124200"/>
            <a:ext cx="1295400" cy="2286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Left Arrow 37"/>
          <p:cNvSpPr/>
          <p:nvPr/>
        </p:nvSpPr>
        <p:spPr>
          <a:xfrm>
            <a:off x="1752600" y="3505200"/>
            <a:ext cx="1295400" cy="22860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ight Arrow 39"/>
          <p:cNvSpPr/>
          <p:nvPr/>
        </p:nvSpPr>
        <p:spPr>
          <a:xfrm>
            <a:off x="6248400" y="3352800"/>
            <a:ext cx="990600" cy="2286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Left Arrow 40"/>
          <p:cNvSpPr/>
          <p:nvPr/>
        </p:nvSpPr>
        <p:spPr>
          <a:xfrm>
            <a:off x="6019800" y="3657600"/>
            <a:ext cx="1219200" cy="30480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Down Arrow 41"/>
          <p:cNvSpPr/>
          <p:nvPr/>
        </p:nvSpPr>
        <p:spPr>
          <a:xfrm>
            <a:off x="4724400" y="4419600"/>
            <a:ext cx="228600" cy="10668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Up Arrow 42"/>
          <p:cNvSpPr/>
          <p:nvPr/>
        </p:nvSpPr>
        <p:spPr>
          <a:xfrm>
            <a:off x="4038600" y="4267200"/>
            <a:ext cx="228600" cy="1143000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Up Arrow 43"/>
          <p:cNvSpPr/>
          <p:nvPr/>
        </p:nvSpPr>
        <p:spPr>
          <a:xfrm>
            <a:off x="3962400" y="1295400"/>
            <a:ext cx="228600" cy="990600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Down Arrow 45"/>
          <p:cNvSpPr/>
          <p:nvPr/>
        </p:nvSpPr>
        <p:spPr>
          <a:xfrm>
            <a:off x="4572000" y="1371600"/>
            <a:ext cx="304800" cy="10668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B6374-79E3-4340-8066-ADB322828E38}" type="datetime1">
              <a:rPr lang="en-US"/>
              <a:pPr/>
              <a:t>7/26/2017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A09581-1EE2-4976-B3F8-EA7CBAC12713}" type="slidenum">
              <a:rPr lang="en-US"/>
              <a:pPr/>
              <a:t>4</a:t>
            </a:fld>
            <a:endParaRPr lang="en-US"/>
          </a:p>
        </p:txBody>
      </p:sp>
      <p:pic>
        <p:nvPicPr>
          <p:cNvPr id="11266" name="Picture 2" descr="C:\Users\Swaguna\Desktop\CALIBER-2017-PRESENTATION\Images\objective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14400" y="1371600"/>
            <a:ext cx="7315200" cy="4495800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B6374-79E3-4340-8066-ADB322828E38}" type="datetime1">
              <a:rPr lang="en-US"/>
              <a:pPr/>
              <a:t>7/26/2017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A09581-1EE2-4976-B3F8-EA7CBAC12713}" type="slidenum">
              <a:rPr lang="en-US"/>
              <a:pPr/>
              <a:t>5</a:t>
            </a:fld>
            <a:endParaRPr lang="en-US"/>
          </a:p>
        </p:txBody>
      </p:sp>
      <p:graphicFrame>
        <p:nvGraphicFramePr>
          <p:cNvPr id="7" name="Diagram 6"/>
          <p:cNvGraphicFramePr/>
          <p:nvPr/>
        </p:nvGraphicFramePr>
        <p:xfrm>
          <a:off x="228600" y="533400"/>
          <a:ext cx="8534400" cy="6172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B6374-79E3-4340-8066-ADB322828E38}" type="datetime1">
              <a:rPr lang="en-US"/>
              <a:pPr/>
              <a:t>7/26/2017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A09581-1EE2-4976-B3F8-EA7CBAC12713}" type="slidenum">
              <a:rPr lang="en-US"/>
              <a:pPr/>
              <a:t>6</a:t>
            </a:fld>
            <a:endParaRPr lang="en-US"/>
          </a:p>
        </p:txBody>
      </p:sp>
      <p:pic>
        <p:nvPicPr>
          <p:cNvPr id="2050" name="Picture 2" descr="C:\Users\Swaguna\Desktop\CALIBER-2017-PRESENTATION\Images\scope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0" y="609600"/>
            <a:ext cx="6096000" cy="5867400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524000"/>
          </a:xfrm>
        </p:spPr>
        <p:txBody>
          <a:bodyPr/>
          <a:lstStyle/>
          <a:p>
            <a:r>
              <a:rPr lang="en-US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Shodhganga:</a:t>
            </a:r>
            <a:br>
              <a:rPr lang="en-US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A Reservoir of Indian Theses</a:t>
            </a:r>
            <a:endParaRPr lang="en-US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0" name="Picture 2" descr="C:\Users\Swaguna\Desktop\CALIBER-2017-PRESENTATION\Images\shodhganga.inflibnet.ac.in.pn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304800" y="1879601"/>
            <a:ext cx="8610600" cy="4749799"/>
          </a:xfrm>
          <a:prstGeom prst="rect">
            <a:avLst/>
          </a:prstGeom>
          <a:noFill/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B6374-79E3-4340-8066-ADB322828E38}" type="datetime1">
              <a:rPr lang="en-US"/>
              <a:pPr/>
              <a:t>7/26/2017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A09581-1EE2-4976-B3F8-EA7CBAC12713}" type="slidenum">
              <a:rPr lang="en-US"/>
              <a:pPr/>
              <a:t>7</a:t>
            </a:fld>
            <a:endParaRPr lang="en-US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Location of Universities</a:t>
            </a:r>
            <a:endParaRPr lang="en-US" b="1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4" name="Picture 2" descr="C:\Users\Swaguna\Desktop\CALIBER-2017-PRESENTATION\Images\Caliber map.pn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1066800" y="1600200"/>
            <a:ext cx="7010400" cy="5106296"/>
          </a:xfrm>
          <a:prstGeom prst="rect">
            <a:avLst/>
          </a:prstGeom>
          <a:noFill/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B6374-79E3-4340-8066-ADB322828E38}" type="datetime1">
              <a:rPr lang="en-US"/>
              <a:pPr/>
              <a:t>7/26/2017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A09581-1EE2-4976-B3F8-EA7CBAC12713}" type="slidenum">
              <a:rPr lang="en-US"/>
              <a:pPr/>
              <a:t>8</a:t>
            </a:fld>
            <a:endParaRPr lang="en-US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B6374-79E3-4340-8066-ADB322828E38}" type="datetime1">
              <a:rPr lang="en-US"/>
              <a:pPr/>
              <a:t>7/26/2017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A09581-1EE2-4976-B3F8-EA7CBAC12713}" type="slidenum">
              <a:rPr lang="en-US"/>
              <a:pPr/>
              <a:t>9</a:t>
            </a:fld>
            <a:endParaRPr lang="en-US"/>
          </a:p>
        </p:txBody>
      </p:sp>
      <p:pic>
        <p:nvPicPr>
          <p:cNvPr id="12290" name="Picture 2" descr="C:\Users\Swaguna\Desktop\CALIBER-2017-PRESENTATION\Images\stock-photo-methodology-red-text-on-typography-background-d-rendered-royalty-free-stock-image-this-image-52335416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990600"/>
            <a:ext cx="8229600" cy="4953000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Notebook5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 Theme">
      <a:majorFont>
        <a:latin typeface="Andy"/>
        <a:ea typeface=""/>
        <a:cs typeface=""/>
      </a:majorFont>
      <a:minorFont>
        <a:latin typeface="Andy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1962</TotalTime>
  <Words>530</Words>
  <Application>Microsoft Office PowerPoint</Application>
  <PresentationFormat>On-screen Show (4:3)</PresentationFormat>
  <Paragraphs>119</Paragraphs>
  <Slides>22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Notebook5</vt:lpstr>
      <vt:lpstr>Mapping the Women’s Voices in India:  An Analysis</vt:lpstr>
      <vt:lpstr>Slide 2</vt:lpstr>
      <vt:lpstr>Slide 3</vt:lpstr>
      <vt:lpstr>Slide 4</vt:lpstr>
      <vt:lpstr>Slide 5</vt:lpstr>
      <vt:lpstr>Slide 6</vt:lpstr>
      <vt:lpstr>Shodhganga: A Reservoir of Indian Theses</vt:lpstr>
      <vt:lpstr>Location of Universities</vt:lpstr>
      <vt:lpstr>Slide 9</vt:lpstr>
      <vt:lpstr>Slide 10</vt:lpstr>
      <vt:lpstr>Slide 11</vt:lpstr>
      <vt:lpstr>Slide 12</vt:lpstr>
      <vt:lpstr>Trend of Growth of PhD Research Regarding Women Related Issues</vt:lpstr>
      <vt:lpstr>Research Trend Regarding Women Related Issues in Aligarh Muslim University</vt:lpstr>
      <vt:lpstr>Research Trend Regarding Women Related Issues in Panjab University</vt:lpstr>
      <vt:lpstr>Research Trend Regarding Women Related Issues in Women’s Universities</vt:lpstr>
      <vt:lpstr>Research Trend Regarding Women Related Issues in Indian Universities</vt:lpstr>
      <vt:lpstr>CONCLUSION</vt:lpstr>
      <vt:lpstr>Slide 19</vt:lpstr>
      <vt:lpstr>Slide 20</vt:lpstr>
      <vt:lpstr>Slide 21</vt:lpstr>
      <vt:lpstr>Slide 22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Mapping the Women’s Voices in India:  An Analysis</dc:title>
  <dc:creator>Swaguna</dc:creator>
  <cp:lastModifiedBy>Biswajit</cp:lastModifiedBy>
  <cp:revision>122</cp:revision>
  <dcterms:created xsi:type="dcterms:W3CDTF">2017-07-23T13:58:22Z</dcterms:created>
  <dcterms:modified xsi:type="dcterms:W3CDTF">2017-07-26T11:13:50Z</dcterms:modified>
</cp:coreProperties>
</file>