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58" r:id="rId5"/>
    <p:sldId id="270" r:id="rId6"/>
    <p:sldId id="259" r:id="rId7"/>
    <p:sldId id="265" r:id="rId8"/>
    <p:sldId id="269" r:id="rId9"/>
    <p:sldId id="27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4" autoAdjust="0"/>
    <p:restoredTop sz="94660"/>
  </p:normalViewPr>
  <p:slideViewPr>
    <p:cSldViewPr snapToGrid="0">
      <p:cViewPr varScale="1">
        <p:scale>
          <a:sx n="55" d="100"/>
          <a:sy n="55" d="100"/>
        </p:scale>
        <p:origin x="-283" y="-8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smk\institutional%20ranking\nirf%20calib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IN" sz="1100"/>
              <a:t>Correlation between RPC score and Overall</a:t>
            </a:r>
            <a:r>
              <a:rPr lang="en-IN" sz="1100" baseline="0"/>
              <a:t> score</a:t>
            </a:r>
            <a:endParaRPr lang="en-IN" sz="1100"/>
          </a:p>
        </c:rich>
      </c:tx>
      <c:layout/>
    </c:title>
    <c:plotArea>
      <c:layout>
        <c:manualLayout>
          <c:layoutTarget val="inner"/>
          <c:xMode val="edge"/>
          <c:yMode val="edge"/>
          <c:x val="5.4515125674126634E-2"/>
          <c:y val="5.4980897835892287E-2"/>
          <c:w val="0.92583935548275809"/>
          <c:h val="0.80793810424341073"/>
        </c:manualLayout>
      </c:layout>
      <c:scatterChart>
        <c:scatterStyle val="lineMarker"/>
        <c:ser>
          <c:idx val="0"/>
          <c:order val="0"/>
          <c:tx>
            <c:strRef>
              <c:f>Sheet5!$B$1</c:f>
              <c:strCache>
                <c:ptCount val="1"/>
                <c:pt idx="0">
                  <c:v>Overall Score</c:v>
                </c:pt>
              </c:strCache>
            </c:strRef>
          </c:tx>
          <c:spPr>
            <a:ln w="28575">
              <a:noFill/>
            </a:ln>
          </c:spPr>
          <c:trendline>
            <c:trendlineType val="linear"/>
          </c:trendline>
          <c:xVal>
            <c:numRef>
              <c:f>Sheet5!$A$2:$A$101</c:f>
              <c:numCache>
                <c:formatCode>General</c:formatCode>
                <c:ptCount val="100"/>
                <c:pt idx="0">
                  <c:v>87.59</c:v>
                </c:pt>
                <c:pt idx="1">
                  <c:v>78.14</c:v>
                </c:pt>
                <c:pt idx="2">
                  <c:v>72.599999999999994</c:v>
                </c:pt>
                <c:pt idx="3">
                  <c:v>70.459999999999994</c:v>
                </c:pt>
                <c:pt idx="4">
                  <c:v>68.48</c:v>
                </c:pt>
                <c:pt idx="5">
                  <c:v>62.14</c:v>
                </c:pt>
                <c:pt idx="6">
                  <c:v>56.61</c:v>
                </c:pt>
                <c:pt idx="7">
                  <c:v>56.6</c:v>
                </c:pt>
                <c:pt idx="8">
                  <c:v>54.58</c:v>
                </c:pt>
                <c:pt idx="9">
                  <c:v>54.09</c:v>
                </c:pt>
                <c:pt idx="10">
                  <c:v>51.93</c:v>
                </c:pt>
                <c:pt idx="11">
                  <c:v>49.96</c:v>
                </c:pt>
                <c:pt idx="12">
                  <c:v>47.46</c:v>
                </c:pt>
                <c:pt idx="13">
                  <c:v>44.1</c:v>
                </c:pt>
                <c:pt idx="14">
                  <c:v>42.87</c:v>
                </c:pt>
                <c:pt idx="15">
                  <c:v>42.77</c:v>
                </c:pt>
                <c:pt idx="16">
                  <c:v>40.790000000000013</c:v>
                </c:pt>
                <c:pt idx="17">
                  <c:v>39.49</c:v>
                </c:pt>
                <c:pt idx="18">
                  <c:v>36.82</c:v>
                </c:pt>
                <c:pt idx="19">
                  <c:v>36.200000000000003</c:v>
                </c:pt>
                <c:pt idx="20">
                  <c:v>35.58</c:v>
                </c:pt>
                <c:pt idx="21">
                  <c:v>35.03</c:v>
                </c:pt>
                <c:pt idx="22">
                  <c:v>34.270000000000003</c:v>
                </c:pt>
                <c:pt idx="23">
                  <c:v>34.18</c:v>
                </c:pt>
                <c:pt idx="24">
                  <c:v>33.96</c:v>
                </c:pt>
                <c:pt idx="25">
                  <c:v>33.6</c:v>
                </c:pt>
                <c:pt idx="26">
                  <c:v>32.43</c:v>
                </c:pt>
                <c:pt idx="27">
                  <c:v>31.32</c:v>
                </c:pt>
                <c:pt idx="28">
                  <c:v>31.259999999999987</c:v>
                </c:pt>
                <c:pt idx="29">
                  <c:v>31.09</c:v>
                </c:pt>
                <c:pt idx="30">
                  <c:v>29.310000000000024</c:v>
                </c:pt>
                <c:pt idx="31">
                  <c:v>29.259999999999987</c:v>
                </c:pt>
                <c:pt idx="32">
                  <c:v>29.05</c:v>
                </c:pt>
                <c:pt idx="33">
                  <c:v>28.830000000000005</c:v>
                </c:pt>
                <c:pt idx="34">
                  <c:v>28.43</c:v>
                </c:pt>
                <c:pt idx="35">
                  <c:v>28.02</c:v>
                </c:pt>
                <c:pt idx="36">
                  <c:v>27.99</c:v>
                </c:pt>
                <c:pt idx="37">
                  <c:v>27.86</c:v>
                </c:pt>
                <c:pt idx="38">
                  <c:v>27.57</c:v>
                </c:pt>
                <c:pt idx="39">
                  <c:v>27.130000000000024</c:v>
                </c:pt>
                <c:pt idx="40">
                  <c:v>26.87</c:v>
                </c:pt>
                <c:pt idx="41">
                  <c:v>26.330000000000005</c:v>
                </c:pt>
                <c:pt idx="42">
                  <c:v>25.23</c:v>
                </c:pt>
                <c:pt idx="43">
                  <c:v>25.07</c:v>
                </c:pt>
                <c:pt idx="44">
                  <c:v>24.68</c:v>
                </c:pt>
                <c:pt idx="45">
                  <c:v>24.43</c:v>
                </c:pt>
                <c:pt idx="46">
                  <c:v>23.36</c:v>
                </c:pt>
                <c:pt idx="47">
                  <c:v>23.12</c:v>
                </c:pt>
                <c:pt idx="48">
                  <c:v>22.17</c:v>
                </c:pt>
                <c:pt idx="49">
                  <c:v>21.43</c:v>
                </c:pt>
                <c:pt idx="50">
                  <c:v>20.919999999999987</c:v>
                </c:pt>
                <c:pt idx="51">
                  <c:v>20.56</c:v>
                </c:pt>
                <c:pt idx="52">
                  <c:v>20.100000000000001</c:v>
                </c:pt>
                <c:pt idx="53">
                  <c:v>19.350000000000001</c:v>
                </c:pt>
                <c:pt idx="54">
                  <c:v>19.130000000000024</c:v>
                </c:pt>
                <c:pt idx="55">
                  <c:v>18.59</c:v>
                </c:pt>
                <c:pt idx="56">
                  <c:v>18.21</c:v>
                </c:pt>
                <c:pt idx="57">
                  <c:v>17.55</c:v>
                </c:pt>
                <c:pt idx="58">
                  <c:v>17.53</c:v>
                </c:pt>
                <c:pt idx="59">
                  <c:v>17.34</c:v>
                </c:pt>
                <c:pt idx="60">
                  <c:v>17.170000000000005</c:v>
                </c:pt>
                <c:pt idx="61">
                  <c:v>16.84</c:v>
                </c:pt>
                <c:pt idx="62">
                  <c:v>16.510000000000005</c:v>
                </c:pt>
                <c:pt idx="63">
                  <c:v>16.43</c:v>
                </c:pt>
                <c:pt idx="64">
                  <c:v>14.62</c:v>
                </c:pt>
                <c:pt idx="65">
                  <c:v>14.34</c:v>
                </c:pt>
                <c:pt idx="66">
                  <c:v>14.3</c:v>
                </c:pt>
                <c:pt idx="67">
                  <c:v>14.1</c:v>
                </c:pt>
                <c:pt idx="68">
                  <c:v>14.02</c:v>
                </c:pt>
                <c:pt idx="69">
                  <c:v>13.850000000000012</c:v>
                </c:pt>
                <c:pt idx="70">
                  <c:v>13.44</c:v>
                </c:pt>
                <c:pt idx="71">
                  <c:v>12.950000000000006</c:v>
                </c:pt>
                <c:pt idx="72">
                  <c:v>12.75</c:v>
                </c:pt>
                <c:pt idx="73">
                  <c:v>12.56</c:v>
                </c:pt>
                <c:pt idx="74">
                  <c:v>12.47</c:v>
                </c:pt>
                <c:pt idx="75">
                  <c:v>11.83</c:v>
                </c:pt>
                <c:pt idx="76">
                  <c:v>11.81</c:v>
                </c:pt>
                <c:pt idx="77">
                  <c:v>11.629999999999999</c:v>
                </c:pt>
                <c:pt idx="78">
                  <c:v>10.32</c:v>
                </c:pt>
                <c:pt idx="79">
                  <c:v>10.08</c:v>
                </c:pt>
                <c:pt idx="80">
                  <c:v>9.99</c:v>
                </c:pt>
                <c:pt idx="81">
                  <c:v>9.43</c:v>
                </c:pt>
                <c:pt idx="82">
                  <c:v>8.92</c:v>
                </c:pt>
                <c:pt idx="83">
                  <c:v>8.81</c:v>
                </c:pt>
                <c:pt idx="84">
                  <c:v>8.75</c:v>
                </c:pt>
                <c:pt idx="85">
                  <c:v>6.94</c:v>
                </c:pt>
                <c:pt idx="86">
                  <c:v>6.59</c:v>
                </c:pt>
                <c:pt idx="87">
                  <c:v>6.3599999999999985</c:v>
                </c:pt>
                <c:pt idx="88">
                  <c:v>6.1099999999999985</c:v>
                </c:pt>
                <c:pt idx="89">
                  <c:v>6.04</c:v>
                </c:pt>
                <c:pt idx="90">
                  <c:v>5.89</c:v>
                </c:pt>
                <c:pt idx="91">
                  <c:v>5.2700000000000014</c:v>
                </c:pt>
                <c:pt idx="92">
                  <c:v>4.9000000000000004</c:v>
                </c:pt>
                <c:pt idx="93">
                  <c:v>4.9000000000000004</c:v>
                </c:pt>
                <c:pt idx="94">
                  <c:v>4.3899999999999997</c:v>
                </c:pt>
                <c:pt idx="95">
                  <c:v>1.8900000000000001</c:v>
                </c:pt>
                <c:pt idx="96">
                  <c:v>1.56</c:v>
                </c:pt>
                <c:pt idx="97">
                  <c:v>1.47</c:v>
                </c:pt>
                <c:pt idx="98">
                  <c:v>1.3800000000000001</c:v>
                </c:pt>
                <c:pt idx="99">
                  <c:v>1.0900000000000001</c:v>
                </c:pt>
              </c:numCache>
            </c:numRef>
          </c:xVal>
          <c:yVal>
            <c:numRef>
              <c:f>Sheet5!$B$2:$B$101</c:f>
              <c:numCache>
                <c:formatCode>General</c:formatCode>
                <c:ptCount val="100"/>
                <c:pt idx="0">
                  <c:v>83.28</c:v>
                </c:pt>
                <c:pt idx="1">
                  <c:v>71.78</c:v>
                </c:pt>
                <c:pt idx="2">
                  <c:v>73.97</c:v>
                </c:pt>
                <c:pt idx="3">
                  <c:v>68.430000000000007</c:v>
                </c:pt>
                <c:pt idx="4">
                  <c:v>64.179999999999978</c:v>
                </c:pt>
                <c:pt idx="5">
                  <c:v>60.690000000000012</c:v>
                </c:pt>
                <c:pt idx="6">
                  <c:v>55.37</c:v>
                </c:pt>
                <c:pt idx="7">
                  <c:v>59.839999999999996</c:v>
                </c:pt>
                <c:pt idx="8">
                  <c:v>56.5</c:v>
                </c:pt>
                <c:pt idx="9">
                  <c:v>57.32</c:v>
                </c:pt>
                <c:pt idx="10">
                  <c:v>58.25</c:v>
                </c:pt>
                <c:pt idx="11">
                  <c:v>58.92</c:v>
                </c:pt>
                <c:pt idx="12">
                  <c:v>60.37</c:v>
                </c:pt>
                <c:pt idx="13">
                  <c:v>48.9</c:v>
                </c:pt>
                <c:pt idx="14">
                  <c:v>51.36</c:v>
                </c:pt>
                <c:pt idx="15">
                  <c:v>56.3</c:v>
                </c:pt>
                <c:pt idx="16">
                  <c:v>43.13</c:v>
                </c:pt>
                <c:pt idx="17">
                  <c:v>54.7</c:v>
                </c:pt>
                <c:pt idx="18">
                  <c:v>44.949999999999996</c:v>
                </c:pt>
                <c:pt idx="19">
                  <c:v>52.74</c:v>
                </c:pt>
                <c:pt idx="20">
                  <c:v>44.290000000000013</c:v>
                </c:pt>
                <c:pt idx="21">
                  <c:v>52.809999999999995</c:v>
                </c:pt>
                <c:pt idx="22">
                  <c:v>43.21</c:v>
                </c:pt>
                <c:pt idx="23">
                  <c:v>44.02</c:v>
                </c:pt>
                <c:pt idx="24">
                  <c:v>61.53</c:v>
                </c:pt>
                <c:pt idx="25">
                  <c:v>51.2</c:v>
                </c:pt>
                <c:pt idx="26">
                  <c:v>50.230000000000011</c:v>
                </c:pt>
                <c:pt idx="27">
                  <c:v>46.57</c:v>
                </c:pt>
                <c:pt idx="28">
                  <c:v>51.46</c:v>
                </c:pt>
                <c:pt idx="29">
                  <c:v>43.5</c:v>
                </c:pt>
                <c:pt idx="30">
                  <c:v>48.27</c:v>
                </c:pt>
                <c:pt idx="31">
                  <c:v>41.849999999999994</c:v>
                </c:pt>
                <c:pt idx="32">
                  <c:v>40.78</c:v>
                </c:pt>
                <c:pt idx="33">
                  <c:v>43.78</c:v>
                </c:pt>
                <c:pt idx="34">
                  <c:v>48.28</c:v>
                </c:pt>
                <c:pt idx="35">
                  <c:v>49.07</c:v>
                </c:pt>
                <c:pt idx="36">
                  <c:v>51.75</c:v>
                </c:pt>
                <c:pt idx="37">
                  <c:v>44.839999999999996</c:v>
                </c:pt>
                <c:pt idx="38">
                  <c:v>41.28</c:v>
                </c:pt>
                <c:pt idx="39">
                  <c:v>44.379999999999995</c:v>
                </c:pt>
                <c:pt idx="40">
                  <c:v>38.590000000000003</c:v>
                </c:pt>
                <c:pt idx="41">
                  <c:v>42.7</c:v>
                </c:pt>
                <c:pt idx="42">
                  <c:v>48.190000000000012</c:v>
                </c:pt>
                <c:pt idx="43">
                  <c:v>43.07</c:v>
                </c:pt>
                <c:pt idx="44">
                  <c:v>47.839999999999996</c:v>
                </c:pt>
                <c:pt idx="45">
                  <c:v>41.48</c:v>
                </c:pt>
                <c:pt idx="46">
                  <c:v>39.17</c:v>
                </c:pt>
                <c:pt idx="47">
                  <c:v>46.449999999999996</c:v>
                </c:pt>
                <c:pt idx="48">
                  <c:v>41.3</c:v>
                </c:pt>
                <c:pt idx="49">
                  <c:v>41.8</c:v>
                </c:pt>
                <c:pt idx="50">
                  <c:v>41.75</c:v>
                </c:pt>
                <c:pt idx="51">
                  <c:v>45.52</c:v>
                </c:pt>
                <c:pt idx="52">
                  <c:v>42.83</c:v>
                </c:pt>
                <c:pt idx="53">
                  <c:v>41.37</c:v>
                </c:pt>
                <c:pt idx="54">
                  <c:v>39.870000000000005</c:v>
                </c:pt>
                <c:pt idx="55">
                  <c:v>41.379999999999995</c:v>
                </c:pt>
                <c:pt idx="56">
                  <c:v>37.32</c:v>
                </c:pt>
                <c:pt idx="57">
                  <c:v>43.27</c:v>
                </c:pt>
                <c:pt idx="58">
                  <c:v>40.050000000000004</c:v>
                </c:pt>
                <c:pt idx="59">
                  <c:v>40.480000000000004</c:v>
                </c:pt>
                <c:pt idx="60">
                  <c:v>46.720000000000013</c:v>
                </c:pt>
                <c:pt idx="61">
                  <c:v>44.42</c:v>
                </c:pt>
                <c:pt idx="62">
                  <c:v>44.99</c:v>
                </c:pt>
                <c:pt idx="63">
                  <c:v>45.620000000000012</c:v>
                </c:pt>
                <c:pt idx="64">
                  <c:v>43.949999999999996</c:v>
                </c:pt>
                <c:pt idx="65">
                  <c:v>39.07</c:v>
                </c:pt>
                <c:pt idx="66">
                  <c:v>42.74</c:v>
                </c:pt>
                <c:pt idx="67">
                  <c:v>42.46</c:v>
                </c:pt>
                <c:pt idx="68">
                  <c:v>40.309999999999995</c:v>
                </c:pt>
                <c:pt idx="69">
                  <c:v>54.27</c:v>
                </c:pt>
                <c:pt idx="70">
                  <c:v>38.260000000000012</c:v>
                </c:pt>
                <c:pt idx="71">
                  <c:v>38.730000000000011</c:v>
                </c:pt>
                <c:pt idx="72">
                  <c:v>40.47</c:v>
                </c:pt>
                <c:pt idx="73">
                  <c:v>48.839999999999996</c:v>
                </c:pt>
                <c:pt idx="74">
                  <c:v>49.260000000000012</c:v>
                </c:pt>
                <c:pt idx="75">
                  <c:v>40.51</c:v>
                </c:pt>
                <c:pt idx="76">
                  <c:v>38.68</c:v>
                </c:pt>
                <c:pt idx="77">
                  <c:v>43.06</c:v>
                </c:pt>
                <c:pt idx="78">
                  <c:v>41.18</c:v>
                </c:pt>
                <c:pt idx="79">
                  <c:v>40.1</c:v>
                </c:pt>
                <c:pt idx="80">
                  <c:v>38.74</c:v>
                </c:pt>
                <c:pt idx="81">
                  <c:v>37.949999999999996</c:v>
                </c:pt>
                <c:pt idx="82">
                  <c:v>37.67</c:v>
                </c:pt>
                <c:pt idx="83">
                  <c:v>38.449999999999996</c:v>
                </c:pt>
                <c:pt idx="84">
                  <c:v>46.449999999999996</c:v>
                </c:pt>
                <c:pt idx="85">
                  <c:v>43.349999999999994</c:v>
                </c:pt>
                <c:pt idx="86">
                  <c:v>43.71</c:v>
                </c:pt>
                <c:pt idx="87">
                  <c:v>42.48</c:v>
                </c:pt>
                <c:pt idx="88">
                  <c:v>39.200000000000003</c:v>
                </c:pt>
                <c:pt idx="89">
                  <c:v>45.17</c:v>
                </c:pt>
                <c:pt idx="90">
                  <c:v>42.260000000000012</c:v>
                </c:pt>
                <c:pt idx="91">
                  <c:v>38.36</c:v>
                </c:pt>
                <c:pt idx="92">
                  <c:v>40.590000000000003</c:v>
                </c:pt>
                <c:pt idx="93">
                  <c:v>37.25</c:v>
                </c:pt>
                <c:pt idx="94">
                  <c:v>39.54</c:v>
                </c:pt>
                <c:pt idx="95">
                  <c:v>37.28</c:v>
                </c:pt>
                <c:pt idx="96">
                  <c:v>39.15</c:v>
                </c:pt>
                <c:pt idx="97">
                  <c:v>41.36</c:v>
                </c:pt>
                <c:pt idx="98">
                  <c:v>42.15</c:v>
                </c:pt>
                <c:pt idx="99">
                  <c:v>41.730000000000011</c:v>
                </c:pt>
              </c:numCache>
            </c:numRef>
          </c:yVal>
        </c:ser>
        <c:axId val="56950784"/>
        <c:axId val="80693120"/>
      </c:scatterChart>
      <c:valAx>
        <c:axId val="56950784"/>
        <c:scaling>
          <c:orientation val="minMax"/>
        </c:scaling>
        <c:axPos val="b"/>
        <c:majorGridlines/>
        <c:minorGridlines/>
        <c:title>
          <c:tx>
            <c:rich>
              <a:bodyPr/>
              <a:lstStyle/>
              <a:p>
                <a:pPr>
                  <a:defRPr/>
                </a:pPr>
                <a:r>
                  <a:rPr lang="en-US" sz="2400" dirty="0"/>
                  <a:t>Overall score</a:t>
                </a:r>
              </a:p>
            </c:rich>
          </c:tx>
          <c:layout/>
        </c:title>
        <c:numFmt formatCode="General" sourceLinked="1"/>
        <c:tickLblPos val="nextTo"/>
        <c:crossAx val="80693120"/>
        <c:crosses val="autoZero"/>
        <c:crossBetween val="midCat"/>
      </c:valAx>
      <c:valAx>
        <c:axId val="80693120"/>
        <c:scaling>
          <c:orientation val="minMax"/>
        </c:scaling>
        <c:axPos val="l"/>
        <c:majorGridlines/>
        <c:minorGridlines/>
        <c:title>
          <c:tx>
            <c:rich>
              <a:bodyPr rot="-5400000" vert="horz"/>
              <a:lstStyle/>
              <a:p>
                <a:pPr>
                  <a:defRPr/>
                </a:pPr>
                <a:r>
                  <a:rPr lang="en-US" sz="2000" dirty="0"/>
                  <a:t>RPC score</a:t>
                </a:r>
              </a:p>
            </c:rich>
          </c:tx>
          <c:layout/>
        </c:title>
        <c:numFmt formatCode="General" sourceLinked="1"/>
        <c:tickLblPos val="nextTo"/>
        <c:crossAx val="56950784"/>
        <c:crosses val="autoZero"/>
        <c:crossBetween val="midCat"/>
      </c:valAx>
    </c:plotArea>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8/1/2017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8/1/2017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8/1/2017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8/1/2017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8/1/2017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8/1/2017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8/1/2017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8487" y="3560618"/>
            <a:ext cx="10662458" cy="2563091"/>
          </a:xfrm>
        </p:spPr>
        <p:txBody>
          <a:bodyPr>
            <a:normAutofit fontScale="25000" lnSpcReduction="20000"/>
          </a:bodyPr>
          <a:lstStyle/>
          <a:p>
            <a:pPr algn="ctr"/>
            <a:endParaRPr lang="en-IN" sz="7200" b="1" dirty="0" smtClean="0">
              <a:solidFill>
                <a:srgbClr val="C00000"/>
              </a:solidFill>
              <a:latin typeface="Calisto MT" pitchFamily="18" charset="0"/>
            </a:endParaRPr>
          </a:p>
          <a:p>
            <a:pPr algn="ctr"/>
            <a:endParaRPr lang="en-IN" sz="7200" b="1" dirty="0" smtClean="0">
              <a:solidFill>
                <a:srgbClr val="C00000"/>
              </a:solidFill>
              <a:latin typeface="Calisto MT" pitchFamily="18" charset="0"/>
            </a:endParaRPr>
          </a:p>
          <a:p>
            <a:pPr algn="ctr"/>
            <a:endParaRPr lang="en-IN" sz="7200" b="1" dirty="0" smtClean="0">
              <a:solidFill>
                <a:srgbClr val="C00000"/>
              </a:solidFill>
              <a:latin typeface="Calisto MT" pitchFamily="18" charset="0"/>
            </a:endParaRPr>
          </a:p>
          <a:p>
            <a:pPr algn="ctr"/>
            <a:r>
              <a:rPr lang="en-IN" sz="9600" b="1" dirty="0" smtClean="0">
                <a:solidFill>
                  <a:srgbClr val="C00000"/>
                </a:solidFill>
                <a:latin typeface="Calisto MT" pitchFamily="18" charset="0"/>
              </a:rPr>
              <a:t>Dr. </a:t>
            </a:r>
            <a:r>
              <a:rPr lang="en-IN" sz="9600" b="1" dirty="0" err="1" smtClean="0">
                <a:solidFill>
                  <a:srgbClr val="C00000"/>
                </a:solidFill>
                <a:latin typeface="Calisto MT" pitchFamily="18" charset="0"/>
              </a:rPr>
              <a:t>Surendran</a:t>
            </a:r>
            <a:r>
              <a:rPr lang="en-IN" sz="9600" b="1" dirty="0" smtClean="0">
                <a:solidFill>
                  <a:srgbClr val="C00000"/>
                </a:solidFill>
                <a:latin typeface="Calisto MT" pitchFamily="18" charset="0"/>
              </a:rPr>
              <a:t> </a:t>
            </a:r>
            <a:r>
              <a:rPr lang="en-IN" sz="9600" b="1" dirty="0" err="1" smtClean="0">
                <a:solidFill>
                  <a:srgbClr val="C00000"/>
                </a:solidFill>
                <a:latin typeface="Calisto MT" pitchFamily="18" charset="0"/>
              </a:rPr>
              <a:t>Cherukodan</a:t>
            </a:r>
            <a:endParaRPr lang="en-IN" sz="9600" b="1" dirty="0" smtClean="0">
              <a:solidFill>
                <a:srgbClr val="C00000"/>
              </a:solidFill>
              <a:latin typeface="Calisto MT" pitchFamily="18" charset="0"/>
            </a:endParaRPr>
          </a:p>
          <a:p>
            <a:pPr algn="ctr"/>
            <a:r>
              <a:rPr lang="en-IN" sz="9600" b="1" dirty="0" smtClean="0">
                <a:solidFill>
                  <a:srgbClr val="C00000"/>
                </a:solidFill>
                <a:latin typeface="Calisto MT" pitchFamily="18" charset="0"/>
              </a:rPr>
              <a:t>Dr. </a:t>
            </a:r>
            <a:r>
              <a:rPr lang="en-IN" sz="9600" b="1" dirty="0" err="1" smtClean="0">
                <a:solidFill>
                  <a:srgbClr val="C00000"/>
                </a:solidFill>
                <a:latin typeface="Calisto MT" pitchFamily="18" charset="0"/>
              </a:rPr>
              <a:t>Sheeja</a:t>
            </a:r>
            <a:r>
              <a:rPr lang="en-IN" sz="9600" b="1" dirty="0" smtClean="0">
                <a:solidFill>
                  <a:srgbClr val="C00000"/>
                </a:solidFill>
                <a:latin typeface="Calisto MT" pitchFamily="18" charset="0"/>
              </a:rPr>
              <a:t> N.K</a:t>
            </a:r>
            <a:r>
              <a:rPr lang="en-IN" sz="9600" b="1" dirty="0" smtClean="0">
                <a:solidFill>
                  <a:srgbClr val="C00000"/>
                </a:solidFill>
                <a:latin typeface="Calisto MT" pitchFamily="18" charset="0"/>
              </a:rPr>
              <a:t>. </a:t>
            </a:r>
            <a:endParaRPr lang="en-IN" sz="9600" b="1" dirty="0" smtClean="0">
              <a:solidFill>
                <a:srgbClr val="C00000"/>
              </a:solidFill>
              <a:latin typeface="Calisto MT" pitchFamily="18" charset="0"/>
            </a:endParaRPr>
          </a:p>
          <a:p>
            <a:pPr algn="ctr"/>
            <a:r>
              <a:rPr lang="en-IN" sz="9600" b="1" dirty="0" smtClean="0">
                <a:solidFill>
                  <a:srgbClr val="C00000"/>
                </a:solidFill>
                <a:latin typeface="Calisto MT" pitchFamily="18" charset="0"/>
              </a:rPr>
              <a:t>Dr. Susan Mathew K </a:t>
            </a:r>
          </a:p>
          <a:p>
            <a:pPr algn="ctr"/>
            <a:r>
              <a:rPr lang="en-IN" sz="7200" b="1" dirty="0" smtClean="0">
                <a:solidFill>
                  <a:schemeClr val="tx1"/>
                </a:solidFill>
                <a:latin typeface="Calisto MT" pitchFamily="18" charset="0"/>
              </a:rPr>
              <a:t>Cochin University of Science and Technology, Kochi, Kerala</a:t>
            </a:r>
          </a:p>
          <a:p>
            <a:endParaRPr lang="en-US" dirty="0"/>
          </a:p>
        </p:txBody>
      </p:sp>
      <p:sp>
        <p:nvSpPr>
          <p:cNvPr id="4" name="Title 3"/>
          <p:cNvSpPr>
            <a:spLocks noGrp="1"/>
          </p:cNvSpPr>
          <p:nvPr>
            <p:ph type="ctrTitle"/>
          </p:nvPr>
        </p:nvSpPr>
        <p:spPr/>
        <p:txBody>
          <a:bodyPr>
            <a:normAutofit/>
          </a:bodyPr>
          <a:lstStyle/>
          <a:p>
            <a:pPr algn="ctr"/>
            <a:r>
              <a:rPr lang="en-IN" sz="6000" b="1" dirty="0" smtClean="0">
                <a:solidFill>
                  <a:srgbClr val="FF0000"/>
                </a:solidFill>
                <a:latin typeface="Aparajita" pitchFamily="34" charset="0"/>
                <a:cs typeface="Aparajita" pitchFamily="34" charset="0"/>
              </a:rPr>
              <a:t>Scholarly </a:t>
            </a:r>
            <a:r>
              <a:rPr lang="en-IN" sz="6000" b="1" dirty="0" smtClean="0">
                <a:solidFill>
                  <a:srgbClr val="FF0000"/>
                </a:solidFill>
                <a:latin typeface="Aparajita" pitchFamily="34" charset="0"/>
                <a:cs typeface="Aparajita" pitchFamily="34" charset="0"/>
              </a:rPr>
              <a:t>Communication </a:t>
            </a:r>
            <a:r>
              <a:rPr lang="en-IN" sz="6000" b="1" dirty="0" smtClean="0">
                <a:latin typeface="Aparajita" pitchFamily="34" charset="0"/>
                <a:cs typeface="Aparajita" pitchFamily="34" charset="0"/>
              </a:rPr>
              <a:t>&amp; </a:t>
            </a:r>
            <a:r>
              <a:rPr lang="en-IN" sz="6000" b="1" dirty="0" smtClean="0">
                <a:solidFill>
                  <a:srgbClr val="0070C0"/>
                </a:solidFill>
                <a:latin typeface="Aparajita" pitchFamily="34" charset="0"/>
                <a:cs typeface="Aparajita" pitchFamily="34" charset="0"/>
              </a:rPr>
              <a:t>Institutional Ranking: </a:t>
            </a:r>
            <a:br>
              <a:rPr lang="en-IN" sz="6000" b="1" dirty="0" smtClean="0">
                <a:solidFill>
                  <a:srgbClr val="0070C0"/>
                </a:solidFill>
                <a:latin typeface="Aparajita" pitchFamily="34" charset="0"/>
                <a:cs typeface="Aparajita" pitchFamily="34" charset="0"/>
              </a:rPr>
            </a:br>
            <a:r>
              <a:rPr lang="en-IN" sz="6000" b="1" dirty="0" smtClean="0">
                <a:solidFill>
                  <a:srgbClr val="7030A0"/>
                </a:solidFill>
                <a:latin typeface="Aparajita" pitchFamily="34" charset="0"/>
                <a:cs typeface="Aparajita" pitchFamily="34" charset="0"/>
              </a:rPr>
              <a:t>A study based on NIRF</a:t>
            </a:r>
            <a:r>
              <a:rPr lang="en-US" dirty="0" smtClean="0">
                <a:latin typeface="Aparajita" pitchFamily="34" charset="0"/>
                <a:cs typeface="Aparajita" pitchFamily="34" charset="0"/>
              </a:rPr>
              <a:t/>
            </a:r>
            <a:br>
              <a:rPr lang="en-US" dirty="0" smtClean="0">
                <a:latin typeface="Aparajita" pitchFamily="34" charset="0"/>
                <a:cs typeface="Aparajita" pitchFamily="34" charset="0"/>
              </a:rPr>
            </a:br>
            <a:endParaRPr lang="en-US" dirty="0"/>
          </a:p>
        </p:txBody>
      </p:sp>
    </p:spTree>
    <p:extLst>
      <p:ext uri="{BB962C8B-B14F-4D97-AF65-F5344CB8AC3E}">
        <p14:creationId xmlns="" xmlns:p14="http://schemas.microsoft.com/office/powerpoint/2010/main" val="2929381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Inference</a:t>
            </a:r>
            <a:endParaRPr lang="en-US" b="1" dirty="0">
              <a:solidFill>
                <a:srgbClr val="002060"/>
              </a:solidFill>
            </a:endParaRPr>
          </a:p>
        </p:txBody>
      </p:sp>
      <p:sp>
        <p:nvSpPr>
          <p:cNvPr id="3" name="Content Placeholder 2"/>
          <p:cNvSpPr>
            <a:spLocks noGrp="1"/>
          </p:cNvSpPr>
          <p:nvPr>
            <p:ph idx="1"/>
          </p:nvPr>
        </p:nvSpPr>
        <p:spPr>
          <a:xfrm>
            <a:off x="1208116" y="2067407"/>
            <a:ext cx="10058400" cy="4023360"/>
          </a:xfrm>
        </p:spPr>
        <p:txBody>
          <a:bodyPr>
            <a:normAutofit/>
          </a:bodyPr>
          <a:lstStyle/>
          <a:p>
            <a:r>
              <a:rPr lang="en-US" sz="3200" dirty="0" smtClean="0">
                <a:solidFill>
                  <a:srgbClr val="7030A0"/>
                </a:solidFill>
              </a:rPr>
              <a:t>Library and Information Professionals can contribute towards increasing the research output of their institutions through planned services of Author Workshops, Workshops on Research Productivity, Research Methodology, Citation, Ranking of Universities, Scholarly Publishing etc.</a:t>
            </a:r>
          </a:p>
          <a:p>
            <a:endParaRPr lang="en-US" sz="3200" dirty="0" smtClean="0">
              <a:solidFill>
                <a:srgbClr val="7030A0"/>
              </a:solidFill>
            </a:endParaRPr>
          </a:p>
          <a:p>
            <a:pPr lvl="8">
              <a:buNone/>
            </a:pPr>
            <a:r>
              <a:rPr lang="en-US" sz="2600" dirty="0" smtClean="0">
                <a:solidFill>
                  <a:srgbClr val="002060"/>
                </a:solidFill>
              </a:rPr>
              <a:t>									Thank you </a:t>
            </a:r>
            <a:endParaRPr lang="en-US" sz="26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rPr>
              <a:t>Objectives</a:t>
            </a:r>
            <a:r>
              <a:rPr lang="en-IN" dirty="0" smtClean="0">
                <a:solidFill>
                  <a:srgbClr val="C00000"/>
                </a:solidFill>
              </a:rPr>
              <a:t/>
            </a:r>
            <a:br>
              <a:rPr lang="en-IN" dirty="0" smtClean="0">
                <a:solidFill>
                  <a:srgbClr val="C00000"/>
                </a:solidFill>
              </a:rPr>
            </a:br>
            <a:endParaRPr lang="en-US" dirty="0"/>
          </a:p>
        </p:txBody>
      </p:sp>
      <p:sp>
        <p:nvSpPr>
          <p:cNvPr id="3" name="Content Placeholder 2"/>
          <p:cNvSpPr>
            <a:spLocks noGrp="1"/>
          </p:cNvSpPr>
          <p:nvPr>
            <p:ph idx="1"/>
          </p:nvPr>
        </p:nvSpPr>
        <p:spPr>
          <a:xfrm>
            <a:off x="1097279" y="1801091"/>
            <a:ext cx="10665229" cy="4419600"/>
          </a:xfrm>
        </p:spPr>
        <p:txBody>
          <a:bodyPr/>
          <a:lstStyle/>
          <a:p>
            <a:pPr lvl="0"/>
            <a:endParaRPr lang="en-US" sz="3200" dirty="0" smtClean="0">
              <a:solidFill>
                <a:srgbClr val="C00000"/>
              </a:solidFill>
            </a:endParaRPr>
          </a:p>
          <a:p>
            <a:pPr lvl="0"/>
            <a:r>
              <a:rPr lang="en-IN" sz="3200" b="1" dirty="0" smtClean="0">
                <a:solidFill>
                  <a:srgbClr val="002060"/>
                </a:solidFill>
              </a:rPr>
              <a:t>Examine the correlation </a:t>
            </a:r>
            <a:r>
              <a:rPr lang="en-IN" sz="3200" b="1" dirty="0" smtClean="0">
                <a:solidFill>
                  <a:srgbClr val="002060"/>
                </a:solidFill>
              </a:rPr>
              <a:t>between </a:t>
            </a:r>
            <a:r>
              <a:rPr lang="en-IN" sz="3200" b="1" dirty="0" smtClean="0">
                <a:solidFill>
                  <a:srgbClr val="002060"/>
                </a:solidFill>
              </a:rPr>
              <a:t>scholarly communication and institutional </a:t>
            </a:r>
            <a:r>
              <a:rPr lang="en-IN" sz="3200" b="1" dirty="0" smtClean="0">
                <a:solidFill>
                  <a:srgbClr val="002060"/>
                </a:solidFill>
              </a:rPr>
              <a:t>ranking in NIRF </a:t>
            </a:r>
            <a:endParaRPr lang="en-US" sz="3200" b="1" dirty="0" smtClean="0">
              <a:solidFill>
                <a:srgbClr val="002060"/>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2060"/>
                </a:solidFill>
              </a:rPr>
              <a:t>Methodology</a:t>
            </a:r>
            <a:r>
              <a:rPr lang="en-IN" b="1" dirty="0" smtClean="0">
                <a:solidFill>
                  <a:srgbClr val="C00000"/>
                </a:solidFill>
              </a:rPr>
              <a:t> </a:t>
            </a:r>
            <a:r>
              <a:rPr lang="en-IN" sz="3200" b="1" dirty="0" smtClean="0">
                <a:solidFill>
                  <a:srgbClr val="C00000"/>
                </a:solidFill>
              </a:rPr>
              <a:t>data collected from</a:t>
            </a:r>
            <a:endParaRPr lang="en-US" sz="3200" dirty="0">
              <a:solidFill>
                <a:srgbClr val="002060"/>
              </a:solidFill>
            </a:endParaRPr>
          </a:p>
        </p:txBody>
      </p:sp>
      <p:sp>
        <p:nvSpPr>
          <p:cNvPr id="3" name="Content Placeholder 2"/>
          <p:cNvSpPr>
            <a:spLocks noGrp="1"/>
          </p:cNvSpPr>
          <p:nvPr>
            <p:ph idx="1"/>
          </p:nvPr>
        </p:nvSpPr>
        <p:spPr>
          <a:xfrm>
            <a:off x="1097280" y="2937164"/>
            <a:ext cx="10058400" cy="2931930"/>
          </a:xfrm>
        </p:spPr>
        <p:txBody>
          <a:bodyPr>
            <a:normAutofit/>
          </a:bodyPr>
          <a:lstStyle/>
          <a:p>
            <a:pPr algn="just"/>
            <a:endParaRPr lang="en-IN" sz="2400" b="1" dirty="0" smtClean="0"/>
          </a:p>
        </p:txBody>
      </p:sp>
      <p:pic>
        <p:nvPicPr>
          <p:cNvPr id="3074" name="Picture 2"/>
          <p:cNvPicPr>
            <a:picLocks noChangeAspect="1" noChangeArrowheads="1"/>
          </p:cNvPicPr>
          <p:nvPr/>
        </p:nvPicPr>
        <p:blipFill>
          <a:blip r:embed="rId2"/>
          <a:srcRect/>
          <a:stretch>
            <a:fillRect/>
          </a:stretch>
        </p:blipFill>
        <p:spPr bwMode="auto">
          <a:xfrm>
            <a:off x="1" y="1690254"/>
            <a:ext cx="12192000" cy="516774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solidFill>
                <a:srgbClr val="C00000"/>
              </a:solidFill>
            </a:endParaRPr>
          </a:p>
        </p:txBody>
      </p:sp>
      <p:sp>
        <p:nvSpPr>
          <p:cNvPr id="3" name="Content Placeholder 2"/>
          <p:cNvSpPr>
            <a:spLocks noGrp="1"/>
          </p:cNvSpPr>
          <p:nvPr>
            <p:ph idx="1"/>
          </p:nvPr>
        </p:nvSpPr>
        <p:spPr>
          <a:xfrm>
            <a:off x="1097280" y="2937164"/>
            <a:ext cx="10058400" cy="2931930"/>
          </a:xfrm>
        </p:spPr>
        <p:txBody>
          <a:bodyPr>
            <a:normAutofit/>
          </a:bodyPr>
          <a:lstStyle/>
          <a:p>
            <a:pPr algn="just"/>
            <a:endParaRPr lang="en-IN" sz="2400" b="1" dirty="0" smtClean="0"/>
          </a:p>
        </p:txBody>
      </p:sp>
      <p:pic>
        <p:nvPicPr>
          <p:cNvPr id="1026" name="Picture 2"/>
          <p:cNvPicPr>
            <a:picLocks noChangeAspect="1" noChangeArrowheads="1"/>
          </p:cNvPicPr>
          <p:nvPr/>
        </p:nvPicPr>
        <p:blipFill>
          <a:blip r:embed="rId2"/>
          <a:srcRect/>
          <a:stretch>
            <a:fillRect/>
          </a:stretch>
        </p:blipFill>
        <p:spPr bwMode="auto">
          <a:xfrm>
            <a:off x="423863" y="0"/>
            <a:ext cx="11768137" cy="667789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002060"/>
                </a:solidFill>
              </a:rPr>
              <a:t>Methodology</a:t>
            </a:r>
            <a:endParaRPr lang="en-US" dirty="0">
              <a:solidFill>
                <a:srgbClr val="002060"/>
              </a:solidFill>
            </a:endParaRPr>
          </a:p>
        </p:txBody>
      </p:sp>
      <p:sp>
        <p:nvSpPr>
          <p:cNvPr id="3" name="Content Placeholder 2"/>
          <p:cNvSpPr>
            <a:spLocks noGrp="1"/>
          </p:cNvSpPr>
          <p:nvPr>
            <p:ph idx="1"/>
          </p:nvPr>
        </p:nvSpPr>
        <p:spPr>
          <a:xfrm>
            <a:off x="1097280" y="2937164"/>
            <a:ext cx="10058400" cy="2931930"/>
          </a:xfrm>
        </p:spPr>
        <p:txBody>
          <a:bodyPr>
            <a:normAutofit/>
          </a:bodyPr>
          <a:lstStyle/>
          <a:p>
            <a:pPr algn="just"/>
            <a:endParaRPr lang="en-IN" sz="2400" b="1" dirty="0" smtClean="0"/>
          </a:p>
        </p:txBody>
      </p:sp>
      <p:pic>
        <p:nvPicPr>
          <p:cNvPr id="2050" name="Picture 2"/>
          <p:cNvPicPr>
            <a:picLocks noChangeAspect="1" noChangeArrowheads="1"/>
          </p:cNvPicPr>
          <p:nvPr/>
        </p:nvPicPr>
        <p:blipFill>
          <a:blip r:embed="rId2"/>
          <a:srcRect/>
          <a:stretch>
            <a:fillRect/>
          </a:stretch>
        </p:blipFill>
        <p:spPr bwMode="auto">
          <a:xfrm>
            <a:off x="221672" y="1"/>
            <a:ext cx="11970327" cy="635923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Population-Strategy- Tool</a:t>
            </a:r>
            <a:endParaRPr lang="en-US" b="1" dirty="0">
              <a:solidFill>
                <a:srgbClr val="C00000"/>
              </a:solidFill>
            </a:endParaRPr>
          </a:p>
        </p:txBody>
      </p:sp>
      <p:sp>
        <p:nvSpPr>
          <p:cNvPr id="3" name="Content Placeholder 2"/>
          <p:cNvSpPr>
            <a:spLocks noGrp="1"/>
          </p:cNvSpPr>
          <p:nvPr>
            <p:ph idx="1"/>
          </p:nvPr>
        </p:nvSpPr>
        <p:spPr>
          <a:xfrm>
            <a:off x="1097280" y="1845734"/>
            <a:ext cx="10332720" cy="4023360"/>
          </a:xfrm>
        </p:spPr>
        <p:txBody>
          <a:bodyPr>
            <a:normAutofit/>
          </a:bodyPr>
          <a:lstStyle/>
          <a:p>
            <a:r>
              <a:rPr lang="en-US" sz="3600" dirty="0" smtClean="0">
                <a:solidFill>
                  <a:srgbClr val="002060"/>
                </a:solidFill>
              </a:rPr>
              <a:t> </a:t>
            </a:r>
            <a:r>
              <a:rPr lang="en-US" sz="3600" b="1" dirty="0" smtClean="0">
                <a:solidFill>
                  <a:srgbClr val="002060"/>
                </a:solidFill>
              </a:rPr>
              <a:t>100 Top Institutions in NIRF 2017</a:t>
            </a:r>
          </a:p>
          <a:p>
            <a:r>
              <a:rPr lang="en-US" sz="3600" b="1" dirty="0" smtClean="0">
                <a:solidFill>
                  <a:srgbClr val="002060"/>
                </a:solidFill>
              </a:rPr>
              <a:t>Web Content analysis </a:t>
            </a:r>
          </a:p>
          <a:p>
            <a:r>
              <a:rPr lang="en-IN" sz="4300" b="1" dirty="0" smtClean="0">
                <a:solidFill>
                  <a:srgbClr val="C00000"/>
                </a:solidFill>
              </a:rPr>
              <a:t>Overall Score</a:t>
            </a:r>
            <a:r>
              <a:rPr lang="en-IN" sz="4300" dirty="0" smtClean="0">
                <a:solidFill>
                  <a:srgbClr val="C00000"/>
                </a:solidFill>
              </a:rPr>
              <a:t>  &amp; </a:t>
            </a:r>
            <a:r>
              <a:rPr lang="en-IN" sz="4300" b="1" dirty="0" smtClean="0">
                <a:solidFill>
                  <a:srgbClr val="002060"/>
                </a:solidFill>
              </a:rPr>
              <a:t> Research Performance Score </a:t>
            </a:r>
            <a:r>
              <a:rPr lang="en-IN" sz="4400" dirty="0" smtClean="0">
                <a:solidFill>
                  <a:srgbClr val="C00000"/>
                </a:solidFill>
              </a:rPr>
              <a:t>of </a:t>
            </a:r>
            <a:r>
              <a:rPr lang="en-IN" sz="4400" dirty="0" smtClean="0">
                <a:solidFill>
                  <a:srgbClr val="C00000"/>
                </a:solidFill>
              </a:rPr>
              <a:t>top 100 institutions  in NIRF ranking  </a:t>
            </a:r>
            <a:r>
              <a:rPr lang="en-IN" sz="4400" dirty="0" smtClean="0">
                <a:solidFill>
                  <a:srgbClr val="C00000"/>
                </a:solidFill>
              </a:rPr>
              <a:t>2017 –Compared –</a:t>
            </a:r>
            <a:r>
              <a:rPr lang="en-IN" sz="4400" dirty="0" smtClean="0">
                <a:solidFill>
                  <a:srgbClr val="002060"/>
                </a:solidFill>
              </a:rPr>
              <a:t>Microsoft Excel </a:t>
            </a:r>
            <a:endParaRPr lang="en-US" sz="4400" dirty="0" smtClean="0">
              <a:solidFill>
                <a:srgbClr val="002060"/>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smtClean="0">
                <a:solidFill>
                  <a:srgbClr val="C00000"/>
                </a:solidFill>
              </a:rPr>
              <a:t>   </a:t>
            </a:r>
            <a:br>
              <a:rPr lang="en-IN" sz="2800" b="1" dirty="0" smtClean="0">
                <a:solidFill>
                  <a:srgbClr val="C00000"/>
                </a:solidFill>
              </a:rPr>
            </a:br>
            <a:r>
              <a:rPr lang="en-IN" sz="2800" b="1" dirty="0" smtClean="0">
                <a:solidFill>
                  <a:srgbClr val="C00000"/>
                </a:solidFill>
              </a:rPr>
              <a:t/>
            </a:r>
            <a:br>
              <a:rPr lang="en-IN" sz="2800" b="1" dirty="0" smtClean="0">
                <a:solidFill>
                  <a:srgbClr val="C00000"/>
                </a:solidFill>
              </a:rPr>
            </a:br>
            <a:r>
              <a:rPr lang="en-IN" sz="2800" b="1" dirty="0" smtClean="0">
                <a:solidFill>
                  <a:srgbClr val="C00000"/>
                </a:solidFill>
              </a:rPr>
              <a:t>Results</a:t>
            </a:r>
            <a:br>
              <a:rPr lang="en-IN" sz="2800" b="1" dirty="0" smtClean="0">
                <a:solidFill>
                  <a:srgbClr val="C00000"/>
                </a:solidFill>
              </a:rPr>
            </a:br>
            <a:r>
              <a:rPr lang="en-IN" sz="2800" b="1" dirty="0" smtClean="0">
                <a:solidFill>
                  <a:srgbClr val="C00000"/>
                </a:solidFill>
              </a:rPr>
              <a:t/>
            </a:r>
            <a:br>
              <a:rPr lang="en-IN" sz="2800" b="1" dirty="0" smtClean="0">
                <a:solidFill>
                  <a:srgbClr val="C00000"/>
                </a:solidFill>
              </a:rPr>
            </a:br>
            <a:r>
              <a:rPr lang="en-IN" sz="2800" b="1" dirty="0" smtClean="0">
                <a:solidFill>
                  <a:srgbClr val="C00000"/>
                </a:solidFill>
              </a:rPr>
              <a:t/>
            </a:r>
            <a:br>
              <a:rPr lang="en-IN" sz="2800" b="1" dirty="0" smtClean="0">
                <a:solidFill>
                  <a:srgbClr val="C00000"/>
                </a:solidFill>
              </a:rPr>
            </a:br>
            <a:endParaRPr lang="en-IN" sz="2800" dirty="0">
              <a:solidFill>
                <a:srgbClr val="C00000"/>
              </a:solidFill>
            </a:endParaRPr>
          </a:p>
        </p:txBody>
      </p:sp>
      <p:sp>
        <p:nvSpPr>
          <p:cNvPr id="5" name="Content Placeholder 4"/>
          <p:cNvSpPr>
            <a:spLocks noGrp="1"/>
          </p:cNvSpPr>
          <p:nvPr>
            <p:ph idx="1"/>
          </p:nvPr>
        </p:nvSpPr>
        <p:spPr/>
        <p:txBody>
          <a:bodyPr/>
          <a:lstStyle/>
          <a:p>
            <a:endParaRPr lang="en-US"/>
          </a:p>
        </p:txBody>
      </p:sp>
      <p:pic>
        <p:nvPicPr>
          <p:cNvPr id="4099" name="Picture 3"/>
          <p:cNvPicPr>
            <a:picLocks noChangeAspect="1" noChangeArrowheads="1"/>
          </p:cNvPicPr>
          <p:nvPr/>
        </p:nvPicPr>
        <p:blipFill>
          <a:blip r:embed="rId2"/>
          <a:srcRect/>
          <a:stretch>
            <a:fillRect/>
          </a:stretch>
        </p:blipFill>
        <p:spPr bwMode="auto">
          <a:xfrm>
            <a:off x="0" y="720436"/>
            <a:ext cx="12192000" cy="613756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C00000"/>
                </a:solidFill>
              </a:rPr>
              <a:t>Results</a:t>
            </a:r>
            <a:endParaRPr lang="en-IN" dirty="0">
              <a:solidFill>
                <a:srgbClr val="C00000"/>
              </a:solidFill>
            </a:endParaRPr>
          </a:p>
        </p:txBody>
      </p:sp>
      <p:sp>
        <p:nvSpPr>
          <p:cNvPr id="3" name="Content Placeholder 2"/>
          <p:cNvSpPr>
            <a:spLocks noGrp="1"/>
          </p:cNvSpPr>
          <p:nvPr>
            <p:ph idx="1"/>
          </p:nvPr>
        </p:nvSpPr>
        <p:spPr/>
        <p:txBody>
          <a:bodyPr>
            <a:normAutofit/>
          </a:bodyPr>
          <a:lstStyle/>
          <a:p>
            <a:endParaRPr lang="en-IN" sz="2800" b="1" dirty="0">
              <a:solidFill>
                <a:srgbClr val="002060"/>
              </a:solidFill>
            </a:endParaRPr>
          </a:p>
        </p:txBody>
      </p:sp>
      <p:graphicFrame>
        <p:nvGraphicFramePr>
          <p:cNvPr id="4" name="Chart 3"/>
          <p:cNvGraphicFramePr/>
          <p:nvPr/>
        </p:nvGraphicFramePr>
        <p:xfrm>
          <a:off x="0" y="1676400"/>
          <a:ext cx="12025745" cy="49737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srcRect/>
          <a:stretch>
            <a:fillRect/>
          </a:stretch>
        </p:blipFill>
        <p:spPr bwMode="auto">
          <a:xfrm>
            <a:off x="0" y="0"/>
            <a:ext cx="12192000" cy="685799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163</TotalTime>
  <Words>131</Words>
  <Application>Microsoft Office PowerPoint</Application>
  <PresentationFormat>Custom</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Retrospect</vt:lpstr>
      <vt:lpstr>Scholarly Communication &amp; Institutional Ranking:  A study based on NIRF </vt:lpstr>
      <vt:lpstr>Objectives </vt:lpstr>
      <vt:lpstr>Methodology data collected from</vt:lpstr>
      <vt:lpstr>Slide 4</vt:lpstr>
      <vt:lpstr>Methodology</vt:lpstr>
      <vt:lpstr>Population-Strategy- Tool</vt:lpstr>
      <vt:lpstr>     Results   </vt:lpstr>
      <vt:lpstr>Results</vt:lpstr>
      <vt:lpstr>Slide 9</vt:lpstr>
      <vt:lpstr>Inference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SOELIB</dc:creator>
  <cp:lastModifiedBy>SOELIB</cp:lastModifiedBy>
  <cp:revision>36</cp:revision>
  <dcterms:created xsi:type="dcterms:W3CDTF">2014-09-12T02:11:56Z</dcterms:created>
  <dcterms:modified xsi:type="dcterms:W3CDTF">2017-08-01T05:38:50Z</dcterms:modified>
</cp:coreProperties>
</file>