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5"/>
  </p:notesMasterIdLst>
  <p:sldIdLst>
    <p:sldId id="256" r:id="rId2"/>
    <p:sldId id="320" r:id="rId3"/>
    <p:sldId id="319" r:id="rId4"/>
    <p:sldId id="310" r:id="rId5"/>
    <p:sldId id="283" r:id="rId6"/>
    <p:sldId id="298" r:id="rId7"/>
    <p:sldId id="322" r:id="rId8"/>
    <p:sldId id="302" r:id="rId9"/>
    <p:sldId id="307" r:id="rId10"/>
    <p:sldId id="304" r:id="rId11"/>
    <p:sldId id="321" r:id="rId12"/>
    <p:sldId id="260" r:id="rId13"/>
    <p:sldId id="265" r:id="rId14"/>
    <p:sldId id="311" r:id="rId15"/>
    <p:sldId id="266" r:id="rId16"/>
    <p:sldId id="312" r:id="rId17"/>
    <p:sldId id="313" r:id="rId18"/>
    <p:sldId id="268" r:id="rId19"/>
    <p:sldId id="323" r:id="rId20"/>
    <p:sldId id="269" r:id="rId21"/>
    <p:sldId id="315" r:id="rId22"/>
    <p:sldId id="285" r:id="rId23"/>
    <p:sldId id="325" r:id="rId24"/>
    <p:sldId id="314" r:id="rId25"/>
    <p:sldId id="286" r:id="rId26"/>
    <p:sldId id="287" r:id="rId27"/>
    <p:sldId id="274" r:id="rId28"/>
    <p:sldId id="275" r:id="rId29"/>
    <p:sldId id="284" r:id="rId30"/>
    <p:sldId id="289" r:id="rId31"/>
    <p:sldId id="316" r:id="rId32"/>
    <p:sldId id="317" r:id="rId33"/>
    <p:sldId id="301" r:id="rId34"/>
    <p:sldId id="324" r:id="rId35"/>
    <p:sldId id="278" r:id="rId36"/>
    <p:sldId id="279" r:id="rId37"/>
    <p:sldId id="280" r:id="rId38"/>
    <p:sldId id="281" r:id="rId39"/>
    <p:sldId id="318" r:id="rId40"/>
    <p:sldId id="291" r:id="rId41"/>
    <p:sldId id="292" r:id="rId42"/>
    <p:sldId id="293" r:id="rId43"/>
    <p:sldId id="29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89502" autoAdjust="0"/>
  </p:normalViewPr>
  <p:slideViewPr>
    <p:cSldViewPr>
      <p:cViewPr>
        <p:scale>
          <a:sx n="56" d="100"/>
          <a:sy n="56" d="100"/>
        </p:scale>
        <p:origin x="-1692" y="-210"/>
      </p:cViewPr>
      <p:guideLst>
        <p:guide orient="horz" pos="2160"/>
        <p:guide pos="2880"/>
      </p:guideLst>
    </p:cSldViewPr>
  </p:slideViewPr>
  <p:outlineViewPr>
    <p:cViewPr>
      <p:scale>
        <a:sx n="33" d="100"/>
        <a:sy n="33" d="100"/>
      </p:scale>
      <p:origin x="48" y="155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C46C1-BB65-4C59-9496-3D13816B284D}" type="datetimeFigureOut">
              <a:rPr lang="en-IN" smtClean="0"/>
              <a:t>31-07-2017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794E10-47FB-41C3-89AE-51C6E73695D6}" type="slidenum">
              <a:rPr lang="en-IN" smtClean="0"/>
              <a:t>‹#›</a:t>
            </a:fld>
            <a:endParaRPr lang="en-IN"/>
          </a:p>
        </p:txBody>
      </p:sp>
    </p:spTree>
    <p:extLst>
      <p:ext uri="{BB962C8B-B14F-4D97-AF65-F5344CB8AC3E}">
        <p14:creationId xmlns:p14="http://schemas.microsoft.com/office/powerpoint/2010/main" val="3563669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paper.newindianexpress.com/609870/The-New-Indian-Express-Chennai/10102015#page/5/2"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deccanchronicle.com/150813/technology-latest/article/watch-out-if-you-are-group-admin-whatsapp-you-could-get-troubl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henewsminute.com/article/whatsapp-group-admin-you-are-intermediary-and-here%E2%80%99s-what-you-need-know-35031"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9794E10-47FB-41C3-89AE-51C6E73695D6}" type="slidenum">
              <a:rPr lang="en-IN" smtClean="0"/>
              <a:t>1</a:t>
            </a:fld>
            <a:endParaRPr lang="en-IN"/>
          </a:p>
        </p:txBody>
      </p:sp>
    </p:spTree>
    <p:extLst>
      <p:ext uri="{BB962C8B-B14F-4D97-AF65-F5344CB8AC3E}">
        <p14:creationId xmlns:p14="http://schemas.microsoft.com/office/powerpoint/2010/main" val="3972899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u="sng" kern="1200" dirty="0" smtClean="0">
                <a:solidFill>
                  <a:schemeClr val="tx1"/>
                </a:solidFill>
                <a:effectLst/>
                <a:latin typeface="+mn-lt"/>
                <a:ea typeface="+mn-ea"/>
                <a:cs typeface="+mn-cs"/>
                <a:hlinkClick r:id="rId3"/>
              </a:rPr>
              <a:t>http://epaper.newindianexpress.com/609870/The-New-Indian-Express-Chennai/10102015#page/5/2</a:t>
            </a:r>
            <a:endParaRPr lang="en-IN" dirty="0" smtClean="0"/>
          </a:p>
          <a:p>
            <a:endParaRPr lang="en-IN" dirty="0"/>
          </a:p>
        </p:txBody>
      </p:sp>
      <p:sp>
        <p:nvSpPr>
          <p:cNvPr id="4" name="Slide Number Placeholder 3"/>
          <p:cNvSpPr>
            <a:spLocks noGrp="1"/>
          </p:cNvSpPr>
          <p:nvPr>
            <p:ph type="sldNum" sz="quarter" idx="10"/>
          </p:nvPr>
        </p:nvSpPr>
        <p:spPr/>
        <p:txBody>
          <a:bodyPr/>
          <a:lstStyle/>
          <a:p>
            <a:fld id="{E9794E10-47FB-41C3-89AE-51C6E73695D6}" type="slidenum">
              <a:rPr lang="en-IN" smtClean="0"/>
              <a:t>15</a:t>
            </a:fld>
            <a:endParaRPr lang="en-IN"/>
          </a:p>
        </p:txBody>
      </p:sp>
    </p:spTree>
    <p:extLst>
      <p:ext uri="{BB962C8B-B14F-4D97-AF65-F5344CB8AC3E}">
        <p14:creationId xmlns:p14="http://schemas.microsoft.com/office/powerpoint/2010/main" val="3661220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u="sng" kern="1200" dirty="0" smtClean="0">
                <a:solidFill>
                  <a:schemeClr val="tx1"/>
                </a:solidFill>
                <a:effectLst/>
                <a:latin typeface="+mn-lt"/>
                <a:ea typeface="+mn-ea"/>
                <a:cs typeface="+mn-cs"/>
                <a:hlinkClick r:id="rId3"/>
              </a:rPr>
              <a:t>http://www.deccanchronicle.com/150813/technology-latest/article/watch-out-if-you-are-group-admin-whatsapp-you-could-get-trouble</a:t>
            </a:r>
            <a:endParaRPr lang="en-IN" dirty="0"/>
          </a:p>
        </p:txBody>
      </p:sp>
      <p:sp>
        <p:nvSpPr>
          <p:cNvPr id="4" name="Slide Number Placeholder 3"/>
          <p:cNvSpPr>
            <a:spLocks noGrp="1"/>
          </p:cNvSpPr>
          <p:nvPr>
            <p:ph type="sldNum" sz="quarter" idx="10"/>
          </p:nvPr>
        </p:nvSpPr>
        <p:spPr/>
        <p:txBody>
          <a:bodyPr/>
          <a:lstStyle/>
          <a:p>
            <a:fld id="{E9794E10-47FB-41C3-89AE-51C6E73695D6}" type="slidenum">
              <a:rPr lang="en-IN" smtClean="0"/>
              <a:t>20</a:t>
            </a:fld>
            <a:endParaRPr lang="en-IN"/>
          </a:p>
        </p:txBody>
      </p:sp>
    </p:spTree>
    <p:extLst>
      <p:ext uri="{BB962C8B-B14F-4D97-AF65-F5344CB8AC3E}">
        <p14:creationId xmlns:p14="http://schemas.microsoft.com/office/powerpoint/2010/main" val="1903015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t>
            </a:r>
            <a:r>
              <a:rPr lang="en-IN" u="sng" dirty="0" smtClean="0">
                <a:hlinkClick r:id="rId3"/>
              </a:rPr>
              <a:t>http://www.thenewsminute.com/article/whatsapp-group-admin-you-are-intermediary-and-here%E2%80%99s-what-you-need-know-35031</a:t>
            </a:r>
            <a:r>
              <a:rPr lang="en-IN" dirty="0" smtClean="0"/>
              <a:t>)</a:t>
            </a:r>
            <a:endParaRPr lang="en-IN" dirty="0"/>
          </a:p>
        </p:txBody>
      </p:sp>
      <p:sp>
        <p:nvSpPr>
          <p:cNvPr id="4" name="Slide Number Placeholder 3"/>
          <p:cNvSpPr>
            <a:spLocks noGrp="1"/>
          </p:cNvSpPr>
          <p:nvPr>
            <p:ph type="sldNum" sz="quarter" idx="10"/>
          </p:nvPr>
        </p:nvSpPr>
        <p:spPr/>
        <p:txBody>
          <a:bodyPr/>
          <a:lstStyle/>
          <a:p>
            <a:fld id="{E9794E10-47FB-41C3-89AE-51C6E73695D6}" type="slidenum">
              <a:rPr lang="en-IN" smtClean="0"/>
              <a:t>25</a:t>
            </a:fld>
            <a:endParaRPr lang="en-IN"/>
          </a:p>
        </p:txBody>
      </p:sp>
    </p:spTree>
    <p:extLst>
      <p:ext uri="{BB962C8B-B14F-4D97-AF65-F5344CB8AC3E}">
        <p14:creationId xmlns:p14="http://schemas.microsoft.com/office/powerpoint/2010/main" val="2603308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smtClean="0">
                <a:solidFill>
                  <a:schemeClr val="tx1"/>
                </a:solidFill>
                <a:effectLst/>
                <a:latin typeface="+mn-lt"/>
                <a:ea typeface="+mn-ea"/>
                <a:cs typeface="+mn-cs"/>
              </a:rPr>
              <a:t>Technology is double edged sword; it can be constructive or destructive; a boon or a bane depending on circumstances; similar to fire. You can use fire to light a lamp or to cook; or it can be used to burn down and destroy. With great power comes great responsibility. </a:t>
            </a:r>
            <a:endParaRPr lang="en-IN" dirty="0"/>
          </a:p>
        </p:txBody>
      </p:sp>
      <p:sp>
        <p:nvSpPr>
          <p:cNvPr id="4" name="Slide Number Placeholder 3"/>
          <p:cNvSpPr>
            <a:spLocks noGrp="1"/>
          </p:cNvSpPr>
          <p:nvPr>
            <p:ph type="sldNum" sz="quarter" idx="10"/>
          </p:nvPr>
        </p:nvSpPr>
        <p:spPr/>
        <p:txBody>
          <a:bodyPr/>
          <a:lstStyle/>
          <a:p>
            <a:fld id="{E9794E10-47FB-41C3-89AE-51C6E73695D6}" type="slidenum">
              <a:rPr lang="en-IN" smtClean="0"/>
              <a:t>32</a:t>
            </a:fld>
            <a:endParaRPr lang="en-IN"/>
          </a:p>
        </p:txBody>
      </p:sp>
    </p:spTree>
    <p:extLst>
      <p:ext uri="{BB962C8B-B14F-4D97-AF65-F5344CB8AC3E}">
        <p14:creationId xmlns:p14="http://schemas.microsoft.com/office/powerpoint/2010/main" val="274250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9794E10-47FB-41C3-89AE-51C6E73695D6}" type="slidenum">
              <a:rPr lang="en-IN" smtClean="0"/>
              <a:t>2</a:t>
            </a:fld>
            <a:endParaRPr lang="en-IN"/>
          </a:p>
        </p:txBody>
      </p:sp>
    </p:spTree>
    <p:extLst>
      <p:ext uri="{BB962C8B-B14F-4D97-AF65-F5344CB8AC3E}">
        <p14:creationId xmlns:p14="http://schemas.microsoft.com/office/powerpoint/2010/main" val="1387229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9794E10-47FB-41C3-89AE-51C6E73695D6}" type="slidenum">
              <a:rPr lang="en-IN" smtClean="0"/>
              <a:t>3</a:t>
            </a:fld>
            <a:endParaRPr lang="en-IN"/>
          </a:p>
        </p:txBody>
      </p:sp>
    </p:spTree>
    <p:extLst>
      <p:ext uri="{BB962C8B-B14F-4D97-AF65-F5344CB8AC3E}">
        <p14:creationId xmlns:p14="http://schemas.microsoft.com/office/powerpoint/2010/main" val="4258843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smtClean="0">
                <a:solidFill>
                  <a:schemeClr val="tx1"/>
                </a:solidFill>
                <a:effectLst/>
                <a:latin typeface="+mn-lt"/>
                <a:ea typeface="+mn-ea"/>
                <a:cs typeface="+mn-cs"/>
              </a:rPr>
              <a:t>WhatsApp Now Has 200 Million Monthly Active Users in India   available at http://gadgets.ndtv.com/apps/news/whatsapp-now-has-200-million-monthly-active-users-in-india-1663332</a:t>
            </a:r>
            <a:endParaRPr lang="en-IN" dirty="0"/>
          </a:p>
        </p:txBody>
      </p:sp>
      <p:sp>
        <p:nvSpPr>
          <p:cNvPr id="4" name="Slide Number Placeholder 3"/>
          <p:cNvSpPr>
            <a:spLocks noGrp="1"/>
          </p:cNvSpPr>
          <p:nvPr>
            <p:ph type="sldNum" sz="quarter" idx="10"/>
          </p:nvPr>
        </p:nvSpPr>
        <p:spPr/>
        <p:txBody>
          <a:bodyPr/>
          <a:lstStyle/>
          <a:p>
            <a:fld id="{E9794E10-47FB-41C3-89AE-51C6E73695D6}" type="slidenum">
              <a:rPr lang="en-IN" smtClean="0"/>
              <a:t>4</a:t>
            </a:fld>
            <a:endParaRPr lang="en-IN"/>
          </a:p>
        </p:txBody>
      </p:sp>
    </p:spTree>
    <p:extLst>
      <p:ext uri="{BB962C8B-B14F-4D97-AF65-F5344CB8AC3E}">
        <p14:creationId xmlns:p14="http://schemas.microsoft.com/office/powerpoint/2010/main" val="1389359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9794E10-47FB-41C3-89AE-51C6E73695D6}" type="slidenum">
              <a:rPr lang="en-IN" smtClean="0"/>
              <a:t>5</a:t>
            </a:fld>
            <a:endParaRPr lang="en-IN"/>
          </a:p>
        </p:txBody>
      </p:sp>
    </p:spTree>
    <p:extLst>
      <p:ext uri="{BB962C8B-B14F-4D97-AF65-F5344CB8AC3E}">
        <p14:creationId xmlns:p14="http://schemas.microsoft.com/office/powerpoint/2010/main" val="2175601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smtClean="0"/>
              <a:t>Launched by </a:t>
            </a:r>
            <a:r>
              <a:rPr lang="en-IN" b="1" dirty="0" err="1" smtClean="0"/>
              <a:t>Rakesh</a:t>
            </a:r>
            <a:r>
              <a:rPr lang="en-IN" b="1" dirty="0" smtClean="0"/>
              <a:t> Maria in March 2014: </a:t>
            </a:r>
            <a:r>
              <a:rPr lang="en-IN" dirty="0" smtClean="0"/>
              <a:t>http://indianexpress.com/article/cities/mumbai/mumbai-police-starts-sms-helpline-for-women-travelling-alone/</a:t>
            </a:r>
          </a:p>
          <a:p>
            <a:endParaRPr lang="en-IN" dirty="0" smtClean="0"/>
          </a:p>
          <a:p>
            <a:r>
              <a:rPr lang="en-IN" b="1" dirty="0" err="1" smtClean="0"/>
              <a:t>ShutDown</a:t>
            </a:r>
            <a:r>
              <a:rPr lang="en-IN" b="1" dirty="0" smtClean="0"/>
              <a:t> in March 2017</a:t>
            </a:r>
            <a:r>
              <a:rPr lang="en-IN" dirty="0" smtClean="0"/>
              <a:t> : http://www.mid-day.com/articles/mumbai-police-shuts-down-special-helpline-for-women-heres-why/18040192</a:t>
            </a:r>
          </a:p>
          <a:p>
            <a:endParaRPr lang="en-IN" dirty="0"/>
          </a:p>
        </p:txBody>
      </p:sp>
      <p:sp>
        <p:nvSpPr>
          <p:cNvPr id="4" name="Slide Number Placeholder 3"/>
          <p:cNvSpPr>
            <a:spLocks noGrp="1"/>
          </p:cNvSpPr>
          <p:nvPr>
            <p:ph type="sldNum" sz="quarter" idx="10"/>
          </p:nvPr>
        </p:nvSpPr>
        <p:spPr/>
        <p:txBody>
          <a:bodyPr/>
          <a:lstStyle/>
          <a:p>
            <a:fld id="{E9794E10-47FB-41C3-89AE-51C6E73695D6}" type="slidenum">
              <a:rPr lang="en-IN" smtClean="0"/>
              <a:t>6</a:t>
            </a:fld>
            <a:endParaRPr lang="en-IN"/>
          </a:p>
        </p:txBody>
      </p:sp>
    </p:spTree>
    <p:extLst>
      <p:ext uri="{BB962C8B-B14F-4D97-AF65-F5344CB8AC3E}">
        <p14:creationId xmlns:p14="http://schemas.microsoft.com/office/powerpoint/2010/main" val="188924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-Forward this message, the victim gets donation of 1 Rupee for every forward from </a:t>
            </a:r>
            <a:r>
              <a:rPr lang="en-IN" dirty="0" err="1" smtClean="0"/>
              <a:t>Whatsapp</a:t>
            </a:r>
            <a:r>
              <a:rPr lang="en-IN" dirty="0" smtClean="0"/>
              <a:t>, </a:t>
            </a:r>
            <a:br>
              <a:rPr lang="en-IN" dirty="0" smtClean="0"/>
            </a:br>
            <a:r>
              <a:rPr lang="en-IN" dirty="0" smtClean="0"/>
              <a:t>-Send this message to 10 people to get 200 Rupees recharge instantly’, </a:t>
            </a:r>
            <a:br>
              <a:rPr lang="en-IN" dirty="0" smtClean="0"/>
            </a:br>
            <a:r>
              <a:rPr lang="en-IN" dirty="0" smtClean="0"/>
              <a:t>-Forward this picture to 10 people within two minutes after reading this, people who forwarded earlier faced good luck and a person who didn’t, heard the news that their one of his dear ones is expired</a:t>
            </a:r>
            <a:br>
              <a:rPr lang="en-IN" dirty="0" smtClean="0"/>
            </a:br>
            <a:r>
              <a:rPr lang="en-IN" dirty="0" smtClean="0"/>
              <a:t>etc.</a:t>
            </a:r>
          </a:p>
          <a:p>
            <a:r>
              <a:rPr lang="en-IN" dirty="0" smtClean="0"/>
              <a:t>https://www.quora.com/Why-are-chain-messages-created-and-circulated-on-Whatsapp-Facebook-Email-and-other-social-media-platforms-Who-creates-them-What-could-be-the-motive</a:t>
            </a:r>
            <a:endParaRPr lang="en-IN" dirty="0"/>
          </a:p>
        </p:txBody>
      </p:sp>
      <p:sp>
        <p:nvSpPr>
          <p:cNvPr id="4" name="Slide Number Placeholder 3"/>
          <p:cNvSpPr>
            <a:spLocks noGrp="1"/>
          </p:cNvSpPr>
          <p:nvPr>
            <p:ph type="sldNum" sz="quarter" idx="10"/>
          </p:nvPr>
        </p:nvSpPr>
        <p:spPr/>
        <p:txBody>
          <a:bodyPr/>
          <a:lstStyle/>
          <a:p>
            <a:fld id="{E9794E10-47FB-41C3-89AE-51C6E73695D6}" type="slidenum">
              <a:rPr lang="en-IN" smtClean="0"/>
              <a:t>8</a:t>
            </a:fld>
            <a:endParaRPr lang="en-IN"/>
          </a:p>
        </p:txBody>
      </p:sp>
    </p:spTree>
    <p:extLst>
      <p:ext uri="{BB962C8B-B14F-4D97-AF65-F5344CB8AC3E}">
        <p14:creationId xmlns:p14="http://schemas.microsoft.com/office/powerpoint/2010/main" val="3668536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http://www.hindustantimes.com/india/spy-handler-khan-shared-sensitive-bsf-info-on-viber-and-whatsapp/story-5lxksvTY9t1dOH5ZsdnNwJ.html</a:t>
            </a:r>
            <a:endParaRPr lang="en-IN" dirty="0"/>
          </a:p>
        </p:txBody>
      </p:sp>
      <p:sp>
        <p:nvSpPr>
          <p:cNvPr id="4" name="Slide Number Placeholder 3"/>
          <p:cNvSpPr>
            <a:spLocks noGrp="1"/>
          </p:cNvSpPr>
          <p:nvPr>
            <p:ph type="sldNum" sz="quarter" idx="10"/>
          </p:nvPr>
        </p:nvSpPr>
        <p:spPr/>
        <p:txBody>
          <a:bodyPr/>
          <a:lstStyle/>
          <a:p>
            <a:fld id="{E9794E10-47FB-41C3-89AE-51C6E73695D6}" type="slidenum">
              <a:rPr lang="en-IN" smtClean="0"/>
              <a:t>10</a:t>
            </a:fld>
            <a:endParaRPr lang="en-IN"/>
          </a:p>
        </p:txBody>
      </p:sp>
    </p:spTree>
    <p:extLst>
      <p:ext uri="{BB962C8B-B14F-4D97-AF65-F5344CB8AC3E}">
        <p14:creationId xmlns:p14="http://schemas.microsoft.com/office/powerpoint/2010/main" val="312704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But how many take time to read the terms and conditions; the fine print, the between the lines legal import. As per the WhatsApp policy if you don’t agree to the terms and conditions, then you cannot use it. So most people just agree to the terms assuming them to be ‘safe enough’ and would realise the implications only when there is a foul.</a:t>
            </a:r>
          </a:p>
          <a:p>
            <a:endParaRPr lang="en-IN" dirty="0"/>
          </a:p>
        </p:txBody>
      </p:sp>
      <p:sp>
        <p:nvSpPr>
          <p:cNvPr id="4" name="Slide Number Placeholder 3"/>
          <p:cNvSpPr>
            <a:spLocks noGrp="1"/>
          </p:cNvSpPr>
          <p:nvPr>
            <p:ph type="sldNum" sz="quarter" idx="10"/>
          </p:nvPr>
        </p:nvSpPr>
        <p:spPr/>
        <p:txBody>
          <a:bodyPr/>
          <a:lstStyle/>
          <a:p>
            <a:fld id="{E9794E10-47FB-41C3-89AE-51C6E73695D6}" type="slidenum">
              <a:rPr lang="en-IN" smtClean="0"/>
              <a:t>13</a:t>
            </a:fld>
            <a:endParaRPr lang="en-IN"/>
          </a:p>
        </p:txBody>
      </p:sp>
    </p:spTree>
    <p:extLst>
      <p:ext uri="{BB962C8B-B14F-4D97-AF65-F5344CB8AC3E}">
        <p14:creationId xmlns:p14="http://schemas.microsoft.com/office/powerpoint/2010/main" val="13672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4A20BA9-9991-41F4-B037-D14100449260}" type="datetime1">
              <a:rPr lang="en-IN" smtClean="0"/>
              <a:t>31-07-2017</a:t>
            </a:fld>
            <a:endParaRPr lang="en-IN"/>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IN" smtClean="0"/>
              <a:t>AchalaMunigalRao@gmail.com</a:t>
            </a:r>
            <a:endParaRPr lang="en-IN"/>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F6E2D1E-5E55-4976-8648-27164C1CE40F}" type="slidenum">
              <a:rPr lang="en-IN" smtClean="0"/>
              <a:t>‹#›</a:t>
            </a:fld>
            <a:endParaRPr lang="en-IN"/>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662251-1709-48A0-B2A6-324D3B321752}" type="datetime1">
              <a:rPr lang="en-IN" smtClean="0"/>
              <a:t>31-07-2017</a:t>
            </a:fld>
            <a:endParaRPr lang="en-IN"/>
          </a:p>
        </p:txBody>
      </p:sp>
      <p:sp>
        <p:nvSpPr>
          <p:cNvPr id="5" name="Footer Placeholder 4"/>
          <p:cNvSpPr>
            <a:spLocks noGrp="1"/>
          </p:cNvSpPr>
          <p:nvPr>
            <p:ph type="ftr" sz="quarter" idx="11"/>
          </p:nvPr>
        </p:nvSpPr>
        <p:spPr/>
        <p:txBody>
          <a:bodyPr/>
          <a:lstStyle/>
          <a:p>
            <a:r>
              <a:rPr lang="en-IN" smtClean="0"/>
              <a:t>AchalaMunigalRao@gmail.com</a:t>
            </a:r>
            <a:endParaRPr lang="en-IN"/>
          </a:p>
        </p:txBody>
      </p:sp>
      <p:sp>
        <p:nvSpPr>
          <p:cNvPr id="6" name="Slide Number Placeholder 5"/>
          <p:cNvSpPr>
            <a:spLocks noGrp="1"/>
          </p:cNvSpPr>
          <p:nvPr>
            <p:ph type="sldNum" sz="quarter" idx="12"/>
          </p:nvPr>
        </p:nvSpPr>
        <p:spPr/>
        <p:txBody>
          <a:bodyPr/>
          <a:lstStyle/>
          <a:p>
            <a:fld id="{EF6E2D1E-5E55-4976-8648-27164C1CE40F}"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25DC4-333D-4707-99A0-A1AE52517A57}" type="datetime1">
              <a:rPr lang="en-IN" smtClean="0"/>
              <a:t>31-07-2017</a:t>
            </a:fld>
            <a:endParaRPr lang="en-IN"/>
          </a:p>
        </p:txBody>
      </p:sp>
      <p:sp>
        <p:nvSpPr>
          <p:cNvPr id="5" name="Footer Placeholder 4"/>
          <p:cNvSpPr>
            <a:spLocks noGrp="1"/>
          </p:cNvSpPr>
          <p:nvPr>
            <p:ph type="ftr" sz="quarter" idx="11"/>
          </p:nvPr>
        </p:nvSpPr>
        <p:spPr/>
        <p:txBody>
          <a:bodyPr/>
          <a:lstStyle/>
          <a:p>
            <a:r>
              <a:rPr lang="en-IN" smtClean="0"/>
              <a:t>AchalaMunigalRao@gmail.com</a:t>
            </a:r>
            <a:endParaRPr lang="en-IN"/>
          </a:p>
        </p:txBody>
      </p:sp>
      <p:sp>
        <p:nvSpPr>
          <p:cNvPr id="6" name="Slide Number Placeholder 5"/>
          <p:cNvSpPr>
            <a:spLocks noGrp="1"/>
          </p:cNvSpPr>
          <p:nvPr>
            <p:ph type="sldNum" sz="quarter" idx="12"/>
          </p:nvPr>
        </p:nvSpPr>
        <p:spPr/>
        <p:txBody>
          <a:bodyPr/>
          <a:lstStyle/>
          <a:p>
            <a:fld id="{EF6E2D1E-5E55-4976-8648-27164C1CE40F}"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E01248-E4CD-43E6-9707-6D7359F28801}" type="datetime1">
              <a:rPr lang="en-IN" smtClean="0"/>
              <a:t>31-07-2017</a:t>
            </a:fld>
            <a:endParaRPr lang="en-IN"/>
          </a:p>
        </p:txBody>
      </p:sp>
      <p:sp>
        <p:nvSpPr>
          <p:cNvPr id="5" name="Footer Placeholder 4"/>
          <p:cNvSpPr>
            <a:spLocks noGrp="1"/>
          </p:cNvSpPr>
          <p:nvPr>
            <p:ph type="ftr" sz="quarter" idx="11"/>
          </p:nvPr>
        </p:nvSpPr>
        <p:spPr/>
        <p:txBody>
          <a:bodyPr/>
          <a:lstStyle/>
          <a:p>
            <a:r>
              <a:rPr lang="en-IN" smtClean="0"/>
              <a:t>AchalaMunigalRao@gmail.com</a:t>
            </a:r>
            <a:endParaRPr lang="en-IN"/>
          </a:p>
        </p:txBody>
      </p:sp>
      <p:sp>
        <p:nvSpPr>
          <p:cNvPr id="6" name="Slide Number Placeholder 5"/>
          <p:cNvSpPr>
            <a:spLocks noGrp="1"/>
          </p:cNvSpPr>
          <p:nvPr>
            <p:ph type="sldNum" sz="quarter" idx="12"/>
          </p:nvPr>
        </p:nvSpPr>
        <p:spPr/>
        <p:txBody>
          <a:bodyPr/>
          <a:lstStyle/>
          <a:p>
            <a:fld id="{EF6E2D1E-5E55-4976-8648-27164C1CE40F}"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ADFD92-142F-4D43-A6E6-3DDB1E2D0D0A}" type="datetime1">
              <a:rPr lang="en-IN" smtClean="0"/>
              <a:t>31-07-2017</a:t>
            </a:fld>
            <a:endParaRPr lang="en-IN"/>
          </a:p>
        </p:txBody>
      </p:sp>
      <p:sp>
        <p:nvSpPr>
          <p:cNvPr id="5" name="Footer Placeholder 4"/>
          <p:cNvSpPr>
            <a:spLocks noGrp="1"/>
          </p:cNvSpPr>
          <p:nvPr>
            <p:ph type="ftr" sz="quarter" idx="11"/>
          </p:nvPr>
        </p:nvSpPr>
        <p:spPr/>
        <p:txBody>
          <a:bodyPr/>
          <a:lstStyle/>
          <a:p>
            <a:r>
              <a:rPr lang="en-IN" smtClean="0"/>
              <a:t>AchalaMunigalRao@gmail.com</a:t>
            </a:r>
            <a:endParaRPr lang="en-IN"/>
          </a:p>
        </p:txBody>
      </p:sp>
      <p:sp>
        <p:nvSpPr>
          <p:cNvPr id="6" name="Slide Number Placeholder 5"/>
          <p:cNvSpPr>
            <a:spLocks noGrp="1"/>
          </p:cNvSpPr>
          <p:nvPr>
            <p:ph type="sldNum" sz="quarter" idx="12"/>
          </p:nvPr>
        </p:nvSpPr>
        <p:spPr/>
        <p:txBody>
          <a:bodyPr/>
          <a:lstStyle/>
          <a:p>
            <a:fld id="{EF6E2D1E-5E55-4976-8648-27164C1CE40F}"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3674BF8-7C6E-483E-8A31-690E819069CD}" type="datetime1">
              <a:rPr lang="en-IN" smtClean="0"/>
              <a:t>31-07-2017</a:t>
            </a:fld>
            <a:endParaRPr lang="en-IN"/>
          </a:p>
        </p:txBody>
      </p:sp>
      <p:sp>
        <p:nvSpPr>
          <p:cNvPr id="6" name="Footer Placeholder 5"/>
          <p:cNvSpPr>
            <a:spLocks noGrp="1"/>
          </p:cNvSpPr>
          <p:nvPr>
            <p:ph type="ftr" sz="quarter" idx="11"/>
          </p:nvPr>
        </p:nvSpPr>
        <p:spPr/>
        <p:txBody>
          <a:bodyPr/>
          <a:lstStyle/>
          <a:p>
            <a:r>
              <a:rPr lang="en-IN" smtClean="0"/>
              <a:t>AchalaMunigalRao@gmail.com</a:t>
            </a:r>
            <a:endParaRPr lang="en-IN"/>
          </a:p>
        </p:txBody>
      </p:sp>
      <p:sp>
        <p:nvSpPr>
          <p:cNvPr id="7" name="Slide Number Placeholder 6"/>
          <p:cNvSpPr>
            <a:spLocks noGrp="1"/>
          </p:cNvSpPr>
          <p:nvPr>
            <p:ph type="sldNum" sz="quarter" idx="12"/>
          </p:nvPr>
        </p:nvSpPr>
        <p:spPr/>
        <p:txBody>
          <a:bodyPr/>
          <a:lstStyle/>
          <a:p>
            <a:fld id="{EF6E2D1E-5E55-4976-8648-27164C1CE40F}" type="slidenum">
              <a:rPr lang="en-IN" smtClean="0"/>
              <a:t>‹#›</a:t>
            </a:fld>
            <a:endParaRPr lang="en-IN"/>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6B0672-B7F3-44CB-B98F-D4092FE07C38}" type="datetime1">
              <a:rPr lang="en-IN" smtClean="0"/>
              <a:t>31-07-2017</a:t>
            </a:fld>
            <a:endParaRPr lang="en-IN"/>
          </a:p>
        </p:txBody>
      </p:sp>
      <p:sp>
        <p:nvSpPr>
          <p:cNvPr id="8" name="Footer Placeholder 7"/>
          <p:cNvSpPr>
            <a:spLocks noGrp="1"/>
          </p:cNvSpPr>
          <p:nvPr>
            <p:ph type="ftr" sz="quarter" idx="11"/>
          </p:nvPr>
        </p:nvSpPr>
        <p:spPr/>
        <p:txBody>
          <a:bodyPr/>
          <a:lstStyle/>
          <a:p>
            <a:r>
              <a:rPr lang="en-IN" smtClean="0"/>
              <a:t>AchalaMunigalRao@gmail.com</a:t>
            </a:r>
            <a:endParaRPr lang="en-IN"/>
          </a:p>
        </p:txBody>
      </p:sp>
      <p:sp>
        <p:nvSpPr>
          <p:cNvPr id="9" name="Slide Number Placeholder 8"/>
          <p:cNvSpPr>
            <a:spLocks noGrp="1"/>
          </p:cNvSpPr>
          <p:nvPr>
            <p:ph type="sldNum" sz="quarter" idx="12"/>
          </p:nvPr>
        </p:nvSpPr>
        <p:spPr/>
        <p:txBody>
          <a:bodyPr/>
          <a:lstStyle/>
          <a:p>
            <a:fld id="{EF6E2D1E-5E55-4976-8648-27164C1CE40F}"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DDE7F3-D8C4-429A-ADD0-4CD4BA81DF36}" type="datetime1">
              <a:rPr lang="en-IN" smtClean="0"/>
              <a:t>31-07-2017</a:t>
            </a:fld>
            <a:endParaRPr lang="en-IN"/>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EBB8-14A6-46C6-8B35-1C960F9F1F8B}" type="datetime1">
              <a:rPr lang="en-IN" smtClean="0"/>
              <a:t>31-07-2017</a:t>
            </a:fld>
            <a:endParaRPr lang="en-IN"/>
          </a:p>
        </p:txBody>
      </p:sp>
      <p:sp>
        <p:nvSpPr>
          <p:cNvPr id="3" name="Footer Placeholder 2"/>
          <p:cNvSpPr>
            <a:spLocks noGrp="1"/>
          </p:cNvSpPr>
          <p:nvPr>
            <p:ph type="ftr" sz="quarter" idx="11"/>
          </p:nvPr>
        </p:nvSpPr>
        <p:spPr/>
        <p:txBody>
          <a:bodyPr/>
          <a:lstStyle/>
          <a:p>
            <a:r>
              <a:rPr lang="en-IN" smtClean="0"/>
              <a:t>AchalaMunigalRao@gmail.com</a:t>
            </a:r>
            <a:endParaRPr lang="en-IN"/>
          </a:p>
        </p:txBody>
      </p:sp>
      <p:sp>
        <p:nvSpPr>
          <p:cNvPr id="4" name="Slide Number Placeholder 3"/>
          <p:cNvSpPr>
            <a:spLocks noGrp="1"/>
          </p:cNvSpPr>
          <p:nvPr>
            <p:ph type="sldNum" sz="quarter" idx="12"/>
          </p:nvPr>
        </p:nvSpPr>
        <p:spPr/>
        <p:txBody>
          <a:bodyPr/>
          <a:lstStyle/>
          <a:p>
            <a:fld id="{EF6E2D1E-5E55-4976-8648-27164C1CE40F}"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3E7E4F3-AA45-4113-8C28-86BF5B847B24}" type="datetime1">
              <a:rPr lang="en-IN" smtClean="0"/>
              <a:t>31-07-2017</a:t>
            </a:fld>
            <a:endParaRPr lang="en-IN"/>
          </a:p>
        </p:txBody>
      </p:sp>
      <p:sp>
        <p:nvSpPr>
          <p:cNvPr id="7" name="Slide Number Placeholder 6"/>
          <p:cNvSpPr>
            <a:spLocks noGrp="1"/>
          </p:cNvSpPr>
          <p:nvPr>
            <p:ph type="sldNum" sz="quarter" idx="12"/>
          </p:nvPr>
        </p:nvSpPr>
        <p:spPr/>
        <p:txBody>
          <a:bodyPr/>
          <a:lstStyle/>
          <a:p>
            <a:fld id="{EF6E2D1E-5E55-4976-8648-27164C1CE40F}" type="slidenum">
              <a:rPr lang="en-IN" smtClean="0"/>
              <a:t>‹#›</a:t>
            </a:fld>
            <a:endParaRPr lang="en-IN"/>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IN" smtClean="0"/>
              <a:t>AchalaMunigalRao@gmail.com</a:t>
            </a:r>
            <a:endParaRPr lang="en-IN"/>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10A3EA-5519-4252-9411-DC5B0B0CD1AC}" type="datetime1">
              <a:rPr lang="en-IN" smtClean="0"/>
              <a:t>31-07-2017</a:t>
            </a:fld>
            <a:endParaRPr lang="en-IN"/>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IN" smtClean="0"/>
              <a:t>AchalaMunigalRao@gmail.com</a:t>
            </a:r>
            <a:endParaRPr lang="en-IN"/>
          </a:p>
        </p:txBody>
      </p:sp>
      <p:sp>
        <p:nvSpPr>
          <p:cNvPr id="7" name="Slide Number Placeholder 6"/>
          <p:cNvSpPr>
            <a:spLocks noGrp="1"/>
          </p:cNvSpPr>
          <p:nvPr>
            <p:ph type="sldNum" sz="quarter" idx="12"/>
          </p:nvPr>
        </p:nvSpPr>
        <p:spPr/>
        <p:txBody>
          <a:bodyPr/>
          <a:lstStyle/>
          <a:p>
            <a:fld id="{EF6E2D1E-5E55-4976-8648-27164C1CE40F}"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724605D-1450-4185-8917-712360571040}" type="datetime1">
              <a:rPr lang="en-IN" smtClean="0"/>
              <a:t>31-07-2017</a:t>
            </a:fld>
            <a:endParaRPr lang="en-IN"/>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IN" smtClean="0"/>
              <a:t>AchalaMunigalRao@gmail.com</a:t>
            </a:r>
            <a:endParaRPr lang="en-IN"/>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F6E2D1E-5E55-4976-8648-27164C1CE40F}"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facebook.com/Dr.Achala.Muniga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116632"/>
            <a:ext cx="3313355" cy="2160240"/>
          </a:xfrm>
        </p:spPr>
        <p:txBody>
          <a:bodyPr>
            <a:noAutofit/>
          </a:bodyPr>
          <a:lstStyle/>
          <a:p>
            <a:r>
              <a:rPr lang="en-IN" sz="2400" b="1" dirty="0" smtClean="0">
                <a:solidFill>
                  <a:schemeClr val="tx1"/>
                </a:solidFill>
              </a:rPr>
              <a:t>781</a:t>
            </a:r>
            <a:br>
              <a:rPr lang="en-IN" sz="2400" b="1" dirty="0" smtClean="0">
                <a:solidFill>
                  <a:schemeClr val="tx1"/>
                </a:solidFill>
              </a:rPr>
            </a:br>
            <a:r>
              <a:rPr lang="en-IN" sz="2400" b="1" dirty="0" smtClean="0">
                <a:solidFill>
                  <a:schemeClr val="tx1"/>
                </a:solidFill>
              </a:rPr>
              <a:t>WhatsApp </a:t>
            </a:r>
            <a:r>
              <a:rPr lang="en-IN" sz="2400" b="1" dirty="0">
                <a:solidFill>
                  <a:schemeClr val="tx1"/>
                </a:solidFill>
              </a:rPr>
              <a:t>used by </a:t>
            </a:r>
            <a:r>
              <a:rPr lang="en-IN" sz="2400" b="1" dirty="0" smtClean="0">
                <a:solidFill>
                  <a:schemeClr val="tx1"/>
                </a:solidFill>
              </a:rPr>
              <a:t/>
            </a:r>
            <a:br>
              <a:rPr lang="en-IN" sz="2400" b="1" dirty="0" smtClean="0">
                <a:solidFill>
                  <a:schemeClr val="tx1"/>
                </a:solidFill>
              </a:rPr>
            </a:br>
            <a:r>
              <a:rPr lang="en-IN" sz="2400" b="1" dirty="0" smtClean="0">
                <a:solidFill>
                  <a:schemeClr val="tx1"/>
                </a:solidFill>
              </a:rPr>
              <a:t>LIS </a:t>
            </a:r>
            <a:r>
              <a:rPr lang="en-IN" sz="2400" b="1" dirty="0">
                <a:solidFill>
                  <a:schemeClr val="tx1"/>
                </a:solidFill>
              </a:rPr>
              <a:t>professionals </a:t>
            </a:r>
            <a:r>
              <a:rPr lang="en-IN" sz="2400" b="1" dirty="0" smtClean="0">
                <a:solidFill>
                  <a:schemeClr val="tx1"/>
                </a:solidFill>
              </a:rPr>
              <a:t/>
            </a:r>
            <a:br>
              <a:rPr lang="en-IN" sz="2400" b="1" dirty="0" smtClean="0">
                <a:solidFill>
                  <a:schemeClr val="tx1"/>
                </a:solidFill>
              </a:rPr>
            </a:br>
            <a:r>
              <a:rPr lang="en-IN" sz="2400" b="1" dirty="0" smtClean="0">
                <a:solidFill>
                  <a:schemeClr val="tx1"/>
                </a:solidFill>
              </a:rPr>
              <a:t>in </a:t>
            </a:r>
            <a:r>
              <a:rPr lang="en-IN" sz="2400" b="1" dirty="0">
                <a:solidFill>
                  <a:schemeClr val="tx1"/>
                </a:solidFill>
              </a:rPr>
              <a:t>India: </a:t>
            </a:r>
            <a:r>
              <a:rPr lang="en-IN" sz="2400" b="1" dirty="0" smtClean="0">
                <a:solidFill>
                  <a:schemeClr val="tx1"/>
                </a:solidFill>
              </a:rPr>
              <a:t/>
            </a:r>
            <a:br>
              <a:rPr lang="en-IN" sz="2400" b="1" dirty="0" smtClean="0">
                <a:solidFill>
                  <a:schemeClr val="tx1"/>
                </a:solidFill>
              </a:rPr>
            </a:br>
            <a:r>
              <a:rPr lang="en-IN" sz="2400" b="1" dirty="0" smtClean="0">
                <a:solidFill>
                  <a:schemeClr val="tx1"/>
                </a:solidFill>
              </a:rPr>
              <a:t>Impact </a:t>
            </a:r>
            <a:r>
              <a:rPr lang="en-IN" sz="2400" b="1" dirty="0">
                <a:solidFill>
                  <a:schemeClr val="tx1"/>
                </a:solidFill>
              </a:rPr>
              <a:t>and Implications</a:t>
            </a:r>
            <a:endParaRPr lang="en-IN" sz="2400" dirty="0">
              <a:solidFill>
                <a:schemeClr val="tx1"/>
              </a:solidFill>
            </a:endParaRPr>
          </a:p>
        </p:txBody>
      </p:sp>
      <p:sp>
        <p:nvSpPr>
          <p:cNvPr id="3" name="Subtitle 2"/>
          <p:cNvSpPr>
            <a:spLocks noGrp="1"/>
          </p:cNvSpPr>
          <p:nvPr>
            <p:ph type="subTitle" idx="1"/>
          </p:nvPr>
        </p:nvSpPr>
        <p:spPr/>
        <p:txBody>
          <a:bodyPr>
            <a:normAutofit fontScale="85000" lnSpcReduction="20000"/>
          </a:bodyPr>
          <a:lstStyle/>
          <a:p>
            <a:pPr algn="ctr">
              <a:defRPr/>
            </a:pPr>
            <a:r>
              <a:rPr lang="en-IN" b="1" dirty="0">
                <a:solidFill>
                  <a:schemeClr val="tx1"/>
                </a:solidFill>
                <a:latin typeface="Verdana" pitchFamily="34" charset="0"/>
                <a:ea typeface="Verdana" pitchFamily="34" charset="0"/>
                <a:cs typeface="Verdana" pitchFamily="34" charset="0"/>
              </a:rPr>
              <a:t> Dr </a:t>
            </a:r>
            <a:r>
              <a:rPr lang="en-IN" b="1" dirty="0" err="1">
                <a:solidFill>
                  <a:schemeClr val="tx1"/>
                </a:solidFill>
                <a:latin typeface="Verdana" pitchFamily="34" charset="0"/>
                <a:ea typeface="Verdana" pitchFamily="34" charset="0"/>
                <a:cs typeface="Verdana" pitchFamily="34" charset="0"/>
              </a:rPr>
              <a:t>Achala</a:t>
            </a:r>
            <a:r>
              <a:rPr lang="en-IN" b="1" dirty="0">
                <a:solidFill>
                  <a:schemeClr val="tx1"/>
                </a:solidFill>
                <a:latin typeface="Verdana" pitchFamily="34" charset="0"/>
                <a:ea typeface="Verdana" pitchFamily="34" charset="0"/>
                <a:cs typeface="Verdana" pitchFamily="34" charset="0"/>
              </a:rPr>
              <a:t> Munigal</a:t>
            </a:r>
            <a:endParaRPr lang="en-IN" dirty="0">
              <a:solidFill>
                <a:schemeClr val="tx1"/>
              </a:solidFill>
              <a:latin typeface="Verdana" pitchFamily="34" charset="0"/>
              <a:ea typeface="Verdana" pitchFamily="34" charset="0"/>
              <a:cs typeface="Verdana" pitchFamily="34" charset="0"/>
            </a:endParaRPr>
          </a:p>
          <a:p>
            <a:pPr algn="ctr">
              <a:defRPr/>
            </a:pPr>
            <a:r>
              <a:rPr lang="en-IN" dirty="0">
                <a:solidFill>
                  <a:schemeClr val="tx1"/>
                </a:solidFill>
                <a:latin typeface="Verdana" pitchFamily="34" charset="0"/>
                <a:ea typeface="Verdana" pitchFamily="34" charset="0"/>
                <a:cs typeface="Verdana" pitchFamily="34" charset="0"/>
              </a:rPr>
              <a:t>Asst. Prof. (LIS)/Asst. </a:t>
            </a:r>
            <a:r>
              <a:rPr lang="en-IN" dirty="0" err="1">
                <a:solidFill>
                  <a:schemeClr val="tx1"/>
                </a:solidFill>
                <a:latin typeface="Verdana" pitchFamily="34" charset="0"/>
                <a:ea typeface="Verdana" pitchFamily="34" charset="0"/>
                <a:cs typeface="Verdana" pitchFamily="34" charset="0"/>
              </a:rPr>
              <a:t>Libn</a:t>
            </a:r>
            <a:r>
              <a:rPr lang="en-IN" dirty="0">
                <a:solidFill>
                  <a:schemeClr val="tx1"/>
                </a:solidFill>
                <a:latin typeface="Verdana" pitchFamily="34" charset="0"/>
                <a:ea typeface="Verdana" pitchFamily="34" charset="0"/>
                <a:cs typeface="Verdana" pitchFamily="34" charset="0"/>
              </a:rPr>
              <a:t>.</a:t>
            </a:r>
          </a:p>
          <a:p>
            <a:pPr algn="ctr">
              <a:defRPr/>
            </a:pPr>
            <a:r>
              <a:rPr lang="en-IN" dirty="0">
                <a:solidFill>
                  <a:schemeClr val="tx1"/>
                </a:solidFill>
                <a:latin typeface="Verdana" pitchFamily="34" charset="0"/>
                <a:ea typeface="Verdana" pitchFamily="34" charset="0"/>
                <a:cs typeface="Verdana" pitchFamily="34" charset="0"/>
              </a:rPr>
              <a:t>NERTU, Osmania University</a:t>
            </a:r>
          </a:p>
          <a:p>
            <a:pPr algn="ctr">
              <a:defRPr/>
            </a:pPr>
            <a:r>
              <a:rPr lang="en-IN" dirty="0">
                <a:solidFill>
                  <a:schemeClr val="tx1"/>
                </a:solidFill>
                <a:latin typeface="Verdana" pitchFamily="34" charset="0"/>
                <a:ea typeface="Verdana" pitchFamily="34" charset="0"/>
                <a:cs typeface="Verdana" pitchFamily="34" charset="0"/>
              </a:rPr>
              <a:t>Hyderabad </a:t>
            </a:r>
          </a:p>
          <a:p>
            <a:pPr algn="ctr">
              <a:defRPr/>
            </a:pPr>
            <a:r>
              <a:rPr lang="en-US" dirty="0">
                <a:solidFill>
                  <a:schemeClr val="tx1"/>
                </a:solidFill>
                <a:latin typeface="Verdana" pitchFamily="34" charset="0"/>
                <a:ea typeface="Verdana" pitchFamily="34" charset="0"/>
                <a:cs typeface="Verdana" pitchFamily="34" charset="0"/>
              </a:rPr>
              <a:t>AchalaMunigalRao@gmail.com</a:t>
            </a:r>
            <a:endParaRPr lang="en-IN" dirty="0">
              <a:latin typeface="Verdana" pitchFamily="34" charset="0"/>
              <a:ea typeface="Verdana" pitchFamily="34" charset="0"/>
              <a:cs typeface="Verdana" pitchFamily="34" charset="0"/>
            </a:endParaRPr>
          </a:p>
          <a:p>
            <a:pPr algn="ctr"/>
            <a:endParaRPr lang="en-IN" dirty="0" smtClean="0">
              <a:latin typeface="Verdana" pitchFamily="34" charset="0"/>
              <a:ea typeface="Verdana" pitchFamily="34" charset="0"/>
              <a:cs typeface="Verdana" pitchFamily="34" charset="0"/>
            </a:endParaRPr>
          </a:p>
          <a:p>
            <a:pPr algn="ctr"/>
            <a:endParaRPr lang="en-IN" dirty="0"/>
          </a:p>
        </p:txBody>
      </p:sp>
      <p:pic>
        <p:nvPicPr>
          <p:cNvPr id="4" name="Picture 4" descr="OULogo.png"/>
          <p:cNvPicPr>
            <a:picLocks noChangeAspect="1"/>
          </p:cNvPicPr>
          <p:nvPr/>
        </p:nvPicPr>
        <p:blipFill>
          <a:blip r:embed="rId3"/>
          <a:srcRect/>
          <a:stretch>
            <a:fillRect/>
          </a:stretch>
        </p:blipFill>
        <p:spPr bwMode="auto">
          <a:xfrm>
            <a:off x="5364088" y="2469039"/>
            <a:ext cx="2071702" cy="1813890"/>
          </a:xfrm>
          <a:prstGeom prst="rect">
            <a:avLst/>
          </a:prstGeom>
          <a:noFill/>
          <a:ln w="9525">
            <a:noFill/>
            <a:miter lim="800000"/>
            <a:headEnd/>
            <a:tailEnd/>
          </a:ln>
        </p:spPr>
      </p:pic>
    </p:spTree>
    <p:extLst>
      <p:ext uri="{BB962C8B-B14F-4D97-AF65-F5344CB8AC3E}">
        <p14:creationId xmlns:p14="http://schemas.microsoft.com/office/powerpoint/2010/main" val="1743073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LIS WhatsApp Groups </a:t>
            </a:r>
            <a:br>
              <a:rPr lang="en-IN" b="1" dirty="0" smtClean="0"/>
            </a:br>
            <a:r>
              <a:rPr lang="en-IN" b="1" dirty="0" smtClean="0"/>
              <a:t>Effective utilisation </a:t>
            </a:r>
            <a:endParaRPr lang="en-IN" b="1" dirty="0"/>
          </a:p>
        </p:txBody>
      </p:sp>
      <p:sp>
        <p:nvSpPr>
          <p:cNvPr id="3" name="Content Placeholder 2"/>
          <p:cNvSpPr>
            <a:spLocks noGrp="1"/>
          </p:cNvSpPr>
          <p:nvPr>
            <p:ph idx="1"/>
          </p:nvPr>
        </p:nvSpPr>
        <p:spPr/>
        <p:txBody>
          <a:bodyPr>
            <a:normAutofit/>
          </a:bodyPr>
          <a:lstStyle/>
          <a:p>
            <a:pPr algn="just"/>
            <a:r>
              <a:rPr lang="en-IN" b="1" dirty="0" smtClean="0"/>
              <a:t>Broadcasting</a:t>
            </a:r>
            <a:endParaRPr lang="en-IN" b="1" dirty="0"/>
          </a:p>
          <a:p>
            <a:pPr algn="just"/>
            <a:r>
              <a:rPr lang="en-IN" b="1" dirty="0"/>
              <a:t>Conference</a:t>
            </a:r>
          </a:p>
          <a:p>
            <a:pPr algn="just"/>
            <a:r>
              <a:rPr lang="en-IN" b="1" dirty="0"/>
              <a:t>Job</a:t>
            </a:r>
          </a:p>
          <a:p>
            <a:pPr algn="just"/>
            <a:r>
              <a:rPr lang="en-IN" b="1" dirty="0"/>
              <a:t>Queries posted &amp; answered</a:t>
            </a:r>
          </a:p>
          <a:p>
            <a:pPr algn="just"/>
            <a:r>
              <a:rPr lang="en-IN" b="1" dirty="0"/>
              <a:t>Discussion </a:t>
            </a:r>
          </a:p>
          <a:p>
            <a:pPr algn="just"/>
            <a:r>
              <a:rPr lang="en-IN" b="1" dirty="0"/>
              <a:t>Support with tool &amp; technologies</a:t>
            </a:r>
          </a:p>
          <a:p>
            <a:pPr algn="just"/>
            <a:r>
              <a:rPr lang="en-IN" b="1" dirty="0"/>
              <a:t>Marketing Self &amp; Organisation</a:t>
            </a:r>
            <a:endParaRPr lang="en-IN" dirty="0"/>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10</a:t>
            </a:fld>
            <a:endParaRPr lang="en-IN"/>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196752"/>
            <a:ext cx="6840760" cy="4635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196752"/>
            <a:ext cx="6984776" cy="4635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1196752"/>
            <a:ext cx="6984776" cy="4635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5085184"/>
            <a:ext cx="26765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3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195"/>
                                        </p:tgtEl>
                                        <p:attrNameLst>
                                          <p:attrName>style.visibility</p:attrName>
                                        </p:attrNameLst>
                                      </p:cBhvr>
                                      <p:to>
                                        <p:strVal val="visible"/>
                                      </p:to>
                                    </p:set>
                                    <p:anim calcmode="lin" valueType="num">
                                      <p:cBhvr>
                                        <p:cTn id="19" dur="500" fill="hold"/>
                                        <p:tgtEl>
                                          <p:spTgt spid="8195"/>
                                        </p:tgtEl>
                                        <p:attrNameLst>
                                          <p:attrName>ppt_w</p:attrName>
                                        </p:attrNameLst>
                                      </p:cBhvr>
                                      <p:tavLst>
                                        <p:tav tm="0">
                                          <p:val>
                                            <p:fltVal val="0"/>
                                          </p:val>
                                        </p:tav>
                                        <p:tav tm="100000">
                                          <p:val>
                                            <p:strVal val="#ppt_w"/>
                                          </p:val>
                                        </p:tav>
                                      </p:tavLst>
                                    </p:anim>
                                    <p:anim calcmode="lin" valueType="num">
                                      <p:cBhvr>
                                        <p:cTn id="20" dur="500" fill="hold"/>
                                        <p:tgtEl>
                                          <p:spTgt spid="8195"/>
                                        </p:tgtEl>
                                        <p:attrNameLst>
                                          <p:attrName>ppt_h</p:attrName>
                                        </p:attrNameLst>
                                      </p:cBhvr>
                                      <p:tavLst>
                                        <p:tav tm="0">
                                          <p:val>
                                            <p:fltVal val="0"/>
                                          </p:val>
                                        </p:tav>
                                        <p:tav tm="100000">
                                          <p:val>
                                            <p:strVal val="#ppt_h"/>
                                          </p:val>
                                        </p:tav>
                                      </p:tavLst>
                                    </p:anim>
                                    <p:animEffect transition="in" filter="fade">
                                      <p:cBhvr>
                                        <p:cTn id="21"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024744" cy="1143000"/>
          </a:xfrm>
        </p:spPr>
        <p:txBody>
          <a:bodyPr>
            <a:normAutofit/>
          </a:bodyPr>
          <a:lstStyle/>
          <a:p>
            <a:r>
              <a:rPr lang="en-IN" sz="2800" b="1" dirty="0" smtClean="0"/>
              <a:t>List of LIS WhatsApp Groups in India</a:t>
            </a:r>
            <a:endParaRPr lang="en-IN" sz="2800" b="1" dirty="0"/>
          </a:p>
        </p:txBody>
      </p:sp>
      <p:sp>
        <p:nvSpPr>
          <p:cNvPr id="3" name="Content Placeholder 2"/>
          <p:cNvSpPr>
            <a:spLocks noGrp="1"/>
          </p:cNvSpPr>
          <p:nvPr>
            <p:ph sz="quarter" idx="13"/>
          </p:nvPr>
        </p:nvSpPr>
        <p:spPr>
          <a:xfrm>
            <a:off x="611560" y="1556792"/>
            <a:ext cx="3850712" cy="4680520"/>
          </a:xfrm>
        </p:spPr>
        <p:txBody>
          <a:bodyPr>
            <a:noAutofit/>
          </a:bodyPr>
          <a:lstStyle/>
          <a:p>
            <a:pPr marL="68580" indent="0">
              <a:buNone/>
            </a:pPr>
            <a:r>
              <a:rPr lang="en-IN" sz="1100" dirty="0"/>
              <a:t>1</a:t>
            </a:r>
            <a:r>
              <a:rPr lang="en-IN" sz="1100" b="1" dirty="0">
                <a:solidFill>
                  <a:srgbClr val="FF0000"/>
                </a:solidFill>
              </a:rPr>
              <a:t> Dream Librarian 16-Oct-13</a:t>
            </a:r>
          </a:p>
          <a:p>
            <a:pPr marL="68580" indent="0">
              <a:buNone/>
            </a:pPr>
            <a:r>
              <a:rPr lang="en-IN" sz="1100" dirty="0"/>
              <a:t>2 LIS Professional 09-Jan-14</a:t>
            </a:r>
          </a:p>
          <a:p>
            <a:pPr marL="68580" indent="0">
              <a:buNone/>
            </a:pPr>
            <a:r>
              <a:rPr lang="en-IN" sz="1100" dirty="0"/>
              <a:t>3 LIS Cool Buddies (earlier LIS Group) 03-May-14</a:t>
            </a:r>
          </a:p>
          <a:p>
            <a:pPr marL="68580" indent="0">
              <a:buNone/>
            </a:pPr>
            <a:r>
              <a:rPr lang="en-IN" sz="1100" b="1" dirty="0">
                <a:solidFill>
                  <a:srgbClr val="FF0000"/>
                </a:solidFill>
              </a:rPr>
              <a:t>4 IndiaLibraries 11-Aug-14</a:t>
            </a:r>
          </a:p>
          <a:p>
            <a:pPr marL="68580" indent="0">
              <a:buNone/>
            </a:pPr>
            <a:r>
              <a:rPr lang="en-IN" sz="1100" dirty="0"/>
              <a:t>5 Intellectuals (earlier Intellectual Group) 23-Aug-14</a:t>
            </a:r>
          </a:p>
          <a:p>
            <a:pPr marL="68580" indent="0">
              <a:buNone/>
            </a:pPr>
            <a:r>
              <a:rPr lang="en-IN" sz="1100" dirty="0"/>
              <a:t>6 Academic Library 12-Sep-14</a:t>
            </a:r>
          </a:p>
          <a:p>
            <a:pPr marL="68580" indent="0">
              <a:buNone/>
            </a:pPr>
            <a:r>
              <a:rPr lang="en-IN" sz="1100" dirty="0"/>
              <a:t>7 LIS Friends 03-Oct-14</a:t>
            </a:r>
          </a:p>
          <a:p>
            <a:pPr marL="68580" indent="0">
              <a:buNone/>
            </a:pPr>
            <a:r>
              <a:rPr lang="en-IN" sz="1100" dirty="0"/>
              <a:t>8 Telangana Librarians 27-Nov-14</a:t>
            </a:r>
          </a:p>
          <a:p>
            <a:pPr marL="68580" indent="0">
              <a:buNone/>
            </a:pPr>
            <a:r>
              <a:rPr lang="en-IN" sz="1100" dirty="0"/>
              <a:t>9 Young Lib. Association 20-Dec-14</a:t>
            </a:r>
          </a:p>
          <a:p>
            <a:pPr marL="68580" indent="0">
              <a:buNone/>
            </a:pPr>
            <a:r>
              <a:rPr lang="en-IN" sz="1100" dirty="0"/>
              <a:t>10 Library Group 27-Jan-15</a:t>
            </a:r>
          </a:p>
          <a:p>
            <a:pPr marL="68580" indent="0">
              <a:buNone/>
            </a:pPr>
            <a:r>
              <a:rPr lang="en-IN" sz="1100" dirty="0"/>
              <a:t>11 Library Knowledge Pool 17-Feb-15</a:t>
            </a:r>
          </a:p>
          <a:p>
            <a:pPr marL="68580" indent="0">
              <a:buNone/>
            </a:pPr>
            <a:r>
              <a:rPr lang="en-IN" sz="1100" dirty="0"/>
              <a:t>12 IndiaLibraries Students Group 21-Feb-15</a:t>
            </a:r>
          </a:p>
          <a:p>
            <a:pPr marL="68580" indent="0">
              <a:buNone/>
            </a:pPr>
            <a:r>
              <a:rPr lang="en-IN" sz="1100" dirty="0"/>
              <a:t>13 Knowledge Manager 4 LIS 06-Apr-15</a:t>
            </a:r>
          </a:p>
          <a:p>
            <a:pPr marL="68580" indent="0">
              <a:buNone/>
            </a:pPr>
            <a:r>
              <a:rPr lang="en-IN" sz="1100" dirty="0"/>
              <a:t>14 Librarian Group 12-Apr-15</a:t>
            </a:r>
          </a:p>
          <a:p>
            <a:pPr marL="68580" indent="0">
              <a:buNone/>
            </a:pPr>
            <a:r>
              <a:rPr lang="en-IN" sz="1100" dirty="0"/>
              <a:t>15 Knowledge Managers 22-Apr-15</a:t>
            </a:r>
          </a:p>
          <a:p>
            <a:pPr marL="68580" indent="0">
              <a:buNone/>
            </a:pPr>
            <a:r>
              <a:rPr lang="en-IN" sz="1100" dirty="0"/>
              <a:t>16 JALIS Friends Group 29-Apr-15</a:t>
            </a:r>
          </a:p>
          <a:p>
            <a:pPr marL="68580" indent="0">
              <a:buNone/>
            </a:pPr>
            <a:r>
              <a:rPr lang="en-IN" sz="1100" dirty="0"/>
              <a:t>17 LIS in West Bengal 30-May-15</a:t>
            </a:r>
          </a:p>
          <a:p>
            <a:pPr marL="68580" indent="0">
              <a:buNone/>
            </a:pPr>
            <a:r>
              <a:rPr lang="en-IN" sz="1100" dirty="0"/>
              <a:t>18 Library Dot Com 21-Jun-15</a:t>
            </a:r>
          </a:p>
          <a:p>
            <a:pPr marL="68580" indent="0">
              <a:buNone/>
            </a:pPr>
            <a:r>
              <a:rPr lang="en-IN" sz="1100" dirty="0"/>
              <a:t>19 Hyderabad Librarians 06-Jul-15</a:t>
            </a:r>
          </a:p>
          <a:p>
            <a:pPr marL="68580" indent="0">
              <a:buNone/>
            </a:pPr>
            <a:r>
              <a:rPr lang="en-IN" sz="1100" dirty="0"/>
              <a:t>20 LIS Teachers 15-Jul-15</a:t>
            </a:r>
          </a:p>
          <a:p>
            <a:pPr marL="68580" indent="0">
              <a:buNone/>
            </a:pPr>
            <a:r>
              <a:rPr lang="en-IN" sz="1100" dirty="0"/>
              <a:t>21 LIS Professionals in MP 18-Aug-15</a:t>
            </a:r>
          </a:p>
          <a:p>
            <a:pPr marL="68580" indent="0">
              <a:buNone/>
            </a:pPr>
            <a:endParaRPr lang="en-IN" sz="1100" dirty="0"/>
          </a:p>
        </p:txBody>
      </p:sp>
      <p:sp>
        <p:nvSpPr>
          <p:cNvPr id="4" name="Content Placeholder 3"/>
          <p:cNvSpPr>
            <a:spLocks noGrp="1"/>
          </p:cNvSpPr>
          <p:nvPr>
            <p:ph sz="quarter" idx="14"/>
          </p:nvPr>
        </p:nvSpPr>
        <p:spPr>
          <a:xfrm>
            <a:off x="4211960" y="1556792"/>
            <a:ext cx="4392488" cy="4752528"/>
          </a:xfrm>
        </p:spPr>
        <p:txBody>
          <a:bodyPr>
            <a:noAutofit/>
          </a:bodyPr>
          <a:lstStyle/>
          <a:p>
            <a:pPr marL="68580" indent="0">
              <a:buNone/>
            </a:pPr>
            <a:r>
              <a:rPr lang="en-IN" sz="1200" dirty="0"/>
              <a:t>22 LIS-Forum India 05-Sep-15</a:t>
            </a:r>
          </a:p>
          <a:p>
            <a:pPr marL="68580" indent="0">
              <a:buNone/>
            </a:pPr>
            <a:r>
              <a:rPr lang="en-IN" sz="1200" dirty="0" smtClean="0"/>
              <a:t>23 </a:t>
            </a:r>
            <a:r>
              <a:rPr lang="en-IN" sz="1200" dirty="0"/>
              <a:t>OU - LIS Group 15-Sep-15</a:t>
            </a:r>
          </a:p>
          <a:p>
            <a:pPr marL="68580" indent="0">
              <a:buNone/>
            </a:pPr>
            <a:r>
              <a:rPr lang="en-IN" sz="1200" dirty="0"/>
              <a:t>24 </a:t>
            </a:r>
            <a:r>
              <a:rPr lang="en-IN" sz="1200" dirty="0" err="1"/>
              <a:t>Informations</a:t>
            </a:r>
            <a:r>
              <a:rPr lang="en-IN" sz="1200" dirty="0"/>
              <a:t> 17-Sep-15</a:t>
            </a:r>
          </a:p>
          <a:p>
            <a:pPr marL="68580" indent="0">
              <a:buNone/>
            </a:pPr>
            <a:r>
              <a:rPr lang="en-IN" sz="1200" dirty="0"/>
              <a:t>25 DLIS </a:t>
            </a:r>
            <a:r>
              <a:rPr lang="en-IN" sz="1200" dirty="0" err="1"/>
              <a:t>SNGGPGCollege</a:t>
            </a:r>
            <a:r>
              <a:rPr lang="en-IN" sz="1200" dirty="0"/>
              <a:t>, Bhopal 29-Sep-15</a:t>
            </a:r>
          </a:p>
          <a:p>
            <a:pPr marL="68580" indent="0">
              <a:buNone/>
            </a:pPr>
            <a:r>
              <a:rPr lang="en-IN" sz="1200" dirty="0"/>
              <a:t>26 ISLA (Indian School Library Association) 28-Oct-15</a:t>
            </a:r>
          </a:p>
          <a:p>
            <a:pPr marL="68580" indent="0">
              <a:buNone/>
            </a:pPr>
            <a:r>
              <a:rPr lang="en-IN" sz="1200" dirty="0"/>
              <a:t>27 STAR Librarians (earlier Librarians Indeed) 28-Oct-15</a:t>
            </a:r>
          </a:p>
          <a:p>
            <a:pPr marL="68580" indent="0">
              <a:buNone/>
            </a:pPr>
            <a:r>
              <a:rPr lang="en-IN" sz="1200" dirty="0"/>
              <a:t>28 Medical Librarian 12-Nov-15</a:t>
            </a:r>
          </a:p>
          <a:p>
            <a:pPr marL="68580" indent="0">
              <a:buNone/>
            </a:pPr>
            <a:r>
              <a:rPr lang="en-IN" sz="1200" dirty="0"/>
              <a:t>29 Medical Librarian 12-Nov-15</a:t>
            </a:r>
          </a:p>
          <a:p>
            <a:pPr marL="68580" indent="0">
              <a:buNone/>
            </a:pPr>
            <a:r>
              <a:rPr lang="en-IN" sz="1200" dirty="0"/>
              <a:t>30 Linux for Librarians 19-Nov-15</a:t>
            </a:r>
          </a:p>
          <a:p>
            <a:pPr marL="68580" indent="0">
              <a:buNone/>
            </a:pPr>
            <a:r>
              <a:rPr lang="en-IN" sz="1200" dirty="0"/>
              <a:t>31 INFO Library 18-Jan-16</a:t>
            </a:r>
          </a:p>
          <a:p>
            <a:pPr marL="68580" indent="0">
              <a:buNone/>
            </a:pPr>
            <a:r>
              <a:rPr lang="en-IN" sz="1200" dirty="0"/>
              <a:t>32 Madhya Pradesh Lib. </a:t>
            </a:r>
            <a:r>
              <a:rPr lang="en-IN" sz="1200" dirty="0" err="1"/>
              <a:t>Asso</a:t>
            </a:r>
            <a:r>
              <a:rPr lang="en-IN" sz="1200" dirty="0"/>
              <a:t>. 06-Feb-16</a:t>
            </a:r>
          </a:p>
          <a:p>
            <a:pPr marL="68580" indent="0">
              <a:buNone/>
            </a:pPr>
            <a:r>
              <a:rPr lang="en-IN" sz="1200" dirty="0"/>
              <a:t>33 LIS Friends-IAMR 09-Feb-16</a:t>
            </a:r>
          </a:p>
          <a:p>
            <a:pPr marL="68580" indent="0">
              <a:buNone/>
            </a:pPr>
            <a:r>
              <a:rPr lang="en-IN" sz="1200" dirty="0"/>
              <a:t>34 UGC CBSE NET SET 15-Feb-16</a:t>
            </a:r>
          </a:p>
          <a:p>
            <a:pPr marL="68580" indent="0">
              <a:buNone/>
            </a:pPr>
            <a:r>
              <a:rPr lang="en-IN" sz="1200" dirty="0"/>
              <a:t>35 </a:t>
            </a:r>
            <a:r>
              <a:rPr lang="en-IN" sz="1200" dirty="0" err="1"/>
              <a:t>KUDCollege</a:t>
            </a:r>
            <a:r>
              <a:rPr lang="en-IN" sz="1200" dirty="0"/>
              <a:t> </a:t>
            </a:r>
            <a:r>
              <a:rPr lang="en-IN" sz="1200" dirty="0" err="1"/>
              <a:t>LibrariansAss</a:t>
            </a:r>
            <a:r>
              <a:rPr lang="en-IN" sz="1200" dirty="0"/>
              <a:t> 21-Mar-16</a:t>
            </a:r>
          </a:p>
          <a:p>
            <a:pPr marL="68580" indent="0">
              <a:buNone/>
            </a:pPr>
            <a:r>
              <a:rPr lang="en-IN" sz="1200" dirty="0"/>
              <a:t>36 www.LISSetNet.com 1 2016 29-Mar-16</a:t>
            </a:r>
          </a:p>
          <a:p>
            <a:pPr marL="68580" indent="0">
              <a:buNone/>
            </a:pPr>
            <a:r>
              <a:rPr lang="en-IN" sz="1200" dirty="0"/>
              <a:t>37 LIS Professionals 03-Apr-16</a:t>
            </a:r>
          </a:p>
          <a:p>
            <a:pPr marL="68580" indent="0">
              <a:buNone/>
            </a:pPr>
            <a:r>
              <a:rPr lang="en-IN" sz="1200" dirty="0"/>
              <a:t>38 Library &amp; Information </a:t>
            </a:r>
            <a:r>
              <a:rPr lang="en-IN" sz="1200" dirty="0" err="1"/>
              <a:t>Sc</a:t>
            </a:r>
            <a:r>
              <a:rPr lang="en-IN" sz="1200" dirty="0"/>
              <a:t> 08-Apr-16</a:t>
            </a:r>
          </a:p>
          <a:p>
            <a:pPr marL="68580" indent="0">
              <a:buNone/>
            </a:pPr>
            <a:r>
              <a:rPr lang="en-IN" sz="1200" dirty="0"/>
              <a:t>39 Academic 5 (LIS) 03-Aug-16</a:t>
            </a:r>
          </a:p>
          <a:p>
            <a:pPr marL="68580" indent="0">
              <a:buNone/>
            </a:pPr>
            <a:r>
              <a:rPr lang="en-IN" sz="1200" dirty="0"/>
              <a:t>40 Librarians Group 18-Aug-16</a:t>
            </a:r>
          </a:p>
          <a:p>
            <a:pPr marL="68580" indent="0">
              <a:buNone/>
            </a:pPr>
            <a:r>
              <a:rPr lang="en-IN" sz="1200" dirty="0"/>
              <a:t>41 IndiaLibraries Ambassador 30-Aug-16</a:t>
            </a:r>
          </a:p>
          <a:p>
            <a:pPr marL="68580" indent="0">
              <a:buNone/>
            </a:pPr>
            <a:r>
              <a:rPr lang="en-IN" sz="1200" dirty="0"/>
              <a:t>42 School </a:t>
            </a:r>
            <a:r>
              <a:rPr lang="en-IN" sz="1200" dirty="0" err="1"/>
              <a:t>Librarium</a:t>
            </a:r>
            <a:r>
              <a:rPr lang="en-IN" sz="1200" dirty="0"/>
              <a:t> </a:t>
            </a:r>
            <a:r>
              <a:rPr lang="en-IN" sz="1200" dirty="0" smtClean="0"/>
              <a:t>15-Sep-16</a:t>
            </a:r>
          </a:p>
          <a:p>
            <a:pPr marL="68580" indent="0">
              <a:buNone/>
            </a:pPr>
            <a:r>
              <a:rPr lang="en-IN" sz="1200" dirty="0" smtClean="0"/>
              <a:t>………….and many more……….</a:t>
            </a:r>
            <a:endParaRPr lang="en-IN" sz="800" dirty="0"/>
          </a:p>
          <a:p>
            <a:endParaRPr lang="en-IN" sz="800" dirty="0"/>
          </a:p>
        </p:txBody>
      </p:sp>
      <p:sp>
        <p:nvSpPr>
          <p:cNvPr id="5" name="Footer Placeholder 4"/>
          <p:cNvSpPr>
            <a:spLocks noGrp="1"/>
          </p:cNvSpPr>
          <p:nvPr>
            <p:ph type="ftr" sz="quarter" idx="11"/>
          </p:nvPr>
        </p:nvSpPr>
        <p:spPr/>
        <p:txBody>
          <a:bodyPr/>
          <a:lstStyle/>
          <a:p>
            <a:r>
              <a:rPr lang="en-IN" dirty="0" smtClean="0"/>
              <a:t>AchalaMunigalRao@gmail.com</a:t>
            </a:r>
            <a:endParaRPr lang="en-IN" dirty="0"/>
          </a:p>
        </p:txBody>
      </p:sp>
      <p:sp>
        <p:nvSpPr>
          <p:cNvPr id="6" name="Slide Number Placeholder 5"/>
          <p:cNvSpPr>
            <a:spLocks noGrp="1"/>
          </p:cNvSpPr>
          <p:nvPr>
            <p:ph type="sldNum" sz="quarter" idx="12"/>
          </p:nvPr>
        </p:nvSpPr>
        <p:spPr/>
        <p:txBody>
          <a:bodyPr/>
          <a:lstStyle/>
          <a:p>
            <a:fld id="{EF6E2D1E-5E55-4976-8648-27164C1CE40F}" type="slidenum">
              <a:rPr lang="en-IN" smtClean="0"/>
              <a:t>11</a:t>
            </a:fld>
            <a:endParaRPr lang="en-IN"/>
          </a:p>
        </p:txBody>
      </p:sp>
    </p:spTree>
    <p:extLst>
      <p:ext uri="{BB962C8B-B14F-4D97-AF65-F5344CB8AC3E}">
        <p14:creationId xmlns:p14="http://schemas.microsoft.com/office/powerpoint/2010/main" val="3080058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620688"/>
            <a:ext cx="7776864" cy="5760640"/>
          </a:xfrm>
        </p:spPr>
        <p:txBody>
          <a:bodyPr>
            <a:normAutofit lnSpcReduction="10000"/>
          </a:bodyPr>
          <a:lstStyle/>
          <a:p>
            <a:pPr algn="just"/>
            <a:r>
              <a:rPr lang="en-IN" b="1" dirty="0"/>
              <a:t>Dream Librarian started in 16-Oct-13</a:t>
            </a:r>
            <a:r>
              <a:rPr lang="en-IN" dirty="0"/>
              <a:t> is the first LIS WhatsApp group in India but it is not so much in use now with just </a:t>
            </a:r>
            <a:r>
              <a:rPr lang="en-IN" dirty="0" smtClean="0"/>
              <a:t>28 </a:t>
            </a:r>
            <a:r>
              <a:rPr lang="en-IN" dirty="0"/>
              <a:t>members as on </a:t>
            </a:r>
            <a:r>
              <a:rPr lang="en-IN" dirty="0" smtClean="0"/>
              <a:t>29 Jul 2017. </a:t>
            </a:r>
          </a:p>
          <a:p>
            <a:pPr algn="just"/>
            <a:r>
              <a:rPr lang="en-IN" b="1" dirty="0" smtClean="0"/>
              <a:t>Academic </a:t>
            </a:r>
            <a:r>
              <a:rPr lang="en-IN" b="1" dirty="0"/>
              <a:t>5 (LIS) started on 03-Aug-16</a:t>
            </a:r>
            <a:r>
              <a:rPr lang="en-IN" dirty="0"/>
              <a:t> suddenly </a:t>
            </a:r>
            <a:r>
              <a:rPr lang="en-IN" b="1" dirty="0"/>
              <a:t>closed down on 10 Nov 2016. </a:t>
            </a:r>
            <a:endParaRPr lang="en-IN" b="1" dirty="0" smtClean="0"/>
          </a:p>
          <a:p>
            <a:pPr marL="68580" indent="0" algn="just">
              <a:buNone/>
            </a:pPr>
            <a:endParaRPr lang="en-IN" b="1" dirty="0" smtClean="0"/>
          </a:p>
          <a:p>
            <a:pPr algn="just"/>
            <a:r>
              <a:rPr lang="en-IN" b="1" dirty="0" smtClean="0"/>
              <a:t>Telangana Librarians; Hyderabad </a:t>
            </a:r>
            <a:r>
              <a:rPr lang="en-IN" b="1" dirty="0" smtClean="0"/>
              <a:t>Librarians</a:t>
            </a:r>
            <a:r>
              <a:rPr lang="en-IN" dirty="0" smtClean="0"/>
              <a:t> </a:t>
            </a:r>
            <a:r>
              <a:rPr lang="en-IN" dirty="0" smtClean="0"/>
              <a:t>posts </a:t>
            </a:r>
            <a:r>
              <a:rPr lang="en-IN" dirty="0"/>
              <a:t>predominantly Telugu with few English posts.  </a:t>
            </a:r>
          </a:p>
          <a:p>
            <a:pPr algn="just"/>
            <a:r>
              <a:rPr lang="en-IN" b="1" dirty="0"/>
              <a:t>LIS in West Bengal </a:t>
            </a:r>
            <a:r>
              <a:rPr lang="en-IN" dirty="0" smtClean="0"/>
              <a:t>posts </a:t>
            </a:r>
            <a:r>
              <a:rPr lang="en-IN" dirty="0"/>
              <a:t>in Bengali and English</a:t>
            </a:r>
            <a:r>
              <a:rPr lang="en-IN" dirty="0" smtClean="0"/>
              <a:t>.</a:t>
            </a:r>
          </a:p>
          <a:p>
            <a:pPr algn="just"/>
            <a:endParaRPr lang="en-IN" dirty="0" smtClean="0"/>
          </a:p>
          <a:p>
            <a:pPr algn="just"/>
            <a:r>
              <a:rPr lang="en-IN" dirty="0" smtClean="0"/>
              <a:t>Others </a:t>
            </a:r>
            <a:r>
              <a:rPr lang="en-IN" dirty="0" smtClean="0"/>
              <a:t>post </a:t>
            </a:r>
            <a:r>
              <a:rPr lang="en-IN" b="1" dirty="0"/>
              <a:t>predominantly general content</a:t>
            </a:r>
            <a:r>
              <a:rPr lang="en-IN" dirty="0"/>
              <a:t> in Hindi, </a:t>
            </a:r>
            <a:r>
              <a:rPr lang="en-IN" i="1" dirty="0" err="1"/>
              <a:t>Hinglish</a:t>
            </a:r>
            <a:r>
              <a:rPr lang="en-IN" dirty="0"/>
              <a:t> (Hindi in English script!) &amp; sometimes in English. </a:t>
            </a:r>
            <a:r>
              <a:rPr lang="en-IN" dirty="0" smtClean="0"/>
              <a:t>interspersed </a:t>
            </a:r>
            <a:r>
              <a:rPr lang="en-IN" dirty="0"/>
              <a:t>with lot of </a:t>
            </a:r>
            <a:r>
              <a:rPr lang="en-IN" dirty="0" smtClean="0"/>
              <a:t>Good Morning Images, Good Thought of the Day, Poetry (</a:t>
            </a:r>
            <a:r>
              <a:rPr lang="en-IN" dirty="0" err="1" smtClean="0"/>
              <a:t>Shayari</a:t>
            </a:r>
            <a:r>
              <a:rPr lang="en-IN" dirty="0"/>
              <a:t>) and </a:t>
            </a:r>
            <a:r>
              <a:rPr lang="en-IN" dirty="0" smtClean="0"/>
              <a:t>Jokes!</a:t>
            </a:r>
            <a:endParaRPr lang="en-IN" dirty="0"/>
          </a:p>
          <a:p>
            <a:pPr algn="just"/>
            <a:endParaRPr lang="en-IN" dirty="0"/>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12</a:t>
            </a:fld>
            <a:endParaRPr lang="en-IN"/>
          </a:p>
        </p:txBody>
      </p:sp>
    </p:spTree>
    <p:extLst>
      <p:ext uri="{BB962C8B-B14F-4D97-AF65-F5344CB8AC3E}">
        <p14:creationId xmlns:p14="http://schemas.microsoft.com/office/powerpoint/2010/main" val="916057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Legal Terms &amp; Conditions</a:t>
            </a:r>
            <a:endParaRPr lang="en-IN" b="1" dirty="0"/>
          </a:p>
        </p:txBody>
      </p:sp>
      <p:sp>
        <p:nvSpPr>
          <p:cNvPr id="3" name="Content Placeholder 2"/>
          <p:cNvSpPr>
            <a:spLocks noGrp="1"/>
          </p:cNvSpPr>
          <p:nvPr>
            <p:ph idx="1"/>
          </p:nvPr>
        </p:nvSpPr>
        <p:spPr>
          <a:xfrm>
            <a:off x="1043492" y="2323652"/>
            <a:ext cx="7128908" cy="3508977"/>
          </a:xfrm>
        </p:spPr>
        <p:txBody>
          <a:bodyPr>
            <a:noAutofit/>
          </a:bodyPr>
          <a:lstStyle/>
          <a:p>
            <a:pPr marL="68580" indent="0">
              <a:buNone/>
            </a:pPr>
            <a:r>
              <a:rPr lang="en-IN" sz="4000" dirty="0" smtClean="0"/>
              <a:t>Legal </a:t>
            </a:r>
            <a:r>
              <a:rPr lang="en-IN" sz="4000" dirty="0"/>
              <a:t>terms and conditions of using WhatsApp are mentioned at their site at </a:t>
            </a:r>
            <a:r>
              <a:rPr lang="en-IN" sz="2800" dirty="0"/>
              <a:t>https://www.whatsapp.com/legal</a:t>
            </a:r>
            <a:r>
              <a:rPr lang="en-IN" sz="2800" dirty="0" smtClean="0"/>
              <a:t>/</a:t>
            </a:r>
            <a:r>
              <a:rPr lang="en-IN" sz="4000" dirty="0" smtClean="0"/>
              <a:t> </a:t>
            </a:r>
          </a:p>
          <a:p>
            <a:pPr marL="68580" indent="0">
              <a:buNone/>
            </a:pPr>
            <a:endParaRPr lang="en-IN" sz="4000" dirty="0"/>
          </a:p>
          <a:p>
            <a:pPr marL="68580" indent="0">
              <a:buNone/>
            </a:pPr>
            <a:r>
              <a:rPr lang="en-IN" sz="4000" b="1" dirty="0" smtClean="0">
                <a:solidFill>
                  <a:srgbClr val="FF0000"/>
                </a:solidFill>
              </a:rPr>
              <a:t>Don’t Agree=Cannot Use!</a:t>
            </a:r>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13</a:t>
            </a:fld>
            <a:endParaRPr lang="en-IN"/>
          </a:p>
        </p:txBody>
      </p:sp>
    </p:spTree>
    <p:extLst>
      <p:ext uri="{BB962C8B-B14F-4D97-AF65-F5344CB8AC3E}">
        <p14:creationId xmlns:p14="http://schemas.microsoft.com/office/powerpoint/2010/main" val="2302361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92696"/>
            <a:ext cx="7024744" cy="745152"/>
          </a:xfrm>
        </p:spPr>
        <p:txBody>
          <a:bodyPr/>
          <a:lstStyle/>
          <a:p>
            <a:pPr algn="ctr"/>
            <a:r>
              <a:rPr lang="en-IN" b="1" dirty="0" smtClean="0"/>
              <a:t>Legal Age 13</a:t>
            </a:r>
            <a:endParaRPr lang="en-IN" b="1" dirty="0"/>
          </a:p>
        </p:txBody>
      </p:sp>
      <p:sp>
        <p:nvSpPr>
          <p:cNvPr id="3" name="Content Placeholder 2"/>
          <p:cNvSpPr>
            <a:spLocks noGrp="1"/>
          </p:cNvSpPr>
          <p:nvPr>
            <p:ph idx="1"/>
          </p:nvPr>
        </p:nvSpPr>
        <p:spPr>
          <a:xfrm>
            <a:off x="611560" y="1772816"/>
            <a:ext cx="7848872" cy="4059813"/>
          </a:xfrm>
        </p:spPr>
        <p:txBody>
          <a:bodyPr>
            <a:noAutofit/>
          </a:bodyPr>
          <a:lstStyle/>
          <a:p>
            <a:r>
              <a:rPr lang="en-IN" sz="3400" dirty="0" smtClean="0"/>
              <a:t>Peer Pressure</a:t>
            </a:r>
          </a:p>
          <a:p>
            <a:r>
              <a:rPr lang="en-IN" sz="3400" dirty="0" smtClean="0"/>
              <a:t>Reasoning safety in numbers</a:t>
            </a:r>
          </a:p>
          <a:p>
            <a:r>
              <a:rPr lang="en-IN" sz="3400" dirty="0"/>
              <a:t>D</a:t>
            </a:r>
            <a:r>
              <a:rPr lang="en-IN" sz="3400" dirty="0" smtClean="0"/>
              <a:t>emocratic </a:t>
            </a:r>
            <a:r>
              <a:rPr lang="en-IN" sz="3400" dirty="0"/>
              <a:t>country </a:t>
            </a:r>
            <a:r>
              <a:rPr lang="en-IN" sz="3400" dirty="0" smtClean="0"/>
              <a:t>- </a:t>
            </a:r>
            <a:r>
              <a:rPr lang="en-IN" sz="3400" dirty="0" smtClean="0"/>
              <a:t>have </a:t>
            </a:r>
            <a:r>
              <a:rPr lang="en-IN" sz="3400" b="1" dirty="0"/>
              <a:t>freedom of speech and </a:t>
            </a:r>
            <a:r>
              <a:rPr lang="en-IN" sz="3400" b="1" dirty="0" smtClean="0"/>
              <a:t>expression</a:t>
            </a:r>
            <a:endParaRPr lang="en-IN" sz="3400" dirty="0" smtClean="0"/>
          </a:p>
          <a:p>
            <a:r>
              <a:rPr lang="en-IN" sz="3400" dirty="0"/>
              <a:t>C</a:t>
            </a:r>
            <a:r>
              <a:rPr lang="en-IN" sz="3400" dirty="0" smtClean="0"/>
              <a:t>an </a:t>
            </a:r>
            <a:r>
              <a:rPr lang="en-IN" sz="3400" dirty="0"/>
              <a:t>evade law </a:t>
            </a:r>
          </a:p>
          <a:p>
            <a:r>
              <a:rPr lang="en-IN" sz="3400" dirty="0"/>
              <a:t>M</a:t>
            </a:r>
            <a:r>
              <a:rPr lang="en-IN" sz="3400" dirty="0" smtClean="0"/>
              <a:t>ost </a:t>
            </a:r>
            <a:r>
              <a:rPr lang="en-IN" sz="3400" dirty="0" smtClean="0"/>
              <a:t>assume </a:t>
            </a:r>
            <a:r>
              <a:rPr lang="en-IN" sz="3400" dirty="0"/>
              <a:t>that they will plead ignorance and escape.</a:t>
            </a:r>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14</a:t>
            </a:fld>
            <a:endParaRPr lang="en-IN"/>
          </a:p>
        </p:txBody>
      </p:sp>
    </p:spTree>
    <p:extLst>
      <p:ext uri="{BB962C8B-B14F-4D97-AF65-F5344CB8AC3E}">
        <p14:creationId xmlns:p14="http://schemas.microsoft.com/office/powerpoint/2010/main" val="2383878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764704"/>
            <a:ext cx="7632848" cy="5328592"/>
          </a:xfrm>
        </p:spPr>
        <p:txBody>
          <a:bodyPr>
            <a:noAutofit/>
          </a:bodyPr>
          <a:lstStyle/>
          <a:p>
            <a:pPr marL="68580" indent="0" algn="just">
              <a:buNone/>
            </a:pPr>
            <a:r>
              <a:rPr lang="en-IN" sz="4400" dirty="0"/>
              <a:t>There were numerous reports </a:t>
            </a:r>
            <a:r>
              <a:rPr lang="en-IN" sz="4400" dirty="0" smtClean="0"/>
              <a:t>online &amp; print </a:t>
            </a:r>
            <a:r>
              <a:rPr lang="en-IN" sz="4400" dirty="0"/>
              <a:t>newspapers regarding</a:t>
            </a:r>
            <a:r>
              <a:rPr lang="en-IN" sz="4400" b="1" dirty="0">
                <a:solidFill>
                  <a:srgbClr val="FF0000"/>
                </a:solidFill>
              </a:rPr>
              <a:t> Admin being liable for criminal prosecution</a:t>
            </a:r>
            <a:r>
              <a:rPr lang="en-IN" sz="4400" dirty="0"/>
              <a:t> </a:t>
            </a:r>
            <a:endParaRPr lang="en-IN" sz="4400" dirty="0" smtClean="0"/>
          </a:p>
          <a:p>
            <a:pPr marL="68580" indent="0" algn="just">
              <a:buNone/>
            </a:pPr>
            <a:r>
              <a:rPr lang="en-IN" sz="4400" b="1" dirty="0" smtClean="0"/>
              <a:t>if </a:t>
            </a:r>
            <a:r>
              <a:rPr lang="en-IN" sz="4400" b="1" dirty="0"/>
              <a:t>objectionable posts are shared on the group.</a:t>
            </a:r>
          </a:p>
          <a:p>
            <a:pPr algn="just"/>
            <a:endParaRPr lang="en-IN" sz="4400" dirty="0"/>
          </a:p>
        </p:txBody>
      </p:sp>
      <p:sp>
        <p:nvSpPr>
          <p:cNvPr id="5" name="Footer Placeholder 4"/>
          <p:cNvSpPr>
            <a:spLocks noGrp="1"/>
          </p:cNvSpPr>
          <p:nvPr>
            <p:ph type="ftr" sz="quarter" idx="11"/>
          </p:nvPr>
        </p:nvSpPr>
        <p:spPr/>
        <p:txBody>
          <a:bodyPr/>
          <a:lstStyle/>
          <a:p>
            <a:r>
              <a:rPr lang="en-IN" smtClean="0"/>
              <a:t>AchalaMunigalRao@gmail.com</a:t>
            </a:r>
            <a:endParaRPr lang="en-IN"/>
          </a:p>
        </p:txBody>
      </p:sp>
      <p:sp>
        <p:nvSpPr>
          <p:cNvPr id="6" name="Slide Number Placeholder 5"/>
          <p:cNvSpPr>
            <a:spLocks noGrp="1"/>
          </p:cNvSpPr>
          <p:nvPr>
            <p:ph type="sldNum" sz="quarter" idx="12"/>
          </p:nvPr>
        </p:nvSpPr>
        <p:spPr/>
        <p:txBody>
          <a:bodyPr/>
          <a:lstStyle/>
          <a:p>
            <a:fld id="{EF6E2D1E-5E55-4976-8648-27164C1CE40F}" type="slidenum">
              <a:rPr lang="en-IN" smtClean="0"/>
              <a:t>15</a:t>
            </a:fld>
            <a:endParaRPr lang="en-IN"/>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980728"/>
            <a:ext cx="7488832" cy="485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49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T&amp;C – legal boundaries</a:t>
            </a:r>
            <a:br>
              <a:rPr lang="en-IN" b="1" dirty="0" smtClean="0"/>
            </a:br>
            <a:r>
              <a:rPr lang="en-IN" b="1" dirty="0" smtClean="0"/>
              <a:t>Jurisdiction</a:t>
            </a:r>
            <a:endParaRPr lang="en-IN" b="1" dirty="0"/>
          </a:p>
        </p:txBody>
      </p:sp>
      <p:sp>
        <p:nvSpPr>
          <p:cNvPr id="3" name="Content Placeholder 2"/>
          <p:cNvSpPr>
            <a:spLocks noGrp="1"/>
          </p:cNvSpPr>
          <p:nvPr>
            <p:ph idx="1"/>
          </p:nvPr>
        </p:nvSpPr>
        <p:spPr/>
        <p:txBody>
          <a:bodyPr>
            <a:normAutofit fontScale="62500" lnSpcReduction="20000"/>
          </a:bodyPr>
          <a:lstStyle/>
          <a:p>
            <a:pPr marL="68580" indent="0">
              <a:buNone/>
            </a:pPr>
            <a:r>
              <a:rPr lang="en-IN" b="1" dirty="0" smtClean="0"/>
              <a:t>Member</a:t>
            </a:r>
          </a:p>
          <a:p>
            <a:r>
              <a:rPr lang="en-IN" b="1" dirty="0" smtClean="0"/>
              <a:t>Location</a:t>
            </a:r>
          </a:p>
          <a:p>
            <a:pPr lvl="1"/>
            <a:r>
              <a:rPr lang="en-IN" dirty="0" smtClean="0"/>
              <a:t>app made in which country </a:t>
            </a:r>
            <a:endParaRPr lang="en-IN" dirty="0"/>
          </a:p>
          <a:p>
            <a:pPr lvl="1"/>
            <a:r>
              <a:rPr lang="en-IN" dirty="0" smtClean="0"/>
              <a:t>app downloaded </a:t>
            </a:r>
          </a:p>
          <a:p>
            <a:pPr lvl="2"/>
            <a:r>
              <a:rPr lang="en-IN" dirty="0" smtClean="0"/>
              <a:t>Citizen of which country</a:t>
            </a:r>
          </a:p>
          <a:p>
            <a:pPr lvl="2"/>
            <a:r>
              <a:rPr lang="en-IN" dirty="0" smtClean="0"/>
              <a:t>using which internet/mobile provider</a:t>
            </a:r>
          </a:p>
          <a:p>
            <a:pPr lvl="1"/>
            <a:r>
              <a:rPr lang="en-IN" dirty="0" smtClean="0"/>
              <a:t>app used</a:t>
            </a:r>
          </a:p>
          <a:p>
            <a:pPr lvl="2"/>
            <a:r>
              <a:rPr lang="en-IN" dirty="0" smtClean="0"/>
              <a:t>Citizens of a country</a:t>
            </a:r>
          </a:p>
          <a:p>
            <a:pPr lvl="2"/>
            <a:r>
              <a:rPr lang="en-IN" dirty="0" smtClean="0"/>
              <a:t>Citizen of a country – residing/travel in another country</a:t>
            </a:r>
          </a:p>
          <a:p>
            <a:r>
              <a:rPr lang="en-IN" dirty="0" smtClean="0"/>
              <a:t>What is objectionable (</a:t>
            </a:r>
            <a:r>
              <a:rPr lang="en-IN" dirty="0" err="1" smtClean="0"/>
              <a:t>ambigious</a:t>
            </a:r>
            <a:r>
              <a:rPr lang="en-IN" dirty="0" smtClean="0"/>
              <a:t>)? Infringing nature of post!</a:t>
            </a:r>
          </a:p>
          <a:p>
            <a:pPr marL="68580" indent="0">
              <a:buNone/>
            </a:pPr>
            <a:endParaRPr lang="en-IN" dirty="0" smtClean="0"/>
          </a:p>
          <a:p>
            <a:pPr marL="68580" indent="0">
              <a:buNone/>
            </a:pPr>
            <a:r>
              <a:rPr lang="en-IN" b="1" dirty="0" smtClean="0"/>
              <a:t>Admin</a:t>
            </a:r>
          </a:p>
          <a:p>
            <a:r>
              <a:rPr lang="en-IN" b="1" dirty="0" smtClean="0"/>
              <a:t>One admin from one country</a:t>
            </a:r>
          </a:p>
          <a:p>
            <a:r>
              <a:rPr lang="en-IN" b="1" dirty="0" smtClean="0"/>
              <a:t>Many admins from same country</a:t>
            </a:r>
          </a:p>
          <a:p>
            <a:r>
              <a:rPr lang="en-IN" b="1" dirty="0" smtClean="0"/>
              <a:t>Many admins from different countries</a:t>
            </a:r>
            <a:r>
              <a:rPr lang="en-IN" dirty="0" smtClean="0"/>
              <a:t> (each country having own laws regarding apps on internet-conflict to settle dispute)</a:t>
            </a:r>
            <a:endParaRPr lang="en-IN" dirty="0"/>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16</a:t>
            </a:fld>
            <a:endParaRPr lang="en-IN"/>
          </a:p>
        </p:txBody>
      </p:sp>
    </p:spTree>
    <p:extLst>
      <p:ext uri="{BB962C8B-B14F-4D97-AF65-F5344CB8AC3E}">
        <p14:creationId xmlns:p14="http://schemas.microsoft.com/office/powerpoint/2010/main" val="3314708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What is objectionable?</a:t>
            </a:r>
            <a:endParaRPr lang="en-IN" dirty="0"/>
          </a:p>
        </p:txBody>
      </p:sp>
      <p:sp>
        <p:nvSpPr>
          <p:cNvPr id="3" name="Content Placeholder 2"/>
          <p:cNvSpPr>
            <a:spLocks noGrp="1"/>
          </p:cNvSpPr>
          <p:nvPr>
            <p:ph idx="1"/>
          </p:nvPr>
        </p:nvSpPr>
        <p:spPr/>
        <p:txBody>
          <a:bodyPr>
            <a:normAutofit fontScale="92500" lnSpcReduction="20000"/>
          </a:bodyPr>
          <a:lstStyle/>
          <a:p>
            <a:pPr algn="just"/>
            <a:r>
              <a:rPr lang="en-IN" dirty="0"/>
              <a:t>T</a:t>
            </a:r>
            <a:r>
              <a:rPr lang="en-IN" dirty="0" smtClean="0"/>
              <a:t>erm </a:t>
            </a:r>
            <a:r>
              <a:rPr lang="en-IN" dirty="0"/>
              <a:t>‘objectionable’ is</a:t>
            </a:r>
            <a:r>
              <a:rPr lang="en-IN" b="1" dirty="0"/>
              <a:t> ambiguous</a:t>
            </a:r>
            <a:r>
              <a:rPr lang="en-IN" dirty="0"/>
              <a:t>. </a:t>
            </a:r>
            <a:endParaRPr lang="en-IN" dirty="0" smtClean="0"/>
          </a:p>
          <a:p>
            <a:pPr algn="just"/>
            <a:r>
              <a:rPr lang="en-IN" b="1" dirty="0" smtClean="0"/>
              <a:t>Define</a:t>
            </a:r>
            <a:r>
              <a:rPr lang="en-IN" dirty="0" smtClean="0"/>
              <a:t> what </a:t>
            </a:r>
            <a:r>
              <a:rPr lang="en-IN" dirty="0"/>
              <a:t>is universally objectionable </a:t>
            </a:r>
            <a:endParaRPr lang="en-IN" dirty="0" smtClean="0"/>
          </a:p>
          <a:p>
            <a:pPr algn="just"/>
            <a:r>
              <a:rPr lang="en-IN" b="1" dirty="0" smtClean="0"/>
              <a:t>Thumb </a:t>
            </a:r>
            <a:r>
              <a:rPr lang="en-IN" b="1" dirty="0"/>
              <a:t>rule</a:t>
            </a:r>
            <a:r>
              <a:rPr lang="en-IN" dirty="0"/>
              <a:t> anything that is biased (for or against) caste, race, religion, gender, creed, sexual orientation, </a:t>
            </a:r>
            <a:r>
              <a:rPr lang="en-IN" dirty="0" smtClean="0"/>
              <a:t>age, marital </a:t>
            </a:r>
            <a:r>
              <a:rPr lang="en-IN" dirty="0"/>
              <a:t>status, political </a:t>
            </a:r>
            <a:r>
              <a:rPr lang="en-IN" dirty="0" smtClean="0"/>
              <a:t>affiliations, social status, heritage</a:t>
            </a:r>
            <a:r>
              <a:rPr lang="en-IN" dirty="0"/>
              <a:t>, education, financial ability, country of origin, </a:t>
            </a:r>
            <a:r>
              <a:rPr lang="en-IN" dirty="0" smtClean="0"/>
              <a:t>citizenship, immigration </a:t>
            </a:r>
            <a:r>
              <a:rPr lang="en-IN" dirty="0"/>
              <a:t>status, </a:t>
            </a:r>
            <a:r>
              <a:rPr lang="en-IN" dirty="0" smtClean="0"/>
              <a:t>physical/mental </a:t>
            </a:r>
            <a:r>
              <a:rPr lang="en-IN" dirty="0"/>
              <a:t>ability; religious affiliations can be termed objectionable which can be just </a:t>
            </a:r>
            <a:r>
              <a:rPr lang="en-IN" b="1" dirty="0">
                <a:solidFill>
                  <a:srgbClr val="00B0F0"/>
                </a:solidFill>
              </a:rPr>
              <a:t>information, satire, jokes etc</a:t>
            </a:r>
            <a:r>
              <a:rPr lang="en-IN" dirty="0"/>
              <a:t>. </a:t>
            </a:r>
            <a:r>
              <a:rPr lang="en-IN" b="1" dirty="0"/>
              <a:t>in form of </a:t>
            </a:r>
            <a:r>
              <a:rPr lang="en-IN" b="1" dirty="0" smtClean="0"/>
              <a:t>text/images/videos. </a:t>
            </a:r>
            <a:endParaRPr lang="en-IN" b="1" dirty="0"/>
          </a:p>
          <a:p>
            <a:pPr algn="just"/>
            <a:endParaRPr lang="en-IN" dirty="0"/>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17</a:t>
            </a:fld>
            <a:endParaRPr lang="en-IN"/>
          </a:p>
        </p:txBody>
      </p:sp>
    </p:spTree>
    <p:extLst>
      <p:ext uri="{BB962C8B-B14F-4D97-AF65-F5344CB8AC3E}">
        <p14:creationId xmlns:p14="http://schemas.microsoft.com/office/powerpoint/2010/main" val="584655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08720"/>
            <a:ext cx="7200916" cy="4923909"/>
          </a:xfrm>
        </p:spPr>
        <p:txBody>
          <a:bodyPr>
            <a:normAutofit fontScale="92500" lnSpcReduction="20000"/>
          </a:bodyPr>
          <a:lstStyle/>
          <a:p>
            <a:pPr marL="68580" indent="0" algn="just">
              <a:buNone/>
            </a:pPr>
            <a:r>
              <a:rPr lang="en-IN" sz="2800" dirty="0"/>
              <a:t>Administrator was arrested when </a:t>
            </a:r>
            <a:r>
              <a:rPr lang="en-IN" sz="2800" b="1" dirty="0"/>
              <a:t>video of man slaughtering a cow and abusing the Prime Minister </a:t>
            </a:r>
            <a:r>
              <a:rPr lang="en-IN" sz="2800" dirty="0"/>
              <a:t>was shared. </a:t>
            </a:r>
            <a:endParaRPr lang="en-IN" sz="2800" dirty="0" smtClean="0"/>
          </a:p>
          <a:p>
            <a:pPr marL="68580" indent="0" algn="just">
              <a:buNone/>
            </a:pPr>
            <a:endParaRPr lang="en-IN" sz="2800" dirty="0" smtClean="0"/>
          </a:p>
          <a:p>
            <a:pPr marL="68580" indent="0" algn="just">
              <a:buNone/>
            </a:pPr>
            <a:r>
              <a:rPr lang="en-IN" sz="2800" dirty="0" smtClean="0"/>
              <a:t>A </a:t>
            </a:r>
            <a:r>
              <a:rPr lang="en-IN" sz="2800" dirty="0"/>
              <a:t>Press Trust of India report said that the four were arrested by the police under </a:t>
            </a:r>
            <a:endParaRPr lang="en-IN" sz="2800" dirty="0" smtClean="0"/>
          </a:p>
          <a:p>
            <a:pPr marL="582930" indent="-514350" algn="just">
              <a:buFont typeface="+mj-lt"/>
              <a:buAutoNum type="arabicPeriod"/>
            </a:pPr>
            <a:r>
              <a:rPr lang="en-IN" sz="2800" b="1" dirty="0" smtClean="0">
                <a:solidFill>
                  <a:srgbClr val="FF0000"/>
                </a:solidFill>
              </a:rPr>
              <a:t>sections </a:t>
            </a:r>
            <a:r>
              <a:rPr lang="en-IN" sz="2800" b="1" dirty="0">
                <a:solidFill>
                  <a:srgbClr val="FF0000"/>
                </a:solidFill>
              </a:rPr>
              <a:t>153</a:t>
            </a:r>
            <a:r>
              <a:rPr lang="en-IN" sz="2800" b="1" dirty="0"/>
              <a:t> of the IPC </a:t>
            </a:r>
            <a:r>
              <a:rPr lang="en-IN" sz="2800" b="1" dirty="0" smtClean="0"/>
              <a:t>[promoting </a:t>
            </a:r>
            <a:r>
              <a:rPr lang="en-IN" sz="2800" b="1" dirty="0"/>
              <a:t>enmity and ill </a:t>
            </a:r>
            <a:r>
              <a:rPr lang="en-IN" sz="2800" b="1" dirty="0" smtClean="0"/>
              <a:t>will]</a:t>
            </a:r>
            <a:endParaRPr lang="en-IN" sz="2800" b="1" dirty="0" smtClean="0"/>
          </a:p>
          <a:p>
            <a:pPr marL="582930" indent="-514350" algn="just">
              <a:buFont typeface="+mj-lt"/>
              <a:buAutoNum type="arabicPeriod"/>
            </a:pPr>
            <a:r>
              <a:rPr lang="en-IN" sz="2800" b="1" dirty="0" smtClean="0">
                <a:solidFill>
                  <a:srgbClr val="FF0000"/>
                </a:solidFill>
              </a:rPr>
              <a:t>section </a:t>
            </a:r>
            <a:r>
              <a:rPr lang="en-IN" sz="2800" b="1" dirty="0">
                <a:solidFill>
                  <a:srgbClr val="FF0000"/>
                </a:solidFill>
              </a:rPr>
              <a:t>34 </a:t>
            </a:r>
            <a:r>
              <a:rPr lang="en-IN" sz="2800" b="1" dirty="0"/>
              <a:t>[deals with roles of Certifying Authorities] and </a:t>
            </a:r>
          </a:p>
          <a:p>
            <a:pPr marL="582930" indent="-514350" algn="just">
              <a:buFont typeface="+mj-lt"/>
              <a:buAutoNum type="arabicPeriod"/>
            </a:pPr>
            <a:r>
              <a:rPr lang="en-IN" sz="2800" b="1" dirty="0" smtClean="0">
                <a:solidFill>
                  <a:srgbClr val="FF0000"/>
                </a:solidFill>
              </a:rPr>
              <a:t>section </a:t>
            </a:r>
            <a:r>
              <a:rPr lang="en-IN" sz="2800" b="1" dirty="0">
                <a:solidFill>
                  <a:srgbClr val="FF0000"/>
                </a:solidFill>
              </a:rPr>
              <a:t>67 of IT Act, 2000 </a:t>
            </a:r>
            <a:r>
              <a:rPr lang="en-IN" sz="2800" b="1" dirty="0"/>
              <a:t>[deals with obscene content transmitted in electronic media]. </a:t>
            </a:r>
            <a:endParaRPr lang="en-IN" sz="2800" b="1" dirty="0" smtClean="0"/>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18</a:t>
            </a:fld>
            <a:endParaRPr lang="en-IN"/>
          </a:p>
        </p:txBody>
      </p:sp>
    </p:spTree>
    <p:extLst>
      <p:ext uri="{BB962C8B-B14F-4D97-AF65-F5344CB8AC3E}">
        <p14:creationId xmlns:p14="http://schemas.microsoft.com/office/powerpoint/2010/main" val="4127175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7992888" cy="1477968"/>
          </a:xfrm>
        </p:spPr>
        <p:txBody>
          <a:bodyPr>
            <a:noAutofit/>
          </a:bodyPr>
          <a:lstStyle/>
          <a:p>
            <a:r>
              <a:rPr lang="en-IN" sz="1800" b="1" dirty="0" smtClean="0"/>
              <a:t/>
            </a:r>
            <a:br>
              <a:rPr lang="en-IN" sz="1800" b="1" dirty="0" smtClean="0"/>
            </a:br>
            <a:r>
              <a:rPr lang="en-IN" sz="1800" b="1" dirty="0"/>
              <a:t/>
            </a:r>
            <a:br>
              <a:rPr lang="en-IN" sz="1800" b="1" dirty="0"/>
            </a:br>
            <a:r>
              <a:rPr lang="en-IN" sz="1800" b="1" dirty="0" smtClean="0"/>
              <a:t/>
            </a:r>
            <a:br>
              <a:rPr lang="en-IN" sz="1800" b="1" dirty="0" smtClean="0"/>
            </a:br>
            <a:r>
              <a:rPr lang="en-IN" sz="1800" b="1" dirty="0"/>
              <a:t/>
            </a:r>
            <a:br>
              <a:rPr lang="en-IN" sz="1800" b="1" dirty="0"/>
            </a:br>
            <a:r>
              <a:rPr lang="en-IN" sz="1800" b="1" dirty="0" smtClean="0"/>
              <a:t/>
            </a:r>
            <a:br>
              <a:rPr lang="en-IN" sz="1800" b="1" dirty="0" smtClean="0"/>
            </a:br>
            <a:r>
              <a:rPr lang="en-IN" sz="1800" b="1" dirty="0"/>
              <a:t/>
            </a:r>
            <a:br>
              <a:rPr lang="en-IN" sz="1800" b="1" dirty="0"/>
            </a:br>
            <a:r>
              <a:rPr lang="en-IN" sz="1800" b="1" dirty="0" smtClean="0"/>
              <a:t/>
            </a:r>
            <a:br>
              <a:rPr lang="en-IN" sz="1800" b="1" dirty="0" smtClean="0"/>
            </a:br>
            <a:r>
              <a:rPr lang="en-IN" sz="1800" b="1" dirty="0"/>
              <a:t/>
            </a:r>
            <a:br>
              <a:rPr lang="en-IN" sz="1800" b="1" dirty="0"/>
            </a:br>
            <a:r>
              <a:rPr lang="en-IN" sz="1800" b="1" dirty="0" smtClean="0"/>
              <a:t/>
            </a:r>
            <a:br>
              <a:rPr lang="en-IN" sz="1800" b="1" dirty="0" smtClean="0"/>
            </a:br>
            <a:r>
              <a:rPr lang="en-IN" sz="1800" b="1" dirty="0"/>
              <a:t/>
            </a:r>
            <a:br>
              <a:rPr lang="en-IN" sz="1800" b="1" dirty="0"/>
            </a:br>
            <a:r>
              <a:rPr lang="en-IN" sz="1800" b="1" dirty="0" smtClean="0"/>
              <a:t/>
            </a:r>
            <a:br>
              <a:rPr lang="en-IN" sz="1800" b="1" dirty="0" smtClean="0"/>
            </a:br>
            <a:r>
              <a:rPr lang="en-IN" sz="1800" b="1" dirty="0"/>
              <a:t/>
            </a:r>
            <a:br>
              <a:rPr lang="en-IN" sz="1800" b="1" dirty="0"/>
            </a:br>
            <a:r>
              <a:rPr lang="en-IN" sz="1800" b="1" dirty="0" smtClean="0"/>
              <a:t/>
            </a:r>
            <a:br>
              <a:rPr lang="en-IN" sz="1800" b="1" dirty="0" smtClean="0"/>
            </a:br>
            <a:r>
              <a:rPr lang="en-IN" sz="1800" b="1" dirty="0"/>
              <a:t/>
            </a:r>
            <a:br>
              <a:rPr lang="en-IN" sz="1800" b="1" dirty="0"/>
            </a:br>
            <a:r>
              <a:rPr lang="en-IN" sz="1800" b="1" dirty="0" smtClean="0"/>
              <a:t>Section </a:t>
            </a:r>
            <a:r>
              <a:rPr lang="en-IN" sz="1800" b="1" dirty="0"/>
              <a:t>505(1)(b) in The Indian Penal Code</a:t>
            </a:r>
            <a:br>
              <a:rPr lang="en-IN" sz="1800" b="1" dirty="0"/>
            </a:br>
            <a:r>
              <a:rPr lang="en-IN" sz="1800" b="1" dirty="0"/>
              <a:t>(b) </a:t>
            </a:r>
            <a:r>
              <a:rPr lang="en-IN" sz="1800" b="1" dirty="0">
                <a:solidFill>
                  <a:srgbClr val="FF0000"/>
                </a:solidFill>
              </a:rPr>
              <a:t>with intent to cause, or which is likely to cause, fear or alarm to the public</a:t>
            </a:r>
            <a:r>
              <a:rPr lang="en-IN" sz="1800" b="1" dirty="0"/>
              <a:t>, or to any section of the public whereby any person may be induced to commit an offence against the State or against the public tranquillity;</a:t>
            </a:r>
          </a:p>
        </p:txBody>
      </p:sp>
      <p:sp>
        <p:nvSpPr>
          <p:cNvPr id="3" name="Text Placeholder 2"/>
          <p:cNvSpPr>
            <a:spLocks noGrp="1"/>
          </p:cNvSpPr>
          <p:nvPr>
            <p:ph type="body" idx="1"/>
          </p:nvPr>
        </p:nvSpPr>
        <p:spPr>
          <a:xfrm>
            <a:off x="755576" y="2316008"/>
            <a:ext cx="3713683" cy="1184999"/>
          </a:xfrm>
        </p:spPr>
        <p:txBody>
          <a:bodyPr>
            <a:noAutofit/>
          </a:bodyPr>
          <a:lstStyle/>
          <a:p>
            <a:r>
              <a:rPr lang="en-IN" sz="2000" dirty="0">
                <a:solidFill>
                  <a:srgbClr val="002060"/>
                </a:solidFill>
              </a:rPr>
              <a:t>Information impacting National security</a:t>
            </a:r>
            <a:br>
              <a:rPr lang="en-IN" sz="2000" dirty="0">
                <a:solidFill>
                  <a:srgbClr val="002060"/>
                </a:solidFill>
              </a:rPr>
            </a:br>
            <a:r>
              <a:rPr lang="en-IN" sz="2000" dirty="0" err="1">
                <a:solidFill>
                  <a:srgbClr val="002060"/>
                </a:solidFill>
              </a:rPr>
              <a:t>Geotagging</a:t>
            </a:r>
            <a:r>
              <a:rPr lang="en-IN" sz="2000" dirty="0">
                <a:solidFill>
                  <a:srgbClr val="002060"/>
                </a:solidFill>
              </a:rPr>
              <a:t> military </a:t>
            </a:r>
            <a:r>
              <a:rPr lang="en-IN" sz="2000" dirty="0" smtClean="0">
                <a:solidFill>
                  <a:srgbClr val="002060"/>
                </a:solidFill>
              </a:rPr>
              <a:t>movements</a:t>
            </a:r>
            <a:endParaRPr lang="en-IN" sz="2000" dirty="0">
              <a:solidFill>
                <a:srgbClr val="002060"/>
              </a:solidFill>
            </a:endParaRPr>
          </a:p>
        </p:txBody>
      </p:sp>
      <p:sp>
        <p:nvSpPr>
          <p:cNvPr id="5" name="Text Placeholder 4"/>
          <p:cNvSpPr>
            <a:spLocks noGrp="1"/>
          </p:cNvSpPr>
          <p:nvPr>
            <p:ph type="body" sz="quarter" idx="3"/>
          </p:nvPr>
        </p:nvSpPr>
        <p:spPr>
          <a:xfrm>
            <a:off x="4572000" y="2348880"/>
            <a:ext cx="3888432" cy="1112990"/>
          </a:xfrm>
        </p:spPr>
        <p:txBody>
          <a:bodyPr>
            <a:noAutofit/>
          </a:bodyPr>
          <a:lstStyle/>
          <a:p>
            <a:r>
              <a:rPr lang="en-IN" sz="2000" dirty="0">
                <a:solidFill>
                  <a:srgbClr val="002060"/>
                </a:solidFill>
              </a:rPr>
              <a:t>3,000 armed men are roaming in parts of </a:t>
            </a:r>
            <a:r>
              <a:rPr lang="en-IN" sz="2000" dirty="0" err="1">
                <a:solidFill>
                  <a:srgbClr val="002060"/>
                </a:solidFill>
              </a:rPr>
              <a:t>Solapur</a:t>
            </a:r>
            <a:r>
              <a:rPr lang="en-IN" sz="2000" dirty="0">
                <a:solidFill>
                  <a:srgbClr val="002060"/>
                </a:solidFill>
              </a:rPr>
              <a:t> district with the intention of kidnapping children</a:t>
            </a:r>
            <a:r>
              <a:rPr lang="en-IN" sz="2000" dirty="0" smtClean="0">
                <a:solidFill>
                  <a:srgbClr val="002060"/>
                </a:solidFill>
              </a:rPr>
              <a:t>.’</a:t>
            </a:r>
            <a:endParaRPr lang="en-IN" sz="2000" dirty="0">
              <a:solidFill>
                <a:srgbClr val="002060"/>
              </a:solidFill>
            </a:endParaRPr>
          </a:p>
        </p:txBody>
      </p:sp>
      <p:pic>
        <p:nvPicPr>
          <p:cNvPr id="10" name="Content Placeholder 9"/>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878387" y="3616325"/>
            <a:ext cx="2952750" cy="2332955"/>
          </a:xfrm>
        </p:spPr>
      </p:pic>
      <p:sp>
        <p:nvSpPr>
          <p:cNvPr id="7" name="Footer Placeholder 6"/>
          <p:cNvSpPr>
            <a:spLocks noGrp="1"/>
          </p:cNvSpPr>
          <p:nvPr>
            <p:ph type="ftr" sz="quarter" idx="11"/>
          </p:nvPr>
        </p:nvSpPr>
        <p:spPr/>
        <p:txBody>
          <a:bodyPr/>
          <a:lstStyle/>
          <a:p>
            <a:r>
              <a:rPr lang="en-IN" smtClean="0"/>
              <a:t>AchalaMunigalRao@gmail.com</a:t>
            </a:r>
            <a:endParaRPr lang="en-IN"/>
          </a:p>
        </p:txBody>
      </p:sp>
      <p:sp>
        <p:nvSpPr>
          <p:cNvPr id="8" name="Slide Number Placeholder 7"/>
          <p:cNvSpPr>
            <a:spLocks noGrp="1"/>
          </p:cNvSpPr>
          <p:nvPr>
            <p:ph type="sldNum" sz="quarter" idx="12"/>
          </p:nvPr>
        </p:nvSpPr>
        <p:spPr/>
        <p:txBody>
          <a:bodyPr/>
          <a:lstStyle/>
          <a:p>
            <a:fld id="{EF6E2D1E-5E55-4976-8648-27164C1CE40F}" type="slidenum">
              <a:rPr lang="en-IN" smtClean="0"/>
              <a:t>19</a:t>
            </a:fld>
            <a:endParaRPr lang="en-IN"/>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3568" y="3521075"/>
            <a:ext cx="3377257" cy="2428205"/>
          </a:xfrm>
          <a:prstGeom prst="rect">
            <a:avLst/>
          </a:prstGeom>
        </p:spPr>
      </p:pic>
      <p:sp>
        <p:nvSpPr>
          <p:cNvPr id="11" name="Rectangle 10"/>
          <p:cNvSpPr/>
          <p:nvPr/>
        </p:nvSpPr>
        <p:spPr>
          <a:xfrm>
            <a:off x="2267744" y="6093296"/>
            <a:ext cx="3913251" cy="369332"/>
          </a:xfrm>
          <a:prstGeom prst="rect">
            <a:avLst/>
          </a:prstGeom>
        </p:spPr>
        <p:txBody>
          <a:bodyPr wrap="none">
            <a:spAutoFit/>
          </a:bodyPr>
          <a:lstStyle/>
          <a:p>
            <a:r>
              <a:rPr lang="en-IN" b="1" dirty="0"/>
              <a:t>Rumour – </a:t>
            </a:r>
            <a:r>
              <a:rPr lang="en-IN" b="1" dirty="0" err="1"/>
              <a:t>Mis</a:t>
            </a:r>
            <a:r>
              <a:rPr lang="en-IN" b="1" dirty="0"/>
              <a:t>-Information &amp; Panic</a:t>
            </a:r>
            <a:endParaRPr lang="en-IN" dirty="0"/>
          </a:p>
        </p:txBody>
      </p:sp>
    </p:spTree>
    <p:extLst>
      <p:ext uri="{BB962C8B-B14F-4D97-AF65-F5344CB8AC3E}">
        <p14:creationId xmlns:p14="http://schemas.microsoft.com/office/powerpoint/2010/main" val="1314462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b="1" dirty="0" smtClean="0">
                <a:solidFill>
                  <a:srgbClr val="002060"/>
                </a:solidFill>
              </a:rPr>
              <a:t>WhatsApp</a:t>
            </a:r>
            <a:br>
              <a:rPr lang="en-IN" sz="2400" b="1" dirty="0" smtClean="0">
                <a:solidFill>
                  <a:srgbClr val="002060"/>
                </a:solidFill>
              </a:rPr>
            </a:br>
            <a:r>
              <a:rPr lang="en-IN" sz="2400" b="1" dirty="0" smtClean="0">
                <a:solidFill>
                  <a:srgbClr val="002060"/>
                </a:solidFill>
              </a:rPr>
              <a:t>Instant Messaging Service </a:t>
            </a:r>
            <a:br>
              <a:rPr lang="en-IN" sz="2400" b="1" dirty="0" smtClean="0">
                <a:solidFill>
                  <a:srgbClr val="002060"/>
                </a:solidFill>
              </a:rPr>
            </a:br>
            <a:r>
              <a:rPr lang="en-IN" sz="2400" b="1" dirty="0" smtClean="0">
                <a:solidFill>
                  <a:srgbClr val="002060"/>
                </a:solidFill>
              </a:rPr>
              <a:t>vs</a:t>
            </a:r>
            <a:r>
              <a:rPr lang="en-IN" sz="2400" dirty="0" smtClean="0">
                <a:solidFill>
                  <a:srgbClr val="002060"/>
                </a:solidFill>
              </a:rPr>
              <a:t>. </a:t>
            </a:r>
            <a:r>
              <a:rPr lang="en-IN" sz="2400" b="1" dirty="0" smtClean="0">
                <a:solidFill>
                  <a:srgbClr val="002060"/>
                </a:solidFill>
              </a:rPr>
              <a:t/>
            </a:r>
            <a:br>
              <a:rPr lang="en-IN" sz="2400" b="1" dirty="0" smtClean="0">
                <a:solidFill>
                  <a:srgbClr val="002060"/>
                </a:solidFill>
              </a:rPr>
            </a:br>
            <a:r>
              <a:rPr lang="en-IN" sz="2400" b="1" dirty="0" smtClean="0">
                <a:solidFill>
                  <a:srgbClr val="002060"/>
                </a:solidFill>
              </a:rPr>
              <a:t>Social Media</a:t>
            </a:r>
            <a:endParaRPr lang="en-IN" sz="2400" b="1" dirty="0">
              <a:solidFill>
                <a:srgbClr val="002060"/>
              </a:solidFill>
            </a:endParaRPr>
          </a:p>
        </p:txBody>
      </p:sp>
      <p:sp>
        <p:nvSpPr>
          <p:cNvPr id="3" name="Text Placeholder 2"/>
          <p:cNvSpPr>
            <a:spLocks noGrp="1"/>
          </p:cNvSpPr>
          <p:nvPr>
            <p:ph type="body" idx="1"/>
          </p:nvPr>
        </p:nvSpPr>
        <p:spPr>
          <a:xfrm>
            <a:off x="755576" y="2060848"/>
            <a:ext cx="3057148" cy="639762"/>
          </a:xfrm>
        </p:spPr>
        <p:txBody>
          <a:bodyPr/>
          <a:lstStyle/>
          <a:p>
            <a:r>
              <a:rPr lang="en-IN" dirty="0"/>
              <a:t>Google Play</a:t>
            </a:r>
          </a:p>
        </p:txBody>
      </p:sp>
      <p:sp>
        <p:nvSpPr>
          <p:cNvPr id="4" name="Content Placeholder 3"/>
          <p:cNvSpPr>
            <a:spLocks noGrp="1"/>
          </p:cNvSpPr>
          <p:nvPr>
            <p:ph sz="half" idx="2"/>
          </p:nvPr>
        </p:nvSpPr>
        <p:spPr>
          <a:xfrm>
            <a:off x="944397" y="2774238"/>
            <a:ext cx="2351901" cy="2651131"/>
          </a:xfrm>
        </p:spPr>
        <p:txBody>
          <a:bodyPr>
            <a:noAutofit/>
          </a:bodyPr>
          <a:lstStyle/>
          <a:p>
            <a:pPr marL="68580" indent="0" algn="just">
              <a:buNone/>
            </a:pPr>
            <a:r>
              <a:rPr lang="en-IN" dirty="0"/>
              <a:t>a </a:t>
            </a:r>
            <a:r>
              <a:rPr lang="en-IN" b="1" dirty="0"/>
              <a:t>FREE messaging app </a:t>
            </a:r>
            <a:r>
              <a:rPr lang="en-IN" dirty="0"/>
              <a:t>available for Android and other </a:t>
            </a:r>
            <a:r>
              <a:rPr lang="en-IN" dirty="0" smtClean="0"/>
              <a:t>smartphones.</a:t>
            </a:r>
          </a:p>
        </p:txBody>
      </p:sp>
      <p:sp>
        <p:nvSpPr>
          <p:cNvPr id="5" name="Text Placeholder 4"/>
          <p:cNvSpPr>
            <a:spLocks noGrp="1"/>
          </p:cNvSpPr>
          <p:nvPr>
            <p:ph type="body" sz="quarter" idx="3"/>
          </p:nvPr>
        </p:nvSpPr>
        <p:spPr>
          <a:xfrm>
            <a:off x="4788024" y="1988840"/>
            <a:ext cx="3055717" cy="639762"/>
          </a:xfrm>
        </p:spPr>
        <p:txBody>
          <a:bodyPr/>
          <a:lstStyle/>
          <a:p>
            <a:r>
              <a:rPr lang="en-IN" dirty="0" smtClean="0"/>
              <a:t>Wikipedia</a:t>
            </a:r>
            <a:endParaRPr lang="en-IN" dirty="0"/>
          </a:p>
        </p:txBody>
      </p:sp>
      <p:sp>
        <p:nvSpPr>
          <p:cNvPr id="6" name="Content Placeholder 5"/>
          <p:cNvSpPr>
            <a:spLocks noGrp="1"/>
          </p:cNvSpPr>
          <p:nvPr>
            <p:ph sz="quarter" idx="4"/>
          </p:nvPr>
        </p:nvSpPr>
        <p:spPr>
          <a:xfrm>
            <a:off x="3409174" y="2717473"/>
            <a:ext cx="4573128" cy="2835797"/>
          </a:xfrm>
        </p:spPr>
        <p:txBody>
          <a:bodyPr>
            <a:normAutofit/>
          </a:bodyPr>
          <a:lstStyle/>
          <a:p>
            <a:pPr marL="68580" indent="0" algn="just">
              <a:buNone/>
            </a:pPr>
            <a:r>
              <a:rPr lang="en-IN" dirty="0"/>
              <a:t>Social media are </a:t>
            </a:r>
            <a:r>
              <a:rPr lang="en-IN" b="1" dirty="0"/>
              <a:t>computer-mediated technologies</a:t>
            </a:r>
            <a:r>
              <a:rPr lang="en-IN" dirty="0"/>
              <a:t> that allow the </a:t>
            </a:r>
            <a:r>
              <a:rPr lang="en-IN" b="1" dirty="0"/>
              <a:t>creating and sharing </a:t>
            </a:r>
            <a:r>
              <a:rPr lang="en-IN" dirty="0"/>
              <a:t>of information, ideas, career interests and other forms of expression </a:t>
            </a:r>
            <a:r>
              <a:rPr lang="en-IN" b="1" dirty="0"/>
              <a:t>via virtual communities</a:t>
            </a:r>
            <a:r>
              <a:rPr lang="en-IN" dirty="0"/>
              <a:t> and networks</a:t>
            </a:r>
          </a:p>
        </p:txBody>
      </p:sp>
      <p:sp>
        <p:nvSpPr>
          <p:cNvPr id="7" name="Footer Placeholder 6"/>
          <p:cNvSpPr>
            <a:spLocks noGrp="1"/>
          </p:cNvSpPr>
          <p:nvPr>
            <p:ph type="ftr" sz="quarter" idx="11"/>
          </p:nvPr>
        </p:nvSpPr>
        <p:spPr/>
        <p:txBody>
          <a:bodyPr/>
          <a:lstStyle/>
          <a:p>
            <a:r>
              <a:rPr lang="en-IN" dirty="0" smtClean="0"/>
              <a:t>AchalaMunigalRao@gmail.com</a:t>
            </a:r>
            <a:endParaRPr lang="en-IN" dirty="0"/>
          </a:p>
        </p:txBody>
      </p:sp>
      <p:sp>
        <p:nvSpPr>
          <p:cNvPr id="8" name="Slide Number Placeholder 7"/>
          <p:cNvSpPr>
            <a:spLocks noGrp="1"/>
          </p:cNvSpPr>
          <p:nvPr>
            <p:ph type="sldNum" sz="quarter" idx="12"/>
          </p:nvPr>
        </p:nvSpPr>
        <p:spPr/>
        <p:txBody>
          <a:bodyPr/>
          <a:lstStyle/>
          <a:p>
            <a:fld id="{EF6E2D1E-5E55-4976-8648-27164C1CE40F}" type="slidenum">
              <a:rPr lang="en-IN" smtClean="0"/>
              <a:t>2</a:t>
            </a:fld>
            <a:endParaRPr lang="en-IN"/>
          </a:p>
        </p:txBody>
      </p:sp>
      <p:sp>
        <p:nvSpPr>
          <p:cNvPr id="10" name="TextBox 9"/>
          <p:cNvSpPr txBox="1"/>
          <p:nvPr/>
        </p:nvSpPr>
        <p:spPr>
          <a:xfrm>
            <a:off x="944397" y="5404574"/>
            <a:ext cx="7011979" cy="369332"/>
          </a:xfrm>
          <a:prstGeom prst="rect">
            <a:avLst/>
          </a:prstGeom>
          <a:noFill/>
        </p:spPr>
        <p:txBody>
          <a:bodyPr wrap="square" rtlCol="0">
            <a:spAutoFit/>
          </a:bodyPr>
          <a:lstStyle/>
          <a:p>
            <a:pPr algn="ctr"/>
            <a:r>
              <a:rPr lang="en-IN" b="1" dirty="0" smtClean="0"/>
              <a:t>WhatsApp fulfils all  criteria of social media</a:t>
            </a:r>
            <a:endParaRPr lang="en-IN" b="1" dirty="0"/>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04864"/>
            <a:ext cx="7992888" cy="356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692696"/>
            <a:ext cx="7992888" cy="513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Content Placeholder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836712"/>
            <a:ext cx="8136904" cy="499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57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ppt_x"/>
                                          </p:val>
                                        </p:tav>
                                      </p:tavLst>
                                    </p:anim>
                                    <p:anim calcmode="lin" valueType="num">
                                      <p:cBhvr additive="base">
                                        <p:cTn id="7" dur="500"/>
                                        <p:tgtEl>
                                          <p:spTgt spid="17"/>
                                        </p:tgtEl>
                                        <p:attrNameLst>
                                          <p:attrName>ppt_y</p:attrName>
                                        </p:attrNameLst>
                                      </p:cBhvr>
                                      <p:tavLst>
                                        <p:tav tm="0">
                                          <p:val>
                                            <p:strVal val="ppt_y"/>
                                          </p:val>
                                        </p:tav>
                                        <p:tav tm="100000">
                                          <p:val>
                                            <p:strVal val="1+ppt_h/2"/>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692696"/>
            <a:ext cx="7024744" cy="889168"/>
          </a:xfrm>
        </p:spPr>
        <p:txBody>
          <a:bodyPr>
            <a:normAutofit/>
          </a:bodyPr>
          <a:lstStyle/>
          <a:p>
            <a:pPr algn="ctr"/>
            <a:r>
              <a:rPr lang="en-IN" b="1" dirty="0">
                <a:solidFill>
                  <a:srgbClr val="FF0000"/>
                </a:solidFill>
              </a:rPr>
              <a:t>VIRAL</a:t>
            </a:r>
            <a:endParaRPr lang="en-IN" dirty="0"/>
          </a:p>
        </p:txBody>
      </p:sp>
      <p:sp>
        <p:nvSpPr>
          <p:cNvPr id="3" name="Content Placeholder 2"/>
          <p:cNvSpPr>
            <a:spLocks noGrp="1"/>
          </p:cNvSpPr>
          <p:nvPr>
            <p:ph idx="1"/>
          </p:nvPr>
        </p:nvSpPr>
        <p:spPr>
          <a:xfrm>
            <a:off x="611560" y="1844824"/>
            <a:ext cx="7848872" cy="3987805"/>
          </a:xfrm>
        </p:spPr>
        <p:txBody>
          <a:bodyPr>
            <a:normAutofit fontScale="77500" lnSpcReduction="20000"/>
          </a:bodyPr>
          <a:lstStyle/>
          <a:p>
            <a:pPr algn="just"/>
            <a:r>
              <a:rPr lang="en-IN" sz="4800" b="1" dirty="0" smtClean="0"/>
              <a:t>Police </a:t>
            </a:r>
            <a:r>
              <a:rPr lang="en-IN" sz="4800" b="1" dirty="0"/>
              <a:t>issue alerts and warnings </a:t>
            </a:r>
            <a:r>
              <a:rPr lang="en-IN" sz="4800" b="1" dirty="0">
                <a:solidFill>
                  <a:srgbClr val="FF0000"/>
                </a:solidFill>
              </a:rPr>
              <a:t>“Do not open door for strangers”</a:t>
            </a:r>
            <a:r>
              <a:rPr lang="en-IN" sz="4800" dirty="0"/>
              <a:t> </a:t>
            </a:r>
            <a:endParaRPr lang="en-IN" sz="4800" dirty="0" smtClean="0"/>
          </a:p>
          <a:p>
            <a:pPr marL="68580" indent="0" algn="just">
              <a:buNone/>
            </a:pPr>
            <a:endParaRPr lang="en-IN" sz="4600" dirty="0"/>
          </a:p>
          <a:p>
            <a:pPr algn="just"/>
            <a:r>
              <a:rPr lang="en-IN" sz="4800" b="1" dirty="0"/>
              <a:t>Media</a:t>
            </a:r>
            <a:r>
              <a:rPr lang="en-IN" sz="4800" dirty="0"/>
              <a:t> </a:t>
            </a:r>
            <a:r>
              <a:rPr lang="en-IN" sz="4800" b="1" dirty="0"/>
              <a:t>creating a scare</a:t>
            </a:r>
            <a:r>
              <a:rPr lang="en-IN" sz="4800" dirty="0"/>
              <a:t> that </a:t>
            </a:r>
            <a:r>
              <a:rPr lang="en-IN" sz="4800" b="1" dirty="0">
                <a:solidFill>
                  <a:srgbClr val="FF0000"/>
                </a:solidFill>
              </a:rPr>
              <a:t>WhatsApp administrators are in danger of being arrested </a:t>
            </a:r>
            <a:r>
              <a:rPr lang="en-IN" sz="4800" dirty="0"/>
              <a:t>for what is posted on their group.</a:t>
            </a:r>
          </a:p>
          <a:p>
            <a:pPr marL="68580" indent="0" algn="just">
              <a:buNone/>
            </a:pPr>
            <a:endParaRPr lang="en-IN" sz="4800" dirty="0"/>
          </a:p>
          <a:p>
            <a:pPr marL="68580" indent="0" algn="ctr">
              <a:buNone/>
            </a:pPr>
            <a:endParaRPr lang="en-IN" sz="4800" b="1" dirty="0" smtClean="0">
              <a:solidFill>
                <a:srgbClr val="FF0000"/>
              </a:solidFill>
            </a:endParaRPr>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20</a:t>
            </a:fld>
            <a:endParaRPr lang="en-IN"/>
          </a:p>
        </p:txBody>
      </p:sp>
    </p:spTree>
    <p:extLst>
      <p:ext uri="{BB962C8B-B14F-4D97-AF65-F5344CB8AC3E}">
        <p14:creationId xmlns:p14="http://schemas.microsoft.com/office/powerpoint/2010/main" val="298742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WhatsApp biggest source of untruths and fake news!</a:t>
            </a:r>
            <a:endParaRPr lang="en-IN" b="1" dirty="0"/>
          </a:p>
        </p:txBody>
      </p:sp>
      <p:sp>
        <p:nvSpPr>
          <p:cNvPr id="3" name="Content Placeholder 2"/>
          <p:cNvSpPr>
            <a:spLocks noGrp="1"/>
          </p:cNvSpPr>
          <p:nvPr>
            <p:ph idx="1"/>
          </p:nvPr>
        </p:nvSpPr>
        <p:spPr/>
        <p:txBody>
          <a:bodyPr/>
          <a:lstStyle/>
          <a:p>
            <a:pPr marL="68580" indent="0" algn="just">
              <a:buNone/>
            </a:pPr>
            <a:r>
              <a:rPr lang="en-IN" b="1" dirty="0"/>
              <a:t>District Magistrate of Varanasi, and Senior Superintendent of Police</a:t>
            </a:r>
            <a:r>
              <a:rPr lang="en-IN" dirty="0"/>
              <a:t> jointly issued an order that the administrators are to only </a:t>
            </a:r>
            <a:r>
              <a:rPr lang="en-IN" b="1" dirty="0"/>
              <a:t>include people ‘personally’ </a:t>
            </a:r>
            <a:r>
              <a:rPr lang="en-IN" b="1" dirty="0" smtClean="0"/>
              <a:t>known</a:t>
            </a:r>
            <a:r>
              <a:rPr lang="en-IN" dirty="0" smtClean="0"/>
              <a:t> </a:t>
            </a:r>
            <a:r>
              <a:rPr lang="en-IN" dirty="0"/>
              <a:t>which is </a:t>
            </a:r>
            <a:r>
              <a:rPr lang="en-IN" b="1" dirty="0"/>
              <a:t>‘difficult’ in professional group</a:t>
            </a:r>
            <a:r>
              <a:rPr lang="en-IN" dirty="0"/>
              <a:t> as there can be </a:t>
            </a:r>
            <a:r>
              <a:rPr lang="en-IN" b="1" dirty="0"/>
              <a:t>more than one admin</a:t>
            </a:r>
            <a:r>
              <a:rPr lang="en-IN" dirty="0"/>
              <a:t> who may add friends or colleagues known to them on group. </a:t>
            </a:r>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21</a:t>
            </a:fld>
            <a:endParaRPr lang="en-IN"/>
          </a:p>
        </p:txBody>
      </p:sp>
    </p:spTree>
    <p:extLst>
      <p:ext uri="{BB962C8B-B14F-4D97-AF65-F5344CB8AC3E}">
        <p14:creationId xmlns:p14="http://schemas.microsoft.com/office/powerpoint/2010/main" val="433980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t>Analogies </a:t>
            </a:r>
            <a:r>
              <a:rPr lang="en-IN" sz="3200" b="1" dirty="0"/>
              <a:t>supporting why admin is held responsible similar to a </a:t>
            </a:r>
          </a:p>
        </p:txBody>
      </p:sp>
      <p:sp>
        <p:nvSpPr>
          <p:cNvPr id="3" name="Content Placeholder 2"/>
          <p:cNvSpPr>
            <a:spLocks noGrp="1"/>
          </p:cNvSpPr>
          <p:nvPr>
            <p:ph idx="1"/>
          </p:nvPr>
        </p:nvSpPr>
        <p:spPr/>
        <p:txBody>
          <a:bodyPr>
            <a:normAutofit/>
          </a:bodyPr>
          <a:lstStyle/>
          <a:p>
            <a:pPr lvl="0" algn="just"/>
            <a:r>
              <a:rPr lang="en-IN" sz="3200" b="1" dirty="0" smtClean="0"/>
              <a:t>Boss</a:t>
            </a:r>
            <a:r>
              <a:rPr lang="en-IN" sz="3200" dirty="0" smtClean="0"/>
              <a:t> </a:t>
            </a:r>
            <a:r>
              <a:rPr lang="en-IN" sz="3200" dirty="0"/>
              <a:t>responsible for behaviour of those working under him/her</a:t>
            </a:r>
          </a:p>
          <a:p>
            <a:pPr lvl="0" algn="just"/>
            <a:r>
              <a:rPr lang="en-IN" sz="3200" b="1" dirty="0"/>
              <a:t>Principal</a:t>
            </a:r>
            <a:r>
              <a:rPr lang="en-IN" sz="3200" dirty="0"/>
              <a:t> responsible for whole school/college including the faculty/student behaviour. </a:t>
            </a:r>
          </a:p>
          <a:p>
            <a:pPr marL="68580" indent="0" algn="just">
              <a:buNone/>
            </a:pPr>
            <a:endParaRPr lang="en-IN" sz="3200" dirty="0"/>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22</a:t>
            </a:fld>
            <a:endParaRPr lang="en-IN"/>
          </a:p>
        </p:txBody>
      </p:sp>
    </p:spTree>
    <p:extLst>
      <p:ext uri="{BB962C8B-B14F-4D97-AF65-F5344CB8AC3E}">
        <p14:creationId xmlns:p14="http://schemas.microsoft.com/office/powerpoint/2010/main" val="2300185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Dicey Example </a:t>
            </a:r>
            <a:endParaRPr lang="en-IN" b="1" dirty="0"/>
          </a:p>
        </p:txBody>
      </p:sp>
      <p:sp>
        <p:nvSpPr>
          <p:cNvPr id="3" name="Content Placeholder 2"/>
          <p:cNvSpPr>
            <a:spLocks noGrp="1"/>
          </p:cNvSpPr>
          <p:nvPr>
            <p:ph idx="1"/>
          </p:nvPr>
        </p:nvSpPr>
        <p:spPr/>
        <p:txBody>
          <a:bodyPr>
            <a:normAutofit/>
          </a:bodyPr>
          <a:lstStyle/>
          <a:p>
            <a:pPr marL="68580" indent="0" algn="just">
              <a:buNone/>
            </a:pPr>
            <a:r>
              <a:rPr lang="en-IN" dirty="0" smtClean="0"/>
              <a:t>Where </a:t>
            </a:r>
            <a:r>
              <a:rPr lang="en-IN" dirty="0"/>
              <a:t>an </a:t>
            </a:r>
            <a:r>
              <a:rPr lang="en-IN" dirty="0" smtClean="0"/>
              <a:t>employee </a:t>
            </a:r>
            <a:r>
              <a:rPr lang="en-IN" b="1" dirty="0"/>
              <a:t>filed a sexual harassment complaint against </a:t>
            </a:r>
            <a:r>
              <a:rPr lang="en-IN" b="1" dirty="0" smtClean="0"/>
              <a:t>his/her </a:t>
            </a:r>
            <a:r>
              <a:rPr lang="en-IN" b="1" dirty="0"/>
              <a:t>colleague</a:t>
            </a:r>
            <a:r>
              <a:rPr lang="en-IN" dirty="0"/>
              <a:t> for a </a:t>
            </a:r>
            <a:r>
              <a:rPr lang="en-IN" b="1" i="1" dirty="0">
                <a:solidFill>
                  <a:srgbClr val="00B0F0"/>
                </a:solidFill>
              </a:rPr>
              <a:t>sexually demeaning post</a:t>
            </a:r>
            <a:r>
              <a:rPr lang="en-IN" dirty="0">
                <a:solidFill>
                  <a:srgbClr val="00B0F0"/>
                </a:solidFill>
              </a:rPr>
              <a:t> </a:t>
            </a:r>
            <a:r>
              <a:rPr lang="en-IN" dirty="0"/>
              <a:t>sent on a WhatsApp group. </a:t>
            </a:r>
            <a:endParaRPr lang="en-IN" dirty="0" smtClean="0"/>
          </a:p>
          <a:p>
            <a:pPr marL="68580" indent="0" algn="just">
              <a:buNone/>
            </a:pPr>
            <a:endParaRPr lang="en-IN" dirty="0"/>
          </a:p>
          <a:p>
            <a:pPr algn="just"/>
            <a:r>
              <a:rPr lang="en-IN" dirty="0" smtClean="0"/>
              <a:t>What </a:t>
            </a:r>
            <a:r>
              <a:rPr lang="en-IN" dirty="0"/>
              <a:t>will the authorities do if  </a:t>
            </a:r>
            <a:r>
              <a:rPr lang="en-IN" dirty="0" smtClean="0"/>
              <a:t>the person reporting is herself/himself </a:t>
            </a:r>
            <a:r>
              <a:rPr lang="en-IN" dirty="0"/>
              <a:t>is the admin of the group? </a:t>
            </a:r>
            <a:r>
              <a:rPr lang="en-IN" dirty="0" smtClean="0"/>
              <a:t>Will </a:t>
            </a:r>
            <a:r>
              <a:rPr lang="en-IN" dirty="0"/>
              <a:t>they arrest </a:t>
            </a:r>
            <a:r>
              <a:rPr lang="en-IN" dirty="0" smtClean="0"/>
              <a:t>her/him?</a:t>
            </a:r>
            <a:endParaRPr lang="en-IN" dirty="0"/>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23</a:t>
            </a:fld>
            <a:endParaRPr lang="en-IN"/>
          </a:p>
        </p:txBody>
      </p:sp>
    </p:spTree>
    <p:extLst>
      <p:ext uri="{BB962C8B-B14F-4D97-AF65-F5344CB8AC3E}">
        <p14:creationId xmlns:p14="http://schemas.microsoft.com/office/powerpoint/2010/main" val="3594945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73144"/>
          </a:xfrm>
        </p:spPr>
        <p:txBody>
          <a:bodyPr>
            <a:normAutofit fontScale="90000"/>
          </a:bodyPr>
          <a:lstStyle/>
          <a:p>
            <a:r>
              <a:rPr lang="en-IN" b="1" dirty="0" smtClean="0"/>
              <a:t>Admin</a:t>
            </a:r>
            <a:endParaRPr lang="en-IN" b="1" dirty="0"/>
          </a:p>
        </p:txBody>
      </p:sp>
      <p:sp>
        <p:nvSpPr>
          <p:cNvPr id="3" name="Content Placeholder 2"/>
          <p:cNvSpPr>
            <a:spLocks noGrp="1"/>
          </p:cNvSpPr>
          <p:nvPr>
            <p:ph idx="1"/>
          </p:nvPr>
        </p:nvSpPr>
        <p:spPr>
          <a:xfrm>
            <a:off x="683568" y="1628800"/>
            <a:ext cx="7776864" cy="4536504"/>
          </a:xfrm>
        </p:spPr>
        <p:txBody>
          <a:bodyPr>
            <a:noAutofit/>
          </a:bodyPr>
          <a:lstStyle/>
          <a:p>
            <a:pPr lvl="0" algn="just"/>
            <a:r>
              <a:rPr lang="en-IN" sz="1800" b="1" dirty="0" smtClean="0"/>
              <a:t>Admin is volunteering – not full time paid job!</a:t>
            </a:r>
          </a:p>
          <a:p>
            <a:pPr lvl="0" algn="just"/>
            <a:r>
              <a:rPr lang="en-IN" sz="1800" dirty="0" smtClean="0"/>
              <a:t>Person </a:t>
            </a:r>
            <a:r>
              <a:rPr lang="en-IN" sz="1800" dirty="0"/>
              <a:t>who created the group </a:t>
            </a:r>
            <a:r>
              <a:rPr lang="en-IN" sz="1800" b="1" dirty="0"/>
              <a:t>changed the mobile number</a:t>
            </a:r>
            <a:r>
              <a:rPr lang="en-IN" sz="1800" dirty="0"/>
              <a:t>.</a:t>
            </a:r>
          </a:p>
          <a:p>
            <a:pPr lvl="0" algn="just"/>
            <a:r>
              <a:rPr lang="en-IN" sz="1800" b="1" dirty="0" smtClean="0"/>
              <a:t>Person </a:t>
            </a:r>
            <a:r>
              <a:rPr lang="en-IN" sz="1800" b="1" dirty="0"/>
              <a:t>stops using the </a:t>
            </a:r>
            <a:r>
              <a:rPr lang="en-IN" sz="1800" b="1" dirty="0" err="1"/>
              <a:t>sim</a:t>
            </a:r>
            <a:r>
              <a:rPr lang="en-IN" sz="1800" dirty="0"/>
              <a:t>, the mobile carrier assigns the same number to some other person; who can continue using the group without verification; the implications of which are scary. </a:t>
            </a:r>
          </a:p>
          <a:p>
            <a:pPr lvl="0" algn="just"/>
            <a:r>
              <a:rPr lang="en-IN" sz="1800" b="1" dirty="0" smtClean="0"/>
              <a:t>Person </a:t>
            </a:r>
            <a:r>
              <a:rPr lang="en-IN" sz="1800" b="1" dirty="0"/>
              <a:t>who created the group exits</a:t>
            </a:r>
            <a:r>
              <a:rPr lang="en-IN" sz="1800" dirty="0"/>
              <a:t> the group - the software randomly assigns a person as next admin - without the persons knowledge. </a:t>
            </a:r>
            <a:r>
              <a:rPr lang="en-IN" sz="1800" b="1" dirty="0"/>
              <a:t>No notification provided to the new admin.</a:t>
            </a:r>
          </a:p>
          <a:p>
            <a:pPr lvl="0" algn="just"/>
            <a:r>
              <a:rPr lang="en-IN" sz="1800" b="1" dirty="0" smtClean="0"/>
              <a:t>Person </a:t>
            </a:r>
            <a:r>
              <a:rPr lang="en-IN" sz="1800" b="1" dirty="0"/>
              <a:t>who created group out of goodwill gives admin rights to other people</a:t>
            </a:r>
            <a:r>
              <a:rPr lang="en-IN" sz="1800" dirty="0"/>
              <a:t>, it was noticed that other admins have removed the actual admin who created the group</a:t>
            </a:r>
          </a:p>
          <a:p>
            <a:pPr lvl="0" algn="just"/>
            <a:r>
              <a:rPr lang="en-IN" sz="1800" dirty="0"/>
              <a:t>Sometimes </a:t>
            </a:r>
            <a:r>
              <a:rPr lang="en-IN" sz="1800" b="1" dirty="0"/>
              <a:t>there is more than one admin</a:t>
            </a:r>
            <a:r>
              <a:rPr lang="en-IN" sz="1800" dirty="0"/>
              <a:t> – </a:t>
            </a:r>
            <a:r>
              <a:rPr lang="en-IN" sz="1800" b="1" dirty="0" smtClean="0"/>
              <a:t> </a:t>
            </a:r>
            <a:r>
              <a:rPr lang="en-IN" sz="1800" b="1" dirty="0"/>
              <a:t>from various states/countries. </a:t>
            </a:r>
          </a:p>
          <a:p>
            <a:pPr algn="just"/>
            <a:endParaRPr lang="en-IN" sz="1800" dirty="0"/>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24</a:t>
            </a:fld>
            <a:endParaRPr lang="en-IN"/>
          </a:p>
        </p:txBody>
      </p:sp>
    </p:spTree>
    <p:extLst>
      <p:ext uri="{BB962C8B-B14F-4D97-AF65-F5344CB8AC3E}">
        <p14:creationId xmlns:p14="http://schemas.microsoft.com/office/powerpoint/2010/main" val="26529343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024744" cy="1143000"/>
          </a:xfrm>
        </p:spPr>
        <p:txBody>
          <a:bodyPr>
            <a:normAutofit fontScale="90000"/>
          </a:bodyPr>
          <a:lstStyle/>
          <a:p>
            <a:r>
              <a:rPr lang="en-IN" b="1" dirty="0"/>
              <a:t>According to the Indian IT Act</a:t>
            </a:r>
          </a:p>
        </p:txBody>
      </p:sp>
      <p:sp>
        <p:nvSpPr>
          <p:cNvPr id="3" name="Content Placeholder 2"/>
          <p:cNvSpPr>
            <a:spLocks noGrp="1"/>
          </p:cNvSpPr>
          <p:nvPr>
            <p:ph idx="1"/>
          </p:nvPr>
        </p:nvSpPr>
        <p:spPr>
          <a:xfrm>
            <a:off x="1043492" y="1700808"/>
            <a:ext cx="7416940" cy="4131821"/>
          </a:xfrm>
        </p:spPr>
        <p:txBody>
          <a:bodyPr>
            <a:noAutofit/>
          </a:bodyPr>
          <a:lstStyle/>
          <a:p>
            <a:pPr algn="just"/>
            <a:r>
              <a:rPr lang="en-IN" sz="2800" dirty="0" smtClean="0"/>
              <a:t>If </a:t>
            </a:r>
            <a:r>
              <a:rPr lang="en-IN" sz="2800" dirty="0"/>
              <a:t>you are an admin of a group, you are the </a:t>
            </a:r>
            <a:r>
              <a:rPr lang="en-IN" sz="2800" b="1" dirty="0"/>
              <a:t>'intermediary' who created a service </a:t>
            </a:r>
            <a:r>
              <a:rPr lang="en-IN" sz="2800" dirty="0"/>
              <a:t>and </a:t>
            </a:r>
            <a:r>
              <a:rPr lang="en-IN" sz="2800" u="sng" dirty="0">
                <a:solidFill>
                  <a:srgbClr val="FF0000"/>
                </a:solidFill>
              </a:rPr>
              <a:t>you have certain obligations under the Act.  </a:t>
            </a:r>
            <a:endParaRPr lang="en-IN" sz="2800" u="sng" dirty="0" smtClean="0">
              <a:solidFill>
                <a:srgbClr val="FF0000"/>
              </a:solidFill>
            </a:endParaRPr>
          </a:p>
          <a:p>
            <a:pPr algn="just"/>
            <a:r>
              <a:rPr lang="en-IN" sz="2800" dirty="0" smtClean="0"/>
              <a:t>Being </a:t>
            </a:r>
            <a:r>
              <a:rPr lang="en-IN" sz="2800" dirty="0"/>
              <a:t>an admin of WhatsApp group puts the </a:t>
            </a:r>
            <a:r>
              <a:rPr lang="en-IN" sz="2800" b="1" dirty="0"/>
              <a:t>admin on same footing as other intermediaries</a:t>
            </a:r>
            <a:r>
              <a:rPr lang="en-IN" sz="2800" dirty="0"/>
              <a:t> such as telecom, ISPs, web hosting providers etc</a:t>
            </a:r>
            <a:r>
              <a:rPr lang="en-IN" sz="2800" dirty="0" smtClean="0"/>
              <a:t>.</a:t>
            </a:r>
          </a:p>
          <a:p>
            <a:pPr marL="68580" indent="0" algn="just">
              <a:buNone/>
            </a:pPr>
            <a:endParaRPr lang="en-IN" sz="2800" b="1" dirty="0" smtClean="0">
              <a:solidFill>
                <a:srgbClr val="FF0000"/>
              </a:solidFill>
            </a:endParaRPr>
          </a:p>
          <a:p>
            <a:pPr marL="68580" indent="0" algn="just">
              <a:buNone/>
            </a:pPr>
            <a:r>
              <a:rPr lang="en-IN" sz="2800" b="1" dirty="0" smtClean="0">
                <a:solidFill>
                  <a:srgbClr val="FF0000"/>
                </a:solidFill>
              </a:rPr>
              <a:t>There </a:t>
            </a:r>
            <a:r>
              <a:rPr lang="en-IN" sz="2800" b="1" dirty="0">
                <a:solidFill>
                  <a:srgbClr val="FF0000"/>
                </a:solidFill>
              </a:rPr>
              <a:t>is no demarcation.</a:t>
            </a:r>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25</a:t>
            </a:fld>
            <a:endParaRPr lang="en-IN"/>
          </a:p>
        </p:txBody>
      </p:sp>
    </p:spTree>
    <p:extLst>
      <p:ext uri="{BB962C8B-B14F-4D97-AF65-F5344CB8AC3E}">
        <p14:creationId xmlns:p14="http://schemas.microsoft.com/office/powerpoint/2010/main" val="1751906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836712"/>
            <a:ext cx="6777317" cy="4995917"/>
          </a:xfrm>
        </p:spPr>
        <p:txBody>
          <a:bodyPr>
            <a:noAutofit/>
          </a:bodyPr>
          <a:lstStyle/>
          <a:p>
            <a:pPr marL="68580" indent="0" algn="just">
              <a:buNone/>
            </a:pPr>
            <a:r>
              <a:rPr lang="en-IN" sz="3600" dirty="0"/>
              <a:t>Since these </a:t>
            </a:r>
            <a:r>
              <a:rPr lang="en-IN" sz="3600" b="1" dirty="0"/>
              <a:t>tools and technology were not existing when Indian Penal Code was written; </a:t>
            </a:r>
            <a:r>
              <a:rPr lang="en-IN" sz="3600" dirty="0"/>
              <a:t>and since it is </a:t>
            </a:r>
            <a:r>
              <a:rPr lang="en-IN" sz="3600" u="sng" dirty="0">
                <a:solidFill>
                  <a:srgbClr val="FF0000"/>
                </a:solidFill>
              </a:rPr>
              <a:t>difficult to make new rules or amendments</a:t>
            </a:r>
            <a:r>
              <a:rPr lang="en-IN" sz="3600" dirty="0"/>
              <a:t> to existing ones; the </a:t>
            </a:r>
            <a:r>
              <a:rPr lang="en-IN" sz="3600" b="1" dirty="0"/>
              <a:t>existing rules are interpreted</a:t>
            </a:r>
            <a:r>
              <a:rPr lang="en-IN" sz="3600" dirty="0"/>
              <a:t> to encompass todays challenges. </a:t>
            </a:r>
          </a:p>
        </p:txBody>
      </p:sp>
      <p:sp>
        <p:nvSpPr>
          <p:cNvPr id="2" name="Footer Placeholder 1"/>
          <p:cNvSpPr>
            <a:spLocks noGrp="1"/>
          </p:cNvSpPr>
          <p:nvPr>
            <p:ph type="ftr" sz="quarter" idx="11"/>
          </p:nvPr>
        </p:nvSpPr>
        <p:spPr/>
        <p:txBody>
          <a:bodyPr/>
          <a:lstStyle/>
          <a:p>
            <a:r>
              <a:rPr lang="en-IN" smtClean="0"/>
              <a:t>AchalaMunigalRao@gmail.com</a:t>
            </a:r>
            <a:endParaRPr lang="en-IN"/>
          </a:p>
        </p:txBody>
      </p:sp>
      <p:sp>
        <p:nvSpPr>
          <p:cNvPr id="4" name="Slide Number Placeholder 3"/>
          <p:cNvSpPr>
            <a:spLocks noGrp="1"/>
          </p:cNvSpPr>
          <p:nvPr>
            <p:ph type="sldNum" sz="quarter" idx="12"/>
          </p:nvPr>
        </p:nvSpPr>
        <p:spPr/>
        <p:txBody>
          <a:bodyPr/>
          <a:lstStyle/>
          <a:p>
            <a:fld id="{EF6E2D1E-5E55-4976-8648-27164C1CE40F}" type="slidenum">
              <a:rPr lang="en-IN" smtClean="0"/>
              <a:t>26</a:t>
            </a:fld>
            <a:endParaRPr lang="en-IN"/>
          </a:p>
        </p:txBody>
      </p:sp>
    </p:spTree>
    <p:extLst>
      <p:ext uri="{BB962C8B-B14F-4D97-AF65-F5344CB8AC3E}">
        <p14:creationId xmlns:p14="http://schemas.microsoft.com/office/powerpoint/2010/main" val="3631689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836712"/>
            <a:ext cx="6777317" cy="4995917"/>
          </a:xfrm>
        </p:spPr>
        <p:txBody>
          <a:bodyPr>
            <a:noAutofit/>
          </a:bodyPr>
          <a:lstStyle/>
          <a:p>
            <a:pPr marL="68580" indent="0" algn="just">
              <a:buNone/>
            </a:pPr>
            <a:r>
              <a:rPr lang="en-IN" sz="2800" dirty="0" err="1" smtClean="0"/>
              <a:t>Pavan</a:t>
            </a:r>
            <a:r>
              <a:rPr lang="en-IN" sz="2800" dirty="0" smtClean="0"/>
              <a:t> </a:t>
            </a:r>
            <a:r>
              <a:rPr lang="en-IN" sz="2800" dirty="0" err="1" smtClean="0"/>
              <a:t>Duggal</a:t>
            </a:r>
            <a:r>
              <a:rPr lang="en-IN" sz="2800" dirty="0" smtClean="0"/>
              <a:t>, a cyber law expert says </a:t>
            </a:r>
            <a:r>
              <a:rPr lang="en-IN" sz="2800" dirty="0" err="1" smtClean="0"/>
              <a:t>thats</a:t>
            </a:r>
            <a:r>
              <a:rPr lang="en-IN" sz="2800" dirty="0" smtClean="0"/>
              <a:t> </a:t>
            </a:r>
            <a:r>
              <a:rPr lang="en-IN" sz="2800" dirty="0"/>
              <a:t>where </a:t>
            </a:r>
            <a:r>
              <a:rPr lang="en-IN" sz="2800" b="1" dirty="0"/>
              <a:t>Section 79 </a:t>
            </a:r>
            <a:r>
              <a:rPr lang="en-IN" sz="2800" dirty="0"/>
              <a:t>comes into play where the </a:t>
            </a:r>
            <a:r>
              <a:rPr lang="en-IN" sz="2800" b="1" dirty="0" smtClean="0"/>
              <a:t>intermediary (admin) </a:t>
            </a:r>
            <a:r>
              <a:rPr lang="en-IN" sz="2800" b="1" dirty="0"/>
              <a:t>cannot be held liable </a:t>
            </a:r>
            <a:r>
              <a:rPr lang="en-IN" sz="2800" dirty="0"/>
              <a:t>for any content posted by a third party but only if they </a:t>
            </a:r>
            <a:r>
              <a:rPr lang="en-IN" sz="2800" b="1" dirty="0"/>
              <a:t>comply with provisions of the IT Act and </a:t>
            </a:r>
            <a:endParaRPr lang="en-IN" sz="2800" b="1" dirty="0" smtClean="0"/>
          </a:p>
          <a:p>
            <a:pPr algn="just"/>
            <a:r>
              <a:rPr lang="en-IN" sz="2800" b="1" u="sng" dirty="0" smtClean="0"/>
              <a:t>exercise </a:t>
            </a:r>
            <a:r>
              <a:rPr lang="en-IN" sz="2800" b="1" u="sng" dirty="0"/>
              <a:t>due diligence </a:t>
            </a:r>
            <a:r>
              <a:rPr lang="en-IN" sz="2800" dirty="0" smtClean="0"/>
              <a:t> </a:t>
            </a:r>
          </a:p>
          <a:p>
            <a:pPr algn="just"/>
            <a:r>
              <a:rPr lang="en-IN" sz="2800" b="1" u="sng" dirty="0" smtClean="0"/>
              <a:t>do </a:t>
            </a:r>
            <a:r>
              <a:rPr lang="en-IN" sz="2800" b="1" u="sng" dirty="0"/>
              <a:t>not conspire to circumvent the law </a:t>
            </a:r>
            <a:r>
              <a:rPr lang="en-IN" sz="2800" dirty="0"/>
              <a:t>and </a:t>
            </a:r>
          </a:p>
          <a:p>
            <a:pPr algn="just"/>
            <a:r>
              <a:rPr lang="en-IN" sz="2800" b="1" u="sng" dirty="0" smtClean="0"/>
              <a:t>are </a:t>
            </a:r>
            <a:r>
              <a:rPr lang="en-IN" sz="2800" b="1" u="sng" dirty="0"/>
              <a:t>cooperative.</a:t>
            </a:r>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27</a:t>
            </a:fld>
            <a:endParaRPr lang="en-IN"/>
          </a:p>
        </p:txBody>
      </p:sp>
    </p:spTree>
    <p:extLst>
      <p:ext uri="{BB962C8B-B14F-4D97-AF65-F5344CB8AC3E}">
        <p14:creationId xmlns:p14="http://schemas.microsoft.com/office/powerpoint/2010/main" val="2528964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836712"/>
            <a:ext cx="6777317" cy="4995917"/>
          </a:xfrm>
        </p:spPr>
        <p:txBody>
          <a:bodyPr>
            <a:noAutofit/>
          </a:bodyPr>
          <a:lstStyle/>
          <a:p>
            <a:pPr marL="68580" indent="0" algn="just">
              <a:buNone/>
            </a:pPr>
            <a:r>
              <a:rPr lang="en-IN" sz="4000" dirty="0"/>
              <a:t>The </a:t>
            </a:r>
            <a:r>
              <a:rPr lang="en-IN" sz="4000" b="1" dirty="0"/>
              <a:t>admins not be held liable </a:t>
            </a:r>
            <a:r>
              <a:rPr lang="en-IN" sz="4000" dirty="0"/>
              <a:t>for content posted on </a:t>
            </a:r>
            <a:r>
              <a:rPr lang="en-IN" sz="4000" b="1" dirty="0"/>
              <a:t>their group if they have </a:t>
            </a:r>
            <a:endParaRPr lang="en-IN" sz="4000" b="1" dirty="0" smtClean="0"/>
          </a:p>
          <a:p>
            <a:pPr algn="just"/>
            <a:r>
              <a:rPr lang="en-IN" sz="4000" b="1" dirty="0" smtClean="0"/>
              <a:t>set </a:t>
            </a:r>
            <a:r>
              <a:rPr lang="en-IN" sz="4000" b="1" dirty="0"/>
              <a:t>terms and conditions</a:t>
            </a:r>
            <a:r>
              <a:rPr lang="en-IN" sz="4000" dirty="0"/>
              <a:t> </a:t>
            </a:r>
            <a:endParaRPr lang="en-IN" sz="4000" dirty="0" smtClean="0"/>
          </a:p>
          <a:p>
            <a:pPr algn="just"/>
            <a:r>
              <a:rPr lang="en-IN" sz="4000" b="1" dirty="0" smtClean="0"/>
              <a:t>notified </a:t>
            </a:r>
            <a:r>
              <a:rPr lang="en-IN" sz="4000" b="1" dirty="0"/>
              <a:t>every member</a:t>
            </a:r>
            <a:r>
              <a:rPr lang="en-IN" sz="4000" dirty="0"/>
              <a:t> </a:t>
            </a:r>
            <a:endParaRPr lang="en-IN" sz="4000" dirty="0" smtClean="0"/>
          </a:p>
          <a:p>
            <a:pPr algn="just"/>
            <a:r>
              <a:rPr lang="en-IN" sz="4000" b="1" dirty="0" smtClean="0"/>
              <a:t>received acknowledgement</a:t>
            </a:r>
            <a:endParaRPr lang="en-IN" sz="4000" b="1" dirty="0"/>
          </a:p>
          <a:p>
            <a:pPr algn="just"/>
            <a:endParaRPr lang="en-IN" sz="4000" dirty="0"/>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28</a:t>
            </a:fld>
            <a:endParaRPr lang="en-IN"/>
          </a:p>
        </p:txBody>
      </p:sp>
    </p:spTree>
    <p:extLst>
      <p:ext uri="{BB962C8B-B14F-4D97-AF65-F5344CB8AC3E}">
        <p14:creationId xmlns:p14="http://schemas.microsoft.com/office/powerpoint/2010/main" val="3432204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465232"/>
          </a:xfrm>
        </p:spPr>
        <p:txBody>
          <a:bodyPr>
            <a:normAutofit fontScale="90000"/>
          </a:bodyPr>
          <a:lstStyle/>
          <a:p>
            <a:r>
              <a:rPr lang="en-IN" b="1" dirty="0"/>
              <a:t>IndiaLibraries WhatsApp Group Rules</a:t>
            </a:r>
            <a:br>
              <a:rPr lang="en-IN" b="1" dirty="0"/>
            </a:br>
            <a:r>
              <a:rPr lang="en-IN" sz="2700" b="1" dirty="0"/>
              <a:t>https://indialibraries.wordpress.com/2016/11/29/indialibraries-whatsapp-group-rules/</a:t>
            </a:r>
            <a:endParaRPr lang="en-IN" b="1"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1428" y="2564904"/>
            <a:ext cx="6240156" cy="326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IN" smtClean="0"/>
              <a:t>AchalaMunigalRao@gmail.com</a:t>
            </a:r>
            <a:endParaRPr lang="en-IN"/>
          </a:p>
        </p:txBody>
      </p:sp>
      <p:sp>
        <p:nvSpPr>
          <p:cNvPr id="4" name="Slide Number Placeholder 3"/>
          <p:cNvSpPr>
            <a:spLocks noGrp="1"/>
          </p:cNvSpPr>
          <p:nvPr>
            <p:ph type="sldNum" sz="quarter" idx="12"/>
          </p:nvPr>
        </p:nvSpPr>
        <p:spPr/>
        <p:txBody>
          <a:bodyPr/>
          <a:lstStyle/>
          <a:p>
            <a:fld id="{EF6E2D1E-5E55-4976-8648-27164C1CE40F}" type="slidenum">
              <a:rPr lang="en-IN" smtClean="0"/>
              <a:t>29</a:t>
            </a:fld>
            <a:endParaRPr lang="en-IN"/>
          </a:p>
        </p:txBody>
      </p:sp>
    </p:spTree>
    <p:extLst>
      <p:ext uri="{BB962C8B-B14F-4D97-AF65-F5344CB8AC3E}">
        <p14:creationId xmlns:p14="http://schemas.microsoft.com/office/powerpoint/2010/main" val="1380194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32656"/>
            <a:ext cx="8136904" cy="5904656"/>
          </a:xfrm>
        </p:spPr>
        <p:txBody>
          <a:bodyPr>
            <a:noAutofit/>
          </a:bodyPr>
          <a:lstStyle/>
          <a:p>
            <a:pPr marL="0" indent="0" algn="just">
              <a:spcBef>
                <a:spcPts val="0"/>
              </a:spcBef>
              <a:buClrTx/>
              <a:buSzTx/>
              <a:buNone/>
              <a:defRPr/>
            </a:pPr>
            <a:r>
              <a:rPr lang="en-IN" sz="1600" b="1" dirty="0" smtClean="0">
                <a:solidFill>
                  <a:srgbClr val="FF0000"/>
                </a:solidFill>
              </a:rPr>
              <a:t>RELEVANCE</a:t>
            </a:r>
          </a:p>
          <a:p>
            <a:pPr marL="0" indent="0" algn="just">
              <a:spcBef>
                <a:spcPts val="0"/>
              </a:spcBef>
              <a:buClrTx/>
              <a:buSzTx/>
              <a:buNone/>
              <a:defRPr/>
            </a:pPr>
            <a:r>
              <a:rPr lang="en-IN" sz="1600" b="1" u="sng" dirty="0"/>
              <a:t>Information is the forte of a Librarian</a:t>
            </a:r>
            <a:endParaRPr lang="en-IN" sz="1600" b="1" dirty="0" smtClean="0">
              <a:solidFill>
                <a:srgbClr val="FF0000"/>
              </a:solidFill>
            </a:endParaRPr>
          </a:p>
          <a:p>
            <a:pPr marL="0" indent="0" algn="just">
              <a:spcBef>
                <a:spcPts val="0"/>
              </a:spcBef>
              <a:buClrTx/>
              <a:buSzTx/>
              <a:buNone/>
              <a:defRPr/>
            </a:pPr>
            <a:endParaRPr lang="en-IN" sz="1050" dirty="0" smtClean="0">
              <a:solidFill>
                <a:schemeClr val="tx1"/>
              </a:solidFill>
            </a:endParaRPr>
          </a:p>
          <a:p>
            <a:pPr marL="0" indent="0" algn="just">
              <a:spcBef>
                <a:spcPts val="0"/>
              </a:spcBef>
              <a:buClrTx/>
              <a:buSzTx/>
              <a:buNone/>
              <a:defRPr/>
            </a:pPr>
            <a:r>
              <a:rPr lang="en-IN" sz="1600" dirty="0" smtClean="0">
                <a:solidFill>
                  <a:schemeClr val="tx1"/>
                </a:solidFill>
              </a:rPr>
              <a:t>With </a:t>
            </a:r>
            <a:r>
              <a:rPr lang="en-IN" sz="1600" dirty="0" smtClean="0">
                <a:solidFill>
                  <a:schemeClr val="tx1"/>
                </a:solidFill>
              </a:rPr>
              <a:t>introduction </a:t>
            </a:r>
            <a:r>
              <a:rPr lang="en-IN" sz="1600" dirty="0" smtClean="0">
                <a:solidFill>
                  <a:schemeClr val="tx1"/>
                </a:solidFill>
              </a:rPr>
              <a:t>of </a:t>
            </a:r>
            <a:r>
              <a:rPr lang="en-IN" sz="1600" dirty="0" smtClean="0">
                <a:solidFill>
                  <a:schemeClr val="tx1"/>
                </a:solidFill>
              </a:rPr>
              <a:t>Internet </a:t>
            </a:r>
            <a:r>
              <a:rPr lang="en-IN" sz="1600" dirty="0">
                <a:solidFill>
                  <a:schemeClr val="tx1"/>
                </a:solidFill>
              </a:rPr>
              <a:t>and various </a:t>
            </a:r>
            <a:r>
              <a:rPr lang="en-IN" sz="1600" dirty="0" smtClean="0">
                <a:solidFill>
                  <a:schemeClr val="tx1"/>
                </a:solidFill>
              </a:rPr>
              <a:t>tools/technologies/applications </a:t>
            </a:r>
            <a:r>
              <a:rPr lang="en-IN" sz="1600" dirty="0">
                <a:solidFill>
                  <a:schemeClr val="tx1"/>
                </a:solidFill>
              </a:rPr>
              <a:t>on the web and </a:t>
            </a:r>
            <a:r>
              <a:rPr lang="en-IN" sz="1600" dirty="0" smtClean="0">
                <a:solidFill>
                  <a:schemeClr val="tx1"/>
                </a:solidFill>
              </a:rPr>
              <a:t>mobile</a:t>
            </a:r>
            <a:r>
              <a:rPr lang="en-IN" sz="1600" dirty="0">
                <a:solidFill>
                  <a:schemeClr val="tx1"/>
                </a:solidFill>
              </a:rPr>
              <a:t> </a:t>
            </a:r>
            <a:endParaRPr lang="en-IN" sz="1600" dirty="0" smtClean="0">
              <a:solidFill>
                <a:schemeClr val="tx1"/>
              </a:solidFill>
            </a:endParaRPr>
          </a:p>
          <a:p>
            <a:pPr marL="0" indent="0" algn="just">
              <a:spcBef>
                <a:spcPts val="0"/>
              </a:spcBef>
              <a:buClrTx/>
              <a:buSzTx/>
              <a:buNone/>
              <a:defRPr/>
            </a:pPr>
            <a:r>
              <a:rPr lang="en-IN" sz="1600" b="1" dirty="0">
                <a:solidFill>
                  <a:schemeClr val="tx1"/>
                </a:solidFill>
              </a:rPr>
              <a:t>H</a:t>
            </a:r>
            <a:r>
              <a:rPr lang="en-IN" sz="1600" b="1" dirty="0" smtClean="0">
                <a:solidFill>
                  <a:schemeClr val="tx1"/>
                </a:solidFill>
              </a:rPr>
              <a:t>ow </a:t>
            </a:r>
            <a:r>
              <a:rPr lang="en-IN" sz="1600" b="1" dirty="0">
                <a:solidFill>
                  <a:schemeClr val="tx1"/>
                </a:solidFill>
              </a:rPr>
              <a:t>information is </a:t>
            </a:r>
            <a:r>
              <a:rPr lang="en-IN" sz="1600" b="1" u="sng" dirty="0">
                <a:solidFill>
                  <a:srgbClr val="0070C0"/>
                </a:solidFill>
              </a:rPr>
              <a:t>created, shared, communicated and consumed</a:t>
            </a:r>
            <a:r>
              <a:rPr lang="en-IN" sz="1600" b="1" u="sng" dirty="0">
                <a:solidFill>
                  <a:schemeClr val="tx1"/>
                </a:solidFill>
              </a:rPr>
              <a:t> </a:t>
            </a:r>
            <a:r>
              <a:rPr lang="en-IN" sz="1600" b="1" dirty="0">
                <a:solidFill>
                  <a:schemeClr val="tx1"/>
                </a:solidFill>
              </a:rPr>
              <a:t>has changed. </a:t>
            </a:r>
            <a:endParaRPr lang="en-IN" sz="1600" b="1" dirty="0" smtClean="0">
              <a:solidFill>
                <a:schemeClr val="tx1"/>
              </a:solidFill>
            </a:endParaRPr>
          </a:p>
          <a:p>
            <a:pPr marL="0" indent="0" algn="just">
              <a:spcBef>
                <a:spcPts val="0"/>
              </a:spcBef>
              <a:buClrTx/>
              <a:buSzTx/>
              <a:buNone/>
              <a:defRPr/>
            </a:pPr>
            <a:endParaRPr lang="en-IN" sz="1050" dirty="0" smtClean="0">
              <a:solidFill>
                <a:schemeClr val="tx1"/>
              </a:solidFill>
            </a:endParaRPr>
          </a:p>
          <a:p>
            <a:pPr marL="0" indent="0" algn="just">
              <a:spcBef>
                <a:spcPts val="0"/>
              </a:spcBef>
              <a:buClrTx/>
              <a:buSzTx/>
              <a:buNone/>
              <a:defRPr/>
            </a:pPr>
            <a:r>
              <a:rPr lang="en-IN" sz="1600" dirty="0" smtClean="0">
                <a:solidFill>
                  <a:schemeClr val="tx1"/>
                </a:solidFill>
              </a:rPr>
              <a:t>Social tools (WhatsApp) - gaining prominence in information  communication</a:t>
            </a:r>
          </a:p>
          <a:p>
            <a:pPr marL="0" indent="0" algn="just">
              <a:spcBef>
                <a:spcPts val="0"/>
              </a:spcBef>
              <a:buClrTx/>
              <a:buSzTx/>
              <a:buNone/>
              <a:defRPr/>
            </a:pPr>
            <a:endParaRPr lang="en-IN" sz="1050" dirty="0" smtClean="0">
              <a:solidFill>
                <a:schemeClr val="tx1"/>
              </a:solidFill>
            </a:endParaRPr>
          </a:p>
          <a:p>
            <a:pPr marL="0" indent="0" algn="just">
              <a:spcBef>
                <a:spcPts val="0"/>
              </a:spcBef>
              <a:buClrTx/>
              <a:buSzTx/>
              <a:buNone/>
              <a:defRPr/>
            </a:pPr>
            <a:r>
              <a:rPr lang="en-IN" sz="1600" dirty="0" smtClean="0">
                <a:solidFill>
                  <a:schemeClr val="tx1"/>
                </a:solidFill>
              </a:rPr>
              <a:t>Each social tool </a:t>
            </a:r>
            <a:r>
              <a:rPr lang="en-IN" sz="1600" dirty="0" smtClean="0">
                <a:solidFill>
                  <a:schemeClr val="tx1"/>
                </a:solidFill>
              </a:rPr>
              <a:t>has </a:t>
            </a:r>
            <a:r>
              <a:rPr lang="en-IN" sz="1600" b="1" dirty="0">
                <a:solidFill>
                  <a:schemeClr val="tx1"/>
                </a:solidFill>
              </a:rPr>
              <a:t>Terms and Conditions</a:t>
            </a:r>
            <a:r>
              <a:rPr lang="en-IN" sz="1600" dirty="0">
                <a:solidFill>
                  <a:schemeClr val="tx1"/>
                </a:solidFill>
              </a:rPr>
              <a:t> </a:t>
            </a:r>
            <a:r>
              <a:rPr lang="en-IN" sz="1600" b="1" dirty="0" smtClean="0">
                <a:solidFill>
                  <a:schemeClr val="tx1"/>
                </a:solidFill>
              </a:rPr>
              <a:t>to </a:t>
            </a:r>
            <a:r>
              <a:rPr lang="en-IN" sz="1600" b="1" dirty="0">
                <a:solidFill>
                  <a:schemeClr val="tx1"/>
                </a:solidFill>
              </a:rPr>
              <a:t>become a member</a:t>
            </a:r>
            <a:r>
              <a:rPr lang="en-IN" sz="1600" dirty="0">
                <a:solidFill>
                  <a:schemeClr val="tx1"/>
                </a:solidFill>
              </a:rPr>
              <a:t>; giving rise to legal implications of using these apps and jurisdiction they fall, should a problem arise. </a:t>
            </a:r>
            <a:endParaRPr lang="en-IN" sz="1600" dirty="0" smtClean="0">
              <a:solidFill>
                <a:schemeClr val="tx1"/>
              </a:solidFill>
            </a:endParaRPr>
          </a:p>
          <a:p>
            <a:pPr marL="0" indent="0" algn="just">
              <a:spcBef>
                <a:spcPts val="0"/>
              </a:spcBef>
              <a:buClrTx/>
              <a:buSzTx/>
              <a:buNone/>
              <a:defRPr/>
            </a:pPr>
            <a:endParaRPr lang="en-IN" sz="1050" b="1" dirty="0" smtClean="0">
              <a:solidFill>
                <a:schemeClr val="tx1"/>
              </a:solidFill>
            </a:endParaRPr>
          </a:p>
          <a:p>
            <a:pPr marL="0" indent="0" algn="just">
              <a:spcBef>
                <a:spcPts val="0"/>
              </a:spcBef>
              <a:buClrTx/>
              <a:buSzTx/>
              <a:buNone/>
              <a:defRPr/>
            </a:pPr>
            <a:r>
              <a:rPr lang="en-IN" sz="1600" b="1" dirty="0" smtClean="0">
                <a:solidFill>
                  <a:schemeClr val="tx1"/>
                </a:solidFill>
              </a:rPr>
              <a:t>These </a:t>
            </a:r>
            <a:r>
              <a:rPr lang="en-IN" sz="1600" b="1" dirty="0">
                <a:solidFill>
                  <a:schemeClr val="tx1"/>
                </a:solidFill>
              </a:rPr>
              <a:t>tools and technologies did not exist when Indian Penal Code (IPC) was </a:t>
            </a:r>
            <a:r>
              <a:rPr lang="en-IN" sz="1600" b="1" dirty="0" smtClean="0">
                <a:solidFill>
                  <a:schemeClr val="tx1"/>
                </a:solidFill>
              </a:rPr>
              <a:t>written</a:t>
            </a:r>
            <a:endParaRPr lang="en-IN" sz="1600" dirty="0" smtClean="0">
              <a:solidFill>
                <a:schemeClr val="tx1"/>
              </a:solidFill>
            </a:endParaRPr>
          </a:p>
          <a:p>
            <a:pPr marL="0" indent="0" algn="just">
              <a:spcBef>
                <a:spcPts val="0"/>
              </a:spcBef>
              <a:buClrTx/>
              <a:buSzTx/>
              <a:buNone/>
              <a:defRPr/>
            </a:pPr>
            <a:r>
              <a:rPr lang="en-IN" sz="1600" dirty="0" smtClean="0">
                <a:solidFill>
                  <a:schemeClr val="tx1"/>
                </a:solidFill>
              </a:rPr>
              <a:t>Since </a:t>
            </a:r>
            <a:r>
              <a:rPr lang="en-IN" sz="1600" dirty="0">
                <a:solidFill>
                  <a:schemeClr val="tx1"/>
                </a:solidFill>
              </a:rPr>
              <a:t>it is </a:t>
            </a:r>
            <a:r>
              <a:rPr lang="en-IN" sz="1600" b="1" dirty="0">
                <a:solidFill>
                  <a:schemeClr val="tx1"/>
                </a:solidFill>
              </a:rPr>
              <a:t>difficult to make new </a:t>
            </a:r>
            <a:r>
              <a:rPr lang="en-IN" sz="1600" b="1" dirty="0" smtClean="0">
                <a:solidFill>
                  <a:schemeClr val="tx1"/>
                </a:solidFill>
              </a:rPr>
              <a:t>rules/amendments </a:t>
            </a:r>
            <a:r>
              <a:rPr lang="en-IN" sz="1600" dirty="0">
                <a:solidFill>
                  <a:schemeClr val="tx1"/>
                </a:solidFill>
              </a:rPr>
              <a:t>to existing </a:t>
            </a:r>
            <a:r>
              <a:rPr lang="en-IN" sz="1600" dirty="0" smtClean="0">
                <a:solidFill>
                  <a:schemeClr val="tx1"/>
                </a:solidFill>
              </a:rPr>
              <a:t>ones.</a:t>
            </a:r>
          </a:p>
          <a:p>
            <a:pPr marL="0" indent="0" algn="just">
              <a:spcBef>
                <a:spcPts val="0"/>
              </a:spcBef>
              <a:buClrTx/>
              <a:buSzTx/>
              <a:buNone/>
              <a:defRPr/>
            </a:pPr>
            <a:r>
              <a:rPr lang="en-IN" sz="1600" dirty="0" smtClean="0">
                <a:solidFill>
                  <a:schemeClr val="tx1"/>
                </a:solidFill>
              </a:rPr>
              <a:t>So the </a:t>
            </a:r>
            <a:r>
              <a:rPr lang="en-IN" sz="1600" dirty="0">
                <a:solidFill>
                  <a:schemeClr val="tx1"/>
                </a:solidFill>
              </a:rPr>
              <a:t>existing rules are </a:t>
            </a:r>
            <a:r>
              <a:rPr lang="en-IN" sz="1600" b="1" dirty="0">
                <a:solidFill>
                  <a:schemeClr val="tx1"/>
                </a:solidFill>
              </a:rPr>
              <a:t>interpreted </a:t>
            </a:r>
            <a:r>
              <a:rPr lang="en-IN" sz="1600" dirty="0">
                <a:solidFill>
                  <a:schemeClr val="tx1"/>
                </a:solidFill>
              </a:rPr>
              <a:t>to encompass today’s challenges. </a:t>
            </a:r>
            <a:endParaRPr lang="en-IN" sz="1600" dirty="0" smtClean="0">
              <a:solidFill>
                <a:schemeClr val="tx1"/>
              </a:solidFill>
            </a:endParaRPr>
          </a:p>
          <a:p>
            <a:pPr marL="0" indent="0" algn="just">
              <a:spcBef>
                <a:spcPts val="0"/>
              </a:spcBef>
              <a:buClrTx/>
              <a:buSzTx/>
              <a:buNone/>
              <a:defRPr/>
            </a:pPr>
            <a:endParaRPr lang="en-IN" sz="1050" b="1" u="sng" dirty="0" smtClean="0"/>
          </a:p>
          <a:p>
            <a:pPr marL="0" indent="0" algn="just">
              <a:spcBef>
                <a:spcPts val="0"/>
              </a:spcBef>
              <a:buClrTx/>
              <a:buSzTx/>
              <a:buNone/>
              <a:defRPr/>
            </a:pPr>
            <a:r>
              <a:rPr lang="en-IN" sz="1600" b="1" dirty="0" smtClean="0">
                <a:solidFill>
                  <a:srgbClr val="00B0F0"/>
                </a:solidFill>
              </a:rPr>
              <a:t>Librarian responsibility</a:t>
            </a:r>
            <a:endParaRPr lang="en-IN" sz="1600" b="1" dirty="0">
              <a:solidFill>
                <a:srgbClr val="00B0F0"/>
              </a:solidFill>
            </a:endParaRPr>
          </a:p>
          <a:p>
            <a:pPr marL="285750" indent="-285750" algn="just">
              <a:spcBef>
                <a:spcPts val="0"/>
              </a:spcBef>
              <a:buClrTx/>
              <a:buSzTx/>
              <a:defRPr/>
            </a:pPr>
            <a:r>
              <a:rPr lang="en-IN" sz="1600" b="1" dirty="0" smtClean="0"/>
              <a:t>Member</a:t>
            </a:r>
            <a:endParaRPr lang="en-IN" sz="1600" b="1" dirty="0"/>
          </a:p>
          <a:p>
            <a:pPr marL="285750" indent="-285750" algn="just">
              <a:spcBef>
                <a:spcPts val="0"/>
              </a:spcBef>
              <a:buClrTx/>
              <a:buSzTx/>
              <a:defRPr/>
            </a:pPr>
            <a:r>
              <a:rPr lang="en-IN" sz="1600" b="1" dirty="0" smtClean="0"/>
              <a:t>Admin</a:t>
            </a:r>
          </a:p>
          <a:p>
            <a:pPr marL="285750" indent="-285750" algn="just">
              <a:spcBef>
                <a:spcPts val="0"/>
              </a:spcBef>
              <a:buClrTx/>
              <a:buSzTx/>
              <a:defRPr/>
            </a:pPr>
            <a:r>
              <a:rPr lang="en-IN" sz="1600" b="1" dirty="0" smtClean="0"/>
              <a:t>Professional Responsibility - </a:t>
            </a:r>
            <a:r>
              <a:rPr lang="en-IN" sz="1600" b="1" u="sng" dirty="0" smtClean="0"/>
              <a:t>educating library members and public</a:t>
            </a:r>
            <a:endParaRPr lang="en-IN" sz="1600" b="1" u="sng" dirty="0"/>
          </a:p>
          <a:p>
            <a:pPr lvl="1" indent="-342900" algn="just">
              <a:spcBef>
                <a:spcPts val="0"/>
              </a:spcBef>
              <a:buClrTx/>
              <a:buSzTx/>
              <a:buFont typeface="Arial" pitchFamily="34" charset="0"/>
              <a:buChar char="•"/>
              <a:defRPr/>
            </a:pPr>
            <a:r>
              <a:rPr lang="en-IN" sz="1400" b="1" u="sng" dirty="0" smtClean="0">
                <a:solidFill>
                  <a:srgbClr val="00B0F0"/>
                </a:solidFill>
              </a:rPr>
              <a:t>Impact of sharing/oversharing/under-sharing</a:t>
            </a:r>
          </a:p>
          <a:p>
            <a:pPr lvl="1" indent="-342900" algn="just">
              <a:spcBef>
                <a:spcPts val="0"/>
              </a:spcBef>
              <a:buClrTx/>
              <a:buSzTx/>
              <a:buFont typeface="Arial" pitchFamily="34" charset="0"/>
              <a:buChar char="•"/>
              <a:defRPr/>
            </a:pPr>
            <a:r>
              <a:rPr lang="en-IN" sz="1400" b="1" u="sng" dirty="0" smtClean="0">
                <a:solidFill>
                  <a:srgbClr val="002060"/>
                </a:solidFill>
              </a:rPr>
              <a:t>identify </a:t>
            </a:r>
            <a:r>
              <a:rPr lang="en-IN" sz="1400" b="1" u="sng" dirty="0">
                <a:solidFill>
                  <a:srgbClr val="002060"/>
                </a:solidFill>
              </a:rPr>
              <a:t>fake </a:t>
            </a:r>
            <a:r>
              <a:rPr lang="en-IN" sz="1400" b="1" u="sng" dirty="0" smtClean="0">
                <a:solidFill>
                  <a:srgbClr val="002060"/>
                </a:solidFill>
              </a:rPr>
              <a:t>news from </a:t>
            </a:r>
            <a:r>
              <a:rPr lang="en-IN" sz="1400" b="1" u="sng" dirty="0">
                <a:solidFill>
                  <a:srgbClr val="002060"/>
                </a:solidFill>
              </a:rPr>
              <a:t>real</a:t>
            </a:r>
            <a:r>
              <a:rPr lang="en-IN" sz="1400" b="1" u="sng" dirty="0"/>
              <a:t> </a:t>
            </a:r>
            <a:endParaRPr lang="en-IN" sz="1400" u="sng" dirty="0"/>
          </a:p>
          <a:p>
            <a:pPr lvl="1" indent="-342900" algn="just">
              <a:spcBef>
                <a:spcPts val="0"/>
              </a:spcBef>
              <a:buClrTx/>
              <a:buSzTx/>
              <a:buFont typeface="Arial" pitchFamily="34" charset="0"/>
              <a:buChar char="•"/>
              <a:defRPr/>
            </a:pPr>
            <a:r>
              <a:rPr lang="en-IN" sz="1400" b="1" u="sng" dirty="0" smtClean="0">
                <a:solidFill>
                  <a:srgbClr val="00B0F0"/>
                </a:solidFill>
              </a:rPr>
              <a:t>Authentic/validated </a:t>
            </a:r>
            <a:r>
              <a:rPr lang="en-IN" sz="1400" b="1" u="sng" dirty="0">
                <a:solidFill>
                  <a:srgbClr val="00B0F0"/>
                </a:solidFill>
              </a:rPr>
              <a:t>information from untruths</a:t>
            </a:r>
            <a:r>
              <a:rPr lang="en-IN" sz="1400" u="sng" dirty="0"/>
              <a:t> </a:t>
            </a:r>
            <a:endParaRPr lang="en-IN" sz="1400" u="sng" dirty="0" smtClean="0"/>
          </a:p>
          <a:p>
            <a:pPr lvl="1" indent="-342900" algn="just">
              <a:spcBef>
                <a:spcPts val="0"/>
              </a:spcBef>
              <a:buClrTx/>
              <a:buSzTx/>
              <a:buFont typeface="Arial" pitchFamily="34" charset="0"/>
              <a:buChar char="•"/>
              <a:defRPr/>
            </a:pPr>
            <a:r>
              <a:rPr lang="en-IN" sz="1400" b="1" u="sng" dirty="0" smtClean="0"/>
              <a:t>Legal Implications of using/misusing social tools - WhatsApp</a:t>
            </a:r>
            <a:endParaRPr lang="en-IN" sz="1400" b="1" u="sng" dirty="0"/>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3</a:t>
            </a:fld>
            <a:endParaRPr lang="en-IN"/>
          </a:p>
        </p:txBody>
      </p:sp>
    </p:spTree>
    <p:extLst>
      <p:ext uri="{BB962C8B-B14F-4D97-AF65-F5344CB8AC3E}">
        <p14:creationId xmlns:p14="http://schemas.microsoft.com/office/powerpoint/2010/main" val="1326689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STRICT POLICY</a:t>
            </a:r>
            <a:endParaRPr lang="en-IN" dirty="0"/>
          </a:p>
        </p:txBody>
      </p:sp>
      <p:sp>
        <p:nvSpPr>
          <p:cNvPr id="3" name="Content Placeholder 2"/>
          <p:cNvSpPr>
            <a:spLocks noGrp="1"/>
          </p:cNvSpPr>
          <p:nvPr>
            <p:ph idx="1"/>
          </p:nvPr>
        </p:nvSpPr>
        <p:spPr/>
        <p:txBody>
          <a:bodyPr>
            <a:normAutofit fontScale="92500" lnSpcReduction="10000"/>
          </a:bodyPr>
          <a:lstStyle/>
          <a:p>
            <a:pPr marL="68580" indent="0">
              <a:buNone/>
            </a:pPr>
            <a:r>
              <a:rPr lang="en-IN" b="1" dirty="0" smtClean="0"/>
              <a:t>NO </a:t>
            </a:r>
            <a:r>
              <a:rPr lang="en-IN" b="1" dirty="0"/>
              <a:t>POSTS OR OPINIONS OR DISCUSSIONS </a:t>
            </a:r>
            <a:endParaRPr lang="en-IN" b="1" dirty="0" smtClean="0"/>
          </a:p>
          <a:p>
            <a:r>
              <a:rPr lang="en-IN" b="1" dirty="0" smtClean="0"/>
              <a:t>CASTE</a:t>
            </a:r>
          </a:p>
          <a:p>
            <a:r>
              <a:rPr lang="en-IN" b="1" dirty="0" smtClean="0"/>
              <a:t>RACE</a:t>
            </a:r>
            <a:endParaRPr lang="en-IN" b="1" dirty="0"/>
          </a:p>
          <a:p>
            <a:r>
              <a:rPr lang="en-IN" b="1" dirty="0"/>
              <a:t>POLITICS</a:t>
            </a:r>
          </a:p>
          <a:p>
            <a:r>
              <a:rPr lang="en-IN" b="1" dirty="0"/>
              <a:t>SEX</a:t>
            </a:r>
          </a:p>
          <a:p>
            <a:r>
              <a:rPr lang="en-IN" b="1" dirty="0" smtClean="0"/>
              <a:t>RELIGION</a:t>
            </a:r>
          </a:p>
          <a:p>
            <a:endParaRPr lang="en-IN" b="1" dirty="0" smtClean="0"/>
          </a:p>
          <a:p>
            <a:pPr>
              <a:buFont typeface="Wingdings" pitchFamily="2" charset="2"/>
              <a:buChar char="q"/>
            </a:pPr>
            <a:r>
              <a:rPr lang="en-IN" b="1" dirty="0" smtClean="0"/>
              <a:t>Any SENSITIVE/CONTROVERSIAL topic </a:t>
            </a:r>
            <a:endParaRPr lang="en-IN" b="1" dirty="0"/>
          </a:p>
          <a:p>
            <a:pPr>
              <a:buFont typeface="Wingdings" pitchFamily="2" charset="2"/>
              <a:buChar char="q"/>
            </a:pPr>
            <a:r>
              <a:rPr lang="en-IN" b="1" dirty="0" smtClean="0"/>
              <a:t>Topic </a:t>
            </a:r>
            <a:r>
              <a:rPr lang="en-IN" b="1" dirty="0"/>
              <a:t>impacting National security</a:t>
            </a:r>
            <a:r>
              <a:rPr lang="en-IN" b="1" dirty="0" smtClean="0"/>
              <a:t>!</a:t>
            </a:r>
            <a:endParaRPr lang="en-IN" b="1" dirty="0"/>
          </a:p>
          <a:p>
            <a:endParaRPr lang="en-IN" dirty="0"/>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30</a:t>
            </a:fld>
            <a:endParaRPr lang="en-IN"/>
          </a:p>
        </p:txBody>
      </p:sp>
    </p:spTree>
    <p:extLst>
      <p:ext uri="{BB962C8B-B14F-4D97-AF65-F5344CB8AC3E}">
        <p14:creationId xmlns:p14="http://schemas.microsoft.com/office/powerpoint/2010/main" val="963592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T&amp;C</a:t>
            </a:r>
            <a:br>
              <a:rPr lang="en-IN" b="1" dirty="0" smtClean="0"/>
            </a:br>
            <a:r>
              <a:rPr lang="en-IN" b="1" dirty="0" smtClean="0"/>
              <a:t>IP infringement</a:t>
            </a:r>
            <a:br>
              <a:rPr lang="en-IN" b="1" dirty="0" smtClean="0"/>
            </a:br>
            <a:r>
              <a:rPr lang="en-IN" sz="2700" dirty="0"/>
              <a:t>https://www.whatsapp.com/legal/#ip-policy</a:t>
            </a:r>
            <a:endParaRPr lang="en-IN" b="1" dirty="0"/>
          </a:p>
        </p:txBody>
      </p:sp>
      <p:sp>
        <p:nvSpPr>
          <p:cNvPr id="3" name="Content Placeholder 2"/>
          <p:cNvSpPr>
            <a:spLocks noGrp="1"/>
          </p:cNvSpPr>
          <p:nvPr>
            <p:ph idx="1"/>
          </p:nvPr>
        </p:nvSpPr>
        <p:spPr/>
        <p:txBody>
          <a:bodyPr/>
          <a:lstStyle/>
          <a:p>
            <a:pPr marL="68580" indent="0">
              <a:buNone/>
            </a:pPr>
            <a:r>
              <a:rPr lang="en-IN" dirty="0" smtClean="0"/>
              <a:t>Claims </a:t>
            </a:r>
            <a:r>
              <a:rPr lang="en-IN" dirty="0"/>
              <a:t>can be </a:t>
            </a:r>
            <a:endParaRPr lang="en-IN" dirty="0" smtClean="0"/>
          </a:p>
          <a:p>
            <a:r>
              <a:rPr lang="en-IN" dirty="0" smtClean="0"/>
              <a:t>emailed </a:t>
            </a:r>
            <a:r>
              <a:rPr lang="en-IN" dirty="0"/>
              <a:t>to ip@whatsapp.com </a:t>
            </a:r>
          </a:p>
          <a:p>
            <a:r>
              <a:rPr lang="en-IN" dirty="0" smtClean="0"/>
              <a:t>snail </a:t>
            </a:r>
            <a:r>
              <a:rPr lang="en-IN" dirty="0"/>
              <a:t>mail </a:t>
            </a:r>
            <a:endParaRPr lang="en-IN" dirty="0" smtClean="0"/>
          </a:p>
          <a:p>
            <a:pPr marL="68580" indent="0">
              <a:buNone/>
            </a:pPr>
            <a:r>
              <a:rPr lang="en-IN" dirty="0"/>
              <a:t>WhatsApp Inc. </a:t>
            </a:r>
            <a:br>
              <a:rPr lang="en-IN" dirty="0"/>
            </a:br>
            <a:r>
              <a:rPr lang="en-IN" dirty="0"/>
              <a:t>Attn: WhatsApp Copyright Agent </a:t>
            </a:r>
            <a:br>
              <a:rPr lang="en-IN" dirty="0"/>
            </a:br>
            <a:r>
              <a:rPr lang="en-IN" dirty="0"/>
              <a:t>1601 Willow Road </a:t>
            </a:r>
            <a:br>
              <a:rPr lang="en-IN" dirty="0"/>
            </a:br>
            <a:r>
              <a:rPr lang="en-IN" dirty="0"/>
              <a:t>Menlo Park, California 94025 </a:t>
            </a:r>
            <a:br>
              <a:rPr lang="en-IN" dirty="0"/>
            </a:br>
            <a:r>
              <a:rPr lang="en-IN" dirty="0"/>
              <a:t>United States of America </a:t>
            </a:r>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31</a:t>
            </a:fld>
            <a:endParaRPr lang="en-IN"/>
          </a:p>
        </p:txBody>
      </p:sp>
    </p:spTree>
    <p:extLst>
      <p:ext uri="{BB962C8B-B14F-4D97-AF65-F5344CB8AC3E}">
        <p14:creationId xmlns:p14="http://schemas.microsoft.com/office/powerpoint/2010/main" val="1256211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b="1" dirty="0"/>
              <a:t>Copyright Infringement of IndiaLibraries Image by ‘LIS International’ WhatsApp Group</a:t>
            </a:r>
            <a:r>
              <a:rPr lang="en-IN" sz="2400" b="1" dirty="0"/>
              <a:t>!</a:t>
            </a:r>
            <a:r>
              <a:rPr lang="en-IN" sz="3200" b="1" dirty="0"/>
              <a:t/>
            </a:r>
            <a:br>
              <a:rPr lang="en-IN" sz="3200" b="1" dirty="0"/>
            </a:br>
            <a:r>
              <a:rPr lang="en-IN" sz="2000" b="1" dirty="0"/>
              <a:t>https://IndiaLibraries.wordpress.com/2017/04/10/1459/</a:t>
            </a:r>
            <a:endParaRPr lang="en-IN" sz="3200" dirty="0"/>
          </a:p>
        </p:txBody>
      </p:sp>
      <p:sp>
        <p:nvSpPr>
          <p:cNvPr id="3" name="Content Placeholder 2"/>
          <p:cNvSpPr>
            <a:spLocks noGrp="1"/>
          </p:cNvSpPr>
          <p:nvPr>
            <p:ph idx="1"/>
          </p:nvPr>
        </p:nvSpPr>
        <p:spPr/>
        <p:txBody>
          <a:bodyPr/>
          <a:lstStyle/>
          <a:p>
            <a:endParaRPr lang="en-IN" dirty="0"/>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32</a:t>
            </a:fld>
            <a:endParaRPr lang="en-IN"/>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276872"/>
            <a:ext cx="7200800" cy="390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324100"/>
            <a:ext cx="7200800"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2324100"/>
            <a:ext cx="7200800"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Content Placeholder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2276873"/>
            <a:ext cx="7200800" cy="390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2276872"/>
            <a:ext cx="7200799" cy="390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00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What can LIS Professionals Do</a:t>
            </a:r>
            <a:r>
              <a:rPr lang="en-IN" b="1" dirty="0" smtClean="0"/>
              <a:t>?</a:t>
            </a:r>
            <a:endParaRPr lang="en-IN" dirty="0"/>
          </a:p>
        </p:txBody>
      </p:sp>
      <p:sp>
        <p:nvSpPr>
          <p:cNvPr id="3" name="Content Placeholder 2"/>
          <p:cNvSpPr>
            <a:spLocks noGrp="1"/>
          </p:cNvSpPr>
          <p:nvPr>
            <p:ph idx="1"/>
          </p:nvPr>
        </p:nvSpPr>
        <p:spPr/>
        <p:txBody>
          <a:bodyPr>
            <a:normAutofit fontScale="92500"/>
          </a:bodyPr>
          <a:lstStyle/>
          <a:p>
            <a:pPr algn="just"/>
            <a:r>
              <a:rPr lang="en-IN" b="1" dirty="0"/>
              <a:t>Use Judiciously </a:t>
            </a:r>
            <a:endParaRPr lang="en-IN" b="1" dirty="0" smtClean="0"/>
          </a:p>
          <a:p>
            <a:pPr algn="just"/>
            <a:r>
              <a:rPr lang="en-IN" b="1" dirty="0" smtClean="0"/>
              <a:t>Create </a:t>
            </a:r>
            <a:r>
              <a:rPr lang="en-IN" b="1" dirty="0"/>
              <a:t>Awareness</a:t>
            </a:r>
            <a:r>
              <a:rPr lang="en-IN" dirty="0"/>
              <a:t> of Etiquette on </a:t>
            </a:r>
            <a:r>
              <a:rPr lang="en-IN" dirty="0" smtClean="0"/>
              <a:t>WhatsApp</a:t>
            </a:r>
          </a:p>
          <a:p>
            <a:pPr algn="just"/>
            <a:r>
              <a:rPr lang="en-IN" b="1" dirty="0" smtClean="0"/>
              <a:t>Ensure that ‘if’ they are admins </a:t>
            </a:r>
          </a:p>
          <a:p>
            <a:pPr lvl="1" algn="just"/>
            <a:r>
              <a:rPr lang="en-IN" dirty="0" smtClean="0"/>
              <a:t>Create Scope &amp; Publish </a:t>
            </a:r>
            <a:r>
              <a:rPr lang="en-IN" dirty="0" smtClean="0"/>
              <a:t>Group Policy</a:t>
            </a:r>
            <a:endParaRPr lang="en-IN" dirty="0" smtClean="0"/>
          </a:p>
          <a:p>
            <a:pPr lvl="1" algn="just"/>
            <a:r>
              <a:rPr lang="en-IN" dirty="0" smtClean="0"/>
              <a:t>Share </a:t>
            </a:r>
            <a:r>
              <a:rPr lang="en-IN" dirty="0" smtClean="0"/>
              <a:t>Relevant </a:t>
            </a:r>
            <a:r>
              <a:rPr lang="en-IN" dirty="0"/>
              <a:t>I</a:t>
            </a:r>
            <a:r>
              <a:rPr lang="en-IN" dirty="0" smtClean="0"/>
              <a:t>nformation - Scope </a:t>
            </a:r>
            <a:r>
              <a:rPr lang="en-IN" dirty="0" smtClean="0"/>
              <a:t>of </a:t>
            </a:r>
            <a:r>
              <a:rPr lang="en-IN" dirty="0" smtClean="0"/>
              <a:t>group</a:t>
            </a:r>
          </a:p>
          <a:p>
            <a:pPr lvl="1" algn="just"/>
            <a:r>
              <a:rPr lang="en-IN" dirty="0" smtClean="0"/>
              <a:t>Ensure there is no Copyright Infringement</a:t>
            </a:r>
          </a:p>
          <a:p>
            <a:pPr lvl="1" algn="just"/>
            <a:r>
              <a:rPr lang="en-IN" dirty="0" smtClean="0"/>
              <a:t>Privacy and Security Safeguarded</a:t>
            </a:r>
            <a:endParaRPr lang="en-IN" dirty="0" smtClean="0"/>
          </a:p>
          <a:p>
            <a:pPr lvl="1" algn="just"/>
            <a:r>
              <a:rPr lang="en-IN" dirty="0"/>
              <a:t>Share </a:t>
            </a:r>
            <a:r>
              <a:rPr lang="en-IN" dirty="0" smtClean="0"/>
              <a:t>Best </a:t>
            </a:r>
            <a:r>
              <a:rPr lang="en-IN" dirty="0"/>
              <a:t>P</a:t>
            </a:r>
            <a:r>
              <a:rPr lang="en-IN" dirty="0" smtClean="0"/>
              <a:t>ractices</a:t>
            </a:r>
            <a:endParaRPr lang="en-IN" dirty="0" smtClean="0"/>
          </a:p>
          <a:p>
            <a:pPr algn="just"/>
            <a:r>
              <a:rPr lang="en-IN" b="1" dirty="0"/>
              <a:t>Effective </a:t>
            </a:r>
            <a:r>
              <a:rPr lang="en-IN" b="1" dirty="0" smtClean="0"/>
              <a:t>Use </a:t>
            </a:r>
            <a:r>
              <a:rPr lang="en-IN" b="1" dirty="0" err="1"/>
              <a:t>Vs</a:t>
            </a:r>
            <a:r>
              <a:rPr lang="en-IN" b="1" dirty="0"/>
              <a:t> Misuse</a:t>
            </a:r>
          </a:p>
          <a:p>
            <a:pPr algn="just"/>
            <a:endParaRPr lang="en-IN" dirty="0"/>
          </a:p>
          <a:p>
            <a:pPr lvl="1" algn="just"/>
            <a:endParaRPr lang="en-IN" dirty="0"/>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33</a:t>
            </a:fld>
            <a:endParaRPr lang="en-IN"/>
          </a:p>
        </p:txBody>
      </p:sp>
    </p:spTree>
    <p:extLst>
      <p:ext uri="{BB962C8B-B14F-4D97-AF65-F5344CB8AC3E}">
        <p14:creationId xmlns:p14="http://schemas.microsoft.com/office/powerpoint/2010/main" val="199947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024744" cy="1143000"/>
          </a:xfrm>
        </p:spPr>
        <p:txBody>
          <a:bodyPr>
            <a:normAutofit fontScale="90000"/>
          </a:bodyPr>
          <a:lstStyle/>
          <a:p>
            <a:r>
              <a:rPr lang="en-IN" b="1" dirty="0"/>
              <a:t>IFLA</a:t>
            </a:r>
            <a:br>
              <a:rPr lang="en-IN" b="1" dirty="0"/>
            </a:br>
            <a:r>
              <a:rPr lang="en-IN" sz="2700" b="1" dirty="0"/>
              <a:t>https://www.ifla.org/publications/node/11174</a:t>
            </a:r>
            <a:endParaRPr lang="en-IN"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484784"/>
            <a:ext cx="8208912" cy="5040560"/>
          </a:xfrm>
        </p:spPr>
      </p:pic>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34</a:t>
            </a:fld>
            <a:endParaRPr lang="en-IN"/>
          </a:p>
        </p:txBody>
      </p:sp>
    </p:spTree>
    <p:extLst>
      <p:ext uri="{BB962C8B-B14F-4D97-AF65-F5344CB8AC3E}">
        <p14:creationId xmlns:p14="http://schemas.microsoft.com/office/powerpoint/2010/main" val="23014357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Encryption </a:t>
            </a:r>
            <a:br>
              <a:rPr lang="en-IN" b="1" dirty="0" smtClean="0"/>
            </a:br>
            <a:r>
              <a:rPr lang="en-IN" sz="3600" b="1" dirty="0">
                <a:solidFill>
                  <a:srgbClr val="FF0000"/>
                </a:solidFill>
              </a:rPr>
              <a:t>November 2014 </a:t>
            </a:r>
            <a:r>
              <a:rPr lang="en-IN" sz="3600" b="1" dirty="0" smtClean="0">
                <a:solidFill>
                  <a:srgbClr val="FF0000"/>
                </a:solidFill>
              </a:rPr>
              <a:t>- April </a:t>
            </a:r>
            <a:r>
              <a:rPr lang="en-IN" sz="3600" b="1" dirty="0">
                <a:solidFill>
                  <a:srgbClr val="FF0000"/>
                </a:solidFill>
              </a:rPr>
              <a:t>2016</a:t>
            </a:r>
            <a:endParaRPr lang="en-IN"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gn="just"/>
            <a:r>
              <a:rPr lang="en-IN" dirty="0" smtClean="0"/>
              <a:t>Another </a:t>
            </a:r>
            <a:r>
              <a:rPr lang="en-IN" dirty="0"/>
              <a:t>legal matter that has security and privacy impact on WhatsApp users is Encryption</a:t>
            </a:r>
            <a:r>
              <a:rPr lang="en-IN" dirty="0" smtClean="0"/>
              <a:t>.</a:t>
            </a:r>
          </a:p>
          <a:p>
            <a:pPr algn="just"/>
            <a:endParaRPr lang="en-IN" dirty="0"/>
          </a:p>
          <a:p>
            <a:pPr algn="just"/>
            <a:r>
              <a:rPr lang="en-IN" dirty="0" smtClean="0"/>
              <a:t>End </a:t>
            </a:r>
            <a:r>
              <a:rPr lang="en-IN" dirty="0"/>
              <a:t>to end encryption </a:t>
            </a:r>
            <a:r>
              <a:rPr lang="en-IN" b="1" dirty="0"/>
              <a:t>safeguards the privacy of the individual</a:t>
            </a:r>
            <a:r>
              <a:rPr lang="en-IN" dirty="0"/>
              <a:t> but is creating a </a:t>
            </a:r>
            <a:r>
              <a:rPr lang="en-IN" b="1" dirty="0"/>
              <a:t>problem for governments to battle crime and </a:t>
            </a:r>
            <a:r>
              <a:rPr lang="en-IN" b="1" dirty="0" smtClean="0"/>
              <a:t>terrorism</a:t>
            </a:r>
            <a:r>
              <a:rPr lang="en-IN" dirty="0" smtClean="0"/>
              <a:t>. </a:t>
            </a:r>
          </a:p>
          <a:p>
            <a:pPr algn="just"/>
            <a:endParaRPr lang="en-IN" dirty="0"/>
          </a:p>
          <a:p>
            <a:pPr algn="just"/>
            <a:r>
              <a:rPr lang="en-IN" dirty="0" smtClean="0"/>
              <a:t>But </a:t>
            </a:r>
            <a:r>
              <a:rPr lang="en-IN" dirty="0"/>
              <a:t>citizens have a valid argument based on </a:t>
            </a:r>
            <a:r>
              <a:rPr lang="en-IN" b="1" dirty="0"/>
              <a:t>constitutional right to privacy </a:t>
            </a:r>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35</a:t>
            </a:fld>
            <a:endParaRPr lang="en-IN"/>
          </a:p>
        </p:txBody>
      </p:sp>
    </p:spTree>
    <p:extLst>
      <p:ext uri="{BB962C8B-B14F-4D97-AF65-F5344CB8AC3E}">
        <p14:creationId xmlns:p14="http://schemas.microsoft.com/office/powerpoint/2010/main" val="3236149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52736"/>
            <a:ext cx="6777317" cy="4779893"/>
          </a:xfrm>
        </p:spPr>
        <p:txBody>
          <a:bodyPr>
            <a:normAutofit fontScale="92500" lnSpcReduction="10000"/>
          </a:bodyPr>
          <a:lstStyle/>
          <a:p>
            <a:pPr marL="68580" indent="0" algn="just">
              <a:buNone/>
            </a:pPr>
            <a:r>
              <a:rPr lang="en-IN" dirty="0"/>
              <a:t>In India, an encryption of up to </a:t>
            </a:r>
            <a:r>
              <a:rPr lang="en-IN" b="1" dirty="0"/>
              <a:t>40-bit is considered legal </a:t>
            </a:r>
            <a:r>
              <a:rPr lang="en-IN" dirty="0"/>
              <a:t>and services that are implementing this type of encryption have </a:t>
            </a:r>
            <a:r>
              <a:rPr lang="en-IN" b="1" dirty="0"/>
              <a:t>to register with the government</a:t>
            </a:r>
            <a:r>
              <a:rPr lang="en-IN" dirty="0"/>
              <a:t>. </a:t>
            </a:r>
            <a:endParaRPr lang="en-IN" dirty="0" smtClean="0"/>
          </a:p>
          <a:p>
            <a:pPr marL="68580" indent="0" algn="just">
              <a:buNone/>
            </a:pPr>
            <a:endParaRPr lang="en-IN" dirty="0"/>
          </a:p>
          <a:p>
            <a:pPr marL="68580" indent="0" algn="just">
              <a:buNone/>
            </a:pPr>
            <a:r>
              <a:rPr lang="en-IN" dirty="0" smtClean="0"/>
              <a:t>Those </a:t>
            </a:r>
            <a:r>
              <a:rPr lang="en-IN" dirty="0"/>
              <a:t>who are using higher encryption are presently in the </a:t>
            </a:r>
            <a:r>
              <a:rPr lang="en-IN" dirty="0" err="1"/>
              <a:t>gray</a:t>
            </a:r>
            <a:r>
              <a:rPr lang="en-IN" dirty="0"/>
              <a:t> area, and so is the case with </a:t>
            </a:r>
            <a:r>
              <a:rPr lang="en-IN" dirty="0" smtClean="0"/>
              <a:t>WhatsApp</a:t>
            </a:r>
          </a:p>
          <a:p>
            <a:pPr marL="68580" indent="0" algn="just">
              <a:buNone/>
            </a:pPr>
            <a:endParaRPr lang="en-IN" dirty="0"/>
          </a:p>
          <a:p>
            <a:pPr algn="just"/>
            <a:r>
              <a:rPr lang="en-IN" dirty="0"/>
              <a:t>indirectly, WhatsApp is presently illegal in </a:t>
            </a:r>
            <a:r>
              <a:rPr lang="en-IN" dirty="0" smtClean="0"/>
              <a:t>India</a:t>
            </a:r>
          </a:p>
          <a:p>
            <a:pPr algn="just"/>
            <a:endParaRPr lang="en-IN" dirty="0"/>
          </a:p>
          <a:p>
            <a:pPr algn="just"/>
            <a:r>
              <a:rPr lang="en-IN" dirty="0"/>
              <a:t>there are no guidelines as yet in </a:t>
            </a:r>
            <a:r>
              <a:rPr lang="en-IN" dirty="0" smtClean="0"/>
              <a:t>India </a:t>
            </a:r>
            <a:r>
              <a:rPr lang="en-IN" dirty="0"/>
              <a:t>which can ban them </a:t>
            </a:r>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36</a:t>
            </a:fld>
            <a:endParaRPr lang="en-IN"/>
          </a:p>
        </p:txBody>
      </p:sp>
    </p:spTree>
    <p:extLst>
      <p:ext uri="{BB962C8B-B14F-4D97-AF65-F5344CB8AC3E}">
        <p14:creationId xmlns:p14="http://schemas.microsoft.com/office/powerpoint/2010/main" val="41120170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836712"/>
            <a:ext cx="7344932" cy="4995917"/>
          </a:xfrm>
        </p:spPr>
        <p:txBody>
          <a:bodyPr>
            <a:normAutofit fontScale="92500" lnSpcReduction="10000"/>
          </a:bodyPr>
          <a:lstStyle/>
          <a:p>
            <a:pPr algn="just"/>
            <a:r>
              <a:rPr lang="en-IN" dirty="0"/>
              <a:t>RTI activist </a:t>
            </a:r>
            <a:r>
              <a:rPr lang="en-IN" dirty="0" err="1" smtClean="0"/>
              <a:t>Sudhir</a:t>
            </a:r>
            <a:r>
              <a:rPr lang="en-IN" dirty="0" smtClean="0"/>
              <a:t> </a:t>
            </a:r>
            <a:r>
              <a:rPr lang="en-IN" b="1" dirty="0" err="1"/>
              <a:t>Yadav</a:t>
            </a:r>
            <a:r>
              <a:rPr lang="en-IN" b="1" dirty="0"/>
              <a:t>,</a:t>
            </a:r>
            <a:r>
              <a:rPr lang="en-IN" dirty="0"/>
              <a:t> has </a:t>
            </a:r>
            <a:r>
              <a:rPr lang="en-IN" b="1" dirty="0"/>
              <a:t>filed a petition</a:t>
            </a:r>
            <a:r>
              <a:rPr lang="en-IN" dirty="0"/>
              <a:t> under the registration number DOTEL/R/2016/50413 in the </a:t>
            </a:r>
            <a:r>
              <a:rPr lang="en-IN" b="1" dirty="0"/>
              <a:t>Supreme Court seeking a complete ban on the messaging platform WhatsApp</a:t>
            </a:r>
            <a:r>
              <a:rPr lang="en-IN" dirty="0"/>
              <a:t>.  </a:t>
            </a:r>
            <a:endParaRPr lang="en-IN" dirty="0" smtClean="0"/>
          </a:p>
          <a:p>
            <a:pPr algn="just"/>
            <a:endParaRPr lang="en-IN" dirty="0"/>
          </a:p>
          <a:p>
            <a:pPr algn="just"/>
            <a:r>
              <a:rPr lang="en-IN" dirty="0" smtClean="0"/>
              <a:t>According </a:t>
            </a:r>
            <a:r>
              <a:rPr lang="en-IN" dirty="0"/>
              <a:t>to </a:t>
            </a:r>
            <a:r>
              <a:rPr lang="en-IN" dirty="0" err="1"/>
              <a:t>Sudhir</a:t>
            </a:r>
            <a:r>
              <a:rPr lang="en-IN" dirty="0"/>
              <a:t> mentions that in order to </a:t>
            </a:r>
            <a:r>
              <a:rPr lang="en-IN" b="1" dirty="0"/>
              <a:t>decrypt any message on WhatsApp,</a:t>
            </a:r>
            <a:r>
              <a:rPr lang="en-IN" dirty="0"/>
              <a:t> you would need a whopping </a:t>
            </a:r>
            <a:r>
              <a:rPr lang="en-IN" b="1" dirty="0">
                <a:solidFill>
                  <a:srgbClr val="FF0000"/>
                </a:solidFill>
              </a:rPr>
              <a:t>115,792,089,237,316,195,423,570,985,008,687,907,853,269,984,665,640,564,039,457,584,007,913,129,639,935</a:t>
            </a:r>
            <a:r>
              <a:rPr lang="en-IN" dirty="0"/>
              <a:t> </a:t>
            </a:r>
            <a:r>
              <a:rPr lang="en-IN" b="1" u="sng" dirty="0"/>
              <a:t>key combinations,</a:t>
            </a:r>
            <a:r>
              <a:rPr lang="en-IN" dirty="0"/>
              <a:t> which is almost impossible for any super computer. </a:t>
            </a:r>
            <a:endParaRPr lang="en-IN" dirty="0" smtClean="0"/>
          </a:p>
          <a:p>
            <a:pPr algn="just"/>
            <a:endParaRPr lang="en-IN" dirty="0"/>
          </a:p>
          <a:p>
            <a:pPr algn="just"/>
            <a:r>
              <a:rPr lang="en-IN" dirty="0" smtClean="0"/>
              <a:t>Decrypting </a:t>
            </a:r>
            <a:r>
              <a:rPr lang="en-IN" dirty="0"/>
              <a:t>a single 256-bit encrypted message, according to him, would take trillions of years.</a:t>
            </a:r>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37</a:t>
            </a:fld>
            <a:endParaRPr lang="en-IN"/>
          </a:p>
        </p:txBody>
      </p:sp>
    </p:spTree>
    <p:extLst>
      <p:ext uri="{BB962C8B-B14F-4D97-AF65-F5344CB8AC3E}">
        <p14:creationId xmlns:p14="http://schemas.microsoft.com/office/powerpoint/2010/main" val="33328156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196752"/>
            <a:ext cx="6777317" cy="4635877"/>
          </a:xfrm>
        </p:spPr>
        <p:txBody>
          <a:bodyPr>
            <a:normAutofit/>
          </a:bodyPr>
          <a:lstStyle/>
          <a:p>
            <a:pPr marL="68580" indent="0" algn="just">
              <a:buNone/>
            </a:pPr>
            <a:r>
              <a:rPr lang="en-IN" sz="3600" dirty="0"/>
              <a:t>Delhi High Court </a:t>
            </a:r>
            <a:r>
              <a:rPr lang="en-IN" sz="3600" dirty="0" smtClean="0"/>
              <a:t>directed </a:t>
            </a:r>
            <a:r>
              <a:rPr lang="en-IN" sz="3600" dirty="0"/>
              <a:t>Internet messaging service WhatsApp to </a:t>
            </a:r>
            <a:r>
              <a:rPr lang="en-IN" sz="3600" b="1" dirty="0">
                <a:solidFill>
                  <a:srgbClr val="FF0000"/>
                </a:solidFill>
              </a:rPr>
              <a:t>delete all data and information of all users from its servers up until September 25 </a:t>
            </a:r>
            <a:r>
              <a:rPr lang="en-IN" sz="3600" b="1" dirty="0" smtClean="0">
                <a:solidFill>
                  <a:srgbClr val="FF0000"/>
                </a:solidFill>
              </a:rPr>
              <a:t>2016 </a:t>
            </a:r>
            <a:r>
              <a:rPr lang="en-IN" sz="3600" dirty="0" smtClean="0"/>
              <a:t>when </a:t>
            </a:r>
            <a:r>
              <a:rPr lang="en-IN" sz="3600" dirty="0"/>
              <a:t>its new privacy policy comes into effect.</a:t>
            </a:r>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38</a:t>
            </a:fld>
            <a:endParaRPr lang="en-IN"/>
          </a:p>
        </p:txBody>
      </p:sp>
    </p:spTree>
    <p:extLst>
      <p:ext uri="{BB962C8B-B14F-4D97-AF65-F5344CB8AC3E}">
        <p14:creationId xmlns:p14="http://schemas.microsoft.com/office/powerpoint/2010/main" val="16837820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JOIN </a:t>
            </a:r>
            <a:r>
              <a:rPr lang="en-IN" b="1" dirty="0"/>
              <a:t/>
            </a:r>
            <a:br>
              <a:rPr lang="en-IN" b="1" dirty="0"/>
            </a:br>
            <a:r>
              <a:rPr lang="en-IN" sz="3600" b="1" dirty="0"/>
              <a:t>IndiaLibraries </a:t>
            </a:r>
            <a:r>
              <a:rPr lang="en-IN" sz="3600" b="1" dirty="0" smtClean="0"/>
              <a:t>WhatsApp Group</a:t>
            </a:r>
            <a:endParaRPr lang="en-IN" b="1" dirty="0"/>
          </a:p>
        </p:txBody>
      </p:sp>
      <p:sp>
        <p:nvSpPr>
          <p:cNvPr id="3" name="Content Placeholder 2"/>
          <p:cNvSpPr>
            <a:spLocks noGrp="1"/>
          </p:cNvSpPr>
          <p:nvPr>
            <p:ph idx="1"/>
          </p:nvPr>
        </p:nvSpPr>
        <p:spPr/>
        <p:txBody>
          <a:bodyPr>
            <a:normAutofit/>
          </a:bodyPr>
          <a:lstStyle/>
          <a:p>
            <a:pPr marL="68580" indent="0">
              <a:buNone/>
            </a:pPr>
            <a:r>
              <a:rPr lang="en-IN" dirty="0"/>
              <a:t>Those interested in joining IndiaLibraries WhatsApp Group please email your details to IndiaLibraries@gmail.com</a:t>
            </a:r>
            <a:br>
              <a:rPr lang="en-IN" dirty="0"/>
            </a:br>
            <a:r>
              <a:rPr lang="en-IN" dirty="0"/>
              <a:t>1. Full Name</a:t>
            </a:r>
            <a:br>
              <a:rPr lang="en-IN" dirty="0"/>
            </a:br>
            <a:r>
              <a:rPr lang="en-IN" dirty="0"/>
              <a:t>2. University/College/Company/Institution Name</a:t>
            </a:r>
            <a:br>
              <a:rPr lang="en-IN" dirty="0"/>
            </a:br>
            <a:r>
              <a:rPr lang="en-IN" dirty="0"/>
              <a:t>3. </a:t>
            </a:r>
            <a:r>
              <a:rPr lang="en-IN" dirty="0" smtClean="0"/>
              <a:t>WhatsApp - Mobile Number </a:t>
            </a:r>
            <a:endParaRPr lang="en-IN" dirty="0"/>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39</a:t>
            </a:fld>
            <a:endParaRPr lang="en-IN"/>
          </a:p>
        </p:txBody>
      </p:sp>
    </p:spTree>
    <p:extLst>
      <p:ext uri="{BB962C8B-B14F-4D97-AF65-F5344CB8AC3E}">
        <p14:creationId xmlns:p14="http://schemas.microsoft.com/office/powerpoint/2010/main" val="2670150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WhatsApp </a:t>
            </a:r>
            <a:endParaRPr lang="en-IN" b="1" dirty="0"/>
          </a:p>
        </p:txBody>
      </p:sp>
      <p:sp>
        <p:nvSpPr>
          <p:cNvPr id="3" name="Content Placeholder 2"/>
          <p:cNvSpPr>
            <a:spLocks noGrp="1"/>
          </p:cNvSpPr>
          <p:nvPr>
            <p:ph idx="1"/>
          </p:nvPr>
        </p:nvSpPr>
        <p:spPr/>
        <p:txBody>
          <a:bodyPr>
            <a:normAutofit fontScale="92500"/>
          </a:bodyPr>
          <a:lstStyle/>
          <a:p>
            <a:pPr algn="just"/>
            <a:r>
              <a:rPr lang="en-IN" sz="2800" dirty="0" smtClean="0"/>
              <a:t>Started </a:t>
            </a:r>
            <a:r>
              <a:rPr lang="en-IN" sz="2800" dirty="0"/>
              <a:t>by Jan </a:t>
            </a:r>
            <a:r>
              <a:rPr lang="en-IN" sz="2800" b="1" dirty="0" err="1"/>
              <a:t>Koum</a:t>
            </a:r>
            <a:r>
              <a:rPr lang="en-IN" sz="2800" dirty="0"/>
              <a:t> &amp; Brain </a:t>
            </a:r>
            <a:r>
              <a:rPr lang="en-IN" sz="2800" b="1" dirty="0"/>
              <a:t>Acton</a:t>
            </a:r>
            <a:r>
              <a:rPr lang="en-IN" sz="2800" dirty="0"/>
              <a:t> in </a:t>
            </a:r>
            <a:r>
              <a:rPr lang="en-IN" sz="2800" b="1" dirty="0" smtClean="0"/>
              <a:t>2009 </a:t>
            </a:r>
            <a:r>
              <a:rPr lang="en-IN" sz="2800" b="1" dirty="0"/>
              <a:t>globally</a:t>
            </a:r>
            <a:r>
              <a:rPr lang="en-IN" sz="2800" dirty="0"/>
              <a:t> and </a:t>
            </a:r>
            <a:r>
              <a:rPr lang="en-IN" sz="2800" b="1" dirty="0" smtClean="0"/>
              <a:t>2010 </a:t>
            </a:r>
            <a:r>
              <a:rPr lang="en-IN" sz="2800" b="1" dirty="0"/>
              <a:t>in </a:t>
            </a:r>
            <a:r>
              <a:rPr lang="en-IN" sz="2800" b="1" dirty="0" smtClean="0"/>
              <a:t>India</a:t>
            </a:r>
          </a:p>
          <a:p>
            <a:pPr algn="just"/>
            <a:r>
              <a:rPr lang="en-IN" sz="2800" b="1" dirty="0"/>
              <a:t>109 countries</a:t>
            </a:r>
            <a:r>
              <a:rPr lang="en-IN" sz="2800" dirty="0"/>
              <a:t> are using </a:t>
            </a:r>
            <a:r>
              <a:rPr lang="en-IN" sz="2800" dirty="0" smtClean="0"/>
              <a:t>(26 </a:t>
            </a:r>
            <a:r>
              <a:rPr lang="en-IN" sz="2800" dirty="0"/>
              <a:t>May </a:t>
            </a:r>
            <a:r>
              <a:rPr lang="en-IN" sz="2800" dirty="0" smtClean="0"/>
              <a:t>2016)</a:t>
            </a:r>
            <a:endParaRPr lang="en-IN" sz="2800" baseline="30000" dirty="0"/>
          </a:p>
          <a:p>
            <a:pPr algn="just"/>
            <a:r>
              <a:rPr lang="en-IN" sz="2800" b="1" dirty="0" smtClean="0"/>
              <a:t>1 </a:t>
            </a:r>
            <a:r>
              <a:rPr lang="en-IN" sz="2800" b="1" dirty="0"/>
              <a:t>billion </a:t>
            </a:r>
            <a:r>
              <a:rPr lang="en-IN" sz="2800" b="1" dirty="0" smtClean="0"/>
              <a:t>users </a:t>
            </a:r>
            <a:r>
              <a:rPr lang="en-IN" sz="2800" b="1" dirty="0"/>
              <a:t>worldwide</a:t>
            </a:r>
            <a:r>
              <a:rPr lang="en-IN" sz="2800" dirty="0"/>
              <a:t> including </a:t>
            </a:r>
            <a:r>
              <a:rPr lang="en-IN" sz="2800" b="1" dirty="0" smtClean="0"/>
              <a:t>200 </a:t>
            </a:r>
            <a:r>
              <a:rPr lang="en-IN" sz="2800" b="1" dirty="0"/>
              <a:t>million </a:t>
            </a:r>
            <a:r>
              <a:rPr lang="en-IN" sz="2800" b="1" dirty="0" smtClean="0"/>
              <a:t>users </a:t>
            </a:r>
            <a:r>
              <a:rPr lang="en-IN" sz="2800" b="1" dirty="0"/>
              <a:t>in </a:t>
            </a:r>
            <a:r>
              <a:rPr lang="en-IN" sz="2800" b="1" dirty="0" smtClean="0"/>
              <a:t>India</a:t>
            </a:r>
            <a:r>
              <a:rPr lang="en-IN" sz="2800" b="1" dirty="0"/>
              <a:t> </a:t>
            </a:r>
            <a:r>
              <a:rPr lang="en-IN" sz="2800" dirty="0" smtClean="0"/>
              <a:t>(25 </a:t>
            </a:r>
            <a:r>
              <a:rPr lang="en-IN" sz="2800" dirty="0"/>
              <a:t>Feb </a:t>
            </a:r>
            <a:r>
              <a:rPr lang="en-IN" sz="2800" dirty="0" smtClean="0"/>
              <a:t>2017)</a:t>
            </a:r>
          </a:p>
          <a:p>
            <a:pPr algn="just"/>
            <a:r>
              <a:rPr lang="en-IN" sz="2800" dirty="0" smtClean="0"/>
              <a:t>100 – 256 – 1000 members (hack-slack.com!)</a:t>
            </a:r>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4</a:t>
            </a:fld>
            <a:endParaRPr lang="en-IN"/>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194" y="692696"/>
            <a:ext cx="1872208" cy="1404156"/>
          </a:xfrm>
          <a:prstGeom prst="rect">
            <a:avLst/>
          </a:prstGeom>
        </p:spPr>
      </p:pic>
    </p:spTree>
    <p:extLst>
      <p:ext uri="{BB962C8B-B14F-4D97-AF65-F5344CB8AC3E}">
        <p14:creationId xmlns:p14="http://schemas.microsoft.com/office/powerpoint/2010/main" val="37259805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363272" cy="868362"/>
          </a:xfrm>
        </p:spPr>
        <p:txBody>
          <a:bodyPr>
            <a:noAutofit/>
          </a:bodyPr>
          <a:lstStyle/>
          <a:p>
            <a:r>
              <a:rPr lang="en-IN" sz="2400" b="1" dirty="0" smtClean="0"/>
              <a:t>LEAVE FEEDBACK </a:t>
            </a:r>
            <a:r>
              <a:rPr lang="en-IN" sz="2400" b="1" dirty="0" smtClean="0">
                <a:hlinkClick r:id="rId2"/>
              </a:rPr>
              <a:t>https</a:t>
            </a:r>
            <a:r>
              <a:rPr lang="en-IN" sz="2400" b="1" dirty="0">
                <a:hlinkClick r:id="rId2"/>
              </a:rPr>
              <a:t>://</a:t>
            </a:r>
            <a:r>
              <a:rPr lang="en-IN" sz="2400" b="1" dirty="0" smtClean="0">
                <a:hlinkClick r:id="rId2"/>
              </a:rPr>
              <a:t>www.facebook.com/Dr.Achala.Munigal</a:t>
            </a:r>
            <a:r>
              <a:rPr lang="en-IN" sz="2400" b="1" dirty="0" smtClean="0"/>
              <a:t/>
            </a:r>
            <a:br>
              <a:rPr lang="en-IN" sz="2400" b="1" dirty="0" smtClean="0"/>
            </a:br>
            <a:r>
              <a:rPr lang="en-IN" sz="2400" b="1" dirty="0" smtClean="0"/>
              <a:t>AchalaMunigalRao@gmail.com</a:t>
            </a:r>
            <a:endParaRPr lang="en-IN" sz="2400" b="1" dirty="0"/>
          </a:p>
        </p:txBody>
      </p:sp>
      <p:sp>
        <p:nvSpPr>
          <p:cNvPr id="4" name="Footer Placeholder 3"/>
          <p:cNvSpPr>
            <a:spLocks noGrp="1"/>
          </p:cNvSpPr>
          <p:nvPr>
            <p:ph type="ftr" sz="quarter" idx="11"/>
          </p:nvPr>
        </p:nvSpPr>
        <p:spPr/>
        <p:txBody>
          <a:bodyPr/>
          <a:lstStyle/>
          <a:p>
            <a:r>
              <a:rPr lang="en-IN" smtClean="0"/>
              <a:t>AchalaMunigalRao@gmail.com</a:t>
            </a:r>
            <a:endParaRPr lang="en-IN" dirty="0" smtClean="0"/>
          </a:p>
        </p:txBody>
      </p:sp>
      <p:sp>
        <p:nvSpPr>
          <p:cNvPr id="5" name="Slide Number Placeholder 4"/>
          <p:cNvSpPr>
            <a:spLocks noGrp="1"/>
          </p:cNvSpPr>
          <p:nvPr>
            <p:ph type="sldNum" sz="quarter" idx="12"/>
          </p:nvPr>
        </p:nvSpPr>
        <p:spPr/>
        <p:txBody>
          <a:bodyPr/>
          <a:lstStyle/>
          <a:p>
            <a:fld id="{09361BAE-D50D-48F5-A4C1-9A3663A2CC72}" type="slidenum">
              <a:rPr lang="en-IN" smtClean="0"/>
              <a:t>40</a:t>
            </a:fld>
            <a:endParaRPr lang="en-IN"/>
          </a:p>
        </p:txBody>
      </p:sp>
      <p:pic>
        <p:nvPicPr>
          <p:cNvPr id="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11428" y="2324100"/>
            <a:ext cx="6240156"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8970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pPr algn="l" eaLnBrk="1" hangingPunct="1">
              <a:defRPr/>
            </a:pPr>
            <a:r>
              <a:rPr lang="en-US" b="1" dirty="0" smtClean="0">
                <a:solidFill>
                  <a:schemeClr val="accent6"/>
                </a:solidFill>
              </a:rPr>
              <a:t>Social Presence @</a:t>
            </a:r>
            <a:endParaRPr lang="en-IN" b="1" dirty="0" smtClean="0">
              <a:solidFill>
                <a:schemeClr val="accent6"/>
              </a:solidFill>
            </a:endParaRPr>
          </a:p>
        </p:txBody>
      </p:sp>
      <p:sp>
        <p:nvSpPr>
          <p:cNvPr id="6" name="Slide Number Placeholder 5"/>
          <p:cNvSpPr>
            <a:spLocks noGrp="1"/>
          </p:cNvSpPr>
          <p:nvPr>
            <p:ph type="sldNum" sz="quarter" idx="12"/>
          </p:nvPr>
        </p:nvSpPr>
        <p:spPr/>
        <p:txBody>
          <a:bodyPr/>
          <a:lstStyle/>
          <a:p>
            <a:pPr>
              <a:defRPr/>
            </a:pPr>
            <a:fld id="{690F1D26-692B-48AF-A3CF-4A69E17F3336}" type="slidenum">
              <a:rPr lang="en-IN"/>
              <a:pPr>
                <a:defRPr/>
              </a:pPr>
              <a:t>41</a:t>
            </a:fld>
            <a:endParaRPr lang="en-IN"/>
          </a:p>
        </p:txBody>
      </p:sp>
      <p:sp>
        <p:nvSpPr>
          <p:cNvPr id="3" name="Content Placeholder 2"/>
          <p:cNvSpPr>
            <a:spLocks noGrp="1"/>
          </p:cNvSpPr>
          <p:nvPr>
            <p:ph sz="quarter" idx="1"/>
          </p:nvPr>
        </p:nvSpPr>
        <p:spPr/>
        <p:txBody>
          <a:bodyPr rtlCol="0">
            <a:normAutofit fontScale="62500" lnSpcReduction="20000"/>
          </a:bodyPr>
          <a:lstStyle/>
          <a:p>
            <a:pPr>
              <a:defRPr/>
            </a:pPr>
            <a:r>
              <a:rPr lang="en-IN" b="1" dirty="0" smtClean="0">
                <a:solidFill>
                  <a:srgbClr val="00B0F0"/>
                </a:solidFill>
              </a:rPr>
              <a:t>Official Email</a:t>
            </a:r>
            <a:r>
              <a:rPr lang="en-IN" dirty="0" smtClean="0">
                <a:solidFill>
                  <a:srgbClr val="00B0F0"/>
                </a:solidFill>
              </a:rPr>
              <a:t>:</a:t>
            </a:r>
            <a:r>
              <a:rPr lang="en-IN" dirty="0" smtClean="0"/>
              <a:t> AchalaMunigal@Osmania.ac.in</a:t>
            </a:r>
          </a:p>
          <a:p>
            <a:pPr>
              <a:defRPr/>
            </a:pPr>
            <a:r>
              <a:rPr lang="en-IN" b="1" dirty="0" smtClean="0">
                <a:solidFill>
                  <a:srgbClr val="00B0F0"/>
                </a:solidFill>
              </a:rPr>
              <a:t>Personal Email:</a:t>
            </a:r>
            <a:r>
              <a:rPr lang="en-IN" b="1" dirty="0" smtClean="0"/>
              <a:t> </a:t>
            </a:r>
            <a:r>
              <a:rPr lang="en-IN" dirty="0" smtClean="0"/>
              <a:t>AchalaMunigalRao@gmail.com</a:t>
            </a:r>
          </a:p>
          <a:p>
            <a:pPr>
              <a:defRPr/>
            </a:pPr>
            <a:r>
              <a:rPr lang="en-IN" b="1" dirty="0" smtClean="0">
                <a:solidFill>
                  <a:srgbClr val="00B0F0"/>
                </a:solidFill>
              </a:rPr>
              <a:t>Academia:</a:t>
            </a:r>
            <a:r>
              <a:rPr lang="en-IN" b="1" dirty="0" smtClean="0"/>
              <a:t> </a:t>
            </a:r>
            <a:r>
              <a:rPr lang="en-IN" dirty="0" smtClean="0"/>
              <a:t>http://osmania.academia.edu/AchalaMunigal    </a:t>
            </a:r>
          </a:p>
          <a:p>
            <a:pPr>
              <a:defRPr/>
            </a:pPr>
            <a:r>
              <a:rPr lang="en-IN" b="1" dirty="0" smtClean="0">
                <a:solidFill>
                  <a:srgbClr val="00B0F0"/>
                </a:solidFill>
              </a:rPr>
              <a:t>Blog: </a:t>
            </a:r>
            <a:r>
              <a:rPr lang="en-IN" dirty="0" smtClean="0"/>
              <a:t>http://www.AchalaMunigal.wordpress.com  </a:t>
            </a:r>
          </a:p>
          <a:p>
            <a:pPr>
              <a:defRPr/>
            </a:pPr>
            <a:r>
              <a:rPr lang="en-IN" b="1" dirty="0" smtClean="0">
                <a:solidFill>
                  <a:srgbClr val="00B0F0"/>
                </a:solidFill>
              </a:rPr>
              <a:t>Delicious:</a:t>
            </a:r>
            <a:r>
              <a:rPr lang="en-IN" dirty="0" smtClean="0"/>
              <a:t> https://delicious.com/#AchalaMunigal</a:t>
            </a:r>
          </a:p>
          <a:p>
            <a:pPr>
              <a:defRPr/>
            </a:pPr>
            <a:r>
              <a:rPr lang="en-IN" b="1" dirty="0" smtClean="0">
                <a:solidFill>
                  <a:srgbClr val="00B0F0"/>
                </a:solidFill>
              </a:rPr>
              <a:t>Delicious:</a:t>
            </a:r>
            <a:r>
              <a:rPr lang="en-IN" b="1" dirty="0" smtClean="0"/>
              <a:t> </a:t>
            </a:r>
            <a:r>
              <a:rPr lang="en-IN" dirty="0" smtClean="0"/>
              <a:t>https://delicious.com/#AchalaMunigalRao</a:t>
            </a:r>
          </a:p>
          <a:p>
            <a:pPr>
              <a:defRPr/>
            </a:pPr>
            <a:r>
              <a:rPr lang="en-IN" b="1" dirty="0" smtClean="0">
                <a:solidFill>
                  <a:srgbClr val="00B0F0"/>
                </a:solidFill>
              </a:rPr>
              <a:t>Facebook:</a:t>
            </a:r>
            <a:r>
              <a:rPr lang="en-IN" dirty="0" smtClean="0"/>
              <a:t> http://www.facebook.com/AchalaMunigal</a:t>
            </a:r>
            <a:r>
              <a:rPr lang="en-IN" b="1" dirty="0" smtClean="0"/>
              <a:t> </a:t>
            </a:r>
            <a:endParaRPr lang="en-IN" dirty="0" smtClean="0"/>
          </a:p>
          <a:p>
            <a:pPr>
              <a:defRPr/>
            </a:pPr>
            <a:r>
              <a:rPr lang="en-IN" b="1" dirty="0" smtClean="0">
                <a:solidFill>
                  <a:srgbClr val="00B0F0"/>
                </a:solidFill>
              </a:rPr>
              <a:t>LinkedIn</a:t>
            </a:r>
            <a:r>
              <a:rPr lang="en-IN" b="1" dirty="0" smtClean="0"/>
              <a:t>: </a:t>
            </a:r>
            <a:r>
              <a:rPr lang="en-IN" dirty="0" smtClean="0"/>
              <a:t>http://in.linkedin.com/in/DrAchalaMunigal </a:t>
            </a:r>
          </a:p>
          <a:p>
            <a:pPr>
              <a:defRPr/>
            </a:pPr>
            <a:r>
              <a:rPr lang="en-IN" b="1" dirty="0" smtClean="0">
                <a:solidFill>
                  <a:srgbClr val="00B0F0"/>
                </a:solidFill>
              </a:rPr>
              <a:t>Paper.li: </a:t>
            </a:r>
            <a:r>
              <a:rPr lang="en-IN" dirty="0" smtClean="0"/>
              <a:t>http://paper.li/AchalaMunigal/1365503310</a:t>
            </a:r>
          </a:p>
          <a:p>
            <a:pPr>
              <a:defRPr/>
            </a:pPr>
            <a:r>
              <a:rPr lang="en-IN" b="1" dirty="0" err="1" smtClean="0">
                <a:solidFill>
                  <a:srgbClr val="00B0F0"/>
                </a:solidFill>
              </a:rPr>
              <a:t>Pinterest</a:t>
            </a:r>
            <a:r>
              <a:rPr lang="en-IN" b="1" dirty="0" smtClean="0">
                <a:solidFill>
                  <a:srgbClr val="00B0F0"/>
                </a:solidFill>
              </a:rPr>
              <a:t>:</a:t>
            </a:r>
            <a:r>
              <a:rPr lang="en-IN" b="1" dirty="0" smtClean="0"/>
              <a:t> </a:t>
            </a:r>
            <a:r>
              <a:rPr lang="en-IN" dirty="0" smtClean="0"/>
              <a:t>http://www.pinterest.com/AchalaMunigal</a:t>
            </a:r>
          </a:p>
          <a:p>
            <a:pPr>
              <a:defRPr/>
            </a:pPr>
            <a:r>
              <a:rPr lang="en-IN" b="1" dirty="0" smtClean="0">
                <a:solidFill>
                  <a:srgbClr val="00B0F0"/>
                </a:solidFill>
              </a:rPr>
              <a:t>Skype ID: </a:t>
            </a:r>
            <a:r>
              <a:rPr lang="en-IN" b="1" dirty="0" smtClean="0"/>
              <a:t>@</a:t>
            </a:r>
            <a:r>
              <a:rPr lang="en-IN" dirty="0" err="1" smtClean="0"/>
              <a:t>AchalaMunigalRao</a:t>
            </a:r>
            <a:endParaRPr lang="en-IN" dirty="0" smtClean="0"/>
          </a:p>
          <a:p>
            <a:pPr>
              <a:defRPr/>
            </a:pPr>
            <a:r>
              <a:rPr lang="en-IN" b="1" dirty="0" smtClean="0">
                <a:solidFill>
                  <a:srgbClr val="00B0F0"/>
                </a:solidFill>
              </a:rPr>
              <a:t>Twitter</a:t>
            </a:r>
            <a:r>
              <a:rPr lang="en-IN" dirty="0" smtClean="0">
                <a:solidFill>
                  <a:srgbClr val="00B0F0"/>
                </a:solidFill>
              </a:rPr>
              <a:t>:</a:t>
            </a:r>
            <a:r>
              <a:rPr lang="en-IN" dirty="0" smtClean="0"/>
              <a:t> http://twitter.com/DrAchalaMunigal</a:t>
            </a:r>
          </a:p>
          <a:p>
            <a:pPr>
              <a:defRPr/>
            </a:pPr>
            <a:r>
              <a:rPr lang="en-IN" b="1" dirty="0" smtClean="0">
                <a:solidFill>
                  <a:srgbClr val="00B0F0"/>
                </a:solidFill>
              </a:rPr>
              <a:t>Website</a:t>
            </a:r>
            <a:r>
              <a:rPr lang="en-IN" dirty="0" smtClean="0">
                <a:solidFill>
                  <a:srgbClr val="00B0F0"/>
                </a:solidFill>
              </a:rPr>
              <a:t>:</a:t>
            </a:r>
            <a:r>
              <a:rPr lang="en-IN" dirty="0" smtClean="0"/>
              <a:t> http://AchalaMunigalRao.webs.com/ (under construction)</a:t>
            </a:r>
          </a:p>
        </p:txBody>
      </p:sp>
      <p:pic>
        <p:nvPicPr>
          <p:cNvPr id="153606" name="Picture 6" descr="A5JCK76CAOXMHPLCAPAZG93CAFI8YNCCAKKEBDLCAHVTCE9CA5XPC6GCAU1L30HCA00SCXACAOVSPK9CAAW0PQ7CA3HTJGZCAZY8QI6CAV85FS4CA3RGZ6XCAEGE9AKCAERPH8OCAK01TQECA6HEHQHCA2B5ZPX.jpg"/>
          <p:cNvPicPr>
            <a:picLocks noChangeAspect="1"/>
          </p:cNvPicPr>
          <p:nvPr/>
        </p:nvPicPr>
        <p:blipFill>
          <a:blip r:embed="rId2">
            <a:duotone>
              <a:schemeClr val="accent6">
                <a:shade val="45000"/>
                <a:satMod val="135000"/>
              </a:schemeClr>
              <a:prstClr val="white"/>
            </a:duotone>
          </a:blip>
          <a:srcRect/>
          <a:stretch>
            <a:fillRect/>
          </a:stretch>
        </p:blipFill>
        <p:spPr bwMode="auto">
          <a:xfrm>
            <a:off x="6215063" y="214313"/>
            <a:ext cx="2705100" cy="1000109"/>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IN" smtClean="0"/>
              <a:t>AchalaMunigalRao@gmail.com</a:t>
            </a:r>
            <a:endParaRPr lang="en-IN"/>
          </a:p>
        </p:txBody>
      </p:sp>
    </p:spTree>
    <p:extLst>
      <p:ext uri="{BB962C8B-B14F-4D97-AF65-F5344CB8AC3E}">
        <p14:creationId xmlns:p14="http://schemas.microsoft.com/office/powerpoint/2010/main" val="208075403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3ED14A2-4429-45B6-BE87-36BE60B9CAA5}" type="slidenum">
              <a:rPr lang="en-IN" smtClean="0"/>
              <a:pPr/>
              <a:t>42</a:t>
            </a:fld>
            <a:endParaRPr lang="en-IN"/>
          </a:p>
        </p:txBody>
      </p:sp>
      <p:pic>
        <p:nvPicPr>
          <p:cNvPr id="4" name="Content Placeholder 4" descr="qa.jpg"/>
          <p:cNvPicPr>
            <a:picLocks noChangeAspect="1"/>
          </p:cNvPicPr>
          <p:nvPr/>
        </p:nvPicPr>
        <p:blipFill>
          <a:blip r:embed="rId2"/>
          <a:srcRect/>
          <a:stretch>
            <a:fillRect/>
          </a:stretch>
        </p:blipFill>
        <p:spPr>
          <a:xfrm>
            <a:off x="1357313" y="647700"/>
            <a:ext cx="6357937" cy="5567363"/>
          </a:xfrm>
          <a:prstGeom prst="rect">
            <a:avLst/>
          </a:prstGeom>
        </p:spPr>
      </p:pic>
      <p:sp>
        <p:nvSpPr>
          <p:cNvPr id="5" name="Footer Placeholder 4"/>
          <p:cNvSpPr>
            <a:spLocks noGrp="1"/>
          </p:cNvSpPr>
          <p:nvPr>
            <p:ph type="ftr" sz="quarter" idx="11"/>
          </p:nvPr>
        </p:nvSpPr>
        <p:spPr/>
        <p:txBody>
          <a:bodyPr/>
          <a:lstStyle/>
          <a:p>
            <a:r>
              <a:rPr lang="en-IN" smtClean="0"/>
              <a:t>AchalaMunigalRao@gmail.com</a:t>
            </a:r>
            <a:endParaRPr lang="en-IN"/>
          </a:p>
        </p:txBody>
      </p:sp>
    </p:spTree>
    <p:extLst>
      <p:ext uri="{BB962C8B-B14F-4D97-AF65-F5344CB8AC3E}">
        <p14:creationId xmlns:p14="http://schemas.microsoft.com/office/powerpoint/2010/main" val="27886311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r>
              <a:rPr lang="en-US" b="1" dirty="0" smtClean="0">
                <a:solidFill>
                  <a:srgbClr val="0070C0"/>
                </a:solidFill>
                <a:latin typeface="Algerian" pitchFamily="82" charset="0"/>
              </a:rPr>
              <a:t>Thank you</a:t>
            </a:r>
            <a:endParaRPr lang="en-IN" b="1" dirty="0" smtClean="0">
              <a:solidFill>
                <a:srgbClr val="0070C0"/>
              </a:solidFill>
              <a:latin typeface="Algerian" pitchFamily="82" charset="0"/>
            </a:endParaRPr>
          </a:p>
        </p:txBody>
      </p:sp>
      <p:sp>
        <p:nvSpPr>
          <p:cNvPr id="5" name="Slide Number Placeholder 4"/>
          <p:cNvSpPr>
            <a:spLocks noGrp="1"/>
          </p:cNvSpPr>
          <p:nvPr>
            <p:ph type="sldNum" sz="quarter" idx="12"/>
          </p:nvPr>
        </p:nvSpPr>
        <p:spPr/>
        <p:txBody>
          <a:bodyPr/>
          <a:lstStyle/>
          <a:p>
            <a:pPr>
              <a:defRPr/>
            </a:pPr>
            <a:fld id="{68CFB393-76CD-4A33-B4D7-05F0F123559B}" type="slidenum">
              <a:rPr lang="en-IN" smtClean="0"/>
              <a:pPr>
                <a:defRPr/>
              </a:pPr>
              <a:t>43</a:t>
            </a:fld>
            <a:endParaRPr lang="en-IN"/>
          </a:p>
        </p:txBody>
      </p:sp>
      <p:sp>
        <p:nvSpPr>
          <p:cNvPr id="155651" name="Content Placeholder 2"/>
          <p:cNvSpPr>
            <a:spLocks noGrp="1"/>
          </p:cNvSpPr>
          <p:nvPr>
            <p:ph sz="quarter" idx="1"/>
          </p:nvPr>
        </p:nvSpPr>
        <p:spPr/>
        <p:txBody>
          <a:bodyPr/>
          <a:lstStyle/>
          <a:p>
            <a:pPr>
              <a:buFont typeface="Arial" charset="0"/>
              <a:buNone/>
            </a:pPr>
            <a:endParaRPr lang="en-IN" b="1" dirty="0" smtClean="0"/>
          </a:p>
        </p:txBody>
      </p:sp>
      <p:pic>
        <p:nvPicPr>
          <p:cNvPr id="155654" name="Picture 4"/>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539552" y="2132856"/>
            <a:ext cx="8208912" cy="3744416"/>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IN" smtClean="0"/>
              <a:t>AchalaMunigalRao@gmail.com</a:t>
            </a:r>
            <a:endParaRPr lang="en-IN"/>
          </a:p>
        </p:txBody>
      </p:sp>
    </p:spTree>
    <p:extLst>
      <p:ext uri="{BB962C8B-B14F-4D97-AF65-F5344CB8AC3E}">
        <p14:creationId xmlns:p14="http://schemas.microsoft.com/office/powerpoint/2010/main" val="289640972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What is it used for?</a:t>
            </a:r>
            <a:endParaRPr lang="en-IN" b="1" dirty="0"/>
          </a:p>
        </p:txBody>
      </p:sp>
      <p:sp>
        <p:nvSpPr>
          <p:cNvPr id="3" name="Content Placeholder 2"/>
          <p:cNvSpPr>
            <a:spLocks noGrp="1"/>
          </p:cNvSpPr>
          <p:nvPr>
            <p:ph idx="1"/>
          </p:nvPr>
        </p:nvSpPr>
        <p:spPr/>
        <p:txBody>
          <a:bodyPr>
            <a:normAutofit/>
          </a:bodyPr>
          <a:lstStyle/>
          <a:p>
            <a:pPr algn="just"/>
            <a:r>
              <a:rPr lang="en-IN" sz="4400" b="1" dirty="0" smtClean="0"/>
              <a:t>Personal Connections</a:t>
            </a:r>
          </a:p>
          <a:p>
            <a:pPr algn="just"/>
            <a:r>
              <a:rPr lang="en-IN" sz="4400" b="1" dirty="0" smtClean="0"/>
              <a:t>Professional Groups </a:t>
            </a:r>
          </a:p>
          <a:p>
            <a:pPr algn="just"/>
            <a:r>
              <a:rPr lang="en-IN" sz="4400" b="1" dirty="0" smtClean="0"/>
              <a:t>Broadcasting</a:t>
            </a:r>
          </a:p>
          <a:p>
            <a:pPr marL="68580" indent="0" algn="just">
              <a:buNone/>
            </a:pPr>
            <a:endParaRPr lang="en-IN" sz="4400" b="1" dirty="0" smtClean="0"/>
          </a:p>
          <a:p>
            <a:pPr marL="68580" indent="0" algn="just">
              <a:buNone/>
            </a:pPr>
            <a:endParaRPr lang="en-IN" sz="4400" b="1" dirty="0"/>
          </a:p>
          <a:p>
            <a:pPr marL="68580" indent="0" algn="just">
              <a:buNone/>
            </a:pPr>
            <a:endParaRPr lang="en-IN" sz="4400" dirty="0"/>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5</a:t>
            </a:fld>
            <a:endParaRPr lang="en-IN"/>
          </a:p>
        </p:txBody>
      </p:sp>
    </p:spTree>
    <p:extLst>
      <p:ext uri="{BB962C8B-B14F-4D97-AF65-F5344CB8AC3E}">
        <p14:creationId xmlns:p14="http://schemas.microsoft.com/office/powerpoint/2010/main" val="1702322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15616" y="836712"/>
            <a:ext cx="6912768" cy="4995763"/>
          </a:xfrm>
        </p:spPr>
      </p:pic>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6</a:t>
            </a:fld>
            <a:endParaRPr lang="en-IN"/>
          </a:p>
        </p:txBody>
      </p:sp>
      <p:pic>
        <p:nvPicPr>
          <p:cNvPr id="7"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836712"/>
            <a:ext cx="7056784" cy="4995763"/>
          </a:xfrm>
          <a:prstGeom prst="rect">
            <a:avLst/>
          </a:prstGeom>
        </p:spPr>
      </p:pic>
      <p:pic>
        <p:nvPicPr>
          <p:cNvPr id="11" name="Content Placeholder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743656"/>
            <a:ext cx="7056784" cy="5088819"/>
          </a:xfrm>
          <a:prstGeom prst="rect">
            <a:avLst/>
          </a:prstGeom>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743656"/>
            <a:ext cx="7056784" cy="508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743656"/>
            <a:ext cx="7056784" cy="508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9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b="1" dirty="0" smtClean="0"/>
              <a:t>Do people read message and check information before forwarding/reposting it?</a:t>
            </a:r>
            <a:endParaRPr lang="en-IN" sz="3200" b="1" dirty="0"/>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7</a:t>
            </a:fld>
            <a:endParaRPr lang="en-IN"/>
          </a:p>
        </p:txBody>
      </p:sp>
      <p:sp>
        <p:nvSpPr>
          <p:cNvPr id="7" name="Content Placeholder 6"/>
          <p:cNvSpPr>
            <a:spLocks noGrp="1"/>
          </p:cNvSpPr>
          <p:nvPr>
            <p:ph idx="1"/>
          </p:nvPr>
        </p:nvSpPr>
        <p:spPr/>
        <p:txBody>
          <a:bodyPr/>
          <a:lstStyle/>
          <a:p>
            <a:r>
              <a:rPr lang="en-IN" b="1" dirty="0" smtClean="0"/>
              <a:t>Compulsively forward messages</a:t>
            </a:r>
            <a:r>
              <a:rPr lang="en-IN" b="1" dirty="0" smtClean="0"/>
              <a:t>!</a:t>
            </a:r>
          </a:p>
          <a:p>
            <a:endParaRPr lang="en-IN" b="1" dirty="0" smtClean="0"/>
          </a:p>
          <a:p>
            <a:r>
              <a:rPr lang="en-IN" b="1" dirty="0" smtClean="0"/>
              <a:t>Forwarded </a:t>
            </a:r>
            <a:r>
              <a:rPr lang="en-IN" b="1" dirty="0"/>
              <a:t>as </a:t>
            </a:r>
            <a:r>
              <a:rPr lang="en-IN" b="1" dirty="0" smtClean="0"/>
              <a:t>Received!</a:t>
            </a:r>
          </a:p>
          <a:p>
            <a:pPr marL="68580" indent="0">
              <a:buNone/>
            </a:pPr>
            <a:r>
              <a:rPr lang="en-IN" b="1" dirty="0"/>
              <a:t>(</a:t>
            </a:r>
            <a:r>
              <a:rPr lang="en-IN" b="1" dirty="0" smtClean="0"/>
              <a:t>Are </a:t>
            </a:r>
            <a:r>
              <a:rPr lang="en-IN" b="1" dirty="0"/>
              <a:t>You Absolved of Your Responsibility</a:t>
            </a:r>
            <a:r>
              <a:rPr lang="en-IN" b="1" dirty="0" smtClean="0"/>
              <a:t>?)</a:t>
            </a:r>
            <a:endParaRPr lang="en-IN" b="1" dirty="0"/>
          </a:p>
          <a:p>
            <a:endParaRPr lang="en-IN" dirty="0"/>
          </a:p>
        </p:txBody>
      </p:sp>
    </p:spTree>
    <p:extLst>
      <p:ext uri="{BB962C8B-B14F-4D97-AF65-F5344CB8AC3E}">
        <p14:creationId xmlns:p14="http://schemas.microsoft.com/office/powerpoint/2010/main" val="2586365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a:t>Chain messages that people love to forward/post/repost/share like</a:t>
            </a:r>
          </a:p>
        </p:txBody>
      </p:sp>
      <p:sp>
        <p:nvSpPr>
          <p:cNvPr id="3" name="Content Placeholder 2"/>
          <p:cNvSpPr>
            <a:spLocks noGrp="1"/>
          </p:cNvSpPr>
          <p:nvPr>
            <p:ph idx="1"/>
          </p:nvPr>
        </p:nvSpPr>
        <p:spPr/>
        <p:txBody>
          <a:bodyPr>
            <a:normAutofit fontScale="70000" lnSpcReduction="20000"/>
          </a:bodyPr>
          <a:lstStyle/>
          <a:p>
            <a:pPr lvl="0"/>
            <a:r>
              <a:rPr lang="en-IN" b="1" dirty="0" smtClean="0"/>
              <a:t>Don't </a:t>
            </a:r>
            <a:r>
              <a:rPr lang="en-IN" b="1" dirty="0"/>
              <a:t>drink</a:t>
            </a:r>
            <a:r>
              <a:rPr lang="en-IN" dirty="0"/>
              <a:t> bottled/tetra-packaged drinks or eat chocolates/sweets/savouries from a particular brand!</a:t>
            </a:r>
          </a:p>
          <a:p>
            <a:pPr lvl="0"/>
            <a:r>
              <a:rPr lang="en-IN" b="1" dirty="0"/>
              <a:t>Aids</a:t>
            </a:r>
            <a:r>
              <a:rPr lang="en-IN" dirty="0"/>
              <a:t> from vendor cutting any fruit!</a:t>
            </a:r>
          </a:p>
          <a:p>
            <a:pPr lvl="0"/>
            <a:r>
              <a:rPr lang="en-IN" b="1" dirty="0"/>
              <a:t>God of various religions blessing/cursing</a:t>
            </a:r>
            <a:r>
              <a:rPr lang="en-IN" dirty="0"/>
              <a:t> if message is forwarded! </a:t>
            </a:r>
          </a:p>
          <a:p>
            <a:pPr lvl="0"/>
            <a:r>
              <a:rPr lang="en-IN" b="1" dirty="0"/>
              <a:t>Get free recharge</a:t>
            </a:r>
            <a:r>
              <a:rPr lang="en-IN" dirty="0"/>
              <a:t> from Company/Govt./Political figure/Film Star! </a:t>
            </a:r>
          </a:p>
          <a:p>
            <a:pPr lvl="0"/>
            <a:r>
              <a:rPr lang="en-IN" b="1" dirty="0"/>
              <a:t>Promotional message</a:t>
            </a:r>
            <a:r>
              <a:rPr lang="en-IN" dirty="0"/>
              <a:t>s or advertising!</a:t>
            </a:r>
          </a:p>
          <a:p>
            <a:pPr lvl="0"/>
            <a:r>
              <a:rPr lang="en-IN" b="1" dirty="0"/>
              <a:t>Flash sale </a:t>
            </a:r>
            <a:r>
              <a:rPr lang="en-IN" dirty="0"/>
              <a:t>from online companies!</a:t>
            </a:r>
          </a:p>
          <a:p>
            <a:pPr lvl="0"/>
            <a:r>
              <a:rPr lang="en-IN" b="1" dirty="0"/>
              <a:t>International organisations </a:t>
            </a:r>
            <a:r>
              <a:rPr lang="en-IN" dirty="0"/>
              <a:t>recognising best anthem/prime minister etc.</a:t>
            </a:r>
          </a:p>
          <a:p>
            <a:pPr lvl="0"/>
            <a:r>
              <a:rPr lang="en-IN" dirty="0"/>
              <a:t>Forwarding message to various groups </a:t>
            </a:r>
            <a:r>
              <a:rPr lang="en-IN" b="1" dirty="0"/>
              <a:t>changes colour</a:t>
            </a:r>
            <a:r>
              <a:rPr lang="en-IN" dirty="0"/>
              <a:t>! </a:t>
            </a:r>
          </a:p>
          <a:p>
            <a:pPr lvl="0"/>
            <a:r>
              <a:rPr lang="en-IN" b="1" dirty="0"/>
              <a:t>Be surprised/shocked messages!</a:t>
            </a:r>
          </a:p>
          <a:p>
            <a:endParaRPr lang="en-IN" dirty="0"/>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8</a:t>
            </a:fld>
            <a:endParaRPr lang="en-IN"/>
          </a:p>
        </p:txBody>
      </p:sp>
    </p:spTree>
    <p:extLst>
      <p:ext uri="{BB962C8B-B14F-4D97-AF65-F5344CB8AC3E}">
        <p14:creationId xmlns:p14="http://schemas.microsoft.com/office/powerpoint/2010/main" val="239887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b="1" dirty="0" err="1"/>
              <a:t>Stegano</a:t>
            </a:r>
            <a:r>
              <a:rPr lang="en-IN" sz="3200" b="1" dirty="0"/>
              <a:t> </a:t>
            </a:r>
            <a:r>
              <a:rPr lang="en-IN" sz="3200" b="1" dirty="0" err="1"/>
              <a:t>graphy</a:t>
            </a:r>
            <a:r>
              <a:rPr lang="en-IN" sz="3200" dirty="0"/>
              <a:t/>
            </a:r>
            <a:br>
              <a:rPr lang="en-IN" sz="3200" dirty="0"/>
            </a:br>
            <a:r>
              <a:rPr lang="en-IN" sz="2000" dirty="0"/>
              <a:t>practice of </a:t>
            </a:r>
            <a:r>
              <a:rPr lang="en-IN" sz="2000" b="1" dirty="0"/>
              <a:t>concealing </a:t>
            </a:r>
            <a:r>
              <a:rPr lang="en-IN" sz="2000" b="1" dirty="0" smtClean="0"/>
              <a:t/>
            </a:r>
            <a:br>
              <a:rPr lang="en-IN" sz="2000" b="1" dirty="0" smtClean="0"/>
            </a:br>
            <a:r>
              <a:rPr lang="en-IN" sz="2000" dirty="0" smtClean="0"/>
              <a:t>a message/image/video </a:t>
            </a:r>
            <a:br>
              <a:rPr lang="en-IN" sz="2000" dirty="0" smtClean="0"/>
            </a:br>
            <a:r>
              <a:rPr lang="en-IN" sz="2000" dirty="0" smtClean="0"/>
              <a:t>within </a:t>
            </a:r>
            <a:r>
              <a:rPr lang="en-IN" sz="2000" dirty="0"/>
              <a:t>another </a:t>
            </a:r>
            <a:r>
              <a:rPr lang="en-IN" sz="2000" dirty="0" smtClean="0"/>
              <a:t>message/image/video</a:t>
            </a:r>
            <a:r>
              <a:rPr lang="en-IN" sz="2000" dirty="0"/>
              <a:t>.</a:t>
            </a:r>
          </a:p>
        </p:txBody>
      </p:sp>
      <p:sp>
        <p:nvSpPr>
          <p:cNvPr id="3" name="Content Placeholder 2"/>
          <p:cNvSpPr>
            <a:spLocks noGrp="1"/>
          </p:cNvSpPr>
          <p:nvPr>
            <p:ph idx="1"/>
          </p:nvPr>
        </p:nvSpPr>
        <p:spPr/>
        <p:txBody>
          <a:bodyPr/>
          <a:lstStyle/>
          <a:p>
            <a:pPr marL="68580" indent="0">
              <a:buNone/>
            </a:pPr>
            <a:r>
              <a:rPr lang="en-IN" dirty="0"/>
              <a:t>H</a:t>
            </a:r>
            <a:r>
              <a:rPr lang="en-IN" dirty="0" smtClean="0"/>
              <a:t>idden malware </a:t>
            </a:r>
            <a:r>
              <a:rPr lang="en-IN" dirty="0"/>
              <a:t>and infect the </a:t>
            </a:r>
            <a:r>
              <a:rPr lang="en-IN" dirty="0" smtClean="0"/>
              <a:t>device</a:t>
            </a:r>
          </a:p>
          <a:p>
            <a:pPr marL="68580" indent="0">
              <a:buNone/>
            </a:pPr>
            <a:r>
              <a:rPr lang="en-IN" dirty="0"/>
              <a:t>Frauds &amp; </a:t>
            </a:r>
            <a:r>
              <a:rPr lang="en-IN" dirty="0" smtClean="0"/>
              <a:t>Phishing</a:t>
            </a:r>
          </a:p>
          <a:p>
            <a:pPr marL="68580" indent="0">
              <a:buNone/>
            </a:pPr>
            <a:endParaRPr lang="en-IN" dirty="0"/>
          </a:p>
          <a:p>
            <a:pPr marL="68580" indent="0">
              <a:buNone/>
            </a:pPr>
            <a:endParaRPr lang="en-IN" dirty="0" smtClean="0"/>
          </a:p>
          <a:p>
            <a:pPr marL="68580" indent="0">
              <a:buNone/>
            </a:pPr>
            <a:endParaRPr lang="en-IN" dirty="0"/>
          </a:p>
        </p:txBody>
      </p:sp>
      <p:sp>
        <p:nvSpPr>
          <p:cNvPr id="4" name="Footer Placeholder 3"/>
          <p:cNvSpPr>
            <a:spLocks noGrp="1"/>
          </p:cNvSpPr>
          <p:nvPr>
            <p:ph type="ftr" sz="quarter" idx="11"/>
          </p:nvPr>
        </p:nvSpPr>
        <p:spPr/>
        <p:txBody>
          <a:bodyPr/>
          <a:lstStyle/>
          <a:p>
            <a:r>
              <a:rPr lang="en-IN" smtClean="0"/>
              <a:t>AchalaMunigalRao@gmail.com</a:t>
            </a:r>
            <a:endParaRPr lang="en-IN"/>
          </a:p>
        </p:txBody>
      </p:sp>
      <p:sp>
        <p:nvSpPr>
          <p:cNvPr id="5" name="Slide Number Placeholder 4"/>
          <p:cNvSpPr>
            <a:spLocks noGrp="1"/>
          </p:cNvSpPr>
          <p:nvPr>
            <p:ph type="sldNum" sz="quarter" idx="12"/>
          </p:nvPr>
        </p:nvSpPr>
        <p:spPr/>
        <p:txBody>
          <a:bodyPr/>
          <a:lstStyle/>
          <a:p>
            <a:fld id="{EF6E2D1E-5E55-4976-8648-27164C1CE40F}" type="slidenum">
              <a:rPr lang="en-IN" smtClean="0"/>
              <a:t>9</a:t>
            </a:fld>
            <a:endParaRPr lang="en-I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428999"/>
            <a:ext cx="2143125" cy="214312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00" y="3427858"/>
            <a:ext cx="2248644" cy="207758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3361752"/>
            <a:ext cx="2304256" cy="2210372"/>
          </a:xfrm>
          <a:prstGeom prst="rect">
            <a:avLst/>
          </a:prstGeom>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836712"/>
            <a:ext cx="7272807"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34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170"/>
                                        </p:tgtEl>
                                        <p:attrNameLst>
                                          <p:attrName>ppt_x</p:attrName>
                                        </p:attrNameLst>
                                      </p:cBhvr>
                                      <p:tavLst>
                                        <p:tav tm="0">
                                          <p:val>
                                            <p:strVal val="ppt_x"/>
                                          </p:val>
                                        </p:tav>
                                        <p:tav tm="100000">
                                          <p:val>
                                            <p:strVal val="ppt_x"/>
                                          </p:val>
                                        </p:tav>
                                      </p:tavLst>
                                    </p:anim>
                                    <p:anim calcmode="lin" valueType="num">
                                      <p:cBhvr additive="base">
                                        <p:cTn id="7" dur="500"/>
                                        <p:tgtEl>
                                          <p:spTgt spid="7170"/>
                                        </p:tgtEl>
                                        <p:attrNameLst>
                                          <p:attrName>ppt_y</p:attrName>
                                        </p:attrNameLst>
                                      </p:cBhvr>
                                      <p:tavLst>
                                        <p:tav tm="0">
                                          <p:val>
                                            <p:strVal val="ppt_y"/>
                                          </p:val>
                                        </p:tav>
                                        <p:tav tm="100000">
                                          <p:val>
                                            <p:strVal val="1+ppt_h/2"/>
                                          </p:val>
                                        </p:tav>
                                      </p:tavLst>
                                    </p:anim>
                                    <p:set>
                                      <p:cBhvr>
                                        <p:cTn id="8" dur="1" fill="hold">
                                          <p:stCondLst>
                                            <p:cond delay="499"/>
                                          </p:stCondLst>
                                        </p:cTn>
                                        <p:tgtEl>
                                          <p:spTgt spid="7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4437</TotalTime>
  <Words>2224</Words>
  <Application>Microsoft Office PowerPoint</Application>
  <PresentationFormat>On-screen Show (4:3)</PresentationFormat>
  <Paragraphs>372</Paragraphs>
  <Slides>43</Slides>
  <Notes>13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Austin</vt:lpstr>
      <vt:lpstr>781 WhatsApp used by  LIS professionals  in India:  Impact and Implications</vt:lpstr>
      <vt:lpstr>WhatsApp Instant Messaging Service  vs.  Social Media</vt:lpstr>
      <vt:lpstr>PowerPoint Presentation</vt:lpstr>
      <vt:lpstr>WhatsApp </vt:lpstr>
      <vt:lpstr>What is it used for?</vt:lpstr>
      <vt:lpstr>PowerPoint Presentation</vt:lpstr>
      <vt:lpstr>Do people read message and check information before forwarding/reposting it?</vt:lpstr>
      <vt:lpstr>Chain messages that people love to forward/post/repost/share like</vt:lpstr>
      <vt:lpstr>Stegano graphy practice of concealing  a message/image/video  within another message/image/video.</vt:lpstr>
      <vt:lpstr>LIS WhatsApp Groups  Effective utilisation </vt:lpstr>
      <vt:lpstr>List of LIS WhatsApp Groups in India</vt:lpstr>
      <vt:lpstr>PowerPoint Presentation</vt:lpstr>
      <vt:lpstr>Legal Terms &amp; Conditions</vt:lpstr>
      <vt:lpstr>Legal Age 13</vt:lpstr>
      <vt:lpstr>PowerPoint Presentation</vt:lpstr>
      <vt:lpstr>T&amp;C – legal boundaries Jurisdiction</vt:lpstr>
      <vt:lpstr>What is objectionable?</vt:lpstr>
      <vt:lpstr>PowerPoint Presentation</vt:lpstr>
      <vt:lpstr>              Section 505(1)(b) in The Indian Penal Code (b) with intent to cause, or which is likely to cause, fear or alarm to the public, or to any section of the public whereby any person may be induced to commit an offence against the State or against the public tranquillity;</vt:lpstr>
      <vt:lpstr>VIRAL</vt:lpstr>
      <vt:lpstr>WhatsApp biggest source of untruths and fake news!</vt:lpstr>
      <vt:lpstr>Analogies supporting why admin is held responsible similar to a </vt:lpstr>
      <vt:lpstr>Dicey Example </vt:lpstr>
      <vt:lpstr>Admin</vt:lpstr>
      <vt:lpstr>According to the Indian IT Act</vt:lpstr>
      <vt:lpstr>PowerPoint Presentation</vt:lpstr>
      <vt:lpstr>PowerPoint Presentation</vt:lpstr>
      <vt:lpstr>PowerPoint Presentation</vt:lpstr>
      <vt:lpstr>IndiaLibraries WhatsApp Group Rules https://indialibraries.wordpress.com/2016/11/29/indialibraries-whatsapp-group-rules/</vt:lpstr>
      <vt:lpstr>STRICT POLICY</vt:lpstr>
      <vt:lpstr>T&amp;C IP infringement https://www.whatsapp.com/legal/#ip-policy</vt:lpstr>
      <vt:lpstr>Copyright Infringement of IndiaLibraries Image by ‘LIS International’ WhatsApp Group! https://IndiaLibraries.wordpress.com/2017/04/10/1459/</vt:lpstr>
      <vt:lpstr>What can LIS Professionals Do?</vt:lpstr>
      <vt:lpstr>IFLA https://www.ifla.org/publications/node/11174</vt:lpstr>
      <vt:lpstr>Encryption  November 2014 - April 2016</vt:lpstr>
      <vt:lpstr>PowerPoint Presentation</vt:lpstr>
      <vt:lpstr>PowerPoint Presentation</vt:lpstr>
      <vt:lpstr>PowerPoint Presentation</vt:lpstr>
      <vt:lpstr>JOIN  IndiaLibraries WhatsApp Group</vt:lpstr>
      <vt:lpstr>LEAVE FEEDBACK https://www.facebook.com/Dr.Achala.Munigal AchalaMunigalRao@gmail.com</vt:lpstr>
      <vt:lpstr>Social Presence @</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Achala</dc:creator>
  <cp:lastModifiedBy>Achala</cp:lastModifiedBy>
  <cp:revision>269</cp:revision>
  <dcterms:created xsi:type="dcterms:W3CDTF">2016-12-22T17:25:50Z</dcterms:created>
  <dcterms:modified xsi:type="dcterms:W3CDTF">2017-07-31T11:16:14Z</dcterms:modified>
</cp:coreProperties>
</file>