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5"/>
  </p:notesMasterIdLst>
  <p:sldIdLst>
    <p:sldId id="256" r:id="rId2"/>
    <p:sldId id="283" r:id="rId3"/>
    <p:sldId id="257" r:id="rId4"/>
    <p:sldId id="281" r:id="rId5"/>
    <p:sldId id="263" r:id="rId6"/>
    <p:sldId id="268" r:id="rId7"/>
    <p:sldId id="269" r:id="rId8"/>
    <p:sldId id="270" r:id="rId9"/>
    <p:sldId id="271" r:id="rId10"/>
    <p:sldId id="284" r:id="rId11"/>
    <p:sldId id="280" r:id="rId12"/>
    <p:sldId id="276" r:id="rId13"/>
    <p:sldId id="277" r:id="rId14"/>
    <p:sldId id="278" r:id="rId15"/>
    <p:sldId id="272" r:id="rId16"/>
    <p:sldId id="273" r:id="rId17"/>
    <p:sldId id="282" r:id="rId18"/>
    <p:sldId id="274" r:id="rId19"/>
    <p:sldId id="286" r:id="rId20"/>
    <p:sldId id="259" r:id="rId21"/>
    <p:sldId id="285" r:id="rId22"/>
    <p:sldId id="260" r:id="rId23"/>
    <p:sldId id="262"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CEDDA2-7F50-4E35-99F7-83507D92B157}" type="datetimeFigureOut">
              <a:rPr lang="en-US" smtClean="0"/>
              <a:pPr/>
              <a:t>7/31/2017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2EC5410-62DA-486B-865C-D66302216E9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58D299-8F40-41F7-BA1A-2AF4C2897D12}" type="datetime1">
              <a:rPr lang="en-US" smtClean="0"/>
              <a:pPr/>
              <a:t>7/31/2017</a:t>
            </a:fld>
            <a:endParaRPr lang="en-US"/>
          </a:p>
        </p:txBody>
      </p:sp>
      <p:sp>
        <p:nvSpPr>
          <p:cNvPr id="5" name="Footer Placeholder 4"/>
          <p:cNvSpPr>
            <a:spLocks noGrp="1"/>
          </p:cNvSpPr>
          <p:nvPr>
            <p:ph type="ftr" sz="quarter" idx="11"/>
          </p:nvPr>
        </p:nvSpPr>
        <p:spPr/>
        <p:txBody>
          <a:bodyPr/>
          <a:lstStyle/>
          <a:p>
            <a:r>
              <a:rPr lang="en-US" smtClean="0"/>
              <a:t>SKS-CALIBER-  2017</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190BC9-8405-4761-8F86-4C4AA8E585F6}" type="datetime1">
              <a:rPr lang="en-US" smtClean="0"/>
              <a:pPr/>
              <a:t>7/31/2017</a:t>
            </a:fld>
            <a:endParaRPr lang="en-US"/>
          </a:p>
        </p:txBody>
      </p:sp>
      <p:sp>
        <p:nvSpPr>
          <p:cNvPr id="5" name="Footer Placeholder 4"/>
          <p:cNvSpPr>
            <a:spLocks noGrp="1"/>
          </p:cNvSpPr>
          <p:nvPr>
            <p:ph type="ftr" sz="quarter" idx="11"/>
          </p:nvPr>
        </p:nvSpPr>
        <p:spPr/>
        <p:txBody>
          <a:bodyPr/>
          <a:lstStyle/>
          <a:p>
            <a:r>
              <a:rPr lang="en-US" smtClean="0"/>
              <a:t>SKS-CALIBER-  2017</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D557DF-BA47-4F38-A38B-2A08684944B5}" type="datetime1">
              <a:rPr lang="en-US" smtClean="0"/>
              <a:pPr/>
              <a:t>7/31/2017</a:t>
            </a:fld>
            <a:endParaRPr lang="en-US"/>
          </a:p>
        </p:txBody>
      </p:sp>
      <p:sp>
        <p:nvSpPr>
          <p:cNvPr id="5" name="Footer Placeholder 4"/>
          <p:cNvSpPr>
            <a:spLocks noGrp="1"/>
          </p:cNvSpPr>
          <p:nvPr>
            <p:ph type="ftr" sz="quarter" idx="11"/>
          </p:nvPr>
        </p:nvSpPr>
        <p:spPr/>
        <p:txBody>
          <a:bodyPr/>
          <a:lstStyle/>
          <a:p>
            <a:r>
              <a:rPr lang="en-US" smtClean="0"/>
              <a:t>SKS-CALIBER-  2017</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D5D544-CA73-4352-B909-C5745189F352}" type="datetime1">
              <a:rPr lang="en-US" smtClean="0"/>
              <a:pPr/>
              <a:t>7/31/2017</a:t>
            </a:fld>
            <a:endParaRPr lang="en-US"/>
          </a:p>
        </p:txBody>
      </p:sp>
      <p:sp>
        <p:nvSpPr>
          <p:cNvPr id="5" name="Footer Placeholder 4"/>
          <p:cNvSpPr>
            <a:spLocks noGrp="1"/>
          </p:cNvSpPr>
          <p:nvPr>
            <p:ph type="ftr" sz="quarter" idx="11"/>
          </p:nvPr>
        </p:nvSpPr>
        <p:spPr/>
        <p:txBody>
          <a:bodyPr/>
          <a:lstStyle/>
          <a:p>
            <a:r>
              <a:rPr lang="en-US" smtClean="0"/>
              <a:t>SKS-CALIBER-  2017</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E57C5D-DAFD-4353-A9EF-67542D823A98}" type="datetime1">
              <a:rPr lang="en-US" smtClean="0"/>
              <a:pPr/>
              <a:t>7/31/2017</a:t>
            </a:fld>
            <a:endParaRPr lang="en-US"/>
          </a:p>
        </p:txBody>
      </p:sp>
      <p:sp>
        <p:nvSpPr>
          <p:cNvPr id="5" name="Footer Placeholder 4"/>
          <p:cNvSpPr>
            <a:spLocks noGrp="1"/>
          </p:cNvSpPr>
          <p:nvPr>
            <p:ph type="ftr" sz="quarter" idx="11"/>
          </p:nvPr>
        </p:nvSpPr>
        <p:spPr/>
        <p:txBody>
          <a:bodyPr/>
          <a:lstStyle/>
          <a:p>
            <a:r>
              <a:rPr lang="en-US" smtClean="0"/>
              <a:t>SKS-CALIBER-  2017</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636CD0D-9F6C-4086-8A15-AEC10ED9EF6B}" type="datetime1">
              <a:rPr lang="en-US" smtClean="0"/>
              <a:pPr/>
              <a:t>7/31/2017</a:t>
            </a:fld>
            <a:endParaRPr lang="en-US"/>
          </a:p>
        </p:txBody>
      </p:sp>
      <p:sp>
        <p:nvSpPr>
          <p:cNvPr id="6" name="Footer Placeholder 5"/>
          <p:cNvSpPr>
            <a:spLocks noGrp="1"/>
          </p:cNvSpPr>
          <p:nvPr>
            <p:ph type="ftr" sz="quarter" idx="11"/>
          </p:nvPr>
        </p:nvSpPr>
        <p:spPr/>
        <p:txBody>
          <a:bodyPr/>
          <a:lstStyle/>
          <a:p>
            <a:r>
              <a:rPr lang="en-US" smtClean="0"/>
              <a:t>SKS-CALIBER-  2017</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681DF0E-B19D-435C-BFC6-3DFBA65C89AF}" type="datetime1">
              <a:rPr lang="en-US" smtClean="0"/>
              <a:pPr/>
              <a:t>7/31/2017</a:t>
            </a:fld>
            <a:endParaRPr lang="en-US"/>
          </a:p>
        </p:txBody>
      </p:sp>
      <p:sp>
        <p:nvSpPr>
          <p:cNvPr id="8" name="Footer Placeholder 7"/>
          <p:cNvSpPr>
            <a:spLocks noGrp="1"/>
          </p:cNvSpPr>
          <p:nvPr>
            <p:ph type="ftr" sz="quarter" idx="11"/>
          </p:nvPr>
        </p:nvSpPr>
        <p:spPr/>
        <p:txBody>
          <a:bodyPr/>
          <a:lstStyle/>
          <a:p>
            <a:r>
              <a:rPr lang="en-US" smtClean="0"/>
              <a:t>SKS-CALIBER-  2017</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FBD0B99-FE56-4815-BCAA-E0D0ACA6FFD5}" type="datetime1">
              <a:rPr lang="en-US" smtClean="0"/>
              <a:pPr/>
              <a:t>7/31/2017</a:t>
            </a:fld>
            <a:endParaRPr lang="en-US"/>
          </a:p>
        </p:txBody>
      </p:sp>
      <p:sp>
        <p:nvSpPr>
          <p:cNvPr id="4" name="Footer Placeholder 3"/>
          <p:cNvSpPr>
            <a:spLocks noGrp="1"/>
          </p:cNvSpPr>
          <p:nvPr>
            <p:ph type="ftr" sz="quarter" idx="11"/>
          </p:nvPr>
        </p:nvSpPr>
        <p:spPr/>
        <p:txBody>
          <a:bodyPr/>
          <a:lstStyle/>
          <a:p>
            <a:r>
              <a:rPr lang="en-US" smtClean="0"/>
              <a:t>SKS-CALIBER-  2017</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264FF6-7389-49C0-8AEA-3614877F9323}" type="datetime1">
              <a:rPr lang="en-US" smtClean="0"/>
              <a:pPr/>
              <a:t>7/31/2017</a:t>
            </a:fld>
            <a:endParaRPr lang="en-US"/>
          </a:p>
        </p:txBody>
      </p:sp>
      <p:sp>
        <p:nvSpPr>
          <p:cNvPr id="3" name="Footer Placeholder 2"/>
          <p:cNvSpPr>
            <a:spLocks noGrp="1"/>
          </p:cNvSpPr>
          <p:nvPr>
            <p:ph type="ftr" sz="quarter" idx="11"/>
          </p:nvPr>
        </p:nvSpPr>
        <p:spPr/>
        <p:txBody>
          <a:bodyPr/>
          <a:lstStyle/>
          <a:p>
            <a:r>
              <a:rPr lang="en-US" smtClean="0"/>
              <a:t>SKS-CALIBER-  2017</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86132C-1B1E-4522-8A1D-7FCA13FDDBE0}" type="datetime1">
              <a:rPr lang="en-US" smtClean="0"/>
              <a:pPr/>
              <a:t>7/31/2017</a:t>
            </a:fld>
            <a:endParaRPr lang="en-US"/>
          </a:p>
        </p:txBody>
      </p:sp>
      <p:sp>
        <p:nvSpPr>
          <p:cNvPr id="6" name="Footer Placeholder 5"/>
          <p:cNvSpPr>
            <a:spLocks noGrp="1"/>
          </p:cNvSpPr>
          <p:nvPr>
            <p:ph type="ftr" sz="quarter" idx="11"/>
          </p:nvPr>
        </p:nvSpPr>
        <p:spPr/>
        <p:txBody>
          <a:bodyPr/>
          <a:lstStyle/>
          <a:p>
            <a:r>
              <a:rPr lang="en-US" smtClean="0"/>
              <a:t>SKS-CALIBER-  2017</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3C971D-01EE-457F-849E-DC309B7CFA94}" type="datetime1">
              <a:rPr lang="en-US" smtClean="0"/>
              <a:pPr/>
              <a:t>7/31/2017</a:t>
            </a:fld>
            <a:endParaRPr lang="en-US"/>
          </a:p>
        </p:txBody>
      </p:sp>
      <p:sp>
        <p:nvSpPr>
          <p:cNvPr id="6" name="Footer Placeholder 5"/>
          <p:cNvSpPr>
            <a:spLocks noGrp="1"/>
          </p:cNvSpPr>
          <p:nvPr>
            <p:ph type="ftr" sz="quarter" idx="11"/>
          </p:nvPr>
        </p:nvSpPr>
        <p:spPr/>
        <p:txBody>
          <a:bodyPr/>
          <a:lstStyle/>
          <a:p>
            <a:r>
              <a:rPr lang="en-US" smtClean="0"/>
              <a:t>SKS-CALIBER-  2017</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3934BB-ED19-4406-A649-01C084BCDC59}" type="datetime1">
              <a:rPr lang="en-US" smtClean="0"/>
              <a:pPr/>
              <a:t>7/31/2017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SKS-CALIBER-  2017</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28600"/>
            <a:ext cx="8610600" cy="2362200"/>
          </a:xfrm>
        </p:spPr>
        <p:txBody>
          <a:bodyPr>
            <a:noAutofit/>
          </a:bodyPr>
          <a:lstStyle/>
          <a:p>
            <a:r>
              <a:rPr lang="en-US" b="1" dirty="0" smtClean="0"/>
              <a:t/>
            </a:r>
            <a:br>
              <a:rPr lang="en-US" b="1" dirty="0" smtClean="0"/>
            </a:br>
            <a:r>
              <a:rPr lang="en-US" b="1" dirty="0" smtClean="0"/>
              <a:t/>
            </a:r>
            <a:br>
              <a:rPr lang="en-US" b="1" dirty="0" smtClean="0"/>
            </a:br>
            <a:r>
              <a:rPr lang="en-US" sz="3600" b="1" dirty="0" smtClean="0">
                <a:solidFill>
                  <a:srgbClr val="FF0000"/>
                </a:solidFill>
              </a:rPr>
              <a:t>Emerging Functions and Activities of Library Consortia with reference to Best Practices in LICs of Higher Education in Assam</a:t>
            </a:r>
            <a:br>
              <a:rPr lang="en-US" sz="3600" b="1" dirty="0" smtClean="0">
                <a:solidFill>
                  <a:srgbClr val="FF0000"/>
                </a:solidFill>
              </a:rPr>
            </a:br>
            <a:r>
              <a:rPr lang="en-IN" sz="3600" b="1" dirty="0" smtClean="0">
                <a:solidFill>
                  <a:srgbClr val="FF0000"/>
                </a:solidFill>
                <a:latin typeface="Aharoni" pitchFamily="2" charset="-79"/>
                <a:cs typeface="Aharoni" pitchFamily="2" charset="-79"/>
              </a:rPr>
              <a:t/>
            </a:r>
            <a:br>
              <a:rPr lang="en-IN" sz="3600" b="1" dirty="0" smtClean="0">
                <a:solidFill>
                  <a:srgbClr val="FF0000"/>
                </a:solidFill>
                <a:latin typeface="Aharoni" pitchFamily="2" charset="-79"/>
                <a:cs typeface="Aharoni" pitchFamily="2" charset="-79"/>
              </a:rPr>
            </a:br>
            <a:endParaRPr lang="en-US" sz="3200" dirty="0">
              <a:solidFill>
                <a:srgbClr val="FF0000"/>
              </a:solidFill>
            </a:endParaRPr>
          </a:p>
        </p:txBody>
      </p:sp>
      <p:sp>
        <p:nvSpPr>
          <p:cNvPr id="3" name="Subtitle 2"/>
          <p:cNvSpPr>
            <a:spLocks noGrp="1"/>
          </p:cNvSpPr>
          <p:nvPr>
            <p:ph type="subTitle" idx="1"/>
          </p:nvPr>
        </p:nvSpPr>
        <p:spPr>
          <a:xfrm>
            <a:off x="990600" y="3200400"/>
            <a:ext cx="7162800" cy="3200400"/>
          </a:xfrm>
        </p:spPr>
        <p:txBody>
          <a:bodyPr>
            <a:normAutofit fontScale="70000" lnSpcReduction="20000"/>
          </a:bodyPr>
          <a:lstStyle/>
          <a:p>
            <a:pPr>
              <a:spcBef>
                <a:spcPts val="800"/>
              </a:spcBef>
              <a:buClr>
                <a:srgbClr val="000000"/>
              </a:buCl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IN" sz="4400" b="1" dirty="0" smtClean="0">
                <a:solidFill>
                  <a:srgbClr val="002060"/>
                </a:solidFill>
                <a:latin typeface="Arial" charset="0"/>
                <a:cs typeface="Arial" charset="0"/>
              </a:rPr>
              <a:t>Dr </a:t>
            </a:r>
            <a:r>
              <a:rPr lang="en-IN" sz="4400" b="1" dirty="0" err="1" smtClean="0">
                <a:solidFill>
                  <a:srgbClr val="002060"/>
                </a:solidFill>
                <a:latin typeface="Arial" charset="0"/>
                <a:cs typeface="Arial" charset="0"/>
              </a:rPr>
              <a:t>Nabin</a:t>
            </a:r>
            <a:r>
              <a:rPr lang="en-IN" sz="4400" b="1" dirty="0" smtClean="0">
                <a:solidFill>
                  <a:srgbClr val="002060"/>
                </a:solidFill>
                <a:latin typeface="Arial" charset="0"/>
                <a:cs typeface="Arial" charset="0"/>
              </a:rPr>
              <a:t> Chandra </a:t>
            </a:r>
            <a:r>
              <a:rPr lang="en-IN" sz="4400" b="1" dirty="0" err="1" smtClean="0">
                <a:solidFill>
                  <a:srgbClr val="002060"/>
                </a:solidFill>
                <a:latin typeface="Arial" charset="0"/>
                <a:cs typeface="Arial" charset="0"/>
              </a:rPr>
              <a:t>Dey</a:t>
            </a:r>
            <a:r>
              <a:rPr lang="en-IN" sz="4400" b="1" dirty="0" smtClean="0">
                <a:solidFill>
                  <a:srgbClr val="002060"/>
                </a:solidFill>
                <a:latin typeface="Arial" charset="0"/>
                <a:cs typeface="Arial" charset="0"/>
              </a:rPr>
              <a:t> </a:t>
            </a:r>
          </a:p>
          <a:p>
            <a:pPr>
              <a:spcBef>
                <a:spcPts val="800"/>
              </a:spcBef>
              <a:buClr>
                <a:srgbClr val="000000"/>
              </a:buCl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2900" dirty="0" smtClean="0">
                <a:solidFill>
                  <a:srgbClr val="FF0000"/>
                </a:solidFill>
                <a:latin typeface="Arial" charset="0"/>
                <a:cs typeface="Arial" charset="0"/>
              </a:rPr>
              <a:t>Assistant Professor, DLIS, Assam University, </a:t>
            </a:r>
            <a:r>
              <a:rPr lang="en-US" sz="2900" dirty="0" err="1" smtClean="0">
                <a:solidFill>
                  <a:srgbClr val="FF0000"/>
                </a:solidFill>
                <a:latin typeface="Arial" charset="0"/>
                <a:cs typeface="Arial" charset="0"/>
              </a:rPr>
              <a:t>Silchar</a:t>
            </a:r>
            <a:endParaRPr lang="en-US" sz="2900" dirty="0" smtClean="0">
              <a:solidFill>
                <a:srgbClr val="FF0000"/>
              </a:solidFill>
              <a:latin typeface="Arial" charset="0"/>
              <a:cs typeface="Arial" charset="0"/>
            </a:endParaRPr>
          </a:p>
          <a:p>
            <a:pPr>
              <a:spcBef>
                <a:spcPts val="800"/>
              </a:spcBef>
              <a:buClr>
                <a:srgbClr val="000000"/>
              </a:buCl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n-US" sz="2400" b="1" dirty="0" smtClean="0">
              <a:solidFill>
                <a:srgbClr val="002060"/>
              </a:solidFill>
              <a:latin typeface="Arial" charset="0"/>
              <a:cs typeface="Arial" charset="0"/>
            </a:endParaRPr>
          </a:p>
          <a:p>
            <a:pPr>
              <a:spcBef>
                <a:spcPts val="800"/>
              </a:spcBef>
              <a:buClr>
                <a:srgbClr val="000000"/>
              </a:buCl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4400" b="1" dirty="0" smtClean="0">
                <a:solidFill>
                  <a:srgbClr val="002060"/>
                </a:solidFill>
                <a:latin typeface="Arial" charset="0"/>
                <a:cs typeface="Arial" charset="0"/>
              </a:rPr>
              <a:t>Dr Sanjay Kumar Singh</a:t>
            </a:r>
          </a:p>
          <a:p>
            <a:pPr>
              <a:spcBef>
                <a:spcPts val="800"/>
              </a:spcBef>
              <a:buClr>
                <a:srgbClr val="000000"/>
              </a:buCl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2900" dirty="0" smtClean="0">
                <a:solidFill>
                  <a:srgbClr val="FF0000"/>
                </a:solidFill>
                <a:latin typeface="Arial" charset="0"/>
                <a:cs typeface="Arial" charset="0"/>
              </a:rPr>
              <a:t>Professor &amp; Head, DLIS, </a:t>
            </a:r>
            <a:r>
              <a:rPr lang="en-US" sz="2900" dirty="0" err="1" smtClean="0">
                <a:solidFill>
                  <a:srgbClr val="FF0000"/>
                </a:solidFill>
                <a:latin typeface="Arial" charset="0"/>
                <a:cs typeface="Arial" charset="0"/>
              </a:rPr>
              <a:t>Gauhati</a:t>
            </a:r>
            <a:r>
              <a:rPr lang="en-US" sz="2900" dirty="0" smtClean="0">
                <a:solidFill>
                  <a:srgbClr val="FF0000"/>
                </a:solidFill>
                <a:latin typeface="Arial" charset="0"/>
                <a:cs typeface="Arial" charset="0"/>
              </a:rPr>
              <a:t> University</a:t>
            </a:r>
          </a:p>
          <a:p>
            <a:pPr>
              <a:spcBef>
                <a:spcPts val="800"/>
              </a:spcBef>
              <a:buClr>
                <a:srgbClr val="000000"/>
              </a:buCl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n-US" sz="2900" dirty="0" smtClean="0">
              <a:solidFill>
                <a:srgbClr val="FF0000"/>
              </a:solidFill>
              <a:latin typeface="Arial" charset="0"/>
              <a:cs typeface="Arial" charset="0"/>
            </a:endParaRPr>
          </a:p>
          <a:p>
            <a:pPr>
              <a:spcBef>
                <a:spcPts val="800"/>
              </a:spcBef>
              <a:buClr>
                <a:srgbClr val="000000"/>
              </a:buCl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IN" sz="4400" b="1" dirty="0" smtClean="0">
                <a:solidFill>
                  <a:srgbClr val="002060"/>
                </a:solidFill>
                <a:latin typeface="Arial" charset="0"/>
                <a:cs typeface="Arial" charset="0"/>
              </a:rPr>
              <a:t>Dr </a:t>
            </a:r>
            <a:r>
              <a:rPr lang="en-IN" sz="4400" b="1" dirty="0" err="1" smtClean="0">
                <a:solidFill>
                  <a:srgbClr val="002060"/>
                </a:solidFill>
                <a:latin typeface="Arial" charset="0"/>
                <a:cs typeface="Arial" charset="0"/>
              </a:rPr>
              <a:t>Prasanta</a:t>
            </a:r>
            <a:r>
              <a:rPr lang="en-IN" sz="4400" b="1" dirty="0" smtClean="0">
                <a:solidFill>
                  <a:srgbClr val="002060"/>
                </a:solidFill>
                <a:latin typeface="Arial" charset="0"/>
                <a:cs typeface="Arial" charset="0"/>
              </a:rPr>
              <a:t> Kumar </a:t>
            </a:r>
            <a:r>
              <a:rPr lang="en-IN" sz="4400" b="1" dirty="0" err="1" smtClean="0">
                <a:solidFill>
                  <a:srgbClr val="002060"/>
                </a:solidFill>
                <a:latin typeface="Arial" charset="0"/>
                <a:cs typeface="Arial" charset="0"/>
              </a:rPr>
              <a:t>Deka</a:t>
            </a:r>
            <a:endParaRPr lang="en-IN" sz="4400" b="1" dirty="0" smtClean="0">
              <a:solidFill>
                <a:srgbClr val="002060"/>
              </a:solidFill>
              <a:latin typeface="Arial" charset="0"/>
              <a:cs typeface="Arial" charset="0"/>
            </a:endParaRPr>
          </a:p>
          <a:p>
            <a:pPr>
              <a:spcBef>
                <a:spcPts val="800"/>
              </a:spcBef>
              <a:buClr>
                <a:srgbClr val="000000"/>
              </a:buCl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2900" dirty="0" smtClean="0">
                <a:solidFill>
                  <a:srgbClr val="FF0000"/>
                </a:solidFill>
                <a:latin typeface="Arial" charset="0"/>
                <a:cs typeface="Arial" charset="0"/>
              </a:rPr>
              <a:t>Librarian, K C Das Commerce College, </a:t>
            </a:r>
            <a:r>
              <a:rPr lang="en-US" sz="2900" dirty="0" err="1" smtClean="0">
                <a:solidFill>
                  <a:srgbClr val="FF0000"/>
                </a:solidFill>
                <a:latin typeface="Arial" charset="0"/>
                <a:cs typeface="Arial" charset="0"/>
              </a:rPr>
              <a:t>Guwahati</a:t>
            </a:r>
            <a:endParaRPr lang="en-US" sz="2900" b="1" dirty="0" smtClean="0">
              <a:solidFill>
                <a:srgbClr val="002060"/>
              </a:solidFill>
              <a:latin typeface="Arial" charset="0"/>
              <a:cs typeface="Arial" charset="0"/>
            </a:endParaRP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381000"/>
          </a:xfrm>
        </p:spPr>
        <p:txBody>
          <a:bodyPr>
            <a:noAutofit/>
          </a:bodyPr>
          <a:lstStyle/>
          <a:p>
            <a:pPr algn="r"/>
            <a:r>
              <a:rPr lang="en-AU" sz="2400" b="1" dirty="0" smtClean="0">
                <a:solidFill>
                  <a:srgbClr val="FF0000"/>
                </a:solidFill>
              </a:rPr>
              <a:t>Contd...</a:t>
            </a:r>
            <a:endParaRPr lang="en-US" sz="2400" b="1" dirty="0">
              <a:solidFill>
                <a:srgbClr val="FF0000"/>
              </a:solidFill>
            </a:endParaRPr>
          </a:p>
        </p:txBody>
      </p:sp>
      <p:sp>
        <p:nvSpPr>
          <p:cNvPr id="3" name="Content Placeholder 2"/>
          <p:cNvSpPr>
            <a:spLocks noGrp="1"/>
          </p:cNvSpPr>
          <p:nvPr>
            <p:ph idx="1"/>
          </p:nvPr>
        </p:nvSpPr>
        <p:spPr>
          <a:xfrm>
            <a:off x="457200" y="762000"/>
            <a:ext cx="8229600" cy="5562600"/>
          </a:xfrm>
        </p:spPr>
        <p:txBody>
          <a:bodyPr>
            <a:normAutofit fontScale="85000" lnSpcReduction="20000"/>
          </a:bodyPr>
          <a:lstStyle/>
          <a:p>
            <a:pPr lvl="0"/>
            <a:r>
              <a:rPr lang="en-US" dirty="0" smtClean="0"/>
              <a:t>Step motherly treatment should not be shown in case of library. </a:t>
            </a:r>
          </a:p>
          <a:p>
            <a:pPr lvl="0"/>
            <a:r>
              <a:rPr lang="en-US" dirty="0" smtClean="0"/>
              <a:t>If the college library is not properly developed, that college will </a:t>
            </a:r>
            <a:r>
              <a:rPr lang="en-US" dirty="0" smtClean="0"/>
              <a:t>never </a:t>
            </a:r>
            <a:r>
              <a:rPr lang="en-US" dirty="0" smtClean="0"/>
              <a:t>get better grade by NAAC. </a:t>
            </a:r>
          </a:p>
          <a:p>
            <a:pPr lvl="0"/>
            <a:r>
              <a:rPr lang="en-US" dirty="0" smtClean="0"/>
              <a:t>The </a:t>
            </a:r>
            <a:r>
              <a:rPr lang="en-US" dirty="0" smtClean="0"/>
              <a:t>principal of a concerned college should take special initiative for the betterment of the respective college library. </a:t>
            </a:r>
          </a:p>
          <a:p>
            <a:pPr lvl="0"/>
            <a:r>
              <a:rPr lang="en-US" dirty="0" smtClean="0"/>
              <a:t>The Govt. of India, Assam, UGC, NAAC, NKC are seriously concerned as to how to improve standards of education and improve quality in the university and college libraries. </a:t>
            </a:r>
          </a:p>
          <a:p>
            <a:pPr lvl="0"/>
            <a:r>
              <a:rPr lang="en-US" dirty="0" smtClean="0"/>
              <a:t>College authority should give importance to their respective college library for the infrastructure and resources development. </a:t>
            </a:r>
            <a:endParaRPr lang="en-US" dirty="0"/>
          </a:p>
        </p:txBody>
      </p:sp>
      <p:sp>
        <p:nvSpPr>
          <p:cNvPr id="4" name="Footer Placeholder 3"/>
          <p:cNvSpPr>
            <a:spLocks noGrp="1"/>
          </p:cNvSpPr>
          <p:nvPr>
            <p:ph type="ftr" sz="quarter" idx="11"/>
          </p:nvPr>
        </p:nvSpPr>
        <p:spPr/>
        <p:txBody>
          <a:bodyPr/>
          <a:lstStyle/>
          <a:p>
            <a:r>
              <a:rPr lang="en-US" smtClean="0"/>
              <a:t>SKS-CALIBER-  2017</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a:bodyPr>
          <a:lstStyle/>
          <a:p>
            <a:r>
              <a:rPr lang="en-IN" sz="3200" b="1" dirty="0" smtClean="0">
                <a:solidFill>
                  <a:srgbClr val="FF0000"/>
                </a:solidFill>
              </a:rPr>
              <a:t>Problems in College Libraries</a:t>
            </a:r>
            <a:endParaRPr lang="en-US" sz="3200" b="1" dirty="0">
              <a:solidFill>
                <a:srgbClr val="FF0000"/>
              </a:solidFill>
            </a:endParaRPr>
          </a:p>
        </p:txBody>
      </p:sp>
      <p:sp>
        <p:nvSpPr>
          <p:cNvPr id="3" name="Content Placeholder 2"/>
          <p:cNvSpPr>
            <a:spLocks noGrp="1"/>
          </p:cNvSpPr>
          <p:nvPr>
            <p:ph idx="1"/>
          </p:nvPr>
        </p:nvSpPr>
        <p:spPr>
          <a:xfrm>
            <a:off x="457200" y="990600"/>
            <a:ext cx="8229600" cy="5135563"/>
          </a:xfrm>
        </p:spPr>
        <p:txBody>
          <a:bodyPr>
            <a:normAutofit fontScale="92500" lnSpcReduction="10000"/>
          </a:bodyPr>
          <a:lstStyle/>
          <a:p>
            <a:pPr lvl="0"/>
            <a:r>
              <a:rPr lang="en-IN" sz="3600" dirty="0" smtClean="0"/>
              <a:t>Manpower </a:t>
            </a:r>
            <a:endParaRPr lang="en-US" sz="3600" dirty="0" smtClean="0"/>
          </a:p>
          <a:p>
            <a:pPr lvl="0"/>
            <a:r>
              <a:rPr lang="en-IN" sz="3600" dirty="0" smtClean="0"/>
              <a:t>Financial</a:t>
            </a:r>
            <a:endParaRPr lang="en-US" sz="3600" dirty="0" smtClean="0"/>
          </a:p>
          <a:p>
            <a:pPr lvl="0"/>
            <a:r>
              <a:rPr lang="en-IN" sz="3600" dirty="0" smtClean="0"/>
              <a:t>Administrative</a:t>
            </a:r>
            <a:endParaRPr lang="en-US" sz="3600" dirty="0" smtClean="0"/>
          </a:p>
          <a:p>
            <a:pPr lvl="0"/>
            <a:r>
              <a:rPr lang="en-IN" sz="3600" dirty="0" smtClean="0"/>
              <a:t>Infrastructure</a:t>
            </a:r>
            <a:endParaRPr lang="en-US" sz="3600" dirty="0" smtClean="0"/>
          </a:p>
          <a:p>
            <a:pPr lvl="0"/>
            <a:r>
              <a:rPr lang="en-IN" sz="3600" dirty="0" smtClean="0"/>
              <a:t>Management</a:t>
            </a:r>
            <a:endParaRPr lang="en-US" sz="3600" dirty="0" smtClean="0"/>
          </a:p>
          <a:p>
            <a:pPr lvl="0"/>
            <a:r>
              <a:rPr lang="en-IN" sz="3600" dirty="0" smtClean="0"/>
              <a:t>Copyright, Digital Right, IPR</a:t>
            </a:r>
            <a:endParaRPr lang="en-US" sz="3600" dirty="0" smtClean="0"/>
          </a:p>
          <a:p>
            <a:pPr lvl="0"/>
            <a:r>
              <a:rPr lang="en-IN" sz="3600" dirty="0" smtClean="0"/>
              <a:t>Skill Development</a:t>
            </a:r>
            <a:endParaRPr lang="en-US" sz="3600" dirty="0" smtClean="0"/>
          </a:p>
          <a:p>
            <a:pPr lvl="0"/>
            <a:r>
              <a:rPr lang="en-IN" sz="3600" dirty="0" smtClean="0"/>
              <a:t>Information Literacy</a:t>
            </a:r>
            <a:endParaRPr lang="en-US" sz="3600" dirty="0" smtClean="0"/>
          </a:p>
          <a:p>
            <a:pPr lvl="0"/>
            <a:r>
              <a:rPr lang="en-IN" sz="3600" dirty="0" smtClean="0"/>
              <a:t>Status of College Librarians of Assam </a:t>
            </a:r>
            <a:endParaRPr lang="en-US" sz="3600" dirty="0" smtClean="0"/>
          </a:p>
          <a:p>
            <a:pPr>
              <a:buNone/>
            </a:pPr>
            <a:endParaRPr lang="en-US" sz="3600" dirty="0"/>
          </a:p>
        </p:txBody>
      </p:sp>
      <p:sp>
        <p:nvSpPr>
          <p:cNvPr id="4" name="Footer Placeholder 3"/>
          <p:cNvSpPr>
            <a:spLocks noGrp="1"/>
          </p:cNvSpPr>
          <p:nvPr>
            <p:ph type="ftr" sz="quarter" idx="11"/>
          </p:nvPr>
        </p:nvSpPr>
        <p:spPr/>
        <p:txBody>
          <a:bodyPr/>
          <a:lstStyle/>
          <a:p>
            <a:r>
              <a:rPr lang="en-US" smtClean="0"/>
              <a:t>SKS-CALIBER-  2017</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57200"/>
          </a:xfrm>
        </p:spPr>
        <p:txBody>
          <a:bodyPr>
            <a:noAutofit/>
          </a:bodyPr>
          <a:lstStyle/>
          <a:p>
            <a:r>
              <a:rPr lang="en-US" sz="3200" b="1" dirty="0" smtClean="0">
                <a:solidFill>
                  <a:srgbClr val="FF0000"/>
                </a:solidFill>
              </a:rPr>
              <a:t>Managing Library Resources in Assam</a:t>
            </a:r>
            <a:endParaRPr lang="en-US" sz="3200" dirty="0">
              <a:solidFill>
                <a:srgbClr val="FF0000"/>
              </a:solidFill>
            </a:endParaRPr>
          </a:p>
        </p:txBody>
      </p:sp>
      <p:sp>
        <p:nvSpPr>
          <p:cNvPr id="3" name="Content Placeholder 2"/>
          <p:cNvSpPr>
            <a:spLocks noGrp="1"/>
          </p:cNvSpPr>
          <p:nvPr>
            <p:ph idx="1"/>
          </p:nvPr>
        </p:nvSpPr>
        <p:spPr>
          <a:xfrm>
            <a:off x="457200" y="762000"/>
            <a:ext cx="8229600" cy="5715000"/>
          </a:xfrm>
        </p:spPr>
        <p:txBody>
          <a:bodyPr>
            <a:noAutofit/>
          </a:bodyPr>
          <a:lstStyle/>
          <a:p>
            <a:r>
              <a:rPr lang="en-US" sz="2800" dirty="0" smtClean="0"/>
              <a:t>NE Region of India has attracted attention of the Govt. of India and the Govt. of Assam since two decades for overall development of the region.</a:t>
            </a:r>
          </a:p>
          <a:p>
            <a:r>
              <a:rPr lang="en-US" sz="2800" dirty="0" smtClean="0"/>
              <a:t>The state has also experienced the changes in the library automation and networking activities, which are mainly due to inclusion of university and college libraries for assistance under INFLIBNET </a:t>
            </a:r>
            <a:r>
              <a:rPr lang="en-US" sz="2800" dirty="0" err="1" smtClean="0"/>
              <a:t>Programme</a:t>
            </a:r>
            <a:r>
              <a:rPr lang="en-US" sz="2800" dirty="0" smtClean="0"/>
              <a:t>.</a:t>
            </a:r>
          </a:p>
          <a:p>
            <a:r>
              <a:rPr lang="en-US" sz="2800" dirty="0" smtClean="0"/>
              <a:t>It is made possible by the initiations of information infrastructure development of college libraries and data base creation work for library automation and networking. </a:t>
            </a:r>
            <a:endParaRPr lang="en-US" sz="2800" dirty="0"/>
          </a:p>
        </p:txBody>
      </p:sp>
      <p:sp>
        <p:nvSpPr>
          <p:cNvPr id="5" name="Footer Placeholder 4"/>
          <p:cNvSpPr>
            <a:spLocks noGrp="1"/>
          </p:cNvSpPr>
          <p:nvPr>
            <p:ph type="ftr" sz="quarter" idx="11"/>
          </p:nvPr>
        </p:nvSpPr>
        <p:spPr/>
        <p:txBody>
          <a:bodyPr/>
          <a:lstStyle/>
          <a:p>
            <a:r>
              <a:rPr lang="en-US" smtClean="0"/>
              <a:t>SKS-CALIBER-  2017</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381000"/>
          </a:xfrm>
        </p:spPr>
        <p:txBody>
          <a:bodyPr>
            <a:noAutofit/>
          </a:bodyPr>
          <a:lstStyle/>
          <a:p>
            <a:r>
              <a:rPr lang="en-US" sz="2800" b="1" dirty="0" smtClean="0">
                <a:solidFill>
                  <a:srgbClr val="FF0000"/>
                </a:solidFill>
              </a:rPr>
              <a:t>ICT Application for Digital Libraries</a:t>
            </a:r>
            <a:endParaRPr lang="en-US" sz="2800" dirty="0">
              <a:solidFill>
                <a:srgbClr val="FF0000"/>
              </a:solidFill>
            </a:endParaRPr>
          </a:p>
        </p:txBody>
      </p:sp>
      <p:sp>
        <p:nvSpPr>
          <p:cNvPr id="3" name="Content Placeholder 2"/>
          <p:cNvSpPr>
            <a:spLocks noGrp="1"/>
          </p:cNvSpPr>
          <p:nvPr>
            <p:ph idx="1"/>
          </p:nvPr>
        </p:nvSpPr>
        <p:spPr>
          <a:xfrm>
            <a:off x="228600" y="762000"/>
            <a:ext cx="8686800" cy="5638800"/>
          </a:xfrm>
        </p:spPr>
        <p:txBody>
          <a:bodyPr>
            <a:noAutofit/>
          </a:bodyPr>
          <a:lstStyle/>
          <a:p>
            <a:pPr lvl="0"/>
            <a:r>
              <a:rPr lang="en-US" sz="2800" dirty="0" smtClean="0"/>
              <a:t>Explosion of Literatures</a:t>
            </a:r>
          </a:p>
          <a:p>
            <a:pPr lvl="0"/>
            <a:r>
              <a:rPr lang="en-US" sz="2800" dirty="0" smtClean="0"/>
              <a:t>Financial Crunch</a:t>
            </a:r>
          </a:p>
          <a:p>
            <a:pPr lvl="0"/>
            <a:r>
              <a:rPr lang="en-US" sz="2800" dirty="0" smtClean="0"/>
              <a:t>Technological </a:t>
            </a:r>
            <a:r>
              <a:rPr lang="en-US" sz="2800" dirty="0" smtClean="0"/>
              <a:t>Advancement</a:t>
            </a:r>
          </a:p>
          <a:p>
            <a:pPr lvl="0"/>
            <a:r>
              <a:rPr lang="en-US" sz="2800" dirty="0" smtClean="0"/>
              <a:t>Libraries should go to the door of users</a:t>
            </a:r>
          </a:p>
          <a:p>
            <a:pPr lvl="0"/>
            <a:r>
              <a:rPr lang="en-US" sz="2800" dirty="0" smtClean="0"/>
              <a:t>Specific information needs</a:t>
            </a:r>
          </a:p>
          <a:p>
            <a:pPr lvl="0"/>
            <a:r>
              <a:rPr lang="en-US" sz="2800" dirty="0" smtClean="0"/>
              <a:t>Global information hub</a:t>
            </a:r>
          </a:p>
          <a:p>
            <a:pPr lvl="0"/>
            <a:r>
              <a:rPr lang="en-US" sz="2800" dirty="0" smtClean="0"/>
              <a:t>New communication Technology</a:t>
            </a:r>
          </a:p>
          <a:p>
            <a:pPr lvl="0"/>
            <a:r>
              <a:rPr lang="en-US" sz="2800" dirty="0" smtClean="0"/>
              <a:t>Initiative by Govt. of Assam</a:t>
            </a:r>
          </a:p>
          <a:p>
            <a:pPr lvl="0"/>
            <a:r>
              <a:rPr lang="en-US" sz="2800" dirty="0" smtClean="0"/>
              <a:t>Society will witness a no. of Digital Libraries </a:t>
            </a:r>
          </a:p>
          <a:p>
            <a:pPr lvl="0"/>
            <a:r>
              <a:rPr lang="en-US" sz="2800" dirty="0" smtClean="0"/>
              <a:t>Designations of library professionals are changing</a:t>
            </a:r>
            <a:endParaRPr lang="en-US" sz="2800" dirty="0"/>
          </a:p>
        </p:txBody>
      </p:sp>
      <p:sp>
        <p:nvSpPr>
          <p:cNvPr id="5" name="Footer Placeholder 4"/>
          <p:cNvSpPr>
            <a:spLocks noGrp="1"/>
          </p:cNvSpPr>
          <p:nvPr>
            <p:ph type="ftr" sz="quarter" idx="11"/>
          </p:nvPr>
        </p:nvSpPr>
        <p:spPr/>
        <p:txBody>
          <a:bodyPr/>
          <a:lstStyle/>
          <a:p>
            <a:r>
              <a:rPr lang="en-US" smtClean="0"/>
              <a:t>SKS-CALIBER-  2017</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22238"/>
            <a:ext cx="8915400" cy="411162"/>
          </a:xfrm>
        </p:spPr>
        <p:txBody>
          <a:bodyPr>
            <a:noAutofit/>
          </a:bodyPr>
          <a:lstStyle/>
          <a:p>
            <a:r>
              <a:rPr lang="en-US" sz="2600" b="1" dirty="0" smtClean="0">
                <a:solidFill>
                  <a:srgbClr val="FF0000"/>
                </a:solidFill>
              </a:rPr>
              <a:t>NAAC suggested a set of best practices for college libraries</a:t>
            </a:r>
            <a:endParaRPr lang="en-US" sz="2600" dirty="0">
              <a:solidFill>
                <a:srgbClr val="FF0000"/>
              </a:solidFill>
              <a:latin typeface="Arial" pitchFamily="34" charset="0"/>
              <a:cs typeface="Arial" pitchFamily="34" charset="0"/>
            </a:endParaRPr>
          </a:p>
        </p:txBody>
      </p:sp>
      <p:sp>
        <p:nvSpPr>
          <p:cNvPr id="3" name="Content Placeholder 2"/>
          <p:cNvSpPr>
            <a:spLocks noGrp="1"/>
          </p:cNvSpPr>
          <p:nvPr>
            <p:ph idx="1"/>
          </p:nvPr>
        </p:nvSpPr>
        <p:spPr>
          <a:xfrm>
            <a:off x="228600" y="838200"/>
            <a:ext cx="8686800" cy="5638800"/>
          </a:xfrm>
        </p:spPr>
        <p:txBody>
          <a:bodyPr>
            <a:normAutofit lnSpcReduction="10000"/>
          </a:bodyPr>
          <a:lstStyle/>
          <a:p>
            <a:pPr lvl="0"/>
            <a:r>
              <a:rPr lang="en-US" sz="2800" dirty="0" smtClean="0"/>
              <a:t>Computerization of library with standard software.</a:t>
            </a:r>
          </a:p>
          <a:p>
            <a:pPr lvl="0"/>
            <a:r>
              <a:rPr lang="en-US" sz="2800" dirty="0" smtClean="0"/>
              <a:t>Inclusion of sufficient information about the library in the college prospectus.</a:t>
            </a:r>
          </a:p>
          <a:p>
            <a:pPr lvl="0"/>
            <a:r>
              <a:rPr lang="en-US" sz="2800" dirty="0" smtClean="0"/>
              <a:t>Compiling student/ teacher statistics.</a:t>
            </a:r>
          </a:p>
          <a:p>
            <a:pPr lvl="0"/>
            <a:r>
              <a:rPr lang="en-US" sz="2800" dirty="0" smtClean="0"/>
              <a:t>Displaying newspaper clippings &amp; maintained periodically.</a:t>
            </a:r>
          </a:p>
          <a:p>
            <a:pPr lvl="0"/>
            <a:r>
              <a:rPr lang="en-US" sz="2800" dirty="0" smtClean="0"/>
              <a:t>Career/ employment information services through Career Counseling unit.</a:t>
            </a:r>
          </a:p>
          <a:p>
            <a:pPr lvl="0"/>
            <a:r>
              <a:rPr lang="en-US" sz="2800" dirty="0" smtClean="0"/>
              <a:t>Internet facility to different user groups.</a:t>
            </a:r>
          </a:p>
          <a:p>
            <a:pPr lvl="0"/>
            <a:r>
              <a:rPr lang="en-US" sz="2800" dirty="0" smtClean="0"/>
              <a:t>Information literacy </a:t>
            </a:r>
            <a:r>
              <a:rPr lang="en-US" sz="2800" dirty="0" err="1" smtClean="0"/>
              <a:t>programmes</a:t>
            </a:r>
            <a:r>
              <a:rPr lang="en-US" sz="2800" dirty="0" smtClean="0"/>
              <a:t>.</a:t>
            </a:r>
          </a:p>
          <a:p>
            <a:pPr lvl="0"/>
            <a:r>
              <a:rPr lang="en-US" sz="2800" dirty="0" smtClean="0"/>
              <a:t>Suggestion Box.</a:t>
            </a:r>
          </a:p>
          <a:p>
            <a:pPr lvl="0"/>
            <a:r>
              <a:rPr lang="en-US" sz="2800" dirty="0" smtClean="0"/>
              <a:t>Displaying new arrivals.</a:t>
            </a:r>
            <a:endParaRPr lang="en-US" sz="2800" dirty="0"/>
          </a:p>
        </p:txBody>
      </p:sp>
      <p:sp>
        <p:nvSpPr>
          <p:cNvPr id="5" name="Footer Placeholder 4"/>
          <p:cNvSpPr>
            <a:spLocks noGrp="1"/>
          </p:cNvSpPr>
          <p:nvPr>
            <p:ph type="ftr" sz="quarter" idx="11"/>
          </p:nvPr>
        </p:nvSpPr>
        <p:spPr/>
        <p:txBody>
          <a:bodyPr/>
          <a:lstStyle/>
          <a:p>
            <a:r>
              <a:rPr lang="en-US" smtClean="0"/>
              <a:t>SKS-CALIBER-  2017</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381000"/>
          </a:xfrm>
        </p:spPr>
        <p:txBody>
          <a:bodyPr>
            <a:normAutofit fontScale="90000"/>
          </a:bodyPr>
          <a:lstStyle/>
          <a:p>
            <a:pPr algn="r"/>
            <a:r>
              <a:rPr lang="en-US" sz="2400" b="1" dirty="0" err="1" smtClean="0">
                <a:solidFill>
                  <a:srgbClr val="FF0000"/>
                </a:solidFill>
              </a:rPr>
              <a:t>Contd</a:t>
            </a:r>
            <a:r>
              <a:rPr lang="en-US" sz="2400" b="1" dirty="0" smtClean="0"/>
              <a:t>…</a:t>
            </a:r>
            <a:endParaRPr lang="en-US" sz="2400" dirty="0"/>
          </a:p>
        </p:txBody>
      </p:sp>
      <p:sp>
        <p:nvSpPr>
          <p:cNvPr id="3" name="Content Placeholder 2"/>
          <p:cNvSpPr>
            <a:spLocks noGrp="1"/>
          </p:cNvSpPr>
          <p:nvPr>
            <p:ph idx="1"/>
          </p:nvPr>
        </p:nvSpPr>
        <p:spPr>
          <a:xfrm>
            <a:off x="381000" y="990600"/>
            <a:ext cx="8534400" cy="5334000"/>
          </a:xfrm>
        </p:spPr>
        <p:txBody>
          <a:bodyPr>
            <a:normAutofit/>
          </a:bodyPr>
          <a:lstStyle/>
          <a:p>
            <a:pPr lvl="0"/>
            <a:r>
              <a:rPr lang="en-US" dirty="0" smtClean="0"/>
              <a:t>Conduct book exhibition on different occasions.</a:t>
            </a:r>
          </a:p>
          <a:p>
            <a:pPr lvl="0"/>
            <a:r>
              <a:rPr lang="en-US" dirty="0" smtClean="0"/>
              <a:t>Organizing book talks,</a:t>
            </a:r>
          </a:p>
          <a:p>
            <a:pPr lvl="0"/>
            <a:r>
              <a:rPr lang="en-US" dirty="0" smtClean="0"/>
              <a:t>Instituting Annual Best User Award for Students.</a:t>
            </a:r>
          </a:p>
          <a:p>
            <a:pPr lvl="0"/>
            <a:r>
              <a:rPr lang="en-US" dirty="0" smtClean="0"/>
              <a:t>Organizing Competitions annually.</a:t>
            </a:r>
          </a:p>
          <a:p>
            <a:pPr lvl="0"/>
            <a:r>
              <a:rPr lang="en-US" dirty="0" smtClean="0"/>
              <a:t>Conduct user survey periodically.</a:t>
            </a:r>
          </a:p>
          <a:p>
            <a:pPr lvl="0"/>
            <a:r>
              <a:rPr lang="en-US" dirty="0" smtClean="0"/>
              <a:t>Institutional Repositories (IR).</a:t>
            </a:r>
          </a:p>
          <a:p>
            <a:pPr lvl="0"/>
            <a:r>
              <a:rPr lang="en-US" dirty="0" smtClean="0"/>
              <a:t>Regular updating of web pages.</a:t>
            </a:r>
          </a:p>
          <a:p>
            <a:pPr lvl="0"/>
            <a:r>
              <a:rPr lang="en-US" dirty="0" smtClean="0"/>
              <a:t>Cleanliness in the Library and College.</a:t>
            </a:r>
            <a:endParaRPr lang="en-US" dirty="0"/>
          </a:p>
        </p:txBody>
      </p:sp>
      <p:sp>
        <p:nvSpPr>
          <p:cNvPr id="5" name="Footer Placeholder 4"/>
          <p:cNvSpPr>
            <a:spLocks noGrp="1"/>
          </p:cNvSpPr>
          <p:nvPr>
            <p:ph type="ftr" sz="quarter" idx="11"/>
          </p:nvPr>
        </p:nvSpPr>
        <p:spPr/>
        <p:txBody>
          <a:bodyPr/>
          <a:lstStyle/>
          <a:p>
            <a:r>
              <a:rPr lang="en-US" smtClean="0"/>
              <a:t>SKS-CALIBER-  2017</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pPr lvl="0"/>
            <a:r>
              <a:rPr lang="en-US" sz="2800" b="1" dirty="0" smtClean="0">
                <a:solidFill>
                  <a:srgbClr val="FF0000"/>
                </a:solidFill>
              </a:rPr>
              <a:t>National Knowledge Commission (NKC)</a:t>
            </a:r>
            <a:endParaRPr lang="en-US" sz="2800" b="1" dirty="0">
              <a:solidFill>
                <a:srgbClr val="FF0000"/>
              </a:solidFill>
            </a:endParaRPr>
          </a:p>
        </p:txBody>
      </p:sp>
      <p:sp>
        <p:nvSpPr>
          <p:cNvPr id="3" name="Content Placeholder 2"/>
          <p:cNvSpPr>
            <a:spLocks noGrp="1"/>
          </p:cNvSpPr>
          <p:nvPr>
            <p:ph idx="1"/>
          </p:nvPr>
        </p:nvSpPr>
        <p:spPr>
          <a:xfrm>
            <a:off x="457200" y="1219200"/>
            <a:ext cx="8229600" cy="5105400"/>
          </a:xfrm>
        </p:spPr>
        <p:txBody>
          <a:bodyPr>
            <a:normAutofit/>
          </a:bodyPr>
          <a:lstStyle/>
          <a:p>
            <a:pPr lvl="0"/>
            <a:r>
              <a:rPr lang="en-US" dirty="0" smtClean="0"/>
              <a:t>To set up a National Mission on Libraries.</a:t>
            </a:r>
          </a:p>
          <a:p>
            <a:pPr lvl="0"/>
            <a:r>
              <a:rPr lang="en-US" dirty="0" smtClean="0"/>
              <a:t>To prepare a National Census of all libraries.</a:t>
            </a:r>
          </a:p>
          <a:p>
            <a:pPr lvl="0"/>
            <a:r>
              <a:rPr lang="en-US" dirty="0" smtClean="0"/>
              <a:t>To re-access staffing of libraries.</a:t>
            </a:r>
          </a:p>
          <a:p>
            <a:pPr lvl="0"/>
            <a:r>
              <a:rPr lang="en-US" dirty="0" smtClean="0"/>
              <a:t>To set up a central library fund.</a:t>
            </a:r>
          </a:p>
          <a:p>
            <a:pPr lvl="0"/>
            <a:r>
              <a:rPr lang="en-US" dirty="0" smtClean="0"/>
              <a:t>To modernize library management.</a:t>
            </a:r>
          </a:p>
          <a:p>
            <a:pPr lvl="0"/>
            <a:r>
              <a:rPr lang="en-US" dirty="0" smtClean="0"/>
              <a:t>To encourage greater community participation in library management.</a:t>
            </a:r>
          </a:p>
          <a:p>
            <a:pPr lvl="0"/>
            <a:r>
              <a:rPr lang="en-US" dirty="0" smtClean="0"/>
              <a:t>To promote ICT application in all libraries. </a:t>
            </a:r>
            <a:endParaRPr lang="en-US" dirty="0"/>
          </a:p>
        </p:txBody>
      </p:sp>
      <p:sp>
        <p:nvSpPr>
          <p:cNvPr id="5" name="Footer Placeholder 4"/>
          <p:cNvSpPr>
            <a:spLocks noGrp="1"/>
          </p:cNvSpPr>
          <p:nvPr>
            <p:ph type="ftr" sz="quarter" idx="11"/>
          </p:nvPr>
        </p:nvSpPr>
        <p:spPr/>
        <p:txBody>
          <a:bodyPr/>
          <a:lstStyle/>
          <a:p>
            <a:r>
              <a:rPr lang="en-US" smtClean="0"/>
              <a:t>SKS-CALIBER-  2017</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763000" cy="487362"/>
          </a:xfrm>
        </p:spPr>
        <p:txBody>
          <a:bodyPr>
            <a:noAutofit/>
          </a:bodyPr>
          <a:lstStyle/>
          <a:p>
            <a:r>
              <a:rPr lang="en-IN" sz="2800" b="1" dirty="0" smtClean="0">
                <a:solidFill>
                  <a:srgbClr val="FF0000"/>
                </a:solidFill>
              </a:rPr>
              <a:t>Suggestions</a:t>
            </a:r>
            <a:endParaRPr lang="en-US" sz="2800" dirty="0">
              <a:solidFill>
                <a:srgbClr val="FF0000"/>
              </a:solidFill>
            </a:endParaRPr>
          </a:p>
        </p:txBody>
      </p:sp>
      <p:sp>
        <p:nvSpPr>
          <p:cNvPr id="3" name="Content Placeholder 2"/>
          <p:cNvSpPr>
            <a:spLocks noGrp="1"/>
          </p:cNvSpPr>
          <p:nvPr>
            <p:ph idx="1"/>
          </p:nvPr>
        </p:nvSpPr>
        <p:spPr>
          <a:xfrm>
            <a:off x="228600" y="762000"/>
            <a:ext cx="8686800" cy="5638800"/>
          </a:xfrm>
        </p:spPr>
        <p:txBody>
          <a:bodyPr>
            <a:normAutofit fontScale="92500" lnSpcReduction="20000"/>
          </a:bodyPr>
          <a:lstStyle/>
          <a:p>
            <a:pPr lvl="0"/>
            <a:r>
              <a:rPr lang="en-IN" dirty="0" smtClean="0"/>
              <a:t>Library Automation must be initiated in the remaining College Libraries of Assam.</a:t>
            </a:r>
            <a:endParaRPr lang="en-US" dirty="0" smtClean="0"/>
          </a:p>
          <a:p>
            <a:pPr lvl="0"/>
            <a:r>
              <a:rPr lang="en-IN" dirty="0" smtClean="0"/>
              <a:t>Each college libraries should develop their own websites and also take part in the networking programme among them for resource sharing.</a:t>
            </a:r>
            <a:endParaRPr lang="en-US" dirty="0" smtClean="0"/>
          </a:p>
          <a:p>
            <a:pPr lvl="0"/>
            <a:r>
              <a:rPr lang="en-IN" dirty="0" smtClean="0"/>
              <a:t>Colleges may be provided with CC TV, RFID and other ICT devices for the better services.</a:t>
            </a:r>
            <a:endParaRPr lang="en-US" dirty="0" smtClean="0"/>
          </a:p>
          <a:p>
            <a:pPr lvl="0"/>
            <a:r>
              <a:rPr lang="en-IN" dirty="0" smtClean="0"/>
              <a:t>As on 14</a:t>
            </a:r>
            <a:r>
              <a:rPr lang="en-IN" baseline="30000" dirty="0" smtClean="0"/>
              <a:t>th</a:t>
            </a:r>
            <a:r>
              <a:rPr lang="en-IN" dirty="0" smtClean="0"/>
              <a:t> May 2017 only 193 college libraries are subscribing e-resources provided by INFLIBNET centre, so it is the immediate need of the hour to provide maximum facilities in this regard. </a:t>
            </a:r>
            <a:endParaRPr lang="en-US" dirty="0" smtClean="0"/>
          </a:p>
          <a:p>
            <a:pPr lvl="0"/>
            <a:r>
              <a:rPr lang="en-IN" dirty="0" smtClean="0"/>
              <a:t>E-resources from open sources are also to be procured by each College Libraries of Assam. </a:t>
            </a:r>
            <a:endParaRPr lang="en-US" dirty="0" smtClean="0"/>
          </a:p>
        </p:txBody>
      </p:sp>
      <p:sp>
        <p:nvSpPr>
          <p:cNvPr id="4" name="Footer Placeholder 3"/>
          <p:cNvSpPr>
            <a:spLocks noGrp="1"/>
          </p:cNvSpPr>
          <p:nvPr>
            <p:ph type="ftr" sz="quarter" idx="11"/>
          </p:nvPr>
        </p:nvSpPr>
        <p:spPr/>
        <p:txBody>
          <a:bodyPr/>
          <a:lstStyle/>
          <a:p>
            <a:r>
              <a:rPr lang="en-US" smtClean="0"/>
              <a:t>SKS-CALIBER-  2017</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334962"/>
          </a:xfrm>
        </p:spPr>
        <p:txBody>
          <a:bodyPr>
            <a:normAutofit fontScale="90000"/>
          </a:bodyPr>
          <a:lstStyle/>
          <a:p>
            <a:pPr algn="r"/>
            <a:r>
              <a:rPr lang="en-IN" sz="2400" dirty="0" err="1" smtClean="0">
                <a:solidFill>
                  <a:srgbClr val="FF0000"/>
                </a:solidFill>
              </a:rPr>
              <a:t>Contd</a:t>
            </a:r>
            <a:r>
              <a:rPr lang="en-IN" sz="2400" dirty="0" smtClean="0">
                <a:solidFill>
                  <a:srgbClr val="FF0000"/>
                </a:solidFill>
              </a:rPr>
              <a:t>…</a:t>
            </a:r>
            <a:endParaRPr lang="en-US" sz="2400" dirty="0">
              <a:solidFill>
                <a:srgbClr val="FF0000"/>
              </a:solidFill>
            </a:endParaRPr>
          </a:p>
        </p:txBody>
      </p:sp>
      <p:sp>
        <p:nvSpPr>
          <p:cNvPr id="3" name="Content Placeholder 2"/>
          <p:cNvSpPr>
            <a:spLocks noGrp="1"/>
          </p:cNvSpPr>
          <p:nvPr>
            <p:ph idx="1"/>
          </p:nvPr>
        </p:nvSpPr>
        <p:spPr>
          <a:xfrm>
            <a:off x="457200" y="609600"/>
            <a:ext cx="8229600" cy="5638800"/>
          </a:xfrm>
        </p:spPr>
        <p:txBody>
          <a:bodyPr>
            <a:noAutofit/>
          </a:bodyPr>
          <a:lstStyle/>
          <a:p>
            <a:r>
              <a:rPr lang="en-IN" sz="2500" dirty="0" smtClean="0"/>
              <a:t>Orientation Programme on the basics of how to access the library must be conducted for every session for new students.</a:t>
            </a:r>
            <a:endParaRPr lang="en-US" sz="2500" dirty="0" smtClean="0"/>
          </a:p>
          <a:p>
            <a:pPr lvl="0"/>
            <a:r>
              <a:rPr lang="en-IN" sz="2500" dirty="0" smtClean="0"/>
              <a:t>Information Literacy as an information empowerment and how far a librarian contributes to the development of IL skills.</a:t>
            </a:r>
            <a:endParaRPr lang="en-US" sz="2500" dirty="0" smtClean="0"/>
          </a:p>
          <a:p>
            <a:pPr lvl="0"/>
            <a:r>
              <a:rPr lang="en-IN" sz="2500" dirty="0" smtClean="0"/>
              <a:t>A post of Assistant Librarian should be sanctioned by the Govt. of Assam, where more than 20000 documents are available for rendering most effective services to the users.</a:t>
            </a:r>
            <a:endParaRPr lang="en-US" sz="2500" dirty="0" smtClean="0"/>
          </a:p>
          <a:p>
            <a:pPr lvl="0"/>
            <a:r>
              <a:rPr lang="en-IN" sz="2500" dirty="0" smtClean="0"/>
              <a:t>If the college libraries are set up in different floors of a building, then the staff strength must be taken care for rendering effective services, so the library staffs needs to be recruited wherever needed. </a:t>
            </a:r>
            <a:endParaRPr lang="en-US" sz="2500" dirty="0" smtClean="0"/>
          </a:p>
        </p:txBody>
      </p:sp>
      <p:sp>
        <p:nvSpPr>
          <p:cNvPr id="5" name="Footer Placeholder 4"/>
          <p:cNvSpPr>
            <a:spLocks noGrp="1"/>
          </p:cNvSpPr>
          <p:nvPr>
            <p:ph type="ftr" sz="quarter" idx="11"/>
          </p:nvPr>
        </p:nvSpPr>
        <p:spPr/>
        <p:txBody>
          <a:bodyPr/>
          <a:lstStyle/>
          <a:p>
            <a:r>
              <a:rPr lang="en-US" smtClean="0"/>
              <a:t>SKS-CALIBER-  2017</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a:bodyPr>
          <a:lstStyle/>
          <a:p>
            <a:pPr algn="r"/>
            <a:r>
              <a:rPr lang="en-IN" sz="2000" dirty="0" err="1" smtClean="0"/>
              <a:t>Contd</a:t>
            </a:r>
            <a:r>
              <a:rPr lang="en-IN" sz="2000" dirty="0" smtClean="0"/>
              <a:t>…</a:t>
            </a:r>
            <a:endParaRPr lang="en-US" sz="2000" dirty="0"/>
          </a:p>
        </p:txBody>
      </p:sp>
      <p:sp>
        <p:nvSpPr>
          <p:cNvPr id="3" name="Content Placeholder 2"/>
          <p:cNvSpPr>
            <a:spLocks noGrp="1"/>
          </p:cNvSpPr>
          <p:nvPr>
            <p:ph idx="1"/>
          </p:nvPr>
        </p:nvSpPr>
        <p:spPr>
          <a:xfrm>
            <a:off x="457200" y="1143000"/>
            <a:ext cx="8229600" cy="4983163"/>
          </a:xfrm>
        </p:spPr>
        <p:txBody>
          <a:bodyPr>
            <a:normAutofit fontScale="92500" lnSpcReduction="10000"/>
          </a:bodyPr>
          <a:lstStyle/>
          <a:p>
            <a:pPr lvl="0"/>
            <a:r>
              <a:rPr lang="en-IN" dirty="0" smtClean="0"/>
              <a:t>Financial assistance from the concerned authorities to develop more infrastructure and well trained staff in a phase manner is highly suggested.</a:t>
            </a:r>
            <a:endParaRPr lang="en-US" dirty="0" smtClean="0"/>
          </a:p>
          <a:p>
            <a:pPr lvl="0"/>
            <a:r>
              <a:rPr lang="en-IN" dirty="0" smtClean="0"/>
              <a:t>A librarian should always be on time and ready to work with full dedication.</a:t>
            </a:r>
            <a:endParaRPr lang="en-US" dirty="0" smtClean="0"/>
          </a:p>
          <a:p>
            <a:pPr lvl="0"/>
            <a:r>
              <a:rPr lang="en-IN" dirty="0" smtClean="0"/>
              <a:t>Academic status to College Librarians of Assam must be accorded by the govt at par with Assistant Professor/Associate Professor.</a:t>
            </a:r>
            <a:endParaRPr lang="en-US" dirty="0" smtClean="0"/>
          </a:p>
          <a:p>
            <a:pPr lvl="0"/>
            <a:r>
              <a:rPr lang="en-IN" dirty="0" smtClean="0"/>
              <a:t>Professional ethics must be present in the College Librarians of Assam.</a:t>
            </a:r>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SKS-CALIBER-  2017</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buNone/>
            </a:pPr>
            <a:r>
              <a:rPr lang="en-US" sz="4400" i="1" dirty="0" smtClean="0"/>
              <a:t>“</a:t>
            </a:r>
            <a:r>
              <a:rPr lang="en-US" sz="4400" b="1" i="1" dirty="0" smtClean="0">
                <a:solidFill>
                  <a:srgbClr val="FF0000"/>
                </a:solidFill>
              </a:rPr>
              <a:t>Knowledge is what I know, Information is what we know</a:t>
            </a:r>
            <a:r>
              <a:rPr lang="en-US" sz="4400" i="1" dirty="0" smtClean="0"/>
              <a:t>” </a:t>
            </a:r>
          </a:p>
          <a:p>
            <a:pPr algn="ctr">
              <a:buNone/>
            </a:pPr>
            <a:r>
              <a:rPr lang="en-US" sz="4400" i="1" dirty="0" smtClean="0"/>
              <a:t>- A.C. </a:t>
            </a:r>
            <a:r>
              <a:rPr lang="en-US" sz="4400" i="1" dirty="0" err="1" smtClean="0"/>
              <a:t>Fosket</a:t>
            </a:r>
            <a:endParaRPr lang="en-US" sz="4400" dirty="0" smtClean="0"/>
          </a:p>
          <a:p>
            <a:pPr>
              <a:buNone/>
            </a:pPr>
            <a:r>
              <a:rPr lang="en-US" dirty="0" smtClean="0"/>
              <a:t> </a:t>
            </a:r>
          </a:p>
          <a:p>
            <a:endParaRPr lang="en-US" dirty="0"/>
          </a:p>
        </p:txBody>
      </p:sp>
      <p:sp>
        <p:nvSpPr>
          <p:cNvPr id="4" name="Footer Placeholder 3"/>
          <p:cNvSpPr>
            <a:spLocks noGrp="1"/>
          </p:cNvSpPr>
          <p:nvPr>
            <p:ph type="ftr" sz="quarter" idx="11"/>
          </p:nvPr>
        </p:nvSpPr>
        <p:spPr/>
        <p:txBody>
          <a:bodyPr/>
          <a:lstStyle/>
          <a:p>
            <a:r>
              <a:rPr lang="en-US" smtClean="0"/>
              <a:t>SKS-CALIBER-  2017</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381000"/>
          </a:xfrm>
        </p:spPr>
        <p:txBody>
          <a:bodyPr>
            <a:normAutofit fontScale="90000"/>
          </a:bodyPr>
          <a:lstStyle/>
          <a:p>
            <a:r>
              <a:rPr lang="en-US" sz="3600" b="1" dirty="0" smtClean="0">
                <a:solidFill>
                  <a:srgbClr val="FF0000"/>
                </a:solidFill>
              </a:rPr>
              <a:t>Conclusion</a:t>
            </a:r>
            <a:endParaRPr lang="en-US" b="1" dirty="0">
              <a:solidFill>
                <a:srgbClr val="FF0000"/>
              </a:solidFill>
            </a:endParaRPr>
          </a:p>
        </p:txBody>
      </p:sp>
      <p:sp>
        <p:nvSpPr>
          <p:cNvPr id="3" name="Content Placeholder 2"/>
          <p:cNvSpPr>
            <a:spLocks noGrp="1"/>
          </p:cNvSpPr>
          <p:nvPr>
            <p:ph idx="1"/>
          </p:nvPr>
        </p:nvSpPr>
        <p:spPr>
          <a:xfrm>
            <a:off x="304800" y="990600"/>
            <a:ext cx="8610600" cy="5562600"/>
          </a:xfrm>
        </p:spPr>
        <p:txBody>
          <a:bodyPr>
            <a:normAutofit fontScale="62500" lnSpcReduction="20000"/>
          </a:bodyPr>
          <a:lstStyle/>
          <a:p>
            <a:r>
              <a:rPr lang="en-US" sz="4000" dirty="0" smtClean="0"/>
              <a:t>Information is being exchanged faster than ever before. </a:t>
            </a:r>
          </a:p>
          <a:p>
            <a:r>
              <a:rPr lang="en-US" sz="4000" dirty="0" smtClean="0"/>
              <a:t>Diminishing library resources have forced the libraries to explore more and more avenues for resources sharing.</a:t>
            </a:r>
          </a:p>
          <a:p>
            <a:r>
              <a:rPr lang="en-US" sz="4000" dirty="0" smtClean="0"/>
              <a:t>Library consortia are increasingly penetrating more and more into the cooperative activities of the libraries. </a:t>
            </a:r>
          </a:p>
          <a:p>
            <a:r>
              <a:rPr lang="en-US" sz="4000" dirty="0" smtClean="0"/>
              <a:t>Cloud computing has opened enormous opportunities for library consortia. </a:t>
            </a:r>
          </a:p>
          <a:p>
            <a:r>
              <a:rPr lang="en-US" sz="4000" dirty="0" smtClean="0"/>
              <a:t>The bonding among libraries and consortia will grow stronger in the future provided both the stakeholders are mutually benefitted. </a:t>
            </a:r>
          </a:p>
          <a:p>
            <a:r>
              <a:rPr lang="en-US" sz="4000" dirty="0" smtClean="0"/>
              <a:t>The government funded consortia are experimenting with more services without considering much about cost benefit ratio, but in case of self financed consortia cost benefit analysis is a must before experimenting with any new idea. </a:t>
            </a:r>
          </a:p>
        </p:txBody>
      </p:sp>
      <p:sp>
        <p:nvSpPr>
          <p:cNvPr id="5" name="Footer Placeholder 4"/>
          <p:cNvSpPr>
            <a:spLocks noGrp="1"/>
          </p:cNvSpPr>
          <p:nvPr>
            <p:ph type="ftr" sz="quarter" idx="11"/>
          </p:nvPr>
        </p:nvSpPr>
        <p:spPr/>
        <p:txBody>
          <a:bodyPr/>
          <a:lstStyle/>
          <a:p>
            <a:r>
              <a:rPr lang="en-US" smtClean="0"/>
              <a:t>SKS-CALIBER-  2017</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pPr algn="r"/>
            <a:r>
              <a:rPr lang="en-IN" sz="2400" dirty="0" err="1" smtClean="0"/>
              <a:t>Contd</a:t>
            </a:r>
            <a:r>
              <a:rPr lang="en-IN" sz="2400" dirty="0" smtClean="0"/>
              <a:t>…</a:t>
            </a:r>
            <a:endParaRPr lang="en-US" sz="2400" dirty="0"/>
          </a:p>
        </p:txBody>
      </p:sp>
      <p:sp>
        <p:nvSpPr>
          <p:cNvPr id="3" name="Content Placeholder 2"/>
          <p:cNvSpPr>
            <a:spLocks noGrp="1"/>
          </p:cNvSpPr>
          <p:nvPr>
            <p:ph idx="1"/>
          </p:nvPr>
        </p:nvSpPr>
        <p:spPr>
          <a:xfrm>
            <a:off x="457200" y="609600"/>
            <a:ext cx="8229600" cy="5715000"/>
          </a:xfrm>
        </p:spPr>
        <p:txBody>
          <a:bodyPr>
            <a:noAutofit/>
          </a:bodyPr>
          <a:lstStyle/>
          <a:p>
            <a:r>
              <a:rPr lang="en-US" sz="2800" dirty="0" smtClean="0"/>
              <a:t>Library consortia are broadly categorized as buying club consortia and resource sharing consortia. </a:t>
            </a:r>
          </a:p>
          <a:p>
            <a:r>
              <a:rPr lang="en-US" sz="2800" dirty="0" smtClean="0"/>
              <a:t>Buying club consortia are under more stress to manage budgets, select appropriate resources and demonstrate their value, whereas a lot of opportunities are waiting for resource sharing consortia. </a:t>
            </a:r>
          </a:p>
          <a:p>
            <a:r>
              <a:rPr lang="en-US" sz="2800" dirty="0" smtClean="0"/>
              <a:t>In Assam, slowly this culture is evolving.</a:t>
            </a:r>
          </a:p>
          <a:p>
            <a:r>
              <a:rPr lang="en-US" sz="2800" dirty="0" smtClean="0"/>
              <a:t>The college library professionals of Assam should make use of this modern technology in this technologically changing world. </a:t>
            </a:r>
          </a:p>
        </p:txBody>
      </p:sp>
      <p:sp>
        <p:nvSpPr>
          <p:cNvPr id="4" name="Footer Placeholder 3"/>
          <p:cNvSpPr>
            <a:spLocks noGrp="1"/>
          </p:cNvSpPr>
          <p:nvPr>
            <p:ph type="ftr" sz="quarter" idx="11"/>
          </p:nvPr>
        </p:nvSpPr>
        <p:spPr/>
        <p:txBody>
          <a:bodyPr/>
          <a:lstStyle/>
          <a:p>
            <a:r>
              <a:rPr lang="en-US" smtClean="0"/>
              <a:t>SKS-CALIBER-  2017</a:t>
            </a: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fontScale="90000"/>
          </a:bodyPr>
          <a:lstStyle/>
          <a:p>
            <a:pPr algn="r"/>
            <a:r>
              <a:rPr lang="en-US" sz="3200" b="1" dirty="0" err="1" smtClean="0">
                <a:solidFill>
                  <a:srgbClr val="FF0000"/>
                </a:solidFill>
              </a:rPr>
              <a:t>Contd</a:t>
            </a:r>
            <a:r>
              <a:rPr lang="en-US" sz="3200" b="1" dirty="0" smtClean="0">
                <a:solidFill>
                  <a:srgbClr val="FF0000"/>
                </a:solidFill>
              </a:rPr>
              <a:t>…</a:t>
            </a:r>
            <a:endParaRPr lang="en-US" sz="4800" dirty="0">
              <a:solidFill>
                <a:srgbClr val="FF0000"/>
              </a:solidFill>
            </a:endParaRPr>
          </a:p>
        </p:txBody>
      </p:sp>
      <p:sp>
        <p:nvSpPr>
          <p:cNvPr id="3" name="Content Placeholder 2"/>
          <p:cNvSpPr>
            <a:spLocks noGrp="1"/>
          </p:cNvSpPr>
          <p:nvPr>
            <p:ph idx="1"/>
          </p:nvPr>
        </p:nvSpPr>
        <p:spPr>
          <a:xfrm>
            <a:off x="457200" y="609600"/>
            <a:ext cx="8458200" cy="5867400"/>
          </a:xfrm>
        </p:spPr>
        <p:txBody>
          <a:bodyPr>
            <a:normAutofit lnSpcReduction="10000"/>
          </a:bodyPr>
          <a:lstStyle/>
          <a:p>
            <a:r>
              <a:rPr lang="en-US" dirty="0" smtClean="0"/>
              <a:t>For managing library resources in modern era, the existing ICT facilities are not up to the desired level due to inadequate budget, unskilled staffs and lack of suitable policy in those college libraries which has not received the special grant by the state govt. </a:t>
            </a:r>
          </a:p>
          <a:p>
            <a:r>
              <a:rPr lang="en-US" dirty="0" smtClean="0"/>
              <a:t>Effective use of ICT improves the status of LICs and its services most efficiently.</a:t>
            </a:r>
            <a:endParaRPr lang="en-US" sz="13100" dirty="0" smtClean="0"/>
          </a:p>
          <a:p>
            <a:r>
              <a:rPr lang="en-US" dirty="0" smtClean="0"/>
              <a:t>The INFLIBNET Centre has already taken the initiative for creation and management of digital library by providing various facilities in the state of Assam.</a:t>
            </a:r>
            <a:endParaRPr lang="en-US" dirty="0"/>
          </a:p>
        </p:txBody>
      </p:sp>
      <p:sp>
        <p:nvSpPr>
          <p:cNvPr id="5" name="Footer Placeholder 4"/>
          <p:cNvSpPr>
            <a:spLocks noGrp="1"/>
          </p:cNvSpPr>
          <p:nvPr>
            <p:ph type="ftr" sz="quarter" idx="11"/>
          </p:nvPr>
        </p:nvSpPr>
        <p:spPr/>
        <p:txBody>
          <a:bodyPr/>
          <a:lstStyle/>
          <a:p>
            <a:r>
              <a:rPr lang="en-US" smtClean="0"/>
              <a:t>SKS-CALIBER-  2017</a:t>
            </a: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endParaRPr lang="en-US" dirty="0"/>
          </a:p>
        </p:txBody>
      </p:sp>
      <p:sp>
        <p:nvSpPr>
          <p:cNvPr id="3" name="Content Placeholder 2"/>
          <p:cNvSpPr>
            <a:spLocks noGrp="1"/>
          </p:cNvSpPr>
          <p:nvPr>
            <p:ph idx="1"/>
          </p:nvPr>
        </p:nvSpPr>
        <p:spPr>
          <a:xfrm>
            <a:off x="457200" y="533400"/>
            <a:ext cx="8229600" cy="5592763"/>
          </a:xfrm>
        </p:spPr>
        <p:txBody>
          <a:bodyPr>
            <a:normAutofit/>
          </a:bodyPr>
          <a:lstStyle/>
          <a:p>
            <a:pPr algn="ctr">
              <a:buNone/>
            </a:pPr>
            <a:endParaRPr lang="en-US" sz="4000" b="1" dirty="0" smtClean="0">
              <a:solidFill>
                <a:srgbClr val="FF0000"/>
              </a:solidFill>
            </a:endParaRPr>
          </a:p>
          <a:p>
            <a:pPr algn="ctr">
              <a:buNone/>
            </a:pPr>
            <a:r>
              <a:rPr lang="en-US" sz="11500" b="1" dirty="0" smtClean="0">
                <a:solidFill>
                  <a:srgbClr val="FF0000"/>
                </a:solidFill>
              </a:rPr>
              <a:t>THANK </a:t>
            </a:r>
          </a:p>
          <a:p>
            <a:pPr algn="ctr">
              <a:buNone/>
            </a:pPr>
            <a:r>
              <a:rPr lang="en-US" sz="11500" b="1" dirty="0" smtClean="0">
                <a:solidFill>
                  <a:srgbClr val="002060"/>
                </a:solidFill>
              </a:rPr>
              <a:t>YOU</a:t>
            </a:r>
            <a:r>
              <a:rPr lang="en-US" sz="11500" b="1" dirty="0" smtClean="0">
                <a:solidFill>
                  <a:srgbClr val="FF0000"/>
                </a:solidFill>
              </a:rPr>
              <a:t> </a:t>
            </a:r>
          </a:p>
          <a:p>
            <a:pPr algn="ctr">
              <a:buNone/>
            </a:pPr>
            <a:endParaRPr lang="en-US" sz="11500" dirty="0"/>
          </a:p>
        </p:txBody>
      </p:sp>
      <p:sp>
        <p:nvSpPr>
          <p:cNvPr id="5" name="Footer Placeholder 4"/>
          <p:cNvSpPr>
            <a:spLocks noGrp="1"/>
          </p:cNvSpPr>
          <p:nvPr>
            <p:ph type="ftr" sz="quarter" idx="11"/>
          </p:nvPr>
        </p:nvSpPr>
        <p:spPr/>
        <p:txBody>
          <a:bodyPr/>
          <a:lstStyle/>
          <a:p>
            <a:r>
              <a:rPr lang="en-US" smtClean="0"/>
              <a:t>SKS-CALIBER-  2017</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IN" b="1" dirty="0" smtClean="0">
                <a:solidFill>
                  <a:srgbClr val="FF0000"/>
                </a:solidFill>
              </a:rPr>
              <a:t>Introduction</a:t>
            </a:r>
            <a:endParaRPr lang="en-US" b="1" dirty="0">
              <a:solidFill>
                <a:srgbClr val="FF0000"/>
              </a:solidFill>
            </a:endParaRPr>
          </a:p>
        </p:txBody>
      </p:sp>
      <p:sp>
        <p:nvSpPr>
          <p:cNvPr id="3" name="Content Placeholder 2"/>
          <p:cNvSpPr>
            <a:spLocks noGrp="1"/>
          </p:cNvSpPr>
          <p:nvPr>
            <p:ph idx="1"/>
          </p:nvPr>
        </p:nvSpPr>
        <p:spPr>
          <a:xfrm>
            <a:off x="457200" y="1219200"/>
            <a:ext cx="8229600" cy="5257800"/>
          </a:xfrm>
        </p:spPr>
        <p:txBody>
          <a:bodyPr>
            <a:normAutofit fontScale="92500" lnSpcReduction="10000"/>
          </a:bodyPr>
          <a:lstStyle/>
          <a:p>
            <a:r>
              <a:rPr lang="en-US" sz="4000" dirty="0" smtClean="0"/>
              <a:t>Library is the oldest institution in the world. </a:t>
            </a:r>
          </a:p>
          <a:p>
            <a:r>
              <a:rPr lang="en-US" sz="4000" dirty="0" smtClean="0"/>
              <a:t>It is a place of learning in the society since ancient days. </a:t>
            </a:r>
          </a:p>
          <a:p>
            <a:r>
              <a:rPr lang="en-US" sz="4000" dirty="0" smtClean="0"/>
              <a:t>It disseminates knowledge to the people in time when change occurs too rapidly to cope with. </a:t>
            </a:r>
          </a:p>
          <a:p>
            <a:r>
              <a:rPr lang="en-US" sz="4000" dirty="0" smtClean="0"/>
              <a:t>A library has been a connection to our collective intellect part. </a:t>
            </a:r>
          </a:p>
        </p:txBody>
      </p:sp>
      <p:sp>
        <p:nvSpPr>
          <p:cNvPr id="5" name="Footer Placeholder 4"/>
          <p:cNvSpPr>
            <a:spLocks noGrp="1"/>
          </p:cNvSpPr>
          <p:nvPr>
            <p:ph type="ftr" sz="quarter" idx="11"/>
          </p:nvPr>
        </p:nvSpPr>
        <p:spPr/>
        <p:txBody>
          <a:bodyPr/>
          <a:lstStyle/>
          <a:p>
            <a:r>
              <a:rPr lang="en-US" smtClean="0"/>
              <a:t>SKS-CALIBER-  2017</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pPr algn="r"/>
            <a:r>
              <a:rPr lang="en-IN" sz="2700" dirty="0" smtClean="0"/>
              <a:t>Contd...</a:t>
            </a:r>
            <a:endParaRPr lang="en-US" dirty="0"/>
          </a:p>
        </p:txBody>
      </p:sp>
      <p:sp>
        <p:nvSpPr>
          <p:cNvPr id="3" name="Content Placeholder 2"/>
          <p:cNvSpPr>
            <a:spLocks noGrp="1"/>
          </p:cNvSpPr>
          <p:nvPr>
            <p:ph idx="1"/>
          </p:nvPr>
        </p:nvSpPr>
        <p:spPr>
          <a:xfrm>
            <a:off x="228600" y="609600"/>
            <a:ext cx="8610600" cy="5867400"/>
          </a:xfrm>
        </p:spPr>
        <p:txBody>
          <a:bodyPr>
            <a:normAutofit fontScale="62500" lnSpcReduction="20000"/>
          </a:bodyPr>
          <a:lstStyle/>
          <a:p>
            <a:pPr>
              <a:buNone/>
            </a:pPr>
            <a:r>
              <a:rPr lang="en-IN" sz="3600" dirty="0" smtClean="0"/>
              <a:t>	</a:t>
            </a:r>
            <a:r>
              <a:rPr lang="en-IN" sz="3600" dirty="0" smtClean="0">
                <a:solidFill>
                  <a:srgbClr val="FF0000"/>
                </a:solidFill>
              </a:rPr>
              <a:t>In  Assam there are</a:t>
            </a:r>
            <a:r>
              <a:rPr lang="en-IN" sz="3600" dirty="0" smtClean="0"/>
              <a:t> </a:t>
            </a:r>
          </a:p>
          <a:p>
            <a:r>
              <a:rPr lang="en-IN" sz="3600" dirty="0" smtClean="0"/>
              <a:t>7 Govt Colleges, </a:t>
            </a:r>
          </a:p>
          <a:p>
            <a:r>
              <a:rPr lang="en-IN" sz="3600" dirty="0" smtClean="0"/>
              <a:t>295 </a:t>
            </a:r>
            <a:r>
              <a:rPr lang="en-IN" sz="3600" dirty="0" err="1" smtClean="0"/>
              <a:t>Provincialised</a:t>
            </a:r>
            <a:r>
              <a:rPr lang="en-IN" sz="3600" dirty="0" smtClean="0"/>
              <a:t> Colleges, </a:t>
            </a:r>
          </a:p>
          <a:p>
            <a:r>
              <a:rPr lang="en-IN" sz="3600" dirty="0" smtClean="0"/>
              <a:t>10 Universities (2 Central Universities and 8 State Universities), </a:t>
            </a:r>
          </a:p>
          <a:p>
            <a:r>
              <a:rPr lang="en-IN" sz="3600" dirty="0" smtClean="0"/>
              <a:t>1 Agricultural University, </a:t>
            </a:r>
          </a:p>
          <a:p>
            <a:r>
              <a:rPr lang="en-IN" sz="3600" dirty="0" smtClean="0"/>
              <a:t>1 Medical University, </a:t>
            </a:r>
          </a:p>
          <a:p>
            <a:r>
              <a:rPr lang="en-IN" sz="3600" dirty="0" smtClean="0"/>
              <a:t>1 Technological University, </a:t>
            </a:r>
          </a:p>
          <a:p>
            <a:r>
              <a:rPr lang="en-IN" sz="3600" dirty="0" smtClean="0"/>
              <a:t>1 Women’s University, </a:t>
            </a:r>
          </a:p>
          <a:p>
            <a:r>
              <a:rPr lang="en-IN" sz="3600" dirty="0" smtClean="0"/>
              <a:t>1 NIT, </a:t>
            </a:r>
          </a:p>
          <a:p>
            <a:r>
              <a:rPr lang="en-IN" sz="3600" dirty="0" smtClean="0"/>
              <a:t>1 IIT </a:t>
            </a:r>
            <a:endParaRPr lang="en-IN" sz="3600" dirty="0" smtClean="0"/>
          </a:p>
          <a:p>
            <a:r>
              <a:rPr lang="en-IN" sz="3600" dirty="0" smtClean="0"/>
              <a:t>1 Co-operative Management University, </a:t>
            </a:r>
            <a:r>
              <a:rPr lang="en-IN" sz="3600" dirty="0" smtClean="0"/>
              <a:t>and </a:t>
            </a:r>
            <a:endParaRPr lang="en-IN" sz="3600" dirty="0" smtClean="0"/>
          </a:p>
          <a:p>
            <a:r>
              <a:rPr lang="en-IN" sz="3600" dirty="0" smtClean="0"/>
              <a:t>3 private universities </a:t>
            </a:r>
          </a:p>
          <a:p>
            <a:pPr>
              <a:buNone/>
            </a:pPr>
            <a:endParaRPr lang="en-IN" sz="3600" dirty="0" smtClean="0"/>
          </a:p>
          <a:p>
            <a:r>
              <a:rPr lang="en-IN" sz="3600" b="1" dirty="0" err="1" smtClean="0">
                <a:solidFill>
                  <a:srgbClr val="0070C0"/>
                </a:solidFill>
              </a:rPr>
              <a:t>Gauhati</a:t>
            </a:r>
            <a:r>
              <a:rPr lang="en-IN" sz="3600" b="1" dirty="0" smtClean="0">
                <a:solidFill>
                  <a:srgbClr val="0070C0"/>
                </a:solidFill>
              </a:rPr>
              <a:t> University  </a:t>
            </a:r>
            <a:r>
              <a:rPr lang="en-IN" sz="3600" b="1" dirty="0" err="1" smtClean="0">
                <a:solidFill>
                  <a:srgbClr val="0070C0"/>
                </a:solidFill>
              </a:rPr>
              <a:t>Guwahati</a:t>
            </a:r>
            <a:r>
              <a:rPr lang="en-IN" sz="3600" b="1" dirty="0" smtClean="0">
                <a:solidFill>
                  <a:srgbClr val="0070C0"/>
                </a:solidFill>
              </a:rPr>
              <a:t>, </a:t>
            </a:r>
            <a:r>
              <a:rPr lang="en-IN" sz="3600" b="1" dirty="0" err="1" smtClean="0">
                <a:solidFill>
                  <a:srgbClr val="0070C0"/>
                </a:solidFill>
              </a:rPr>
              <a:t>Dibrugarh</a:t>
            </a:r>
            <a:r>
              <a:rPr lang="en-IN" sz="3600" b="1" dirty="0" smtClean="0">
                <a:solidFill>
                  <a:srgbClr val="0070C0"/>
                </a:solidFill>
              </a:rPr>
              <a:t> University </a:t>
            </a:r>
            <a:r>
              <a:rPr lang="en-IN" sz="3600" b="1" dirty="0" err="1" smtClean="0">
                <a:solidFill>
                  <a:srgbClr val="0070C0"/>
                </a:solidFill>
              </a:rPr>
              <a:t>Dibrugarh</a:t>
            </a:r>
            <a:r>
              <a:rPr lang="en-IN" sz="3600" b="1" dirty="0" smtClean="0">
                <a:solidFill>
                  <a:srgbClr val="0070C0"/>
                </a:solidFill>
              </a:rPr>
              <a:t>, and Assam University </a:t>
            </a:r>
            <a:r>
              <a:rPr lang="en-IN" sz="3600" b="1" dirty="0" err="1" smtClean="0">
                <a:solidFill>
                  <a:srgbClr val="0070C0"/>
                </a:solidFill>
              </a:rPr>
              <a:t>Silchar</a:t>
            </a:r>
            <a:r>
              <a:rPr lang="en-IN" sz="3600" b="1" dirty="0" smtClean="0">
                <a:solidFill>
                  <a:srgbClr val="0070C0"/>
                </a:solidFill>
              </a:rPr>
              <a:t> are the affiliating universities in Assam.</a:t>
            </a:r>
            <a:r>
              <a:rPr lang="en-US" sz="3600" b="1" dirty="0" smtClean="0">
                <a:solidFill>
                  <a:srgbClr val="0070C0"/>
                </a:solidFill>
              </a:rPr>
              <a:t> </a:t>
            </a:r>
          </a:p>
        </p:txBody>
      </p:sp>
      <p:sp>
        <p:nvSpPr>
          <p:cNvPr id="4" name="Footer Placeholder 3"/>
          <p:cNvSpPr>
            <a:spLocks noGrp="1"/>
          </p:cNvSpPr>
          <p:nvPr>
            <p:ph type="ftr" sz="quarter" idx="11"/>
          </p:nvPr>
        </p:nvSpPr>
        <p:spPr/>
        <p:txBody>
          <a:bodyPr/>
          <a:lstStyle/>
          <a:p>
            <a:r>
              <a:rPr lang="en-US" smtClean="0"/>
              <a:t>SKS-CALIBER-  2017</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381000"/>
          </a:xfrm>
        </p:spPr>
        <p:txBody>
          <a:bodyPr>
            <a:noAutofit/>
          </a:bodyPr>
          <a:lstStyle/>
          <a:p>
            <a:r>
              <a:rPr lang="en-US" sz="2400" b="1" dirty="0" smtClean="0">
                <a:solidFill>
                  <a:srgbClr val="FF0000"/>
                </a:solidFill>
              </a:rPr>
              <a:t>Emerging Functions and Activities of Library Consortia</a:t>
            </a:r>
            <a:endParaRPr lang="en-US" sz="2400" dirty="0"/>
          </a:p>
        </p:txBody>
      </p:sp>
      <p:sp>
        <p:nvSpPr>
          <p:cNvPr id="3" name="Content Placeholder 2"/>
          <p:cNvSpPr>
            <a:spLocks noGrp="1"/>
          </p:cNvSpPr>
          <p:nvPr>
            <p:ph idx="1"/>
          </p:nvPr>
        </p:nvSpPr>
        <p:spPr>
          <a:xfrm>
            <a:off x="228600" y="609600"/>
            <a:ext cx="8610600" cy="5516563"/>
          </a:xfrm>
        </p:spPr>
        <p:txBody>
          <a:bodyPr>
            <a:noAutofit/>
          </a:bodyPr>
          <a:lstStyle/>
          <a:p>
            <a:r>
              <a:rPr lang="en-US" sz="2800" dirty="0" smtClean="0"/>
              <a:t>Library consortia originated for the purpose of electronic content licensing, but they have diversified their activities and functions by exploring the other areas of library operations to provide complete facilities to the member libraries. </a:t>
            </a:r>
          </a:p>
          <a:p>
            <a:r>
              <a:rPr lang="en-US" sz="2800" dirty="0" smtClean="0"/>
              <a:t>Library consortia have started providing specialized services to the member libraries by hosting almost all the required facilities to run a library, be it a shared integrated library system or a shared print archive.</a:t>
            </a:r>
          </a:p>
          <a:p>
            <a:r>
              <a:rPr lang="en-US" sz="2800" dirty="0" smtClean="0"/>
              <a:t> Many of the outsourced library activities viz. IT applications, human resource development, consultancy services are being taken over by library consortia. </a:t>
            </a:r>
            <a:endParaRPr lang="en-US" sz="2800" dirty="0"/>
          </a:p>
        </p:txBody>
      </p:sp>
      <p:sp>
        <p:nvSpPr>
          <p:cNvPr id="5" name="Footer Placeholder 4"/>
          <p:cNvSpPr>
            <a:spLocks noGrp="1"/>
          </p:cNvSpPr>
          <p:nvPr>
            <p:ph type="ftr" sz="quarter" idx="11"/>
          </p:nvPr>
        </p:nvSpPr>
        <p:spPr/>
        <p:txBody>
          <a:bodyPr/>
          <a:lstStyle/>
          <a:p>
            <a:r>
              <a:rPr lang="en-US" smtClean="0"/>
              <a:t>SKS-CALIBER-  2017</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82562"/>
          </a:xfrm>
        </p:spPr>
        <p:txBody>
          <a:bodyPr>
            <a:noAutofit/>
          </a:bodyPr>
          <a:lstStyle/>
          <a:p>
            <a:r>
              <a:rPr lang="en-IN" sz="400" b="1" dirty="0" smtClean="0"/>
              <a:t>&lt;</a:t>
            </a:r>
            <a:endParaRPr lang="en-US" sz="400" b="1" dirty="0"/>
          </a:p>
        </p:txBody>
      </p:sp>
      <p:sp>
        <p:nvSpPr>
          <p:cNvPr id="3" name="Content Placeholder 2"/>
          <p:cNvSpPr>
            <a:spLocks noGrp="1"/>
          </p:cNvSpPr>
          <p:nvPr>
            <p:ph idx="1"/>
          </p:nvPr>
        </p:nvSpPr>
        <p:spPr>
          <a:xfrm>
            <a:off x="304800" y="381000"/>
            <a:ext cx="8534400" cy="6096000"/>
          </a:xfrm>
        </p:spPr>
        <p:txBody>
          <a:bodyPr>
            <a:noAutofit/>
          </a:bodyPr>
          <a:lstStyle/>
          <a:p>
            <a:pPr>
              <a:buNone/>
            </a:pPr>
            <a:r>
              <a:rPr lang="en-US" sz="2800" dirty="0" smtClean="0"/>
              <a:t>The emerging areas where library consortia </a:t>
            </a:r>
            <a:r>
              <a:rPr lang="en-US" sz="2800" dirty="0" smtClean="0"/>
              <a:t>provides </a:t>
            </a:r>
            <a:r>
              <a:rPr lang="en-US" sz="2800" dirty="0" smtClean="0"/>
              <a:t>active services </a:t>
            </a:r>
            <a:r>
              <a:rPr lang="en-US" sz="2800" dirty="0" smtClean="0"/>
              <a:t>are:</a:t>
            </a:r>
            <a:endParaRPr lang="en-US" sz="2800" dirty="0" smtClean="0"/>
          </a:p>
          <a:p>
            <a:r>
              <a:rPr lang="en-US" sz="2800" b="1" dirty="0" smtClean="0"/>
              <a:t>Union Catalogue</a:t>
            </a:r>
          </a:p>
          <a:p>
            <a:r>
              <a:rPr lang="en-US" sz="2800" b="1" dirty="0" smtClean="0"/>
              <a:t>Inter-library Loan</a:t>
            </a:r>
          </a:p>
          <a:p>
            <a:r>
              <a:rPr lang="en-US" sz="2800" b="1" dirty="0" smtClean="0"/>
              <a:t>Shared Integrated Library Systems</a:t>
            </a:r>
          </a:p>
          <a:p>
            <a:r>
              <a:rPr lang="en-US" sz="2800" b="1" dirty="0" smtClean="0"/>
              <a:t>Shared discovery and delivery systems</a:t>
            </a:r>
          </a:p>
          <a:p>
            <a:r>
              <a:rPr lang="en-US" sz="2800" b="1" dirty="0" smtClean="0"/>
              <a:t>Shared digital repositories</a:t>
            </a:r>
          </a:p>
          <a:p>
            <a:r>
              <a:rPr lang="en-US" sz="2800" b="1" dirty="0" smtClean="0"/>
              <a:t>Shared print archiving</a:t>
            </a:r>
          </a:p>
          <a:p>
            <a:r>
              <a:rPr lang="en-US" sz="2800" b="1" dirty="0" smtClean="0"/>
              <a:t>Open Access Initiatives</a:t>
            </a:r>
          </a:p>
          <a:p>
            <a:r>
              <a:rPr lang="en-US" sz="2800" b="1" dirty="0" smtClean="0"/>
              <a:t>Professional Development</a:t>
            </a:r>
          </a:p>
          <a:p>
            <a:r>
              <a:rPr lang="en-US" sz="2800" b="1" dirty="0" smtClean="0"/>
              <a:t>Software Development</a:t>
            </a:r>
          </a:p>
          <a:p>
            <a:r>
              <a:rPr lang="en-US" sz="2800" b="1" dirty="0" smtClean="0"/>
              <a:t>Mentoring and Consultancy Services</a:t>
            </a:r>
          </a:p>
          <a:p>
            <a:endParaRPr lang="en-US" sz="2800" dirty="0"/>
          </a:p>
        </p:txBody>
      </p:sp>
      <p:sp>
        <p:nvSpPr>
          <p:cNvPr id="5" name="Footer Placeholder 4"/>
          <p:cNvSpPr>
            <a:spLocks noGrp="1"/>
          </p:cNvSpPr>
          <p:nvPr>
            <p:ph type="ftr" sz="quarter" idx="11"/>
          </p:nvPr>
        </p:nvSpPr>
        <p:spPr/>
        <p:txBody>
          <a:bodyPr/>
          <a:lstStyle/>
          <a:p>
            <a:r>
              <a:rPr lang="en-US" smtClean="0"/>
              <a:t>SKS-CALIBER-  2017</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pPr algn="r"/>
            <a:endParaRPr lang="en-US" dirty="0"/>
          </a:p>
        </p:txBody>
      </p:sp>
      <p:sp>
        <p:nvSpPr>
          <p:cNvPr id="3" name="Content Placeholder 2"/>
          <p:cNvSpPr>
            <a:spLocks noGrp="1"/>
          </p:cNvSpPr>
          <p:nvPr>
            <p:ph idx="1"/>
          </p:nvPr>
        </p:nvSpPr>
        <p:spPr>
          <a:xfrm>
            <a:off x="304800" y="838200"/>
            <a:ext cx="8534400" cy="5410200"/>
          </a:xfrm>
        </p:spPr>
        <p:txBody>
          <a:bodyPr>
            <a:normAutofit/>
          </a:bodyPr>
          <a:lstStyle/>
          <a:p>
            <a:endParaRPr lang="en-US" sz="4000" dirty="0" smtClean="0"/>
          </a:p>
          <a:p>
            <a:pPr algn="ctr">
              <a:buNone/>
            </a:pPr>
            <a:r>
              <a:rPr lang="en-US" sz="4000" dirty="0" smtClean="0">
                <a:solidFill>
                  <a:srgbClr val="FF0000"/>
                </a:solidFill>
              </a:rPr>
              <a:t>   </a:t>
            </a:r>
            <a:r>
              <a:rPr lang="en-US" sz="4000" b="1" dirty="0" smtClean="0">
                <a:solidFill>
                  <a:srgbClr val="FF0000"/>
                </a:solidFill>
              </a:rPr>
              <a:t>Today the role of libraries, library professionals and Librarianship are changing throughout the world and we the professionals are no exception to it.</a:t>
            </a:r>
            <a:endParaRPr lang="en-US" sz="4000" b="1" dirty="0">
              <a:solidFill>
                <a:srgbClr val="FF0000"/>
              </a:solidFill>
            </a:endParaRPr>
          </a:p>
        </p:txBody>
      </p:sp>
      <p:sp>
        <p:nvSpPr>
          <p:cNvPr id="5" name="Footer Placeholder 4"/>
          <p:cNvSpPr>
            <a:spLocks noGrp="1"/>
          </p:cNvSpPr>
          <p:nvPr>
            <p:ph type="ftr" sz="quarter" idx="11"/>
          </p:nvPr>
        </p:nvSpPr>
        <p:spPr/>
        <p:txBody>
          <a:bodyPr/>
          <a:lstStyle/>
          <a:p>
            <a:r>
              <a:rPr lang="en-US" smtClean="0"/>
              <a:t>SKS-CALIBER-  2017</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r>
              <a:rPr lang="en-US" sz="3200" b="1" dirty="0" smtClean="0">
                <a:solidFill>
                  <a:srgbClr val="FF0000"/>
                </a:solidFill>
              </a:rPr>
              <a:t>Issues and Challenges</a:t>
            </a:r>
            <a:endParaRPr lang="en-US" sz="3200" dirty="0">
              <a:solidFill>
                <a:srgbClr val="FF0000"/>
              </a:solidFill>
            </a:endParaRPr>
          </a:p>
        </p:txBody>
      </p:sp>
      <p:sp>
        <p:nvSpPr>
          <p:cNvPr id="3" name="Content Placeholder 2"/>
          <p:cNvSpPr>
            <a:spLocks noGrp="1"/>
          </p:cNvSpPr>
          <p:nvPr>
            <p:ph idx="1"/>
          </p:nvPr>
        </p:nvSpPr>
        <p:spPr>
          <a:xfrm>
            <a:off x="457200" y="838200"/>
            <a:ext cx="8229600" cy="5486400"/>
          </a:xfrm>
        </p:spPr>
        <p:txBody>
          <a:bodyPr>
            <a:normAutofit fontScale="85000" lnSpcReduction="10000"/>
          </a:bodyPr>
          <a:lstStyle/>
          <a:p>
            <a:pPr>
              <a:buNone/>
            </a:pPr>
            <a:r>
              <a:rPr lang="en-US" sz="3600" dirty="0" smtClean="0"/>
              <a:t> </a:t>
            </a:r>
          </a:p>
          <a:p>
            <a:pPr lvl="0"/>
            <a:r>
              <a:rPr lang="en-US" sz="3600" dirty="0" smtClean="0"/>
              <a:t>Institutional Repositories (IR) of individual colleges of Assam.</a:t>
            </a:r>
          </a:p>
          <a:p>
            <a:pPr lvl="0"/>
            <a:r>
              <a:rPr lang="en-US" sz="3600" dirty="0" smtClean="0"/>
              <a:t>Copyright, IPR and Digital Right Management.</a:t>
            </a:r>
          </a:p>
          <a:p>
            <a:pPr lvl="0"/>
            <a:r>
              <a:rPr lang="en-US" sz="3600" dirty="0" smtClean="0"/>
              <a:t>Use of e-resources </a:t>
            </a:r>
            <a:r>
              <a:rPr lang="en-US" sz="3600" i="1" dirty="0" err="1" smtClean="0"/>
              <a:t>viz</a:t>
            </a:r>
            <a:r>
              <a:rPr lang="en-US" sz="3600" dirty="0" smtClean="0"/>
              <a:t> NLIST </a:t>
            </a:r>
            <a:r>
              <a:rPr lang="en-US" sz="3600" dirty="0" err="1" smtClean="0"/>
              <a:t>programme</a:t>
            </a:r>
            <a:r>
              <a:rPr lang="en-US" sz="3600" dirty="0" smtClean="0"/>
              <a:t> and open sources.</a:t>
            </a:r>
          </a:p>
          <a:p>
            <a:pPr lvl="0"/>
            <a:r>
              <a:rPr lang="en-US" sz="3600" dirty="0" smtClean="0"/>
              <a:t>Preparation of database and bibliography of individual colleges.</a:t>
            </a:r>
          </a:p>
          <a:p>
            <a:pPr lvl="0"/>
            <a:r>
              <a:rPr lang="en-US" sz="3600" dirty="0" smtClean="0"/>
              <a:t>Sending a prompt reply to any query or letter.</a:t>
            </a:r>
          </a:p>
          <a:p>
            <a:pPr lvl="0"/>
            <a:r>
              <a:rPr lang="en-IN" sz="3600" dirty="0" smtClean="0"/>
              <a:t>Independent web page for individual college library. </a:t>
            </a:r>
            <a:endParaRPr lang="en-US" sz="3600" dirty="0" smtClean="0"/>
          </a:p>
        </p:txBody>
      </p:sp>
      <p:sp>
        <p:nvSpPr>
          <p:cNvPr id="5" name="Footer Placeholder 4"/>
          <p:cNvSpPr>
            <a:spLocks noGrp="1"/>
          </p:cNvSpPr>
          <p:nvPr>
            <p:ph type="ftr" sz="quarter" idx="11"/>
          </p:nvPr>
        </p:nvSpPr>
        <p:spPr/>
        <p:txBody>
          <a:bodyPr/>
          <a:lstStyle/>
          <a:p>
            <a:r>
              <a:rPr lang="en-US" smtClean="0"/>
              <a:t>SKS-CALIBER-  2017</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304800"/>
          </a:xfrm>
        </p:spPr>
        <p:txBody>
          <a:bodyPr>
            <a:noAutofit/>
          </a:bodyPr>
          <a:lstStyle/>
          <a:p>
            <a:pPr algn="r"/>
            <a:r>
              <a:rPr lang="en-IN" sz="2400" dirty="0" err="1" smtClean="0">
                <a:solidFill>
                  <a:srgbClr val="FF0000"/>
                </a:solidFill>
              </a:rPr>
              <a:t>Contd</a:t>
            </a:r>
            <a:r>
              <a:rPr lang="en-IN" sz="2400" dirty="0" smtClean="0">
                <a:solidFill>
                  <a:srgbClr val="FF0000"/>
                </a:solidFill>
              </a:rPr>
              <a:t>…</a:t>
            </a:r>
            <a:endParaRPr lang="en-US" sz="3200" dirty="0">
              <a:solidFill>
                <a:srgbClr val="FF0000"/>
              </a:solidFill>
            </a:endParaRPr>
          </a:p>
        </p:txBody>
      </p:sp>
      <p:sp>
        <p:nvSpPr>
          <p:cNvPr id="3" name="Content Placeholder 2"/>
          <p:cNvSpPr>
            <a:spLocks noGrp="1"/>
          </p:cNvSpPr>
          <p:nvPr>
            <p:ph idx="1"/>
          </p:nvPr>
        </p:nvSpPr>
        <p:spPr>
          <a:xfrm>
            <a:off x="457200" y="457200"/>
            <a:ext cx="8458200" cy="5867400"/>
          </a:xfrm>
        </p:spPr>
        <p:txBody>
          <a:bodyPr>
            <a:noAutofit/>
          </a:bodyPr>
          <a:lstStyle/>
          <a:p>
            <a:pPr lvl="0"/>
            <a:r>
              <a:rPr lang="en-US" dirty="0" smtClean="0"/>
              <a:t>Regular updating of library websites.</a:t>
            </a:r>
          </a:p>
          <a:p>
            <a:pPr lvl="0"/>
            <a:r>
              <a:rPr lang="en-US" dirty="0" smtClean="0"/>
              <a:t>Hands on training in the use of the OPAC.</a:t>
            </a:r>
          </a:p>
          <a:p>
            <a:pPr lvl="0"/>
            <a:r>
              <a:rPr lang="en-US" dirty="0" smtClean="0"/>
              <a:t>A library brochure containing rules and regulation must be provided to the new user.</a:t>
            </a:r>
          </a:p>
          <a:p>
            <a:pPr lvl="0"/>
            <a:r>
              <a:rPr lang="en-US" dirty="0" smtClean="0"/>
              <a:t>Giving prizes for best library users every year.</a:t>
            </a:r>
          </a:p>
          <a:p>
            <a:pPr lvl="0"/>
            <a:r>
              <a:rPr lang="en-US" dirty="0" smtClean="0"/>
              <a:t>Internet connectivity rather </a:t>
            </a:r>
            <a:r>
              <a:rPr lang="en-US" dirty="0" err="1" smtClean="0"/>
              <a:t>wifi</a:t>
            </a:r>
            <a:r>
              <a:rPr lang="en-US" dirty="0" smtClean="0"/>
              <a:t> connectivity must be available in each and every college.</a:t>
            </a:r>
          </a:p>
          <a:p>
            <a:pPr lvl="0"/>
            <a:r>
              <a:rPr lang="en-US" dirty="0" smtClean="0"/>
              <a:t>Time Management should be priority of college.</a:t>
            </a:r>
          </a:p>
          <a:p>
            <a:pPr lvl="0"/>
            <a:r>
              <a:rPr lang="en-IN" dirty="0" smtClean="0"/>
              <a:t>Application of TQM in College Libraries. </a:t>
            </a:r>
            <a:endParaRPr lang="en-US" dirty="0" smtClean="0"/>
          </a:p>
        </p:txBody>
      </p:sp>
      <p:sp>
        <p:nvSpPr>
          <p:cNvPr id="5" name="Footer Placeholder 4"/>
          <p:cNvSpPr>
            <a:spLocks noGrp="1"/>
          </p:cNvSpPr>
          <p:nvPr>
            <p:ph type="ftr" sz="quarter" idx="11"/>
          </p:nvPr>
        </p:nvSpPr>
        <p:spPr/>
        <p:txBody>
          <a:bodyPr/>
          <a:lstStyle/>
          <a:p>
            <a:r>
              <a:rPr lang="en-US" smtClean="0"/>
              <a:t>SKS-CALIBER-  2017</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506</TotalTime>
  <Words>1409</Words>
  <Application>Microsoft Office PowerPoint</Application>
  <PresentationFormat>On-screen Show (4:3)</PresentationFormat>
  <Paragraphs>181</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  Emerging Functions and Activities of Library Consortia with reference to Best Practices in LICs of Higher Education in Assam  </vt:lpstr>
      <vt:lpstr>Slide 2</vt:lpstr>
      <vt:lpstr>Introduction</vt:lpstr>
      <vt:lpstr>Contd...</vt:lpstr>
      <vt:lpstr>Emerging Functions and Activities of Library Consortia</vt:lpstr>
      <vt:lpstr>&lt;</vt:lpstr>
      <vt:lpstr>Slide 7</vt:lpstr>
      <vt:lpstr>Issues and Challenges</vt:lpstr>
      <vt:lpstr>Contd…</vt:lpstr>
      <vt:lpstr>Contd...</vt:lpstr>
      <vt:lpstr>Problems in College Libraries</vt:lpstr>
      <vt:lpstr>Managing Library Resources in Assam</vt:lpstr>
      <vt:lpstr>ICT Application for Digital Libraries</vt:lpstr>
      <vt:lpstr>NAAC suggested a set of best practices for college libraries</vt:lpstr>
      <vt:lpstr>Contd…</vt:lpstr>
      <vt:lpstr>National Knowledge Commission (NKC)</vt:lpstr>
      <vt:lpstr>Suggestions</vt:lpstr>
      <vt:lpstr>Contd…</vt:lpstr>
      <vt:lpstr>Contd…</vt:lpstr>
      <vt:lpstr>Conclusion</vt:lpstr>
      <vt:lpstr>Contd…</vt:lpstr>
      <vt:lpstr>Contd…</vt:lpstr>
      <vt:lpstr>Slide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College Libraries in Assam:  Issues and Challenges</dc:title>
  <dc:creator>User</dc:creator>
  <cp:lastModifiedBy>User</cp:lastModifiedBy>
  <cp:revision>76</cp:revision>
  <dcterms:created xsi:type="dcterms:W3CDTF">2006-08-16T00:00:00Z</dcterms:created>
  <dcterms:modified xsi:type="dcterms:W3CDTF">2017-07-31T17:52:57Z</dcterms:modified>
</cp:coreProperties>
</file>